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9" r:id="rId3"/>
    <p:sldId id="288" r:id="rId4"/>
    <p:sldId id="256" r:id="rId5"/>
    <p:sldId id="283" r:id="rId6"/>
    <p:sldId id="260" r:id="rId7"/>
    <p:sldId id="261" r:id="rId8"/>
    <p:sldId id="262" r:id="rId9"/>
    <p:sldId id="263" r:id="rId10"/>
    <p:sldId id="286" r:id="rId11"/>
    <p:sldId id="270" r:id="rId12"/>
    <p:sldId id="280" r:id="rId13"/>
    <p:sldId id="281" r:id="rId14"/>
    <p:sldId id="290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7D371-AFE1-4CC4-8CE7-19ED0CC80CA3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DB48E-8442-403C-9C05-3D995AC927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601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1AAC69-179E-4A4D-8C76-6982BB9D442B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9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C067CC-A6C5-4C66-9FC0-B312DBFC1710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2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73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50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788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D54F-91B0-4B7A-9EC6-6FA6B9A514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24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8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01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126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43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853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30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7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005-234C-4C70-B68F-68C63BC19494}" type="datetimeFigureOut">
              <a:rPr lang="vi-VN" smtClean="0"/>
              <a:pPr/>
              <a:t>22/04/2022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6345-424C-4758-BAFF-292403A692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567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802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626845" y="1295400"/>
            <a:ext cx="97917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5496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37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27150 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134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+ 2 = 3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657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343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27150 x 3 = 81450 (kg)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4876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81450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2701752" y="4003278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899864" y="2275086"/>
            <a:ext cx="784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auto">
          <a:xfrm>
            <a:off x="2668216" y="4943053"/>
            <a:ext cx="342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2627784" y="5857453"/>
            <a:ext cx="3352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220613" y="1676400"/>
            <a:ext cx="2141587" cy="5913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46"/>
              </a:avLst>
            </a:prstTxWarp>
          </a:bodyPr>
          <a:lstStyle/>
          <a:p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Bắn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endParaRPr lang="vi-VN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2627784" y="4032101"/>
            <a:ext cx="605408" cy="547241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solidFill>
                <a:srgbClr val="00B0F0"/>
              </a:solidFill>
            </a:endParaRPr>
          </a:p>
        </p:txBody>
      </p:sp>
      <p:sp>
        <p:nvSpPr>
          <p:cNvPr id="9" name="Rectangle 65"/>
          <p:cNvSpPr>
            <a:spLocks noChangeArrowheads="1"/>
          </p:cNvSpPr>
          <p:nvPr/>
        </p:nvSpPr>
        <p:spPr bwMode="auto">
          <a:xfrm>
            <a:off x="1547664" y="1076980"/>
            <a:ext cx="6958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27840"/>
      </p:ext>
    </p:extLst>
  </p:cSld>
  <p:clrMapOvr>
    <a:masterClrMapping/>
  </p:clrMapOvr>
  <p:transition spd="med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/>
      <p:bldP spid="566277" grpId="0"/>
      <p:bldP spid="566280" grpId="0"/>
      <p:bldP spid="566283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6855" y="4132650"/>
            <a:ext cx="1800200" cy="1375871"/>
            <a:chOff x="1186855" y="3700602"/>
            <a:chExt cx="1800200" cy="1375871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1619027" y="3700602"/>
              <a:ext cx="136802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33333</a:t>
              </a:r>
              <a:endPara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2 </a:t>
              </a: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1474887" y="5076473"/>
              <a:ext cx="1368152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186855" y="4140369"/>
              <a:ext cx="5762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15132" y="2844225"/>
            <a:ext cx="4818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</a:t>
            </a: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573960" y="3886200"/>
            <a:ext cx="243644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88 888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616624" y="4876800"/>
            <a:ext cx="2698576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55 555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652392" y="5715000"/>
            <a:ext cx="266280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66 666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4572000" y="5715000"/>
            <a:ext cx="605408" cy="547241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solidFill>
                <a:srgbClr val="00B0F0"/>
              </a:solidFill>
            </a:endParaRPr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1547664" y="1305580"/>
            <a:ext cx="6958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373013" y="2151856"/>
            <a:ext cx="2141587" cy="5913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46"/>
              </a:avLst>
            </a:prstTxWarp>
          </a:bodyPr>
          <a:lstStyle/>
          <a:p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Bắn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endParaRPr lang="vi-VN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90118"/>
      </p:ext>
    </p:extLst>
  </p:cSld>
  <p:clrMapOvr>
    <a:masterClrMapping/>
  </p:clrMapOvr>
  <p:transition spd="med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4934000" y="3787254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auto">
          <a:xfrm>
            <a:off x="4900464" y="4727029"/>
            <a:ext cx="342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4860032" y="5713437"/>
            <a:ext cx="3352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4860032" y="3861048"/>
            <a:ext cx="605408" cy="547241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solidFill>
                <a:srgbClr val="00B0F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4179" y="3573018"/>
            <a:ext cx="2519363" cy="2304254"/>
            <a:chOff x="1044179" y="2852938"/>
            <a:chExt cx="2519363" cy="2304254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044179" y="2852938"/>
              <a:ext cx="2519363" cy="1512888"/>
              <a:chOff x="1928" y="1525"/>
              <a:chExt cx="1587" cy="953"/>
            </a:xfrm>
          </p:grpSpPr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154" y="1525"/>
                <a:ext cx="1361" cy="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600" b="1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21504</a:t>
                </a:r>
                <a:endParaRPr lang="en-US" altLang="vi-VN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6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3</a:t>
                </a: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928" y="2478"/>
                <a:ext cx="1134" cy="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973" y="1888"/>
                <a:ext cx="27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6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331640" y="4510861"/>
              <a:ext cx="21605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645...2</a:t>
              </a:r>
              <a:endPara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5536" y="2617748"/>
            <a:ext cx="5328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1547664" y="1153180"/>
            <a:ext cx="6958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220613" y="1999456"/>
            <a:ext cx="2141587" cy="5913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46"/>
              </a:avLst>
            </a:prstTxWarp>
          </a:bodyPr>
          <a:lstStyle/>
          <a:p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Bắn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endParaRPr lang="vi-VN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90118"/>
      </p:ext>
    </p:extLst>
  </p:cSld>
  <p:clrMapOvr>
    <a:masterClrMapping/>
  </p:clrMapOvr>
  <p:transition spd="med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/>
      <p:bldP spid="566280" grpId="0"/>
      <p:bldP spid="566283" grpId="0"/>
      <p:bldP spid="23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401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800100" y="2343150"/>
            <a:ext cx="754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  <a:endParaRPr lang="en-US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8333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937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-93"/>
              </a:rPr>
              <a:t>Thứ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hai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ngày</a:t>
            </a:r>
            <a:r>
              <a:rPr lang="en-US" sz="4000" b="1" dirty="0" smtClean="0">
                <a:latin typeface="HP001 4 hàng" panose="020B0603050302020204" pitchFamily="34" charset="-93"/>
              </a:rPr>
              <a:t> 25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tháng</a:t>
            </a:r>
            <a:r>
              <a:rPr lang="en-US" sz="4000" b="1" dirty="0" smtClean="0">
                <a:latin typeface="HP001 4 hàng" panose="020B0603050302020204" pitchFamily="34" charset="-93"/>
              </a:rPr>
              <a:t> 4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năm</a:t>
            </a:r>
            <a:r>
              <a:rPr lang="en-US" sz="4000" b="1" dirty="0" smtClean="0">
                <a:latin typeface="HP001 4 hàng" panose="020B0603050302020204" pitchFamily="34" charset="-93"/>
              </a:rPr>
              <a:t> 2022</a:t>
            </a:r>
          </a:p>
          <a:p>
            <a:r>
              <a:rPr lang="en-US" sz="4000" b="1" dirty="0" smtClean="0">
                <a:latin typeface="HP001 4 hàng" panose="020B0603050302020204" pitchFamily="34" charset="-93"/>
              </a:rPr>
              <a:t>              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Toán</a:t>
            </a:r>
            <a:endParaRPr lang="en-US" sz="4000" b="1" dirty="0" smtClean="0">
              <a:latin typeface="HP001 4 hàng" panose="020B0603050302020204" pitchFamily="34" charset="-93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.</a:t>
            </a:r>
            <a:endParaRPr lang="vi-VN" sz="4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8695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86"/>
            <a:ext cx="9296400" cy="70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"/>
          <p:cNvSpPr txBox="1"/>
          <p:nvPr/>
        </p:nvSpPr>
        <p:spPr>
          <a:xfrm>
            <a:off x="3028951" y="1058466"/>
            <a:ext cx="3384947" cy="61293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0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0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2163"/>
            <a:ext cx="427435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27"/>
          <p:cNvSpPr/>
          <p:nvPr/>
        </p:nvSpPr>
        <p:spPr>
          <a:xfrm>
            <a:off x="2170510" y="1885951"/>
            <a:ext cx="5297090" cy="11656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000" dirty="0" smtClean="0"/>
              <a:t>- HS </a:t>
            </a:r>
            <a:r>
              <a:rPr lang="fr-FR" sz="2000" dirty="0" err="1"/>
              <a:t>biết</a:t>
            </a:r>
            <a:r>
              <a:rPr lang="fr-FR" sz="2000" dirty="0"/>
              <a:t>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hiện</a:t>
            </a:r>
            <a:r>
              <a:rPr lang="fr-FR" sz="2000" dirty="0"/>
              <a:t> </a:t>
            </a:r>
            <a:r>
              <a:rPr lang="fr-FR" sz="2000" dirty="0" err="1" smtClean="0"/>
              <a:t>phép</a:t>
            </a:r>
            <a:r>
              <a:rPr lang="fr-FR" sz="2000" dirty="0" smtClean="0"/>
              <a:t> </a:t>
            </a:r>
            <a:r>
              <a:rPr lang="fr-FR" sz="2000" dirty="0" err="1" smtClean="0"/>
              <a:t>nhân</a:t>
            </a:r>
            <a:r>
              <a:rPr lang="fr-FR" sz="2000" dirty="0" smtClean="0"/>
              <a:t> </a:t>
            </a:r>
            <a:r>
              <a:rPr lang="fr-FR" sz="2000" dirty="0" err="1" smtClean="0"/>
              <a:t>số</a:t>
            </a:r>
            <a:r>
              <a:rPr lang="fr-FR" sz="2000" dirty="0" smtClean="0"/>
              <a:t> </a:t>
            </a:r>
            <a:r>
              <a:rPr lang="fr-FR" sz="2000" dirty="0" err="1" smtClean="0"/>
              <a:t>có</a:t>
            </a:r>
            <a:r>
              <a:rPr lang="fr-FR" sz="2000" dirty="0" smtClean="0"/>
              <a:t> </a:t>
            </a:r>
            <a:r>
              <a:rPr lang="fr-FR" sz="2000" dirty="0" err="1" smtClean="0"/>
              <a:t>năm</a:t>
            </a:r>
            <a:r>
              <a:rPr lang="fr-FR" sz="2000" dirty="0" smtClean="0"/>
              <a:t> </a:t>
            </a:r>
            <a:r>
              <a:rPr lang="fr-FR" sz="2000" dirty="0" err="1" smtClean="0"/>
              <a:t>chữ</a:t>
            </a:r>
            <a:r>
              <a:rPr lang="fr-FR" sz="2000" dirty="0" smtClean="0"/>
              <a:t> </a:t>
            </a:r>
            <a:r>
              <a:rPr lang="fr-FR" sz="2000" dirty="0" err="1" smtClean="0"/>
              <a:t>số</a:t>
            </a:r>
            <a:r>
              <a:rPr lang="fr-FR" sz="2000" dirty="0" smtClean="0"/>
              <a:t> </a:t>
            </a:r>
            <a:r>
              <a:rPr lang="fr-FR" sz="2000" dirty="0" err="1" smtClean="0"/>
              <a:t>với</a:t>
            </a:r>
            <a:r>
              <a:rPr lang="fr-FR" sz="2000" dirty="0" smtClean="0"/>
              <a:t> </a:t>
            </a:r>
            <a:r>
              <a:rPr lang="fr-FR" sz="2000" dirty="0" err="1" smtClean="0"/>
              <a:t>số</a:t>
            </a:r>
            <a:r>
              <a:rPr lang="fr-FR" sz="2000" dirty="0" smtClean="0"/>
              <a:t> </a:t>
            </a:r>
            <a:r>
              <a:rPr lang="fr-FR" sz="2000" dirty="0" err="1" smtClean="0"/>
              <a:t>có</a:t>
            </a:r>
            <a:r>
              <a:rPr lang="fr-FR" sz="2000" dirty="0" smtClean="0"/>
              <a:t> </a:t>
            </a:r>
            <a:r>
              <a:rPr lang="fr-FR" sz="2000" dirty="0" err="1" smtClean="0"/>
              <a:t>một</a:t>
            </a:r>
            <a:r>
              <a:rPr lang="fr-FR" sz="2000" dirty="0" smtClean="0"/>
              <a:t> </a:t>
            </a:r>
            <a:r>
              <a:rPr lang="fr-FR" sz="2000" dirty="0" err="1" smtClean="0"/>
              <a:t>chữ</a:t>
            </a:r>
            <a:r>
              <a:rPr lang="fr-FR" sz="2000" dirty="0" smtClean="0"/>
              <a:t> </a:t>
            </a:r>
            <a:r>
              <a:rPr lang="fr-FR" sz="2000" dirty="0" err="1" smtClean="0"/>
              <a:t>số</a:t>
            </a:r>
            <a:r>
              <a:rPr lang="fr-FR" sz="2000" dirty="0" smtClean="0"/>
              <a:t>. </a:t>
            </a:r>
            <a:endParaRPr lang="en-SG" sz="2000" dirty="0"/>
          </a:p>
          <a:p>
            <a:pPr>
              <a:defRPr/>
            </a:pPr>
            <a:r>
              <a:rPr lang="fr-FR" sz="2000" dirty="0"/>
              <a:t>- </a:t>
            </a:r>
            <a:r>
              <a:rPr lang="fr-FR" sz="2000" dirty="0" err="1"/>
              <a:t>Vận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để</a:t>
            </a:r>
            <a:r>
              <a:rPr lang="fr-FR" sz="2000" dirty="0"/>
              <a:t> </a:t>
            </a:r>
            <a:r>
              <a:rPr lang="fr-FR" sz="2000" dirty="0" err="1"/>
              <a:t>giải</a:t>
            </a:r>
            <a:r>
              <a:rPr lang="fr-FR" sz="2000" dirty="0"/>
              <a:t> </a:t>
            </a:r>
            <a:r>
              <a:rPr lang="fr-FR" sz="2000" dirty="0" err="1"/>
              <a:t>toán</a:t>
            </a:r>
            <a:r>
              <a:rPr lang="fr-FR" sz="2000" dirty="0"/>
              <a:t>.</a:t>
            </a:r>
            <a:endParaRPr lang="en-SG" sz="2000" dirty="0"/>
          </a:p>
        </p:txBody>
      </p:sp>
      <p:sp>
        <p:nvSpPr>
          <p:cNvPr id="8" name="Rectangle: Rounded Corners 29"/>
          <p:cNvSpPr/>
          <p:nvPr/>
        </p:nvSpPr>
        <p:spPr>
          <a:xfrm>
            <a:off x="2514600" y="3313510"/>
            <a:ext cx="4953000" cy="14120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sinh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cơ</a:t>
            </a:r>
            <a:r>
              <a:rPr lang="fr-FR" sz="2000" dirty="0"/>
              <a:t> </a:t>
            </a:r>
            <a:r>
              <a:rPr lang="fr-FR" sz="2000" dirty="0" err="1"/>
              <a:t>hội</a:t>
            </a:r>
            <a:r>
              <a:rPr lang="fr-FR" sz="2000" dirty="0"/>
              <a:t> </a:t>
            </a:r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, </a:t>
            </a:r>
            <a:r>
              <a:rPr lang="fr-FR" sz="2000" dirty="0" err="1"/>
              <a:t>phát</a:t>
            </a:r>
            <a:r>
              <a:rPr lang="fr-FR" sz="2000" dirty="0"/>
              <a:t> </a:t>
            </a:r>
            <a:r>
              <a:rPr lang="fr-FR" sz="2000" dirty="0" err="1"/>
              <a:t>triển</a:t>
            </a:r>
            <a:r>
              <a:rPr lang="fr-FR" sz="2000" dirty="0"/>
              <a:t> </a:t>
            </a:r>
            <a:r>
              <a:rPr lang="fr-FR" sz="2000" dirty="0" err="1"/>
              <a:t>năng</a:t>
            </a:r>
            <a:r>
              <a:rPr lang="fr-FR" sz="2000" dirty="0"/>
              <a:t> </a:t>
            </a:r>
            <a:r>
              <a:rPr lang="fr-FR" sz="2000" dirty="0" err="1"/>
              <a:t>lực</a:t>
            </a:r>
            <a:r>
              <a:rPr lang="fr-FR" sz="2000" dirty="0"/>
              <a:t> </a:t>
            </a:r>
            <a:r>
              <a:rPr lang="fr-FR" sz="2000" dirty="0" err="1"/>
              <a:t>giao</a:t>
            </a:r>
            <a:r>
              <a:rPr lang="fr-FR" sz="2000" dirty="0"/>
              <a:t> </a:t>
            </a:r>
            <a:r>
              <a:rPr lang="fr-FR" sz="2000" dirty="0" err="1"/>
              <a:t>tiếp</a:t>
            </a:r>
            <a:r>
              <a:rPr lang="fr-FR" sz="2000" dirty="0"/>
              <a:t>, </a:t>
            </a:r>
            <a:r>
              <a:rPr lang="fr-FR" sz="2000" dirty="0" err="1"/>
              <a:t>năng</a:t>
            </a:r>
            <a:r>
              <a:rPr lang="fr-FR" sz="2000" dirty="0"/>
              <a:t> </a:t>
            </a:r>
            <a:r>
              <a:rPr lang="fr-FR" sz="2000" dirty="0" err="1"/>
              <a:t>lực</a:t>
            </a:r>
            <a:r>
              <a:rPr lang="fr-FR" sz="2000" dirty="0"/>
              <a:t> </a:t>
            </a:r>
            <a:r>
              <a:rPr lang="fr-FR" sz="2000" dirty="0" err="1"/>
              <a:t>tư</a:t>
            </a:r>
            <a:r>
              <a:rPr lang="fr-FR" sz="2000" dirty="0"/>
              <a:t> </a:t>
            </a:r>
            <a:r>
              <a:rPr lang="fr-FR" sz="2000" dirty="0" err="1"/>
              <a:t>duy</a:t>
            </a:r>
            <a:r>
              <a:rPr lang="fr-FR" sz="2000" dirty="0"/>
              <a:t> </a:t>
            </a:r>
            <a:r>
              <a:rPr lang="fr-FR" sz="2000" dirty="0" err="1"/>
              <a:t>sáng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/>
              <a:t>lập</a:t>
            </a:r>
            <a:r>
              <a:rPr lang="fr-FR" sz="2000" dirty="0"/>
              <a:t> </a:t>
            </a:r>
            <a:r>
              <a:rPr lang="fr-FR" sz="2000" dirty="0" err="1"/>
              <a:t>luận</a:t>
            </a:r>
            <a:r>
              <a:rPr lang="fr-FR" sz="2000" dirty="0"/>
              <a:t> </a:t>
            </a:r>
            <a:r>
              <a:rPr lang="fr-FR" sz="2000" dirty="0" err="1"/>
              <a:t>toán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. </a:t>
            </a:r>
            <a:r>
              <a:rPr lang="fr-FR" sz="2000" dirty="0" err="1"/>
              <a:t>Chăm</a:t>
            </a:r>
            <a:r>
              <a:rPr lang="fr-FR" sz="2000" dirty="0"/>
              <a:t>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tập</a:t>
            </a:r>
            <a:r>
              <a:rPr lang="fr-FR" sz="2000" dirty="0"/>
              <a:t>, </a:t>
            </a:r>
            <a:r>
              <a:rPr lang="fr-FR" sz="2000" dirty="0" err="1"/>
              <a:t>yêu</a:t>
            </a:r>
            <a:r>
              <a:rPr lang="fr-FR" sz="2000" dirty="0"/>
              <a:t> </a:t>
            </a:r>
            <a:r>
              <a:rPr lang="fr-FR" sz="2000" dirty="0" err="1"/>
              <a:t>thích</a:t>
            </a:r>
            <a:r>
              <a:rPr lang="fr-FR" sz="2000" dirty="0"/>
              <a:t> môn </a:t>
            </a:r>
            <a:r>
              <a:rPr lang="fr-FR" sz="2000" dirty="0" err="1"/>
              <a:t>học</a:t>
            </a:r>
            <a:r>
              <a:rPr lang="fr-FR" sz="2000" dirty="0"/>
              <a:t>.</a:t>
            </a:r>
            <a:endParaRPr lang="en-SG" sz="2000" dirty="0"/>
          </a:p>
        </p:txBody>
      </p:sp>
      <p:pic>
        <p:nvPicPr>
          <p:cNvPr id="11272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35" y="3167063"/>
            <a:ext cx="586978" cy="9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285185"/>
            <a:ext cx="1237060" cy="7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22" y="1475185"/>
            <a:ext cx="623888" cy="5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76200" y="183898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14 273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3 = ?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2411760" y="3049796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nhân 7 bằng 21, </a:t>
            </a: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2411760" y="3761492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nhân 2 bằng 6, thêm 2 bằng 8, 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2411760" y="2257708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nhân 3 bằng 9, </a:t>
            </a: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2448744" y="4437112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nhân 4 bằng 12, </a:t>
            </a: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2448744" y="5138028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nhân 1 bằng 3, thêm 1 bằng 4 , </a:t>
            </a: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1238672" y="355385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395536" y="3544327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586036" y="3549089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1038225" y="355385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855294" y="3556585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381000" y="5867400"/>
            <a:ext cx="3733800" cy="52322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14273 x 3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0" y="2844239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457200" y="2539439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14 273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272580" y="3049796"/>
            <a:ext cx="419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 flipV="1">
            <a:off x="428625" y="3530039"/>
            <a:ext cx="1247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8"/>
          <p:cNvSpPr>
            <a:spLocks noChangeArrowheads="1"/>
          </p:cNvSpPr>
          <p:nvPr/>
        </p:nvSpPr>
        <p:spPr bwMode="auto">
          <a:xfrm>
            <a:off x="5187429" y="2254260"/>
            <a:ext cx="126181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  <p:sp>
        <p:nvSpPr>
          <p:cNvPr id="24" name="Text Box 79"/>
          <p:cNvSpPr txBox="1">
            <a:spLocks noChangeArrowheads="1"/>
          </p:cNvSpPr>
          <p:nvPr/>
        </p:nvSpPr>
        <p:spPr bwMode="auto">
          <a:xfrm>
            <a:off x="5257056" y="3049796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81"/>
          <p:cNvSpPr>
            <a:spLocks noChangeArrowheads="1"/>
          </p:cNvSpPr>
          <p:nvPr/>
        </p:nvSpPr>
        <p:spPr bwMode="auto">
          <a:xfrm>
            <a:off x="7534269" y="3769876"/>
            <a:ext cx="1107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5386536" y="4423257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84"/>
          <p:cNvSpPr>
            <a:spLocks noChangeArrowheads="1"/>
          </p:cNvSpPr>
          <p:nvPr/>
        </p:nvSpPr>
        <p:spPr bwMode="auto">
          <a:xfrm>
            <a:off x="7644648" y="5107032"/>
            <a:ext cx="1101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altLang="vi-V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7604" y="586740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42819</a:t>
            </a:r>
          </a:p>
        </p:txBody>
      </p:sp>
    </p:spTree>
    <p:extLst>
      <p:ext uri="{BB962C8B-B14F-4D97-AF65-F5344CB8AC3E}">
        <p14:creationId xmlns:p14="http://schemas.microsoft.com/office/powerpoint/2010/main" val="13015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8" grpId="0"/>
      <p:bldP spid="19" grpId="0"/>
      <p:bldP spid="20" grpId="0"/>
      <p:bldP spid="21" grpId="0" animBg="1"/>
      <p:bldP spid="23" grpId="0"/>
      <p:bldP spid="24" grpId="0"/>
      <p:bldP spid="26" grpId="0"/>
      <p:bldP spid="27" grpId="0"/>
      <p:bldP spid="2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1547664" y="1381780"/>
            <a:ext cx="6958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38472" y="2488828"/>
            <a:ext cx="8382000" cy="267765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Muốn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năm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chữ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với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chữ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+</a:t>
            </a:r>
            <a:r>
              <a:rPr lang="en-US" sz="2800" b="1" kern="12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Bước</a:t>
            </a:r>
            <a:r>
              <a:rPr lang="en-US" sz="2800" b="1" kern="1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tính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theo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cột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dọc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thừa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thẳng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hàng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đơn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vị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+</a:t>
            </a:r>
            <a:r>
              <a:rPr lang="en-US" sz="2800" b="1" kern="12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Bước</a:t>
            </a:r>
            <a:r>
              <a:rPr lang="en-US" sz="2800" b="1" kern="1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Tính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lần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lượt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phải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sang </a:t>
            </a:r>
            <a:r>
              <a:rPr lang="en-US" sz="28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trái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</a:t>
            </a:r>
            <a:r>
              <a:rPr lang="vi-VN" sz="28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Lưu ý</a:t>
            </a:r>
            <a:r>
              <a:rPr lang="vi-V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vi-VN" sz="28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 rồi </a:t>
            </a:r>
            <a:r>
              <a:rPr lang="vi-V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cộng </a:t>
            </a:r>
            <a:r>
              <a:rPr lang="vi-VN" sz="28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thêm (phần </a:t>
            </a:r>
            <a:r>
              <a:rPr lang="vi-V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nhớ) nếu </a:t>
            </a:r>
            <a:r>
              <a:rPr lang="vi-VN" sz="28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 </a:t>
            </a:r>
            <a:r>
              <a:rPr lang="vi-V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ở hàng liền </a:t>
            </a:r>
            <a:r>
              <a:rPr lang="vi-VN" sz="28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trước</a:t>
            </a:r>
            <a:r>
              <a:rPr lang="vi-V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7852" y="2062163"/>
            <a:ext cx="140294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14824" y="3356992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40729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07532" y="3356992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17092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709549" y="3395092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15180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76733" y="4057908"/>
            <a:ext cx="5437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12816" y="4019808"/>
            <a:ext cx="45397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43908" y="4057908"/>
            <a:ext cx="5437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04048" y="3822948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462873" y="3861048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43808" y="378904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003972" y="458112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152230" y="4543028"/>
            <a:ext cx="119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573297" y="458112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102124" y="4581128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81458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377382" y="4543028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68368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747649" y="4581128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75900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27584" y="3356992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21526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73763" y="4025969"/>
            <a:ext cx="5437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9552" y="3797424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774502" y="460203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835154" y="4602033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64578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205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381000" y="312003"/>
            <a:ext cx="853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 animBg="1"/>
      <p:bldP spid="22" grpId="0" animBg="1"/>
      <p:bldP spid="23" grpId="0" animBg="1"/>
      <p:bldP spid="25" grpId="0"/>
      <p:bldP spid="26" grpId="0"/>
      <p:bldP spid="27" grpId="0"/>
      <p:bldP spid="24" grpId="0"/>
      <p:bldP spid="28" grpId="0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1868269"/>
            <a:ext cx="1192560" cy="646331"/>
            <a:chOff x="1676400" y="1846565"/>
            <a:chExt cx="1192560" cy="646331"/>
          </a:xfrm>
        </p:grpSpPr>
        <p:sp>
          <p:nvSpPr>
            <p:cNvPr id="8" name="Text Box 141"/>
            <p:cNvSpPr txBox="1">
              <a:spLocks noChangeArrowheads="1"/>
            </p:cNvSpPr>
            <p:nvPr/>
          </p:nvSpPr>
          <p:spPr bwMode="auto">
            <a:xfrm>
              <a:off x="1676400" y="1846565"/>
              <a:ext cx="735360" cy="646331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42"/>
            <p:cNvSpPr txBox="1">
              <a:spLocks noChangeArrowheads="1"/>
            </p:cNvSpPr>
            <p:nvPr/>
          </p:nvSpPr>
          <p:spPr bwMode="auto">
            <a:xfrm>
              <a:off x="2411760" y="1851546"/>
              <a:ext cx="457200" cy="641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3192016" y="4881732"/>
            <a:ext cx="1524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95455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7296472" y="4896019"/>
            <a:ext cx="152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74963</a:t>
            </a:r>
          </a:p>
        </p:txBody>
      </p:sp>
      <p:sp>
        <p:nvSpPr>
          <p:cNvPr id="12" name="Text Box 210"/>
          <p:cNvSpPr txBox="1">
            <a:spLocks noChangeArrowheads="1"/>
          </p:cNvSpPr>
          <p:nvPr/>
        </p:nvSpPr>
        <p:spPr bwMode="auto">
          <a:xfrm>
            <a:off x="5410200" y="4867444"/>
            <a:ext cx="152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78420</a:t>
            </a:r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547664" y="1100810"/>
            <a:ext cx="6958608" cy="42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3016403"/>
            <a:ext cx="8534400" cy="2526910"/>
            <a:chOff x="381000" y="3090152"/>
            <a:chExt cx="8534400" cy="2526910"/>
          </a:xfrm>
        </p:grpSpPr>
        <p:sp>
          <p:nvSpPr>
            <p:cNvPr id="16" name="Rectangle 388"/>
            <p:cNvSpPr>
              <a:spLocks noChangeArrowheads="1"/>
            </p:cNvSpPr>
            <p:nvPr/>
          </p:nvSpPr>
          <p:spPr bwMode="auto">
            <a:xfrm>
              <a:off x="3552056" y="4033838"/>
              <a:ext cx="38985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" name="Rectangle 389"/>
            <p:cNvSpPr>
              <a:spLocks noChangeArrowheads="1"/>
            </p:cNvSpPr>
            <p:nvPr/>
          </p:nvSpPr>
          <p:spPr bwMode="auto">
            <a:xfrm>
              <a:off x="729704" y="4029075"/>
              <a:ext cx="19700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390"/>
            <p:cNvSpPr>
              <a:spLocks noChangeArrowheads="1"/>
            </p:cNvSpPr>
            <p:nvPr/>
          </p:nvSpPr>
          <p:spPr bwMode="auto">
            <a:xfrm>
              <a:off x="5148064" y="3245668"/>
              <a:ext cx="12105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13070</a:t>
              </a:r>
            </a:p>
          </p:txBody>
        </p:sp>
        <p:sp>
          <p:nvSpPr>
            <p:cNvPr id="19" name="Rectangle 391"/>
            <p:cNvSpPr>
              <a:spLocks noChangeArrowheads="1"/>
            </p:cNvSpPr>
            <p:nvPr/>
          </p:nvSpPr>
          <p:spPr bwMode="auto">
            <a:xfrm>
              <a:off x="5652120" y="4094163"/>
              <a:ext cx="38985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" name="Rectangle 392"/>
            <p:cNvSpPr>
              <a:spLocks noChangeArrowheads="1"/>
            </p:cNvSpPr>
            <p:nvPr/>
          </p:nvSpPr>
          <p:spPr bwMode="auto">
            <a:xfrm>
              <a:off x="7630616" y="4114800"/>
              <a:ext cx="68580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1" name="Rectangle 393"/>
            <p:cNvSpPr>
              <a:spLocks noChangeArrowheads="1"/>
            </p:cNvSpPr>
            <p:nvPr/>
          </p:nvSpPr>
          <p:spPr bwMode="auto">
            <a:xfrm>
              <a:off x="1009575" y="4869160"/>
              <a:ext cx="982961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81000" y="3090152"/>
              <a:ext cx="8534400" cy="2526910"/>
              <a:chOff x="381000" y="3090152"/>
              <a:chExt cx="8534400" cy="2526910"/>
            </a:xfrm>
          </p:grpSpPr>
          <p:sp>
            <p:nvSpPr>
              <p:cNvPr id="13" name="Line 384"/>
              <p:cNvSpPr>
                <a:spLocks noChangeShapeType="1"/>
              </p:cNvSpPr>
              <p:nvPr/>
            </p:nvSpPr>
            <p:spPr bwMode="auto">
              <a:xfrm>
                <a:off x="4860032" y="3090152"/>
                <a:ext cx="0" cy="252691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Line 385"/>
              <p:cNvSpPr>
                <a:spLocks noChangeShapeType="1"/>
              </p:cNvSpPr>
              <p:nvPr/>
            </p:nvSpPr>
            <p:spPr bwMode="auto">
              <a:xfrm>
                <a:off x="6873948" y="3090152"/>
                <a:ext cx="0" cy="252691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Line 386"/>
              <p:cNvSpPr>
                <a:spLocks noChangeShapeType="1"/>
              </p:cNvSpPr>
              <p:nvPr/>
            </p:nvSpPr>
            <p:spPr bwMode="auto">
              <a:xfrm>
                <a:off x="2771800" y="3090152"/>
                <a:ext cx="0" cy="252691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Line 394"/>
              <p:cNvSpPr>
                <a:spLocks noChangeShapeType="1"/>
              </p:cNvSpPr>
              <p:nvPr/>
            </p:nvSpPr>
            <p:spPr bwMode="auto">
              <a:xfrm>
                <a:off x="395536" y="3090152"/>
                <a:ext cx="8496944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Line 395"/>
              <p:cNvSpPr>
                <a:spLocks noChangeShapeType="1"/>
              </p:cNvSpPr>
              <p:nvPr/>
            </p:nvSpPr>
            <p:spPr bwMode="auto">
              <a:xfrm>
                <a:off x="395536" y="5617062"/>
                <a:ext cx="8496944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Line 396"/>
              <p:cNvSpPr>
                <a:spLocks noChangeShapeType="1"/>
              </p:cNvSpPr>
              <p:nvPr/>
            </p:nvSpPr>
            <p:spPr bwMode="auto">
              <a:xfrm>
                <a:off x="395536" y="3090152"/>
                <a:ext cx="0" cy="252691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Line 397"/>
              <p:cNvSpPr>
                <a:spLocks noChangeShapeType="1"/>
              </p:cNvSpPr>
              <p:nvPr/>
            </p:nvSpPr>
            <p:spPr bwMode="auto">
              <a:xfrm>
                <a:off x="8892480" y="3090152"/>
                <a:ext cx="0" cy="252691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Line 398"/>
              <p:cNvSpPr>
                <a:spLocks noChangeShapeType="1"/>
              </p:cNvSpPr>
              <p:nvPr/>
            </p:nvSpPr>
            <p:spPr bwMode="auto">
              <a:xfrm>
                <a:off x="381000" y="3933740"/>
                <a:ext cx="8534400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  <p:sp>
            <p:nvSpPr>
              <p:cNvPr id="27" name="Line 399"/>
              <p:cNvSpPr>
                <a:spLocks noChangeShapeType="1"/>
              </p:cNvSpPr>
              <p:nvPr/>
            </p:nvSpPr>
            <p:spPr bwMode="auto">
              <a:xfrm>
                <a:off x="395536" y="4815847"/>
                <a:ext cx="8496944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8" name="Rectangle 400"/>
            <p:cNvSpPr>
              <a:spLocks noChangeArrowheads="1"/>
            </p:cNvSpPr>
            <p:nvPr/>
          </p:nvSpPr>
          <p:spPr bwMode="auto">
            <a:xfrm>
              <a:off x="706016" y="3234556"/>
              <a:ext cx="1884784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401"/>
            <p:cNvSpPr>
              <a:spLocks noChangeArrowheads="1"/>
            </p:cNvSpPr>
            <p:nvPr/>
          </p:nvSpPr>
          <p:spPr bwMode="auto">
            <a:xfrm>
              <a:off x="3119438" y="3272656"/>
              <a:ext cx="144780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19091</a:t>
              </a:r>
            </a:p>
          </p:txBody>
        </p:sp>
        <p:sp>
          <p:nvSpPr>
            <p:cNvPr id="30" name="Text Box 402"/>
            <p:cNvSpPr txBox="1">
              <a:spLocks noChangeArrowheads="1"/>
            </p:cNvSpPr>
            <p:nvPr/>
          </p:nvSpPr>
          <p:spPr bwMode="auto">
            <a:xfrm>
              <a:off x="7224464" y="3284984"/>
              <a:ext cx="15240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10709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457200" y="1905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547664" y="1219200"/>
            <a:ext cx="6958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28600" y="4210967"/>
            <a:ext cx="1600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676400" y="4767782"/>
            <a:ext cx="2667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1743292" y="5430167"/>
            <a:ext cx="1981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6019800" y="220980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2800" b="1" u="sng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847328" y="1917918"/>
            <a:ext cx="79918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27150 kg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0" name="Line 115"/>
          <p:cNvSpPr>
            <a:spLocks noChangeShapeType="1"/>
          </p:cNvSpPr>
          <p:nvPr/>
        </p:nvSpPr>
        <p:spPr bwMode="auto">
          <a:xfrm>
            <a:off x="61722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72200" y="4782839"/>
            <a:ext cx="1433157" cy="1066801"/>
            <a:chOff x="6172200" y="4782839"/>
            <a:chExt cx="1433157" cy="1066801"/>
          </a:xfrm>
        </p:grpSpPr>
        <p:sp>
          <p:nvSpPr>
            <p:cNvPr id="50" name="AutoShape 22"/>
            <p:cNvSpPr>
              <a:spLocks/>
            </p:cNvSpPr>
            <p:nvPr/>
          </p:nvSpPr>
          <p:spPr bwMode="auto">
            <a:xfrm>
              <a:off x="6172200" y="4782839"/>
              <a:ext cx="155848" cy="1066801"/>
            </a:xfrm>
            <a:prstGeom prst="rightBrace">
              <a:avLst>
                <a:gd name="adj1" fmla="val 458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6300192" y="5070871"/>
              <a:ext cx="13051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?kg </a:t>
              </a:r>
              <a:r>
                <a:rPr lang="en-US" altLang="vi-VN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thóc</a:t>
              </a:r>
              <a:endPara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93368" y="5646935"/>
            <a:ext cx="2590800" cy="152400"/>
            <a:chOff x="3493368" y="5646935"/>
            <a:chExt cx="2590800" cy="152400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4788768" y="5723135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>
              <a:off x="3493368" y="5723135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3493368" y="564693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>
              <a:off x="6084168" y="564693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4788768" y="564693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Line 32"/>
          <p:cNvSpPr>
            <a:spLocks noChangeShapeType="1"/>
          </p:cNvSpPr>
          <p:nvPr/>
        </p:nvSpPr>
        <p:spPr bwMode="auto">
          <a:xfrm flipV="1">
            <a:off x="3419872" y="2357264"/>
            <a:ext cx="4735940" cy="493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5095528" y="2819400"/>
            <a:ext cx="244827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19872" y="4350791"/>
            <a:ext cx="1692696" cy="822176"/>
            <a:chOff x="3419872" y="4350791"/>
            <a:chExt cx="1692696" cy="822176"/>
          </a:xfrm>
        </p:grpSpPr>
        <p:sp>
          <p:nvSpPr>
            <p:cNvPr id="52" name="AutoShape 24"/>
            <p:cNvSpPr>
              <a:spLocks/>
            </p:cNvSpPr>
            <p:nvPr/>
          </p:nvSpPr>
          <p:spPr bwMode="auto">
            <a:xfrm rot="16200000">
              <a:off x="4078561" y="4222054"/>
              <a:ext cx="152400" cy="1292225"/>
            </a:xfrm>
            <a:prstGeom prst="rightBrace">
              <a:avLst>
                <a:gd name="adj1" fmla="val 7066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419872" y="4350791"/>
              <a:ext cx="16926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27150 kg</a:t>
              </a:r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3508648" y="5020567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4804048" y="5020567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>
              <a:off x="3508648" y="5096767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Line 33"/>
          <p:cNvSpPr>
            <a:spLocks noChangeShapeType="1"/>
          </p:cNvSpPr>
          <p:nvPr/>
        </p:nvSpPr>
        <p:spPr bwMode="auto">
          <a:xfrm>
            <a:off x="1524000" y="3200400"/>
            <a:ext cx="2743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152400" y="1981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27" grpId="0"/>
      <p:bldP spid="58" grpId="0" animBg="1"/>
      <p:bldP spid="59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547664" y="1457980"/>
            <a:ext cx="6958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0800" y="2850232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 sz="2800" b="1" u="sng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2438400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27150 x 2 = 54300 (kg)</a:t>
            </a:r>
          </a:p>
          <a:p>
            <a:pPr algn="ctr"/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27150 + 54300 = 81450 (kg)</a:t>
            </a:r>
          </a:p>
          <a:p>
            <a:pPr algn="ctr"/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81450 kg.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2438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676</Words>
  <Application>Microsoft Office PowerPoint</Application>
  <PresentationFormat>On-screen Show (4:3)</PresentationFormat>
  <Paragraphs>127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SimSun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 VAN GIAP</dc:creator>
  <cp:lastModifiedBy>Microsoft account</cp:lastModifiedBy>
  <cp:revision>95</cp:revision>
  <dcterms:created xsi:type="dcterms:W3CDTF">2015-03-20T14:29:07Z</dcterms:created>
  <dcterms:modified xsi:type="dcterms:W3CDTF">2022-04-22T01:28:42Z</dcterms:modified>
</cp:coreProperties>
</file>