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51" r:id="rId2"/>
    <p:sldId id="289" r:id="rId3"/>
    <p:sldId id="269" r:id="rId4"/>
    <p:sldId id="271" r:id="rId5"/>
    <p:sldId id="272" r:id="rId6"/>
    <p:sldId id="292" r:id="rId7"/>
    <p:sldId id="353" r:id="rId8"/>
    <p:sldId id="287" r:id="rId9"/>
    <p:sldId id="290" r:id="rId10"/>
    <p:sldId id="291" r:id="rId11"/>
    <p:sldId id="286" r:id="rId12"/>
    <p:sldId id="266" r:id="rId13"/>
    <p:sldId id="267" r:id="rId14"/>
    <p:sldId id="35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3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sPC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96"/>
      </p:cViewPr>
      <p:guideLst>
        <p:guide orient="horz" pos="2123"/>
        <p:guide pos="2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02T23:18:59.378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57276-9E5C-447E-BBCD-C002ED25622B}" type="datetimeFigureOut">
              <a:rPr lang="en-SG" smtClean="0"/>
              <a:t>15/4/2022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A9B-8332-49DA-9480-1E9FD0DCC6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986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D0C5BCC4-1EF5-4701-A167-6204C4D11E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1DC167A0-A57E-42A6-B00E-2AED7F77F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81E5A6E5-1F97-4A8D-98E3-9DEF015A9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5AC418-EC8D-4A3C-B974-BC9BD8965EC4}" type="slidenum">
              <a:rPr lang="zh-CN" altLang="en-US">
                <a:latin typeface="Calibri" panose="020F0502020204030204" pitchFamily="34" charset="0"/>
              </a:rPr>
              <a:pPr/>
              <a:t>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>
            <a:extLst>
              <a:ext uri="{FF2B5EF4-FFF2-40B4-BE49-F238E27FC236}">
                <a16:creationId xmlns:a16="http://schemas.microsoft.com/office/drawing/2014/main" id="{7EAC0E9A-6E83-4172-A60D-87396E782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备注占位符 2">
            <a:extLst>
              <a:ext uri="{FF2B5EF4-FFF2-40B4-BE49-F238E27FC236}">
                <a16:creationId xmlns:a16="http://schemas.microsoft.com/office/drawing/2014/main" id="{3E051469-E8EE-4C0E-9306-F59A15AE2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0420" name="灯片编号占位符 3">
            <a:extLst>
              <a:ext uri="{FF2B5EF4-FFF2-40B4-BE49-F238E27FC236}">
                <a16:creationId xmlns:a16="http://schemas.microsoft.com/office/drawing/2014/main" id="{06CC36D3-9197-4E64-B5E4-CEF9A792F9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3F0A73-BA29-4607-B93D-38757327F8A7}" type="slidenum">
              <a:rPr lang="zh-CN" altLang="en-US">
                <a:latin typeface="Calibri" panose="020F0502020204030204" pitchFamily="34" charset="0"/>
              </a:rPr>
              <a:pPr/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6966-F210-4704-A0B6-A66FABD758B7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6966-F210-4704-A0B6-A66FABD758B7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6966-F210-4704-A0B6-A66FABD758B7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6966-F210-4704-A0B6-A66FABD758B7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6966-F210-4704-A0B6-A66FABD758B7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6966-F210-4704-A0B6-A66FABD758B7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6966-F210-4704-A0B6-A66FABD758B7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6966-F210-4704-A0B6-A66FABD758B7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6966-F210-4704-A0B6-A66FABD758B7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6966-F210-4704-A0B6-A66FABD758B7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6966-F210-4704-A0B6-A66FABD758B7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6966-F210-4704-A0B6-A66FABD758B7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O%20GIAO%20LE\NHAC\Le%20Anh%20Tuan%20&amp;%20Top%20Nam%20-%20Hanh%20Khuc%20Chien%20Si%20Truong%20Sa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>
            <a:extLst>
              <a:ext uri="{FF2B5EF4-FFF2-40B4-BE49-F238E27FC236}">
                <a16:creationId xmlns:a16="http://schemas.microsoft.com/office/drawing/2014/main" id="{F892B029-1EBC-41C8-BEB7-525BAED59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-12700" y="857251"/>
            <a:ext cx="9156700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>
            <a:extLst>
              <a:ext uri="{FF2B5EF4-FFF2-40B4-BE49-F238E27FC236}">
                <a16:creationId xmlns:a16="http://schemas.microsoft.com/office/drawing/2014/main" id="{E83348CF-AA8D-48E0-8CF6-EB8AD5D25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839787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7">
            <a:extLst>
              <a:ext uri="{FF2B5EF4-FFF2-40B4-BE49-F238E27FC236}">
                <a16:creationId xmlns:a16="http://schemas.microsoft.com/office/drawing/2014/main" id="{F896B999-44B5-4441-9B61-E47A483A9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371600"/>
            <a:ext cx="75438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(tr159)</a:t>
            </a:r>
          </a:p>
        </p:txBody>
      </p:sp>
    </p:spTree>
  </p:cSld>
  <p:clrMapOvr>
    <a:masterClrMapping/>
  </p:clrMapOvr>
  <p:transition spd="slow" advClick="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r="-2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40560" y="144145"/>
            <a:ext cx="5415915" cy="476377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800">
                <a:latin typeface="Arial Unicode MS" panose="020B0604020202020204" charset="-122"/>
                <a:ea typeface="Arial Unicode MS" panose="020B0604020202020204" charset="-122"/>
              </a:rPr>
              <a:t>100 000 - 30 000 = </a:t>
            </a:r>
          </a:p>
          <a:p>
            <a:pPr algn="l"/>
            <a:r>
              <a:rPr lang="en-US" sz="2800">
                <a:latin typeface="Arial Unicode MS" panose="020B0604020202020204" charset="-122"/>
                <a:ea typeface="Arial Unicode MS" panose="020B0604020202020204" charset="-122"/>
              </a:rPr>
              <a:t>  80 000 - 60 000 =</a:t>
            </a:r>
          </a:p>
          <a:p>
            <a:pPr algn="l"/>
            <a:r>
              <a:rPr lang="en-US" sz="2800">
                <a:latin typeface="Arial Unicode MS" panose="020B0604020202020204" charset="-122"/>
                <a:ea typeface="Arial Unicode MS" panose="020B0604020202020204" charset="-122"/>
              </a:rPr>
              <a:t>100 000 - 50 000 =</a:t>
            </a:r>
          </a:p>
          <a:p>
            <a:pPr algn="l"/>
            <a:r>
              <a:rPr lang="en-US" sz="2800">
                <a:latin typeface="Arial Unicode MS" panose="020B0604020202020204" charset="-122"/>
                <a:ea typeface="Arial Unicode MS" panose="020B0604020202020204" charset="-122"/>
              </a:rPr>
              <a:t>  90 000 - 60 000 = </a:t>
            </a:r>
          </a:p>
          <a:p>
            <a:pPr algn="l"/>
            <a:r>
              <a:rPr lang="en-US" sz="2800">
                <a:latin typeface="Arial Unicode MS" panose="020B0604020202020204" charset="-122"/>
                <a:ea typeface="Arial Unicode MS" panose="020B0604020202020204" charset="-122"/>
              </a:rPr>
              <a:t>  60 000 - 40 000 =</a:t>
            </a:r>
          </a:p>
          <a:p>
            <a:pPr algn="l"/>
            <a:r>
              <a:rPr lang="en-US" sz="2800">
                <a:latin typeface="Arial Unicode MS" panose="020B0604020202020204" charset="-122"/>
                <a:ea typeface="Arial Unicode MS" panose="020B0604020202020204" charset="-122"/>
              </a:rPr>
              <a:t>  70 000 - 10 000 = </a:t>
            </a:r>
          </a:p>
          <a:p>
            <a:pPr algn="l"/>
            <a:r>
              <a:rPr lang="en-US" sz="2800">
                <a:latin typeface="Arial Unicode MS" panose="020B0604020202020204" charset="-122"/>
                <a:ea typeface="Arial Unicode MS" panose="020B0604020202020204" charset="-122"/>
              </a:rPr>
              <a:t>100 000 - 20 000 =</a:t>
            </a:r>
          </a:p>
          <a:p>
            <a:pPr algn="l"/>
            <a:r>
              <a:rPr lang="en-US" sz="2800">
                <a:latin typeface="Arial Unicode MS" panose="020B0604020202020204" charset="-122"/>
                <a:ea typeface="Arial Unicode MS" panose="020B0604020202020204" charset="-122"/>
              </a:rPr>
              <a:t>  50 000 - 10 000 =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357495" y="707390"/>
            <a:ext cx="1609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70 000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383530" y="1153160"/>
            <a:ext cx="1609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20 000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383530" y="1598930"/>
            <a:ext cx="1609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50 000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367655" y="1986915"/>
            <a:ext cx="1609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30 000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383530" y="2450465"/>
            <a:ext cx="1609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20 000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367655" y="2885440"/>
            <a:ext cx="1609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60 000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383530" y="3344545"/>
            <a:ext cx="1609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80 000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358130" y="3780155"/>
            <a:ext cx="1609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40 000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25" y="152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Bài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tập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Đặt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tính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rồi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tính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24500" y="1355229"/>
            <a:ext cx="1295400" cy="1691640"/>
            <a:chOff x="1143000" y="1066800"/>
            <a:chExt cx="1295400" cy="1691640"/>
          </a:xfrm>
        </p:grpSpPr>
        <p:sp>
          <p:nvSpPr>
            <p:cNvPr id="15" name="TextBox 14"/>
            <p:cNvSpPr txBox="1"/>
            <p:nvPr/>
          </p:nvSpPr>
          <p:spPr>
            <a:xfrm>
              <a:off x="1143000" y="1066800"/>
              <a:ext cx="1295400" cy="1691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86296</a:t>
              </a:r>
            </a:p>
            <a:p>
              <a:r>
                <a:rPr lang="en-US" sz="2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‒</a:t>
              </a:r>
            </a:p>
            <a:p>
              <a:r>
                <a:rPr lang="en-US" sz="2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74951</a:t>
              </a:r>
            </a:p>
            <a:p>
              <a:r>
                <a:rPr lang="en-US" sz="2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3000" y="2286000"/>
              <a:ext cx="1219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685925" y="4267200"/>
            <a:ext cx="1295400" cy="1691640"/>
            <a:chOff x="1143000" y="1066800"/>
            <a:chExt cx="1295400" cy="1691640"/>
          </a:xfrm>
        </p:grpSpPr>
        <p:sp>
          <p:nvSpPr>
            <p:cNvPr id="18" name="TextBox 17"/>
            <p:cNvSpPr txBox="1"/>
            <p:nvPr/>
          </p:nvSpPr>
          <p:spPr>
            <a:xfrm>
              <a:off x="1143000" y="1066800"/>
              <a:ext cx="1295400" cy="1691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93644</a:t>
              </a:r>
            </a:p>
            <a:p>
              <a:r>
                <a:rPr lang="en-US" sz="2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‒</a:t>
              </a:r>
            </a:p>
            <a:p>
              <a:r>
                <a:rPr lang="en-US" sz="2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26107</a:t>
              </a:r>
            </a:p>
            <a:p>
              <a:r>
                <a:rPr lang="en-US" sz="2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143000" y="2286000"/>
              <a:ext cx="1219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524500" y="4267200"/>
            <a:ext cx="1295400" cy="1691640"/>
            <a:chOff x="1143000" y="1066800"/>
            <a:chExt cx="1295400" cy="1691640"/>
          </a:xfrm>
        </p:grpSpPr>
        <p:sp>
          <p:nvSpPr>
            <p:cNvPr id="21" name="TextBox 20"/>
            <p:cNvSpPr txBox="1"/>
            <p:nvPr/>
          </p:nvSpPr>
          <p:spPr>
            <a:xfrm>
              <a:off x="1143000" y="1066800"/>
              <a:ext cx="1295400" cy="1691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65900</a:t>
              </a:r>
            </a:p>
            <a:p>
              <a:r>
                <a:rPr lang="en-US" sz="2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‒</a:t>
              </a:r>
            </a:p>
            <a:p>
              <a:r>
                <a:rPr lang="en-US" sz="2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  245</a:t>
              </a:r>
            </a:p>
            <a:p>
              <a:r>
                <a:rPr lang="en-US" sz="2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143000" y="2286000"/>
              <a:ext cx="1219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62024" y="88344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a) 81981 - 45245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05400" y="883285"/>
            <a:ext cx="2583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86296 - 74951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2024" y="3805535"/>
            <a:ext cx="274320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93644 - 26107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5400" y="3791585"/>
            <a:ext cx="2493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65900 - 245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685925" y="1355090"/>
            <a:ext cx="1295400" cy="1691640"/>
            <a:chOff x="1143000" y="1066800"/>
            <a:chExt cx="1295400" cy="1691640"/>
          </a:xfrm>
        </p:grpSpPr>
        <p:sp>
          <p:nvSpPr>
            <p:cNvPr id="6" name="TextBox 5"/>
            <p:cNvSpPr txBox="1"/>
            <p:nvPr/>
          </p:nvSpPr>
          <p:spPr>
            <a:xfrm>
              <a:off x="1143000" y="1066800"/>
              <a:ext cx="1295400" cy="1691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81981</a:t>
              </a:r>
            </a:p>
            <a:p>
              <a:r>
                <a:rPr lang="en-US" sz="2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‒</a:t>
              </a:r>
            </a:p>
            <a:p>
              <a:r>
                <a:rPr lang="en-US" sz="2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45245</a:t>
              </a:r>
            </a:p>
            <a:p>
              <a:r>
                <a:rPr lang="en-US" sz="2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143000" y="2286000"/>
              <a:ext cx="1219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1784350" y="2635250"/>
            <a:ext cx="1196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36736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691505" y="2635250"/>
            <a:ext cx="1265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11345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860550" y="5580380"/>
            <a:ext cx="1381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67537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662930" y="5580380"/>
            <a:ext cx="1323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+mn-ea"/>
              </a:rPr>
              <a:t>65655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/>
      <p:bldP spid="7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285750"/>
            <a:ext cx="8458200" cy="2286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23560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21800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3276600"/>
            <a:ext cx="3009900" cy="2667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	   23560</a:t>
            </a:r>
            <a:r>
              <a:rPr lang="en-US" sz="28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</a:t>
            </a:r>
          </a:p>
          <a:p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21800 </a:t>
            </a:r>
            <a:r>
              <a:rPr lang="en-US" sz="28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</a:t>
            </a:r>
          </a:p>
          <a:p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…</a:t>
            </a:r>
            <a:r>
              <a:rPr lang="en-US" sz="28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4200" y="3305175"/>
            <a:ext cx="5867400" cy="2667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sz="2800" i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	23560 – 21800 = 1760 (l)</a:t>
            </a:r>
          </a:p>
          <a:p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1760 l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457200"/>
            <a:ext cx="86106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Khoanh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1000" y="1981200"/>
            <a:ext cx="3124200" cy="3657600"/>
            <a:chOff x="533400" y="1981200"/>
            <a:chExt cx="3124200" cy="3657600"/>
          </a:xfrm>
        </p:grpSpPr>
        <p:sp>
          <p:nvSpPr>
            <p:cNvPr id="5" name="Rounded Rectangle 4"/>
            <p:cNvSpPr/>
            <p:nvPr/>
          </p:nvSpPr>
          <p:spPr>
            <a:xfrm>
              <a:off x="533400" y="1981200"/>
              <a:ext cx="3124200" cy="36576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514350" indent="-514350" algn="ctr">
                <a:buAutoNum type="alphaLcParenR"/>
              </a:pP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514350" indent="-514350" algn="ctr">
                <a:buAutoNum type="alphaLcParenR"/>
              </a:pPr>
              <a:endPara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14350" indent="-514350" algn="ctr">
                <a:buAutoNum type="alphaLcParenR"/>
              </a:pPr>
              <a:endPara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14350" indent="-514350" algn="ctr">
                <a:buAutoNum type="alphaLcParenR"/>
              </a:pPr>
              <a:endPara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14350" indent="-514350" algn="ctr">
                <a:buAutoNum type="alphaLcParenR"/>
              </a:pPr>
              <a:endPara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14350" indent="-514350" algn="ctr">
                <a:buAutoNum type="alphaLcParenR"/>
              </a:pPr>
              <a:endPara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600200" y="3200400"/>
              <a:ext cx="1295400" cy="1692771"/>
              <a:chOff x="4267200" y="2574429"/>
              <a:chExt cx="1295400" cy="169277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267200" y="2574429"/>
                <a:ext cx="1295400" cy="1692771"/>
                <a:chOff x="1143000" y="1066800"/>
                <a:chExt cx="1295400" cy="1692771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1143000" y="1066800"/>
                  <a:ext cx="1295400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   2659</a:t>
                  </a:r>
                </a:p>
                <a:p>
                  <a:r>
                    <a:rPr lang="en-US" sz="2600" dirty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‒</a:t>
                  </a:r>
                </a:p>
                <a:p>
                  <a:r>
                    <a:rPr lang="en-US" sz="2600" dirty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 23154</a:t>
                  </a:r>
                </a:p>
                <a:p>
                  <a:r>
                    <a:rPr lang="en-US" sz="2600" dirty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 69505</a:t>
                  </a:r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>
                  <a:off x="1143000" y="2286000"/>
                  <a:ext cx="12192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Rectangle 8"/>
              <p:cNvSpPr/>
              <p:nvPr/>
            </p:nvSpPr>
            <p:spPr>
              <a:xfrm>
                <a:off x="4343400" y="2632918"/>
                <a:ext cx="266700" cy="32117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3657600" y="2647950"/>
            <a:ext cx="54102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76750" y="3701060"/>
            <a:ext cx="97155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72325" y="3675237"/>
            <a:ext cx="97155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43425" y="4352853"/>
            <a:ext cx="97155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72325" y="4327030"/>
            <a:ext cx="97155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43425" y="4352853"/>
            <a:ext cx="97155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1">
            <a:extLst>
              <a:ext uri="{FF2B5EF4-FFF2-40B4-BE49-F238E27FC236}">
                <a16:creationId xmlns:a16="http://schemas.microsoft.com/office/drawing/2014/main" id="{BCFBCC6F-28E8-48CE-9B7F-7118BB96E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-12700" y="857251"/>
            <a:ext cx="9156700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5">
            <a:extLst>
              <a:ext uri="{FF2B5EF4-FFF2-40B4-BE49-F238E27FC236}">
                <a16:creationId xmlns:a16="http://schemas.microsoft.com/office/drawing/2014/main" id="{07E1F838-A1B2-4A1C-B72B-D59E90AFC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839787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Box 7">
            <a:extLst>
              <a:ext uri="{FF2B5EF4-FFF2-40B4-BE49-F238E27FC236}">
                <a16:creationId xmlns:a16="http://schemas.microsoft.com/office/drawing/2014/main" id="{84BE1B65-9372-4AA8-9FB8-C80A67D95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67001"/>
            <a:ext cx="75438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(tr160)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4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355090" y="2858135"/>
            <a:ext cx="6434455" cy="76835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54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charset="-122"/>
                <a:ea typeface="Arial Unicode MS" panose="020B0604020202020204" charset="-122"/>
              </a:rPr>
              <a:t>Rung 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1295400" y="2095202"/>
            <a:ext cx="266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800" dirty="0"/>
          </a:p>
          <a:p>
            <a:pPr marL="342900" indent="-342900">
              <a:buAutoNum type="alphaUcPeriod"/>
            </a:pPr>
            <a:r>
              <a:rPr lang="vi-VN" sz="2800" dirty="0"/>
              <a:t>  23618</a:t>
            </a:r>
          </a:p>
          <a:p>
            <a:r>
              <a:rPr lang="vi-VN" sz="2800" dirty="0"/>
              <a:t>   -</a:t>
            </a:r>
          </a:p>
          <a:p>
            <a:r>
              <a:rPr lang="vi-VN" sz="2800" dirty="0"/>
              <a:t>          5783</a:t>
            </a:r>
          </a:p>
          <a:p>
            <a:endParaRPr lang="vi-VN" sz="2800" dirty="0"/>
          </a:p>
          <a:p>
            <a:endParaRPr lang="vi-VN" sz="2800" dirty="0"/>
          </a:p>
          <a:p>
            <a:r>
              <a:rPr lang="vi-VN" sz="2800" dirty="0"/>
              <a:t>B.  23618</a:t>
            </a:r>
          </a:p>
          <a:p>
            <a:r>
              <a:rPr lang="vi-VN" sz="2800" dirty="0"/>
              <a:t>   -</a:t>
            </a:r>
          </a:p>
          <a:p>
            <a:r>
              <a:rPr lang="vi-VN" sz="2800" dirty="0"/>
              <a:t>     5783</a:t>
            </a:r>
          </a:p>
          <a:p>
            <a:endParaRPr lang="vi-VN" sz="2800" dirty="0"/>
          </a:p>
        </p:txBody>
      </p:sp>
      <p:cxnSp>
        <p:nvCxnSpPr>
          <p:cNvPr id="6" name="Đường nối Thẳng 5"/>
          <p:cNvCxnSpPr/>
          <p:nvPr/>
        </p:nvCxnSpPr>
        <p:spPr>
          <a:xfrm>
            <a:off x="1828800" y="3947160"/>
            <a:ext cx="1295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Hộp Văn bản 6"/>
          <p:cNvSpPr txBox="1"/>
          <p:nvPr/>
        </p:nvSpPr>
        <p:spPr>
          <a:xfrm>
            <a:off x="5334000" y="2541330"/>
            <a:ext cx="220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C.   23618</a:t>
            </a:r>
          </a:p>
          <a:p>
            <a:r>
              <a:rPr lang="vi-VN" sz="2800" dirty="0"/>
              <a:t>    -</a:t>
            </a:r>
          </a:p>
          <a:p>
            <a:r>
              <a:rPr lang="vi-VN" sz="2800" dirty="0"/>
              <a:t>         5783</a:t>
            </a:r>
          </a:p>
          <a:p>
            <a:endParaRPr lang="vi-VN" sz="2800" dirty="0"/>
          </a:p>
          <a:p>
            <a:endParaRPr lang="vi-VN" sz="2800" dirty="0"/>
          </a:p>
          <a:p>
            <a:r>
              <a:rPr lang="vi-VN" sz="2800" dirty="0"/>
              <a:t>D.   23618</a:t>
            </a:r>
          </a:p>
          <a:p>
            <a:r>
              <a:rPr lang="vi-VN" sz="2800" dirty="0"/>
              <a:t>    </a:t>
            </a:r>
          </a:p>
          <a:p>
            <a:r>
              <a:rPr lang="vi-VN" sz="2800" dirty="0"/>
              <a:t>       - 5783</a:t>
            </a:r>
          </a:p>
        </p:txBody>
      </p:sp>
      <p:cxnSp>
        <p:nvCxnSpPr>
          <p:cNvPr id="8" name="Đường nối Thẳng 7"/>
          <p:cNvCxnSpPr/>
          <p:nvPr/>
        </p:nvCxnSpPr>
        <p:spPr>
          <a:xfrm>
            <a:off x="1676400" y="6080760"/>
            <a:ext cx="1295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8"/>
          <p:cNvCxnSpPr/>
          <p:nvPr/>
        </p:nvCxnSpPr>
        <p:spPr>
          <a:xfrm>
            <a:off x="5969726" y="4014652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/>
          <p:cNvCxnSpPr/>
          <p:nvPr/>
        </p:nvCxnSpPr>
        <p:spPr>
          <a:xfrm>
            <a:off x="6019800" y="608076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Cung 23"/>
          <p:cNvSpPr/>
          <p:nvPr/>
        </p:nvSpPr>
        <p:spPr>
          <a:xfrm>
            <a:off x="5334000" y="2541329"/>
            <a:ext cx="457200" cy="457200"/>
          </a:xfrm>
          <a:prstGeom prst="arc">
            <a:avLst>
              <a:gd name="adj1" fmla="val 16200000"/>
              <a:gd name="adj2" fmla="val 1616756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ình chữ nhật: Góc Tròn 24"/>
          <p:cNvSpPr/>
          <p:nvPr/>
        </p:nvSpPr>
        <p:spPr>
          <a:xfrm>
            <a:off x="1676400" y="692329"/>
            <a:ext cx="5867400" cy="12192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dirty="0" err="1">
                <a:solidFill>
                  <a:prstClr val="black"/>
                </a:solidFill>
              </a:rPr>
              <a:t>Câu</a:t>
            </a:r>
            <a:r>
              <a:rPr lang="en-US" sz="3200" dirty="0">
                <a:solidFill>
                  <a:prstClr val="black"/>
                </a:solidFill>
              </a:rPr>
              <a:t> 1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3004185" y="3819525"/>
            <a:ext cx="271399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Phải...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Trên...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eriod"/>
            </a:pP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</a:t>
            </a:r>
          </a:p>
        </p:txBody>
      </p:sp>
      <p:sp>
        <p:nvSpPr>
          <p:cNvPr id="6" name="Hình chữ nhật: Góc Tròn 5"/>
          <p:cNvSpPr/>
          <p:nvPr/>
        </p:nvSpPr>
        <p:spPr>
          <a:xfrm>
            <a:off x="495389" y="1617980"/>
            <a:ext cx="8153401" cy="16131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100 000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sang...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3004185" y="4323715"/>
            <a:ext cx="2347595" cy="52324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Phải...trái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/>
          <p:cNvSpPr/>
          <p:nvPr/>
        </p:nvSpPr>
        <p:spPr>
          <a:xfrm>
            <a:off x="398780" y="1159510"/>
            <a:ext cx="8346440" cy="1275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42590 – 6245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71570" y="2807970"/>
            <a:ext cx="1800860" cy="1814830"/>
            <a:chOff x="5323" y="3904"/>
            <a:chExt cx="2836" cy="2858"/>
          </a:xfrm>
        </p:grpSpPr>
        <p:sp>
          <p:nvSpPr>
            <p:cNvPr id="3" name="Text Box 2"/>
            <p:cNvSpPr txBox="1"/>
            <p:nvPr/>
          </p:nvSpPr>
          <p:spPr>
            <a:xfrm>
              <a:off x="5323" y="3904"/>
              <a:ext cx="2837" cy="2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rial Unicode MS" panose="020B0604020202020204" charset="-122"/>
                  <a:ea typeface="Arial Unicode MS" panose="020B0604020202020204" charset="-122"/>
                </a:rPr>
                <a:t>  42590</a:t>
              </a:r>
            </a:p>
            <a:p>
              <a:r>
                <a:rPr lang="en-US" sz="2800">
                  <a:latin typeface="Arial Unicode MS" panose="020B0604020202020204" charset="-122"/>
                  <a:ea typeface="Arial Unicode MS" panose="020B0604020202020204" charset="-122"/>
                </a:rPr>
                <a:t>-</a:t>
              </a:r>
            </a:p>
            <a:p>
              <a:r>
                <a:rPr lang="en-US" sz="2800">
                  <a:latin typeface="Arial Unicode MS" panose="020B0604020202020204" charset="-122"/>
                  <a:ea typeface="Arial Unicode MS" panose="020B0604020202020204" charset="-122"/>
                </a:rPr>
                <a:t>    6245</a:t>
              </a:r>
            </a:p>
            <a:p>
              <a:r>
                <a:rPr lang="en-US" sz="2800">
                  <a:latin typeface="Arial Unicode MS" panose="020B0604020202020204" charset="-122"/>
                  <a:ea typeface="Arial Unicode MS" panose="020B0604020202020204" charset="-122"/>
                </a:rPr>
                <a:t>  36345           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399" y="5964"/>
              <a:ext cx="2041" cy="3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52400" y="3581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pic>
        <p:nvPicPr>
          <p:cNvPr id="16388" name="Picture 4" descr="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295400"/>
            <a:ext cx="71723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76200" y="0"/>
            <a:ext cx="8991600" cy="6705600"/>
            <a:chOff x="48" y="0"/>
            <a:chExt cx="5664" cy="4224"/>
          </a:xfrm>
        </p:grpSpPr>
        <p:sp>
          <p:nvSpPr>
            <p:cNvPr id="16393" name="Line 6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Line 7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Line 8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Line 9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7" name="Group 10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16398" name="Picture 11" descr="BAR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9" name="Picture 12" descr="BAR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237" name="AutoShape 13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43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2238" name="AutoShape 14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2239" name="AutoShape 15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2240" name="AutoShape 16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52242" name="Le Anh Tuan &amp; Top Nam - Hanh Khuc Chien Si Truong S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7"/>
          <p:cNvSpPr>
            <a:spLocks noChangeArrowheads="1" noChangeShapeType="1" noTextEdit="1"/>
          </p:cNvSpPr>
          <p:nvPr/>
        </p:nvSpPr>
        <p:spPr bwMode="auto">
          <a:xfrm>
            <a:off x="2433637" y="2416572"/>
            <a:ext cx="4276726" cy="11104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Toán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974725" y="490385"/>
            <a:ext cx="685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altLang="en-US" sz="3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itchFamily="18" charset="0"/>
              </a:rPr>
              <a:t>năm</a:t>
            </a:r>
            <a:r>
              <a:rPr lang="en-US" altLang="en-US" sz="3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altLang="en-US" sz="3600" dirty="0">
                <a:solidFill>
                  <a:srgbClr val="0000CC"/>
                </a:solidFill>
                <a:latin typeface="Times New Roman" pitchFamily="18" charset="0"/>
              </a:rPr>
              <a:t> 21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itchFamily="18" charset="0"/>
              </a:rPr>
              <a:t>tháng</a:t>
            </a:r>
            <a:r>
              <a:rPr lang="en-US" altLang="en-US" sz="3600" dirty="0">
                <a:solidFill>
                  <a:srgbClr val="0000CC"/>
                </a:solidFill>
                <a:latin typeface="Times New Roman" pitchFamily="18" charset="0"/>
              </a:rPr>
              <a:t> 4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itchFamily="18" charset="0"/>
              </a:rPr>
              <a:t>năm</a:t>
            </a:r>
            <a:r>
              <a:rPr lang="en-US" altLang="en-US" sz="3600" dirty="0">
                <a:solidFill>
                  <a:srgbClr val="0000CC"/>
                </a:solidFill>
                <a:latin typeface="Times New Roman" pitchFamily="18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232688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2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1346" fill="hold"/>
                                        <p:tgtEl>
                                          <p:spTgt spid="52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4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42"/>
                </p:tgtEl>
              </p:cMediaNode>
            </p:audio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265A0055-A23F-4738-A4D1-FA4CAE45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5746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">
            <a:extLst>
              <a:ext uri="{FF2B5EF4-FFF2-40B4-BE49-F238E27FC236}">
                <a16:creationId xmlns:a16="http://schemas.microsoft.com/office/drawing/2014/main" id="{9FFE6B64-E4D2-4EF8-988B-58C78C571841}"/>
              </a:ext>
            </a:extLst>
          </p:cNvPr>
          <p:cNvSpPr txBox="1"/>
          <p:nvPr/>
        </p:nvSpPr>
        <p:spPr>
          <a:xfrm>
            <a:off x="2514600" y="553442"/>
            <a:ext cx="3352800" cy="646986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cầu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cần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đạt</a:t>
            </a:r>
            <a:endParaRPr lang="zh-CN" altLang="en-US" b="1" dirty="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149" name="Picture 23">
            <a:extLst>
              <a:ext uri="{FF2B5EF4-FFF2-40B4-BE49-F238E27FC236}">
                <a16:creationId xmlns:a16="http://schemas.microsoft.com/office/drawing/2014/main" id="{F5E8DE96-FE9A-484C-AFEE-EFD62413C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70" y="5146285"/>
            <a:ext cx="436564" cy="57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5">
            <a:extLst>
              <a:ext uri="{FF2B5EF4-FFF2-40B4-BE49-F238E27FC236}">
                <a16:creationId xmlns:a16="http://schemas.microsoft.com/office/drawing/2014/main" id="{CD3E93F2-5897-48B3-AC72-21F10E06A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89558"/>
            <a:ext cx="427038" cy="58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>
            <a:extLst>
              <a:ext uri="{FF2B5EF4-FFF2-40B4-BE49-F238E27FC236}">
                <a16:creationId xmlns:a16="http://schemas.microsoft.com/office/drawing/2014/main" id="{130716AE-0F28-44C9-B9C2-2CF652FAAC13}"/>
              </a:ext>
            </a:extLst>
          </p:cNvPr>
          <p:cNvSpPr/>
          <p:nvPr/>
        </p:nvSpPr>
        <p:spPr>
          <a:xfrm>
            <a:off x="2304733" y="1295399"/>
            <a:ext cx="4477067" cy="1274987"/>
          </a:xfrm>
          <a:prstGeom prst="roundRect">
            <a:avLst>
              <a:gd name="adj" fmla="val 12184"/>
            </a:avLst>
          </a:prstGeom>
          <a:solidFill>
            <a:srgbClr val="FFFF00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auto">
              <a:buNone/>
            </a:pP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trừ</a:t>
            </a:r>
            <a:r>
              <a:rPr lang="en-US" sz="2000" dirty="0"/>
              <a:t> </a:t>
            </a:r>
            <a:r>
              <a:rPr lang="en-US" sz="2000" dirty="0" err="1"/>
              <a:t>nhẩm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chục</a:t>
            </a:r>
            <a:r>
              <a:rPr lang="en-US" sz="2000" dirty="0"/>
              <a:t> </a:t>
            </a:r>
            <a:r>
              <a:rPr lang="en-US" sz="2000" dirty="0" err="1"/>
              <a:t>nghìn</a:t>
            </a:r>
            <a:r>
              <a:rPr lang="en-US" sz="2000" dirty="0"/>
              <a:t>, </a:t>
            </a:r>
            <a:r>
              <a:rPr lang="en-US" sz="2000" dirty="0" err="1"/>
              <a:t>trừ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(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nhớ</a:t>
            </a:r>
            <a:r>
              <a:rPr lang="en-US" sz="2000" dirty="0"/>
              <a:t>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trừ</a:t>
            </a:r>
            <a:r>
              <a:rPr lang="en-US" sz="2000" dirty="0"/>
              <a:t>.</a:t>
            </a:r>
            <a:endParaRPr lang="en-SG" sz="20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2000" b="1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3559" name="图片 9">
            <a:extLst>
              <a:ext uri="{FF2B5EF4-FFF2-40B4-BE49-F238E27FC236}">
                <a16:creationId xmlns:a16="http://schemas.microsoft.com/office/drawing/2014/main" id="{D70CB488-8B48-411C-940F-3086F7BFB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6" y="2813674"/>
            <a:ext cx="587375" cy="132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图片 13">
            <a:extLst>
              <a:ext uri="{FF2B5EF4-FFF2-40B4-BE49-F238E27FC236}">
                <a16:creationId xmlns:a16="http://schemas.microsoft.com/office/drawing/2014/main" id="{E89349E2-17AF-4121-A038-E1BA2CB3A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4" y="5889696"/>
            <a:ext cx="1235076" cy="95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图片 10">
            <a:extLst>
              <a:ext uri="{FF2B5EF4-FFF2-40B4-BE49-F238E27FC236}">
                <a16:creationId xmlns:a16="http://schemas.microsoft.com/office/drawing/2014/main" id="{364B88DE-FE9A-4EFC-80B4-2A8D75B0E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53" y="1418515"/>
            <a:ext cx="623888" cy="78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29">
            <a:extLst>
              <a:ext uri="{FF2B5EF4-FFF2-40B4-BE49-F238E27FC236}">
                <a16:creationId xmlns:a16="http://schemas.microsoft.com/office/drawing/2014/main" id="{D610F0BD-B5D5-4EB2-9825-C905C96A86BF}"/>
              </a:ext>
            </a:extLst>
          </p:cNvPr>
          <p:cNvSpPr/>
          <p:nvPr/>
        </p:nvSpPr>
        <p:spPr>
          <a:xfrm>
            <a:off x="2462500" y="3202389"/>
            <a:ext cx="4584381" cy="1353693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auto"/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vận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: </a:t>
            </a:r>
            <a:r>
              <a:rPr lang="en-US" sz="2000" dirty="0" err="1"/>
              <a:t>Bài</a:t>
            </a:r>
            <a:r>
              <a:rPr lang="en-US" sz="2000" dirty="0"/>
              <a:t> 1; </a:t>
            </a:r>
            <a:r>
              <a:rPr lang="en-US" sz="2000" dirty="0" err="1"/>
              <a:t>Bài</a:t>
            </a:r>
            <a:r>
              <a:rPr lang="en-US" sz="2000" dirty="0"/>
              <a:t> 2; </a:t>
            </a:r>
            <a:r>
              <a:rPr lang="en-US" sz="2000" dirty="0" err="1"/>
              <a:t>Bài</a:t>
            </a:r>
            <a:r>
              <a:rPr lang="en-US" sz="2000" dirty="0"/>
              <a:t> 3; </a:t>
            </a:r>
            <a:r>
              <a:rPr lang="en-US" sz="2000" dirty="0" err="1"/>
              <a:t>Bài</a:t>
            </a:r>
            <a:r>
              <a:rPr lang="en-US" sz="2000" dirty="0"/>
              <a:t> 4a.</a:t>
            </a:r>
            <a:endParaRPr lang="en-SG" sz="2000" dirty="0"/>
          </a:p>
        </p:txBody>
      </p:sp>
      <p:sp>
        <p:nvSpPr>
          <p:cNvPr id="14" name="Rectangle: Rounded Corners 29">
            <a:extLst>
              <a:ext uri="{FF2B5EF4-FFF2-40B4-BE49-F238E27FC236}">
                <a16:creationId xmlns:a16="http://schemas.microsoft.com/office/drawing/2014/main" id="{532637F5-6002-4896-9FA4-CDB781D0EC37}"/>
              </a:ext>
            </a:extLst>
          </p:cNvPr>
          <p:cNvSpPr/>
          <p:nvPr/>
        </p:nvSpPr>
        <p:spPr>
          <a:xfrm>
            <a:off x="2553321" y="5182194"/>
            <a:ext cx="4493560" cy="138595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auto"/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hội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,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triển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SG" sz="2000" dirty="0"/>
              <a:t>: 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lực</a:t>
            </a:r>
            <a:r>
              <a:rPr lang="en-US" sz="2000" dirty="0"/>
              <a:t> </a:t>
            </a:r>
            <a:r>
              <a:rPr lang="en-US" sz="2000" dirty="0" err="1"/>
              <a:t>tuy</a:t>
            </a:r>
            <a:r>
              <a:rPr lang="en-US" sz="2000" dirty="0"/>
              <a:t> </a:t>
            </a:r>
            <a:r>
              <a:rPr lang="en-US" sz="2000" dirty="0" err="1"/>
              <a:t>duy</a:t>
            </a:r>
            <a:r>
              <a:rPr lang="en-US" sz="2000" dirty="0"/>
              <a:t> </a:t>
            </a:r>
            <a:r>
              <a:rPr lang="en-US" sz="2000" dirty="0" err="1"/>
              <a:t>sáng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SG" sz="2000" dirty="0"/>
              <a:t>,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lực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en-SG" sz="2000" dirty="0"/>
          </a:p>
        </p:txBody>
      </p:sp>
    </p:spTree>
    <p:custDataLst>
      <p:tags r:id="rId1"/>
    </p:custDataLst>
  </p:cSld>
  <p:clrMapOvr>
    <a:masterClrMapping/>
  </p:clrMapOvr>
  <p:transition spd="slow" advTm="1934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18789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21 </a:t>
            </a:r>
            <a:r>
              <a:rPr lang="en-US" sz="2800" b="1" dirty="0" err="1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4 </a:t>
            </a:r>
            <a:r>
              <a:rPr lang="en-US" sz="2800" b="1" dirty="0" err="1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2022 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Toán</a:t>
            </a:r>
            <a:r>
              <a:rPr lang="en-US" sz="2800" b="1" dirty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LUYỆN TẬP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455" y="1703818"/>
            <a:ext cx="26981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dirty="0" err="1">
                <a:ln w="11430"/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Bài</a:t>
            </a:r>
            <a:r>
              <a:rPr lang="en-US" sz="2800" dirty="0">
                <a:ln w="11430"/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1: </a:t>
            </a:r>
            <a:r>
              <a:rPr lang="en-US" sz="2800" dirty="0" err="1">
                <a:ln w="11430"/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Tính</a:t>
            </a:r>
            <a:r>
              <a:rPr lang="en-US" sz="2800" dirty="0">
                <a:ln w="11430"/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nhẩm</a:t>
            </a:r>
            <a:endParaRPr lang="en-US" sz="2800" cap="none" spc="0" dirty="0">
              <a:ln w="11430"/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590800"/>
            <a:ext cx="8686800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	</a:t>
            </a:r>
            <a:r>
              <a:rPr lang="en-US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90 000 – 50 000=?</a:t>
            </a:r>
          </a:p>
          <a:p>
            <a:r>
              <a:rPr lang="en-US" sz="28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Nhẩm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 9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chục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nghìn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5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chục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nghìn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= 4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chục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nghìn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8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Vậy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	    90 000 – 50 000 = 40 000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449" y="4343400"/>
            <a:ext cx="484240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Ví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dụ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80 000 – 30 000 =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4343400"/>
            <a:ext cx="2209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50 000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480820" y="2519045"/>
            <a:ext cx="6434455" cy="76835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54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charset="-122"/>
                <a:ea typeface="Arial Unicode MS" panose="020B0604020202020204" charset="-122"/>
              </a:rPr>
              <a:t>Tiếp sức đồng đội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568</Words>
  <Application>Microsoft Office PowerPoint</Application>
  <PresentationFormat>On-screen Show (4:3)</PresentationFormat>
  <Paragraphs>129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Unicode MS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Lê Thị Khánh Ly (420000327)</cp:lastModifiedBy>
  <cp:revision>58</cp:revision>
  <dcterms:created xsi:type="dcterms:W3CDTF">2020-05-31T03:13:00Z</dcterms:created>
  <dcterms:modified xsi:type="dcterms:W3CDTF">2022-04-15T10:26:58Z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1033-11.2.0.9363</vt:lpwstr>
  </property>
</Properties>
</file>