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sldIdLst>
    <p:sldId id="275" r:id="rId2"/>
    <p:sldId id="258" r:id="rId3"/>
    <p:sldId id="273" r:id="rId4"/>
    <p:sldId id="276" r:id="rId5"/>
    <p:sldId id="261" r:id="rId6"/>
    <p:sldId id="262" r:id="rId7"/>
    <p:sldId id="263" r:id="rId8"/>
    <p:sldId id="264" r:id="rId9"/>
    <p:sldId id="265" r:id="rId10"/>
    <p:sldId id="277" r:id="rId11"/>
    <p:sldId id="27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4FB6FC-18BF-485F-BBA4-766BDE54F82F}" type="datetimeFigureOut">
              <a:rPr lang="vi-VN" smtClean="0"/>
              <a:t>14/04/2022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BF9959-F1EC-499B-BB52-787A688BD73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291895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5D7BD4-45D6-4134-8C9D-11BDAFF93451}" type="slidenum">
              <a:rPr lang="zh-CN" altLang="en-US" smtClean="0">
                <a:latin typeface="Calibri" panose="020F0502020204030204" pitchFamily="34" charset="0"/>
              </a:rPr>
              <a:pPr/>
              <a:t>1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037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9" name="备注占位符 2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 smtClean="0">
              <a:latin typeface="Arial" panose="020B0604020202020204" pitchFamily="34" charset="0"/>
            </a:endParaRPr>
          </a:p>
        </p:txBody>
      </p:sp>
      <p:sp>
        <p:nvSpPr>
          <p:cNvPr id="4100" name="灯片编号占位符 3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E5D7BD4-45D6-4134-8C9D-11BDAFF93451}" type="slidenum">
              <a:rPr lang="zh-CN" altLang="en-US" smtClean="0">
                <a:latin typeface="Calibri" panose="020F0502020204030204" pitchFamily="34" charset="0"/>
              </a:rPr>
              <a:pPr/>
              <a:t>10</a:t>
            </a:fld>
            <a:endParaRPr lang="zh-CN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33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6285"/>
            <a:ext cx="2844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6285"/>
            <a:ext cx="3860800" cy="476249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6285"/>
            <a:ext cx="2844800" cy="476249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695C776-4BC9-46EE-AA06-C97E2D73659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830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4/14/2022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  <p:sldLayoutId id="2147483668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gif"/><Relationship Id="rId7" Type="http://schemas.openxmlformats.org/officeDocument/2006/relationships/image" Target="../media/image7.wmf"/><Relationship Id="rId12" Type="http://schemas.openxmlformats.org/officeDocument/2006/relationships/image" Target="../media/image11.png"/><Relationship Id="rId2" Type="http://schemas.openxmlformats.org/officeDocument/2006/relationships/hyperlink" Target="http://www.glitter-graphics.com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wmf"/><Relationship Id="rId11" Type="http://schemas.openxmlformats.org/officeDocument/2006/relationships/slide" Target="slide4.xml"/><Relationship Id="rId5" Type="http://schemas.openxmlformats.org/officeDocument/2006/relationships/image" Target="../media/image5.wmf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0" y="0"/>
            <a:ext cx="12192000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1371600" y="685801"/>
            <a:ext cx="10058400" cy="3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Phúc</a:t>
            </a:r>
            <a:r>
              <a:rPr lang="en-US" alt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endParaRPr lang="en-US" altLang="vi-VN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alt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alt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156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636945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91"/>
          <a:stretch>
            <a:fillRect/>
          </a:stretch>
        </p:blipFill>
        <p:spPr bwMode="auto">
          <a:xfrm>
            <a:off x="0" y="0"/>
            <a:ext cx="12192000" cy="694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7"/>
          <p:cNvSpPr txBox="1">
            <a:spLocks noChangeArrowheads="1"/>
          </p:cNvSpPr>
          <p:nvPr/>
        </p:nvSpPr>
        <p:spPr bwMode="auto">
          <a:xfrm>
            <a:off x="857250" y="2368297"/>
            <a:ext cx="100584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altLang="vi-VN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vi-V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alt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175059"/>
      </p:ext>
    </p:extLst>
  </p:cSld>
  <p:clrMapOvr>
    <a:masterClrMapping/>
  </p:clrMapOvr>
  <p:transition spd="slow" advClick="0"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 descr="lú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271" name="Picture 7" descr="HinhDongLoGo1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7852" y="0"/>
            <a:ext cx="866775" cy="1247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72" name="WordArt 8"/>
          <p:cNvSpPr>
            <a:spLocks noChangeArrowheads="1" noChangeShapeType="1" noTextEdit="1"/>
          </p:cNvSpPr>
          <p:nvPr/>
        </p:nvSpPr>
        <p:spPr bwMode="auto">
          <a:xfrm>
            <a:off x="2440546" y="2167945"/>
            <a:ext cx="7310907" cy="304799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  <a:contourClr>
                <a:srgbClr val="FFE701"/>
              </a:contourClr>
            </a:sp3d>
          </a:bodyPr>
          <a:lstStyle/>
          <a:p>
            <a:pPr algn="ctr"/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6000" b="1" i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i="1" kern="10" dirty="0" err="1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endParaRPr lang="en-US" sz="6000" b="1" i="1" kern="1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55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505200" y="4156075"/>
            <a:ext cx="952500" cy="838200"/>
          </a:xfrm>
          <a:prstGeom prst="ellipse">
            <a:avLst/>
          </a:prstGeom>
          <a:solidFill>
            <a:srgbClr val="FFFF00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37944" y="47270"/>
            <a:ext cx="7620000" cy="872331"/>
          </a:xfrm>
          <a:prstGeom prst="rect">
            <a:avLst/>
          </a:prstGeom>
          <a:noFill/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5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54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1847850" y="1893889"/>
            <a:ext cx="85105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11111 + 88888 = ?</a:t>
            </a:r>
          </a:p>
          <a:p>
            <a:pPr lvl="2"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A. 	9999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B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	99999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</a:t>
            </a:r>
            <a: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C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	88888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2">
              <a:defRPr/>
            </a:pP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		</a:t>
            </a:r>
            <a:r>
              <a:rPr lang="en-US" sz="4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D</a:t>
            </a:r>
            <a:r>
              <a:rPr lang="en-US" sz="4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	77777</a:t>
            </a:r>
            <a:endParaRPr lang="en-US" sz="4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28800" y="1083529"/>
            <a:ext cx="8529145" cy="846018"/>
          </a:xfrm>
          <a:prstGeom prst="rect">
            <a:avLst/>
          </a:prstGeom>
        </p:spPr>
        <p:txBody>
          <a:bodyPr>
            <a:prstTxWarp prst="textPlain">
              <a:avLst/>
            </a:prstTxWarp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ln w="11430"/>
                <a:solidFill>
                  <a:srgbClr val="00009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cs typeface="Arial" panose="020B0604020202020204" pitchFamily="34" charset="0"/>
              </a:rPr>
              <a:t>PHÉP CỘNG CÁC SỐ TRONG PHẠM VI 100 000</a:t>
            </a:r>
          </a:p>
        </p:txBody>
      </p:sp>
    </p:spTree>
    <p:extLst>
      <p:ext uri="{BB962C8B-B14F-4D97-AF65-F5344CB8AC3E}">
        <p14:creationId xmlns:p14="http://schemas.microsoft.com/office/powerpoint/2010/main" val="295748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 autoUpdateAnimBg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5"/>
          <p:cNvSpPr>
            <a:spLocks noChangeArrowheads="1" noChangeShapeType="1" noTextEdit="1"/>
          </p:cNvSpPr>
          <p:nvPr/>
        </p:nvSpPr>
        <p:spPr bwMode="auto">
          <a:xfrm>
            <a:off x="32753" y="2849967"/>
            <a:ext cx="10669688" cy="1981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en-US" altLang="en-US" sz="6600" b="1" dirty="0" smtClean="0">
                <a:solidFill>
                  <a:srgbClr val="660066"/>
                </a:solidFill>
              </a:rPr>
              <a:t>   </a:t>
            </a:r>
            <a:r>
              <a:rPr lang="en-US" sz="10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10400" b="1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0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10400" b="1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66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(TRANG 156</a:t>
            </a:r>
            <a:r>
              <a:rPr lang="en-US" sz="66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6600" b="1" i="1" dirty="0">
              <a:solidFill>
                <a:srgbClr val="8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708245qq9tddswa1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1792" y="5283806"/>
            <a:ext cx="2125014" cy="1732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2647840" y="1601848"/>
            <a:ext cx="698266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err="1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Thứ</a:t>
            </a:r>
            <a:r>
              <a:rPr lang="en-US" sz="3200" b="1" kern="10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hai</a:t>
            </a:r>
            <a:r>
              <a:rPr lang="en-US" sz="3200" b="1" kern="10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err="1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ngày</a:t>
            </a:r>
            <a:r>
              <a:rPr lang="en-US" sz="3200" b="1" kern="10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200" b="1" kern="10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18 </a:t>
            </a:r>
            <a:r>
              <a:rPr lang="en-US" sz="3200" b="1" kern="10" dirty="0" err="1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tháng</a:t>
            </a:r>
            <a:r>
              <a:rPr lang="en-US" sz="3200" b="1" kern="10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 4 </a:t>
            </a:r>
            <a:r>
              <a:rPr lang="en-US" sz="3200" b="1" kern="10" dirty="0" err="1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năm</a:t>
            </a:r>
            <a:r>
              <a:rPr lang="en-US" sz="3200" b="1" kern="10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 2022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kern="10" dirty="0" smtClean="0"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2998"/>
                    </a:srgbClr>
                  </a:outerShdw>
                </a:effectLst>
                <a:latin typeface="Times New Roman"/>
                <a:cs typeface="Times New Roman"/>
              </a:rPr>
              <a:t> TOÁN</a:t>
            </a:r>
            <a:endParaRPr lang="en-US" sz="3200" b="1" kern="10" dirty="0"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2998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0" name="Group 18"/>
          <p:cNvGrpSpPr>
            <a:grpSpLocks/>
          </p:cNvGrpSpPr>
          <p:nvPr/>
        </p:nvGrpSpPr>
        <p:grpSpPr bwMode="auto">
          <a:xfrm>
            <a:off x="8896081" y="5849634"/>
            <a:ext cx="3207913" cy="936215"/>
            <a:chOff x="5225" y="9335"/>
            <a:chExt cx="2520" cy="1750"/>
          </a:xfrm>
        </p:grpSpPr>
        <p:sp>
          <p:nvSpPr>
            <p:cNvPr id="11" name="AutoShape 27" descr="2"/>
            <p:cNvSpPr>
              <a:spLocks noChangeArrowheads="1"/>
            </p:cNvSpPr>
            <p:nvPr/>
          </p:nvSpPr>
          <p:spPr bwMode="auto">
            <a:xfrm>
              <a:off x="5225" y="10186"/>
              <a:ext cx="2520" cy="899"/>
            </a:xfrm>
            <a:prstGeom prst="wave">
              <a:avLst>
                <a:gd name="adj1" fmla="val 20644"/>
                <a:gd name="adj2" fmla="val 0"/>
              </a:avLst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noFill/>
              <a:round/>
              <a:headEnd/>
              <a:tailEnd/>
            </a:ln>
            <a:effectLst>
              <a:outerShdw dist="107763" dir="2700000" algn="ctr" rotWithShape="0">
                <a:srgbClr val="C0C0C0"/>
              </a:outerShdw>
            </a:effectLst>
          </p:spPr>
          <p:txBody>
            <a:bodyPr lIns="91435" tIns="45718" rIns="91435" bIns="45718"/>
            <a:lstStyle/>
            <a:p>
              <a:pPr eaLnBrk="0" hangingPunct="0">
                <a:defRPr/>
              </a:pPr>
              <a:endParaRPr lang="en-US"/>
            </a:p>
          </p:txBody>
        </p:sp>
        <p:pic>
          <p:nvPicPr>
            <p:cNvPr id="12" name="Picture 26" descr="cosmo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2" y="9335"/>
              <a:ext cx="1080" cy="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2" descr="BOOK2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6014" y="10122"/>
              <a:ext cx="1260" cy="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24" descr="BOOK1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842" y="9848"/>
              <a:ext cx="1635" cy="7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23" descr="QUILLPEN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5615" y="9336"/>
              <a:ext cx="702" cy="13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5867" y="9897"/>
              <a:ext cx="90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pPr algn="r"/>
              <a:r>
                <a:rPr lang="en-US" sz="800" b="1">
                  <a:latin typeface="VnBangkok"/>
                  <a:cs typeface="Times New Roman" pitchFamily="18" charset="0"/>
                </a:rPr>
                <a:t> </a:t>
              </a:r>
              <a:endParaRPr lang="en-US" sz="4800"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17" name="Text Box 21"/>
            <p:cNvSpPr txBox="1">
              <a:spLocks noChangeArrowheads="1"/>
            </p:cNvSpPr>
            <p:nvPr/>
          </p:nvSpPr>
          <p:spPr bwMode="auto">
            <a:xfrm>
              <a:off x="6665" y="9863"/>
              <a:ext cx="577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endParaRPr lang="en-US" sz="4800">
                <a:latin typeface="Calibri" pitchFamily="34" charset="0"/>
              </a:endParaRPr>
            </a:p>
          </p:txBody>
        </p:sp>
        <p:sp>
          <p:nvSpPr>
            <p:cNvPr id="18" name="Text Box 19"/>
            <p:cNvSpPr txBox="1">
              <a:spLocks noChangeArrowheads="1"/>
            </p:cNvSpPr>
            <p:nvPr/>
          </p:nvSpPr>
          <p:spPr bwMode="auto">
            <a:xfrm>
              <a:off x="6623" y="10049"/>
              <a:ext cx="72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1435" tIns="45718" rIns="91435" bIns="45718"/>
            <a:lstStyle/>
            <a:p>
              <a:endParaRPr lang="en-US" sz="4800">
                <a:latin typeface="Calibri" pitchFamily="34" charset="0"/>
              </a:endParaRPr>
            </a:p>
          </p:txBody>
        </p:sp>
      </p:grpSp>
      <p:pic>
        <p:nvPicPr>
          <p:cNvPr id="21" name="Picture 20" descr="979B5B5D2A124BE19ACD5CCEE1BA279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516" y="5834874"/>
            <a:ext cx="1075050" cy="91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48" descr="gardgt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84" y="5834874"/>
            <a:ext cx="5455723" cy="1042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Bauernbar">
            <a:hlinkClick r:id="rId11" action="ppaction://hlinksldjump" tooltip="click vao qua 3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504"/>
            <a:ext cx="4572000" cy="361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118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-40893"/>
            <a:ext cx="12395200" cy="6872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文本框 1"/>
          <p:cNvSpPr txBox="1"/>
          <p:nvPr/>
        </p:nvSpPr>
        <p:spPr>
          <a:xfrm>
            <a:off x="4038600" y="268818"/>
            <a:ext cx="4512733" cy="783193"/>
          </a:xfrm>
          <a:prstGeom prst="roundRect">
            <a:avLst/>
          </a:prstGeom>
          <a:solidFill>
            <a:srgbClr val="257A14"/>
          </a:soli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zh-CN" sz="4000" b="1">
                <a:solidFill>
                  <a:srgbClr val="FFFFFF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  <a:sym typeface="+mn-lt"/>
              </a:rPr>
              <a:t>Yêu cầu cần đạt</a:t>
            </a:r>
            <a:endParaRPr lang="zh-CN" altLang="en-US" sz="4000" b="1">
              <a:solidFill>
                <a:srgbClr val="FFFFFF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6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606551"/>
            <a:ext cx="569384" cy="58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: Rounded Corners 27"/>
          <p:cNvSpPr/>
          <p:nvPr/>
        </p:nvSpPr>
        <p:spPr>
          <a:xfrm>
            <a:off x="2893485" y="1371601"/>
            <a:ext cx="7063316" cy="15536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EBA9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sz="2667" dirty="0"/>
              <a:t>HS </a:t>
            </a:r>
            <a:r>
              <a:rPr lang="fr-FR" sz="2667" dirty="0" err="1"/>
              <a:t>biết</a:t>
            </a:r>
            <a:r>
              <a:rPr lang="fr-FR" sz="2667" dirty="0"/>
              <a:t> </a:t>
            </a:r>
            <a:r>
              <a:rPr lang="fr-FR" sz="2667" dirty="0" err="1" smtClean="0"/>
              <a:t>thực</a:t>
            </a:r>
            <a:r>
              <a:rPr lang="fr-FR" sz="2667" dirty="0" smtClean="0"/>
              <a:t> </a:t>
            </a:r>
            <a:r>
              <a:rPr lang="fr-FR" sz="2667" dirty="0" err="1" smtClean="0"/>
              <a:t>hiện</a:t>
            </a:r>
            <a:r>
              <a:rPr lang="fr-FR" sz="2667" dirty="0" smtClean="0"/>
              <a:t> </a:t>
            </a:r>
            <a:r>
              <a:rPr lang="fr-FR" sz="2667" dirty="0" err="1" smtClean="0"/>
              <a:t>phép</a:t>
            </a:r>
            <a:r>
              <a:rPr lang="fr-FR" sz="2667" dirty="0" smtClean="0"/>
              <a:t> </a:t>
            </a:r>
            <a:r>
              <a:rPr lang="fr-FR" sz="2667" dirty="0" err="1" smtClean="0"/>
              <a:t>cộng</a:t>
            </a:r>
            <a:r>
              <a:rPr lang="fr-FR" sz="2667" dirty="0" smtClean="0"/>
              <a:t> </a:t>
            </a:r>
            <a:r>
              <a:rPr lang="fr-FR" sz="2667" dirty="0" err="1" smtClean="0"/>
              <a:t>trọng</a:t>
            </a:r>
            <a:r>
              <a:rPr lang="fr-FR" sz="2667" dirty="0" smtClean="0"/>
              <a:t> </a:t>
            </a:r>
            <a:r>
              <a:rPr lang="fr-FR" sz="2667" dirty="0" err="1" smtClean="0"/>
              <a:t>phạm</a:t>
            </a:r>
            <a:r>
              <a:rPr lang="fr-FR" sz="2667" dirty="0" smtClean="0"/>
              <a:t> vi 100000. </a:t>
            </a:r>
            <a:endParaRPr lang="en-SG" sz="2667" dirty="0"/>
          </a:p>
          <a:p>
            <a:pPr>
              <a:defRPr/>
            </a:pPr>
            <a:r>
              <a:rPr lang="fr-FR" sz="2667" dirty="0"/>
              <a:t>- </a:t>
            </a:r>
            <a:r>
              <a:rPr lang="fr-FR" sz="2667" dirty="0" err="1" smtClean="0"/>
              <a:t>Học</a:t>
            </a:r>
            <a:r>
              <a:rPr lang="fr-FR" sz="2667" dirty="0" smtClean="0"/>
              <a:t> </a:t>
            </a:r>
            <a:r>
              <a:rPr lang="fr-FR" sz="2667" dirty="0" err="1" smtClean="0"/>
              <a:t>sinh</a:t>
            </a:r>
            <a:r>
              <a:rPr lang="fr-FR" sz="2667" dirty="0" smtClean="0"/>
              <a:t> </a:t>
            </a:r>
            <a:r>
              <a:rPr lang="fr-FR" sz="2667" dirty="0" err="1" smtClean="0"/>
              <a:t>biết</a:t>
            </a:r>
            <a:r>
              <a:rPr lang="fr-FR" sz="2667" dirty="0" smtClean="0"/>
              <a:t> </a:t>
            </a:r>
            <a:r>
              <a:rPr lang="fr-FR" sz="2667" dirty="0" err="1" smtClean="0"/>
              <a:t>tính</a:t>
            </a:r>
            <a:r>
              <a:rPr lang="fr-FR" sz="2667" dirty="0" smtClean="0"/>
              <a:t> </a:t>
            </a:r>
            <a:r>
              <a:rPr lang="fr-FR" sz="2667" dirty="0" err="1" smtClean="0"/>
              <a:t>diện</a:t>
            </a:r>
            <a:r>
              <a:rPr lang="fr-FR" sz="2667" dirty="0" smtClean="0"/>
              <a:t> </a:t>
            </a:r>
            <a:r>
              <a:rPr lang="fr-FR" sz="2667" dirty="0" err="1" smtClean="0"/>
              <a:t>tích</a:t>
            </a:r>
            <a:r>
              <a:rPr lang="fr-FR" sz="2667" dirty="0" smtClean="0"/>
              <a:t> </a:t>
            </a:r>
            <a:r>
              <a:rPr lang="fr-FR" sz="2667" dirty="0" err="1" smtClean="0"/>
              <a:t>hình</a:t>
            </a:r>
            <a:r>
              <a:rPr lang="fr-FR" sz="2667" dirty="0" smtClean="0"/>
              <a:t> </a:t>
            </a:r>
            <a:r>
              <a:rPr lang="fr-FR" sz="2667" dirty="0" err="1" smtClean="0"/>
              <a:t>chữ</a:t>
            </a:r>
            <a:r>
              <a:rPr lang="fr-FR" sz="2667" dirty="0" smtClean="0"/>
              <a:t> </a:t>
            </a:r>
            <a:r>
              <a:rPr lang="fr-FR" sz="2667" dirty="0" err="1" smtClean="0"/>
              <a:t>nhật</a:t>
            </a:r>
            <a:r>
              <a:rPr lang="fr-FR" sz="2667" dirty="0" smtClean="0"/>
              <a:t>, </a:t>
            </a:r>
            <a:r>
              <a:rPr lang="fr-FR" sz="2667" dirty="0" err="1" smtClean="0"/>
              <a:t>giải</a:t>
            </a:r>
            <a:r>
              <a:rPr lang="fr-FR" sz="2667" dirty="0" smtClean="0"/>
              <a:t> </a:t>
            </a:r>
            <a:r>
              <a:rPr lang="fr-FR" sz="2667" dirty="0" err="1" smtClean="0"/>
              <a:t>toán</a:t>
            </a:r>
            <a:r>
              <a:rPr lang="fr-FR" sz="2667" dirty="0" smtClean="0"/>
              <a:t> </a:t>
            </a:r>
            <a:r>
              <a:rPr lang="fr-FR" sz="2667" dirty="0" err="1" smtClean="0"/>
              <a:t>theo</a:t>
            </a:r>
            <a:r>
              <a:rPr lang="fr-FR" sz="2667" dirty="0" smtClean="0"/>
              <a:t> </a:t>
            </a:r>
            <a:r>
              <a:rPr lang="fr-FR" sz="2667" dirty="0" err="1" smtClean="0"/>
              <a:t>sơ</a:t>
            </a:r>
            <a:r>
              <a:rPr lang="fr-FR" sz="2667" dirty="0" smtClean="0"/>
              <a:t> </a:t>
            </a:r>
            <a:r>
              <a:rPr lang="fr-FR" sz="2667" dirty="0" err="1" smtClean="0"/>
              <a:t>đồ</a:t>
            </a:r>
            <a:r>
              <a:rPr lang="fr-FR" sz="2667" dirty="0" smtClean="0"/>
              <a:t>.</a:t>
            </a:r>
            <a:endParaRPr lang="en-SG" sz="2667" dirty="0"/>
          </a:p>
        </p:txBody>
      </p:sp>
      <p:sp>
        <p:nvSpPr>
          <p:cNvPr id="8" name="Rectangle: Rounded Corners 29"/>
          <p:cNvSpPr/>
          <p:nvPr/>
        </p:nvSpPr>
        <p:spPr>
          <a:xfrm>
            <a:off x="3352800" y="3274485"/>
            <a:ext cx="6400800" cy="188383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6A997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fr-FR" sz="2667" dirty="0" err="1"/>
              <a:t>Học</a:t>
            </a:r>
            <a:r>
              <a:rPr lang="fr-FR" sz="2667" dirty="0"/>
              <a:t> </a:t>
            </a:r>
            <a:r>
              <a:rPr lang="fr-FR" sz="2667" dirty="0" err="1"/>
              <a:t>sinh</a:t>
            </a:r>
            <a:r>
              <a:rPr lang="fr-FR" sz="2667" dirty="0"/>
              <a:t> </a:t>
            </a:r>
            <a:r>
              <a:rPr lang="fr-FR" sz="2667" dirty="0" err="1"/>
              <a:t>có</a:t>
            </a:r>
            <a:r>
              <a:rPr lang="fr-FR" sz="2667" dirty="0"/>
              <a:t> </a:t>
            </a:r>
            <a:r>
              <a:rPr lang="fr-FR" sz="2667" dirty="0" err="1"/>
              <a:t>cơ</a:t>
            </a:r>
            <a:r>
              <a:rPr lang="fr-FR" sz="2667" dirty="0"/>
              <a:t> </a:t>
            </a:r>
            <a:r>
              <a:rPr lang="fr-FR" sz="2667" dirty="0" err="1"/>
              <a:t>hội</a:t>
            </a:r>
            <a:r>
              <a:rPr lang="fr-FR" sz="2667" dirty="0"/>
              <a:t> </a:t>
            </a:r>
            <a:r>
              <a:rPr lang="fr-FR" sz="2667" dirty="0" err="1"/>
              <a:t>hình</a:t>
            </a:r>
            <a:r>
              <a:rPr lang="fr-FR" sz="2667" dirty="0"/>
              <a:t> </a:t>
            </a:r>
            <a:r>
              <a:rPr lang="fr-FR" sz="2667" dirty="0" err="1"/>
              <a:t>thành</a:t>
            </a:r>
            <a:r>
              <a:rPr lang="fr-FR" sz="2667" dirty="0"/>
              <a:t>, </a:t>
            </a:r>
            <a:r>
              <a:rPr lang="fr-FR" sz="2667" dirty="0" err="1"/>
              <a:t>phát</a:t>
            </a:r>
            <a:r>
              <a:rPr lang="fr-FR" sz="2667" dirty="0"/>
              <a:t> </a:t>
            </a:r>
            <a:r>
              <a:rPr lang="fr-FR" sz="2667" dirty="0" err="1"/>
              <a:t>triển</a:t>
            </a:r>
            <a:r>
              <a:rPr lang="fr-FR" sz="2667" dirty="0"/>
              <a:t> </a:t>
            </a:r>
            <a:r>
              <a:rPr lang="fr-FR" sz="2667" dirty="0" err="1"/>
              <a:t>năng</a:t>
            </a:r>
            <a:r>
              <a:rPr lang="fr-FR" sz="2667" dirty="0"/>
              <a:t> </a:t>
            </a:r>
            <a:r>
              <a:rPr lang="fr-FR" sz="2667" dirty="0" err="1"/>
              <a:t>lực</a:t>
            </a:r>
            <a:r>
              <a:rPr lang="fr-FR" sz="2667" dirty="0"/>
              <a:t> </a:t>
            </a:r>
            <a:r>
              <a:rPr lang="fr-FR" sz="2667" dirty="0" err="1"/>
              <a:t>giao</a:t>
            </a:r>
            <a:r>
              <a:rPr lang="fr-FR" sz="2667" dirty="0"/>
              <a:t> </a:t>
            </a:r>
            <a:r>
              <a:rPr lang="fr-FR" sz="2667" dirty="0" err="1"/>
              <a:t>tiếp</a:t>
            </a:r>
            <a:r>
              <a:rPr lang="fr-FR" sz="2667" dirty="0"/>
              <a:t>, </a:t>
            </a:r>
            <a:r>
              <a:rPr lang="fr-FR" sz="2667" dirty="0" err="1"/>
              <a:t>năng</a:t>
            </a:r>
            <a:r>
              <a:rPr lang="fr-FR" sz="2667" dirty="0"/>
              <a:t> </a:t>
            </a:r>
            <a:r>
              <a:rPr lang="fr-FR" sz="2667" dirty="0" err="1"/>
              <a:t>lực</a:t>
            </a:r>
            <a:r>
              <a:rPr lang="fr-FR" sz="2667" dirty="0"/>
              <a:t> </a:t>
            </a:r>
            <a:r>
              <a:rPr lang="fr-FR" sz="2667" dirty="0" err="1"/>
              <a:t>tư</a:t>
            </a:r>
            <a:r>
              <a:rPr lang="fr-FR" sz="2667" dirty="0"/>
              <a:t> </a:t>
            </a:r>
            <a:r>
              <a:rPr lang="fr-FR" sz="2667" dirty="0" err="1"/>
              <a:t>duy</a:t>
            </a:r>
            <a:r>
              <a:rPr lang="fr-FR" sz="2667" dirty="0"/>
              <a:t> </a:t>
            </a:r>
            <a:r>
              <a:rPr lang="fr-FR" sz="2667" dirty="0" err="1"/>
              <a:t>sáng</a:t>
            </a:r>
            <a:r>
              <a:rPr lang="fr-FR" sz="2667" dirty="0"/>
              <a:t> </a:t>
            </a:r>
            <a:r>
              <a:rPr lang="fr-FR" sz="2667" dirty="0" err="1"/>
              <a:t>tạo</a:t>
            </a:r>
            <a:r>
              <a:rPr lang="fr-FR" sz="2667" dirty="0"/>
              <a:t> </a:t>
            </a:r>
            <a:r>
              <a:rPr lang="fr-FR" sz="2667" dirty="0" err="1"/>
              <a:t>và</a:t>
            </a:r>
            <a:r>
              <a:rPr lang="fr-FR" sz="2667" dirty="0"/>
              <a:t> </a:t>
            </a:r>
            <a:r>
              <a:rPr lang="fr-FR" sz="2667" dirty="0" err="1"/>
              <a:t>lập</a:t>
            </a:r>
            <a:r>
              <a:rPr lang="fr-FR" sz="2667" dirty="0"/>
              <a:t> </a:t>
            </a:r>
            <a:r>
              <a:rPr lang="fr-FR" sz="2667" dirty="0" err="1"/>
              <a:t>luận</a:t>
            </a:r>
            <a:r>
              <a:rPr lang="fr-FR" sz="2667" dirty="0"/>
              <a:t> </a:t>
            </a:r>
            <a:r>
              <a:rPr lang="fr-FR" sz="2667" dirty="0" err="1"/>
              <a:t>toán</a:t>
            </a:r>
            <a:r>
              <a:rPr lang="fr-FR" sz="2667" dirty="0"/>
              <a:t> </a:t>
            </a:r>
            <a:r>
              <a:rPr lang="fr-FR" sz="2667" dirty="0" err="1"/>
              <a:t>học</a:t>
            </a:r>
            <a:r>
              <a:rPr lang="fr-FR" sz="2667" dirty="0"/>
              <a:t>. </a:t>
            </a:r>
            <a:r>
              <a:rPr lang="fr-FR" sz="2667" dirty="0" err="1"/>
              <a:t>Chăm</a:t>
            </a:r>
            <a:r>
              <a:rPr lang="fr-FR" sz="2667" dirty="0"/>
              <a:t> </a:t>
            </a:r>
            <a:r>
              <a:rPr lang="fr-FR" sz="2667" dirty="0" err="1"/>
              <a:t>chỉ</a:t>
            </a:r>
            <a:r>
              <a:rPr lang="fr-FR" sz="2667" dirty="0"/>
              <a:t> </a:t>
            </a:r>
            <a:r>
              <a:rPr lang="fr-FR" sz="2667" dirty="0" err="1"/>
              <a:t>học</a:t>
            </a:r>
            <a:r>
              <a:rPr lang="fr-FR" sz="2667" dirty="0"/>
              <a:t> </a:t>
            </a:r>
            <a:r>
              <a:rPr lang="fr-FR" sz="2667" dirty="0" err="1"/>
              <a:t>tập</a:t>
            </a:r>
            <a:r>
              <a:rPr lang="fr-FR" sz="2667" dirty="0"/>
              <a:t>, </a:t>
            </a:r>
            <a:r>
              <a:rPr lang="fr-FR" sz="2667" dirty="0" err="1"/>
              <a:t>yêu</a:t>
            </a:r>
            <a:r>
              <a:rPr lang="fr-FR" sz="2667" dirty="0"/>
              <a:t> </a:t>
            </a:r>
            <a:r>
              <a:rPr lang="fr-FR" sz="2667" dirty="0" err="1"/>
              <a:t>thích</a:t>
            </a:r>
            <a:r>
              <a:rPr lang="fr-FR" sz="2667" dirty="0"/>
              <a:t> môn </a:t>
            </a:r>
            <a:r>
              <a:rPr lang="fr-FR" sz="2667" dirty="0" err="1"/>
              <a:t>học</a:t>
            </a:r>
            <a:r>
              <a:rPr lang="fr-FR" sz="2667" dirty="0"/>
              <a:t>.</a:t>
            </a:r>
            <a:endParaRPr lang="en-SG" sz="2667" dirty="0"/>
          </a:p>
        </p:txBody>
      </p:sp>
      <p:pic>
        <p:nvPicPr>
          <p:cNvPr id="11272" name="图片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5785" y="3079751"/>
            <a:ext cx="783167" cy="1331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图片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0651" y="5903384"/>
            <a:ext cx="1648883" cy="95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图片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633" y="823385"/>
            <a:ext cx="831851" cy="783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0432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1"/>
          <p:cNvSpPr>
            <a:spLocks noChangeArrowheads="1"/>
          </p:cNvSpPr>
          <p:nvPr/>
        </p:nvSpPr>
        <p:spPr bwMode="auto">
          <a:xfrm>
            <a:off x="1717676" y="1"/>
            <a:ext cx="9020175" cy="1477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 1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 (SGK/Tr.156)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	</a:t>
            </a:r>
            <a:r>
              <a:rPr lang="en-US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Tính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 (</a:t>
            </a:r>
            <a:r>
              <a:rPr lang="en-US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theo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mẫu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a)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24709" y="2000761"/>
            <a:ext cx="476412" cy="58609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 bwMode="auto">
          <a:xfrm>
            <a:off x="2301121" y="1444195"/>
            <a:ext cx="195516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63548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2301121" y="2343339"/>
            <a:ext cx="1955166" cy="55991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19256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068514" y="3146425"/>
            <a:ext cx="2524125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 bwMode="auto">
          <a:xfrm>
            <a:off x="3901322" y="3223312"/>
            <a:ext cx="407156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444122" y="3223312"/>
            <a:ext cx="401240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0" name="TextBox 19"/>
          <p:cNvSpPr txBox="1"/>
          <p:nvPr/>
        </p:nvSpPr>
        <p:spPr bwMode="auto">
          <a:xfrm>
            <a:off x="3056316" y="3223312"/>
            <a:ext cx="38780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1" name="TextBox 20"/>
          <p:cNvSpPr txBox="1"/>
          <p:nvPr/>
        </p:nvSpPr>
        <p:spPr bwMode="auto">
          <a:xfrm>
            <a:off x="2655359" y="3223312"/>
            <a:ext cx="41472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2" name="TextBox 21"/>
          <p:cNvSpPr txBox="1"/>
          <p:nvPr/>
        </p:nvSpPr>
        <p:spPr bwMode="auto">
          <a:xfrm>
            <a:off x="2221640" y="3223312"/>
            <a:ext cx="442664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863310" y="1988061"/>
            <a:ext cx="476412" cy="58609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 bwMode="auto">
          <a:xfrm>
            <a:off x="6339722" y="1431495"/>
            <a:ext cx="195516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52379</a:t>
            </a:r>
          </a:p>
        </p:txBody>
      </p:sp>
      <p:sp>
        <p:nvSpPr>
          <p:cNvPr id="25" name="TextBox 24"/>
          <p:cNvSpPr txBox="1"/>
          <p:nvPr/>
        </p:nvSpPr>
        <p:spPr bwMode="auto">
          <a:xfrm>
            <a:off x="6339722" y="2330639"/>
            <a:ext cx="1955166" cy="55991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38421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6107114" y="3133725"/>
            <a:ext cx="2524125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 bwMode="auto">
          <a:xfrm>
            <a:off x="7939923" y="3210612"/>
            <a:ext cx="407156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7482723" y="3210612"/>
            <a:ext cx="401240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29" name="TextBox 28"/>
          <p:cNvSpPr txBox="1"/>
          <p:nvPr/>
        </p:nvSpPr>
        <p:spPr bwMode="auto">
          <a:xfrm>
            <a:off x="7094917" y="3210612"/>
            <a:ext cx="38780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0" name="TextBox 29"/>
          <p:cNvSpPr txBox="1"/>
          <p:nvPr/>
        </p:nvSpPr>
        <p:spPr bwMode="auto">
          <a:xfrm>
            <a:off x="6720722" y="3210612"/>
            <a:ext cx="336964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6278058" y="3210612"/>
            <a:ext cx="442664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2" name="Rectangle 31"/>
          <p:cNvSpPr/>
          <p:nvPr/>
        </p:nvSpPr>
        <p:spPr>
          <a:xfrm>
            <a:off x="3582179" y="4720852"/>
            <a:ext cx="476412" cy="58609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 bwMode="auto">
          <a:xfrm>
            <a:off x="4073712" y="4405586"/>
            <a:ext cx="195516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29107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4058591" y="5063430"/>
            <a:ext cx="1955166" cy="55991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34693</a:t>
            </a:r>
          </a:p>
        </p:txBody>
      </p:sp>
      <p:cxnSp>
        <p:nvCxnSpPr>
          <p:cNvPr id="35" name="Straight Connector 34"/>
          <p:cNvCxnSpPr/>
          <p:nvPr/>
        </p:nvCxnSpPr>
        <p:spPr>
          <a:xfrm>
            <a:off x="3789661" y="5865813"/>
            <a:ext cx="2524125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35"/>
          <p:cNvSpPr/>
          <p:nvPr/>
        </p:nvSpPr>
        <p:spPr>
          <a:xfrm>
            <a:off x="7317305" y="4819438"/>
            <a:ext cx="476412" cy="58609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8112313" y="4392886"/>
            <a:ext cx="195516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93959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8508204" y="5050730"/>
            <a:ext cx="1544154" cy="55991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6041</a:t>
            </a:r>
          </a:p>
        </p:txBody>
      </p:sp>
      <p:cxnSp>
        <p:nvCxnSpPr>
          <p:cNvPr id="39" name="Straight Connector 38"/>
          <p:cNvCxnSpPr/>
          <p:nvPr/>
        </p:nvCxnSpPr>
        <p:spPr>
          <a:xfrm flipV="1">
            <a:off x="7683501" y="5853113"/>
            <a:ext cx="2703513" cy="1270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 bwMode="auto">
          <a:xfrm>
            <a:off x="5659732" y="5930703"/>
            <a:ext cx="407156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5225305" y="5930703"/>
            <a:ext cx="401240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4837499" y="5930703"/>
            <a:ext cx="38780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4436542" y="5930703"/>
            <a:ext cx="41472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4002823" y="5930703"/>
            <a:ext cx="442664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9754168" y="5930703"/>
            <a:ext cx="407156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3" name="TextBox 52"/>
          <p:cNvSpPr txBox="1"/>
          <p:nvPr/>
        </p:nvSpPr>
        <p:spPr bwMode="auto">
          <a:xfrm>
            <a:off x="9296968" y="5930703"/>
            <a:ext cx="401240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4" name="TextBox 53"/>
          <p:cNvSpPr txBox="1"/>
          <p:nvPr/>
        </p:nvSpPr>
        <p:spPr bwMode="auto">
          <a:xfrm>
            <a:off x="8909162" y="5930703"/>
            <a:ext cx="38780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8508205" y="5930703"/>
            <a:ext cx="41472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8074486" y="5930703"/>
            <a:ext cx="442664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57" name="TextBox 56"/>
          <p:cNvSpPr txBox="1"/>
          <p:nvPr/>
        </p:nvSpPr>
        <p:spPr bwMode="auto">
          <a:xfrm>
            <a:off x="7793717" y="5930703"/>
            <a:ext cx="332290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70766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 nodeType="clickPar">
                      <p:stCondLst>
                        <p:cond delay="indefinite"/>
                      </p:stCondLst>
                      <p:childTnLst>
                        <p:par>
                          <p:cTn id="1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 nodeType="clickPar">
                      <p:stCondLst>
                        <p:cond delay="indefinite"/>
                      </p:stCondLst>
                      <p:childTnLst>
                        <p:par>
                          <p:cTn id="1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1585914" y="-4763"/>
            <a:ext cx="9020175" cy="1477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 1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 (SGK/Tr.156)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	</a:t>
            </a:r>
            <a:r>
              <a:rPr lang="en-US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Tính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 (</a:t>
            </a:r>
            <a:r>
              <a:rPr lang="en-US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theo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mẫu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b)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01410" y="2763046"/>
            <a:ext cx="476412" cy="58609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 bwMode="auto">
          <a:xfrm>
            <a:off x="3626029" y="1987062"/>
            <a:ext cx="195516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23154</a:t>
            </a:r>
          </a:p>
        </p:txBody>
      </p:sp>
      <p:sp>
        <p:nvSpPr>
          <p:cNvPr id="13" name="TextBox 12"/>
          <p:cNvSpPr txBox="1"/>
          <p:nvPr/>
        </p:nvSpPr>
        <p:spPr bwMode="auto">
          <a:xfrm>
            <a:off x="3595047" y="2776134"/>
            <a:ext cx="1955166" cy="55991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31028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3390901" y="4214813"/>
            <a:ext cx="2524125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 bwMode="auto">
          <a:xfrm>
            <a:off x="5143057" y="4337103"/>
            <a:ext cx="407156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 bwMode="auto">
          <a:xfrm>
            <a:off x="4685857" y="4337103"/>
            <a:ext cx="401240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7" name="TextBox 16"/>
          <p:cNvSpPr txBox="1"/>
          <p:nvPr/>
        </p:nvSpPr>
        <p:spPr bwMode="auto">
          <a:xfrm>
            <a:off x="4298051" y="4337103"/>
            <a:ext cx="38780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8" name="TextBox 17"/>
          <p:cNvSpPr txBox="1"/>
          <p:nvPr/>
        </p:nvSpPr>
        <p:spPr bwMode="auto">
          <a:xfrm>
            <a:off x="3897094" y="4337103"/>
            <a:ext cx="41472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TextBox 18"/>
          <p:cNvSpPr txBox="1"/>
          <p:nvPr/>
        </p:nvSpPr>
        <p:spPr bwMode="auto">
          <a:xfrm>
            <a:off x="3463375" y="4337103"/>
            <a:ext cx="442664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 bwMode="auto">
          <a:xfrm>
            <a:off x="3595047" y="3593753"/>
            <a:ext cx="1955166" cy="55991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vi-VN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17209</a:t>
            </a:r>
            <a:endParaRPr lang="en-US" sz="9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841354" y="2676510"/>
            <a:ext cx="476412" cy="58609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Box 50"/>
          <p:cNvSpPr txBox="1"/>
          <p:nvPr/>
        </p:nvSpPr>
        <p:spPr bwMode="auto">
          <a:xfrm>
            <a:off x="7417906" y="1926522"/>
            <a:ext cx="195516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46215</a:t>
            </a:r>
          </a:p>
        </p:txBody>
      </p:sp>
      <p:sp>
        <p:nvSpPr>
          <p:cNvPr id="52" name="TextBox 51"/>
          <p:cNvSpPr txBox="1"/>
          <p:nvPr/>
        </p:nvSpPr>
        <p:spPr bwMode="auto">
          <a:xfrm>
            <a:off x="7809576" y="2702686"/>
            <a:ext cx="1563497" cy="55991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4072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7163688" y="4238452"/>
            <a:ext cx="2524125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 bwMode="auto">
          <a:xfrm>
            <a:off x="8984951" y="4314767"/>
            <a:ext cx="407156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5" name="TextBox 54"/>
          <p:cNvSpPr txBox="1"/>
          <p:nvPr/>
        </p:nvSpPr>
        <p:spPr bwMode="auto">
          <a:xfrm>
            <a:off x="8540248" y="4314767"/>
            <a:ext cx="401240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6" name="TextBox 55"/>
          <p:cNvSpPr txBox="1"/>
          <p:nvPr/>
        </p:nvSpPr>
        <p:spPr bwMode="auto">
          <a:xfrm>
            <a:off x="8152442" y="4314767"/>
            <a:ext cx="38780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7" name="TextBox 56"/>
          <p:cNvSpPr txBox="1"/>
          <p:nvPr/>
        </p:nvSpPr>
        <p:spPr bwMode="auto">
          <a:xfrm>
            <a:off x="7751485" y="4314767"/>
            <a:ext cx="41472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58" name="TextBox 57"/>
          <p:cNvSpPr txBox="1"/>
          <p:nvPr/>
        </p:nvSpPr>
        <p:spPr bwMode="auto">
          <a:xfrm>
            <a:off x="7317766" y="4314767"/>
            <a:ext cx="442664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 bwMode="auto">
          <a:xfrm>
            <a:off x="7419304" y="3518258"/>
            <a:ext cx="1955166" cy="55991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19360</a:t>
            </a:r>
          </a:p>
        </p:txBody>
      </p:sp>
    </p:spTree>
    <p:extLst>
      <p:ext uri="{BB962C8B-B14F-4D97-AF65-F5344CB8AC3E}">
        <p14:creationId xmlns:p14="http://schemas.microsoft.com/office/powerpoint/2010/main" val="113721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585914" y="-4763"/>
            <a:ext cx="9020175" cy="1477963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 1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 (SGK/Tr.156)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	</a:t>
            </a:r>
            <a:r>
              <a:rPr lang="en-US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Tính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 (</a:t>
            </a:r>
            <a:r>
              <a:rPr lang="en-US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theo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 </a:t>
            </a:r>
            <a:r>
              <a:rPr lang="en-US" sz="4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mẫu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)</a:t>
            </a:r>
          </a:p>
          <a:p>
            <a:pPr>
              <a:defRPr/>
            </a:pP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b)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901410" y="2763046"/>
            <a:ext cx="476412" cy="58609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 bwMode="auto">
          <a:xfrm>
            <a:off x="3626029" y="1987062"/>
            <a:ext cx="195516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53082</a:t>
            </a:r>
          </a:p>
        </p:txBody>
      </p:sp>
      <p:sp>
        <p:nvSpPr>
          <p:cNvPr id="28" name="TextBox 27"/>
          <p:cNvSpPr txBox="1"/>
          <p:nvPr/>
        </p:nvSpPr>
        <p:spPr bwMode="auto">
          <a:xfrm>
            <a:off x="3647324" y="2763046"/>
            <a:ext cx="1955166" cy="55991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18436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3390901" y="4214813"/>
            <a:ext cx="2524125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 bwMode="auto">
          <a:xfrm>
            <a:off x="5223734" y="4291343"/>
            <a:ext cx="407156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 bwMode="auto">
          <a:xfrm>
            <a:off x="4766534" y="4291343"/>
            <a:ext cx="401240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32" name="TextBox 31"/>
          <p:cNvSpPr txBox="1"/>
          <p:nvPr/>
        </p:nvSpPr>
        <p:spPr bwMode="auto">
          <a:xfrm>
            <a:off x="4378728" y="4291343"/>
            <a:ext cx="38780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33" name="TextBox 32"/>
          <p:cNvSpPr txBox="1"/>
          <p:nvPr/>
        </p:nvSpPr>
        <p:spPr bwMode="auto">
          <a:xfrm>
            <a:off x="3977771" y="4291343"/>
            <a:ext cx="41472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 bwMode="auto">
          <a:xfrm>
            <a:off x="3544052" y="4291343"/>
            <a:ext cx="442664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35" name="TextBox 34"/>
          <p:cNvSpPr txBox="1"/>
          <p:nvPr/>
        </p:nvSpPr>
        <p:spPr bwMode="auto">
          <a:xfrm>
            <a:off x="3977770" y="3591989"/>
            <a:ext cx="1603425" cy="55991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9127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41354" y="2676510"/>
            <a:ext cx="476412" cy="586092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pPr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+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 bwMode="auto">
          <a:xfrm>
            <a:off x="7417906" y="1926522"/>
            <a:ext cx="195516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21357</a:t>
            </a:r>
          </a:p>
        </p:txBody>
      </p:sp>
      <p:sp>
        <p:nvSpPr>
          <p:cNvPr id="38" name="TextBox 37"/>
          <p:cNvSpPr txBox="1"/>
          <p:nvPr/>
        </p:nvSpPr>
        <p:spPr bwMode="auto">
          <a:xfrm>
            <a:off x="7827158" y="2720715"/>
            <a:ext cx="1563497" cy="55991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4208</a:t>
            </a:r>
          </a:p>
        </p:txBody>
      </p:sp>
      <p:cxnSp>
        <p:nvCxnSpPr>
          <p:cNvPr id="39" name="Straight Connector 38"/>
          <p:cNvCxnSpPr/>
          <p:nvPr/>
        </p:nvCxnSpPr>
        <p:spPr>
          <a:xfrm>
            <a:off x="7181851" y="4154488"/>
            <a:ext cx="2524125" cy="0"/>
          </a:xfrm>
          <a:prstGeom prst="line">
            <a:avLst/>
          </a:prstGeom>
          <a:ln w="38100">
            <a:solidFill>
              <a:srgbClr val="00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 bwMode="auto">
          <a:xfrm>
            <a:off x="9015611" y="4230803"/>
            <a:ext cx="407156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 bwMode="auto">
          <a:xfrm>
            <a:off x="8558411" y="4230803"/>
            <a:ext cx="401240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2" name="TextBox 41"/>
          <p:cNvSpPr txBox="1"/>
          <p:nvPr/>
        </p:nvSpPr>
        <p:spPr bwMode="auto">
          <a:xfrm>
            <a:off x="8170605" y="4230803"/>
            <a:ext cx="38780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43" name="TextBox 42"/>
          <p:cNvSpPr txBox="1"/>
          <p:nvPr/>
        </p:nvSpPr>
        <p:spPr bwMode="auto">
          <a:xfrm>
            <a:off x="7769648" y="4230803"/>
            <a:ext cx="414727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4" name="TextBox 43"/>
          <p:cNvSpPr txBox="1"/>
          <p:nvPr/>
        </p:nvSpPr>
        <p:spPr bwMode="auto">
          <a:xfrm>
            <a:off x="7335929" y="4230803"/>
            <a:ext cx="442664" cy="55656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5" name="TextBox 44"/>
          <p:cNvSpPr txBox="1"/>
          <p:nvPr/>
        </p:nvSpPr>
        <p:spPr bwMode="auto">
          <a:xfrm>
            <a:off x="8243833" y="3518258"/>
            <a:ext cx="1120491" cy="559916"/>
          </a:xfrm>
          <a:prstGeom prst="rect">
            <a:avLst/>
          </a:prstGeom>
          <a:noFill/>
          <a:ln w="38100">
            <a:noFill/>
          </a:ln>
        </p:spPr>
        <p:txBody>
          <a:bodyPr>
            <a:prstTxWarp prst="textPlai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9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919</a:t>
            </a:r>
          </a:p>
        </p:txBody>
      </p:sp>
    </p:spTree>
    <p:extLst>
      <p:ext uri="{BB962C8B-B14F-4D97-AF65-F5344CB8AC3E}">
        <p14:creationId xmlns:p14="http://schemas.microsoft.com/office/powerpoint/2010/main" val="3401815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ChangeArrowheads="1"/>
          </p:cNvSpPr>
          <p:nvPr/>
        </p:nvSpPr>
        <p:spPr bwMode="auto">
          <a:xfrm>
            <a:off x="67280" y="1812300"/>
            <a:ext cx="4996240" cy="2369880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tắt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 3cm</a:t>
            </a:r>
            <a:endParaRPr lang="en-US" sz="2800" b="1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đôi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rộng</a:t>
            </a:r>
            <a:endParaRPr lang="en-US" sz="2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 vi:……cm?</a:t>
            </a:r>
          </a:p>
          <a:p>
            <a:pPr algn="just">
              <a:defRPr/>
            </a:pP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:…….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800" b="1" baseline="30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408973" y="-9120"/>
            <a:ext cx="9020175" cy="7381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 2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 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1684338" y="158686"/>
            <a:ext cx="8653462" cy="15700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 chữ nhật ABCD có chiều rộng bằng 3cm, chiều dài gấp đôi chiều rộng. Tính chu vi và diện tích của hình chữ nhật đó.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7303082" y="729068"/>
            <a:ext cx="289877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684338" y="1162319"/>
            <a:ext cx="881062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2819400" y="1162319"/>
            <a:ext cx="5105400" cy="0"/>
          </a:xfrm>
          <a:prstGeom prst="line">
            <a:avLst/>
          </a:prstGeom>
          <a:ln w="5715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8229600" y="1271342"/>
            <a:ext cx="2108200" cy="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022162" y="1694090"/>
            <a:ext cx="1993900" cy="0"/>
          </a:xfrm>
          <a:prstGeom prst="line">
            <a:avLst/>
          </a:prstGeom>
          <a:ln w="5715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10"/>
          <p:cNvSpPr>
            <a:spLocks noChangeArrowheads="1"/>
          </p:cNvSpPr>
          <p:nvPr/>
        </p:nvSpPr>
        <p:spPr bwMode="auto">
          <a:xfrm>
            <a:off x="4919060" y="3005268"/>
            <a:ext cx="6796374" cy="3785652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Chiều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3 x 2 = 6 (cm)</a:t>
            </a:r>
          </a:p>
          <a:p>
            <a:pPr algn="just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Chu vi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(6 + 3 ) x 2 = 18 (cm)</a:t>
            </a:r>
          </a:p>
          <a:p>
            <a:pPr algn="just">
              <a:defRPr/>
            </a:pP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8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6 x 3 = 18 (cm</a:t>
            </a:r>
            <a:r>
              <a:rPr lang="en-US" sz="2800" b="1" baseline="30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defRPr/>
            </a:pP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8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: 	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18 cm</a:t>
            </a:r>
            <a:r>
              <a:rPr lang="vi-VN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;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18 cm</a:t>
            </a:r>
            <a:r>
              <a:rPr lang="en-US" sz="3200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935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5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5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utoUpdateAnimBg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586039" y="1854200"/>
            <a:ext cx="1412875" cy="584200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502696" y="2478089"/>
            <a:ext cx="1463675" cy="585787"/>
          </a:xfrm>
          <a:prstGeom prst="rect">
            <a:avLst/>
          </a:prstGeom>
          <a:noFill/>
          <a:ln w="28575">
            <a:noFill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068764" y="2184400"/>
            <a:ext cx="1444625" cy="0"/>
          </a:xfrm>
          <a:prstGeom prst="line">
            <a:avLst/>
          </a:prstGeom>
          <a:ln w="5715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 bwMode="auto">
          <a:xfrm>
            <a:off x="4064001" y="2876550"/>
            <a:ext cx="1444625" cy="0"/>
          </a:xfrm>
          <a:prstGeom prst="line">
            <a:avLst/>
          </a:prstGeom>
          <a:ln w="5715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 bwMode="auto">
          <a:xfrm>
            <a:off x="5513389" y="2876550"/>
            <a:ext cx="1443037" cy="0"/>
          </a:xfrm>
          <a:prstGeom prst="line">
            <a:avLst/>
          </a:prstGeom>
          <a:ln w="5715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986213" y="1450975"/>
            <a:ext cx="1725612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 kg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140825" y="2139950"/>
            <a:ext cx="1066800" cy="5857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 kg</a:t>
            </a:r>
          </a:p>
        </p:txBody>
      </p:sp>
      <p:sp>
        <p:nvSpPr>
          <p:cNvPr id="25" name="Right Brace 24"/>
          <p:cNvSpPr/>
          <p:nvPr/>
        </p:nvSpPr>
        <p:spPr>
          <a:xfrm>
            <a:off x="8607425" y="1854201"/>
            <a:ext cx="414338" cy="1209675"/>
          </a:xfrm>
          <a:prstGeom prst="rightBrace">
            <a:avLst>
              <a:gd name="adj1" fmla="val 46442"/>
              <a:gd name="adj2" fmla="val 50000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1"/>
          <p:cNvSpPr>
            <a:spLocks noChangeArrowheads="1"/>
          </p:cNvSpPr>
          <p:nvPr/>
        </p:nvSpPr>
        <p:spPr bwMode="auto">
          <a:xfrm>
            <a:off x="338931" y="-5276"/>
            <a:ext cx="9020175" cy="738188"/>
          </a:xfrm>
          <a:prstGeom prst="rect">
            <a:avLst/>
          </a:prstGeom>
          <a:noFill/>
          <a:ln>
            <a:noFill/>
          </a:ln>
          <a:effectLst>
            <a:prstShdw prst="shdw17" dist="17961" dir="2700000">
              <a:srgbClr val="FFFFFF">
                <a:gamma/>
                <a:shade val="60000"/>
                <a:invGamma/>
              </a:srgbClr>
            </a:prstShdw>
          </a:effectLst>
        </p:spPr>
        <p:txBody>
          <a:bodyPr lIns="0" tIns="0" rIns="0" bIns="0" anchor="ctr">
            <a:spAutoFit/>
          </a:bodyPr>
          <a:lstStyle/>
          <a:p>
            <a:pPr>
              <a:defRPr/>
            </a:pPr>
            <a:r>
              <a:rPr lang="en-US" sz="40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Bài</a:t>
            </a:r>
            <a:r>
              <a:rPr lang="en-US" sz="40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 3</a:t>
            </a:r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 (SGK/Tr.156)</a:t>
            </a:r>
            <a:r>
              <a:rPr lang="en-US" sz="4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Yu Gothic UI" pitchFamily="34" charset="-128"/>
                <a:cs typeface="Times New Roman" pitchFamily="18" charset="0"/>
              </a:rPr>
              <a:t>	</a:t>
            </a:r>
          </a:p>
        </p:txBody>
      </p:sp>
      <p:cxnSp>
        <p:nvCxnSpPr>
          <p:cNvPr id="31" name="Straight Connector 30"/>
          <p:cNvCxnSpPr/>
          <p:nvPr/>
        </p:nvCxnSpPr>
        <p:spPr bwMode="auto">
          <a:xfrm>
            <a:off x="6956425" y="2876550"/>
            <a:ext cx="1443038" cy="0"/>
          </a:xfrm>
          <a:prstGeom prst="line">
            <a:avLst/>
          </a:prstGeom>
          <a:ln w="57150">
            <a:solidFill>
              <a:srgbClr val="C00000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338932" y="609600"/>
            <a:ext cx="100893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 :</a:t>
            </a:r>
          </a:p>
        </p:txBody>
      </p:sp>
      <p:sp>
        <p:nvSpPr>
          <p:cNvPr id="8" name="Rectangle 7"/>
          <p:cNvSpPr/>
          <p:nvPr/>
        </p:nvSpPr>
        <p:spPr>
          <a:xfrm>
            <a:off x="489743" y="3043528"/>
            <a:ext cx="10856544" cy="954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Con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17kg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-gam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	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427093" y="3967482"/>
            <a:ext cx="101464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6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32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Giải</a:t>
            </a:r>
            <a:endParaRPr lang="en-US" sz="3200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6">
              <a:defRPr/>
            </a:pP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6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17 x 3 = 51(kg)</a:t>
            </a:r>
          </a:p>
          <a:p>
            <a:pPr lvl="6">
              <a:defRPr/>
            </a:pP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ki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lô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-gam </a:t>
            </a:r>
            <a:r>
              <a:rPr lang="en-US" sz="2800" b="1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cân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nặng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lvl="6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51 + 17 = 68 (kg)</a:t>
            </a:r>
          </a:p>
          <a:p>
            <a:pPr lvl="6"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8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u="sng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68 kg</a:t>
            </a: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6284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8" grpId="0"/>
      <p:bldP spid="24" grpId="0"/>
      <p:bldP spid="25" grpId="0" animBg="1"/>
      <p:bldP spid="26" grpId="0" autoUpdateAnimBg="0"/>
      <p:bldP spid="7" grpId="0"/>
      <p:bldP spid="8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29</TotalTime>
  <Words>309</Words>
  <Application>Microsoft Office PowerPoint</Application>
  <PresentationFormat>Widescreen</PresentationFormat>
  <Paragraphs>131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SimSun</vt:lpstr>
      <vt:lpstr>SimSun</vt:lpstr>
      <vt:lpstr>Yu Gothic UI</vt:lpstr>
      <vt:lpstr>Arial</vt:lpstr>
      <vt:lpstr>Calibri</vt:lpstr>
      <vt:lpstr>Times New Roman</vt:lpstr>
      <vt:lpstr>Trebuchet MS</vt:lpstr>
      <vt:lpstr>VnBangkok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Microsoft account</cp:lastModifiedBy>
  <cp:revision>11</cp:revision>
  <dcterms:created xsi:type="dcterms:W3CDTF">2022-03-25T06:51:07Z</dcterms:created>
  <dcterms:modified xsi:type="dcterms:W3CDTF">2022-04-14T09:16:19Z</dcterms:modified>
</cp:coreProperties>
</file>