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4" r:id="rId2"/>
    <p:sldId id="383" r:id="rId3"/>
    <p:sldId id="386" r:id="rId4"/>
    <p:sldId id="275" r:id="rId5"/>
    <p:sldId id="284" r:id="rId6"/>
    <p:sldId id="285" r:id="rId7"/>
    <p:sldId id="287" r:id="rId8"/>
    <p:sldId id="256" r:id="rId9"/>
    <p:sldId id="271" r:id="rId10"/>
    <p:sldId id="267" r:id="rId11"/>
    <p:sldId id="280" r:id="rId12"/>
    <p:sldId id="273" r:id="rId13"/>
    <p:sldId id="259" r:id="rId14"/>
    <p:sldId id="279" r:id="rId15"/>
    <p:sldId id="269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0000"/>
    <a:srgbClr val="00FF00"/>
    <a:srgbClr val="FF9900"/>
    <a:srgbClr val="FF00FF"/>
    <a:srgbClr val="0066FF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94660"/>
  </p:normalViewPr>
  <p:slideViewPr>
    <p:cSldViewPr>
      <p:cViewPr varScale="1">
        <p:scale>
          <a:sx n="84" d="100"/>
          <a:sy n="84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388F2-0423-41EB-B4C6-275660106B99}" type="datetimeFigureOut">
              <a:rPr lang="en-SG" smtClean="0"/>
              <a:t>27/3/2022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A76EB-D098-48F1-8153-E03F9837D7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396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BA457572-7F97-49BD-ABEC-9E2A73BD0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C0A0A5D5-9B16-448C-A513-2CF899E98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937065B7-3743-49EB-9ADF-069031238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CBC542-C7AE-4959-9765-41F109980DDD}" type="slidenum">
              <a:rPr lang="zh-CN" altLang="en-US">
                <a:latin typeface="Calibri" panose="020F0502020204030204" pitchFamily="34" charset="0"/>
              </a:rPr>
              <a:pPr/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14246-8C4F-46B0-9FB8-AFFE764EF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C265A-75F1-4B0C-840F-8C62364B5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29B42-8BCE-46AB-AE32-62FBCACA1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9C100-2D92-4379-B448-658919FFF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69D5E-0E57-42DD-B1F4-30E029481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A507E-83BD-4130-9AFA-9E01AF88D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C2C0F-58E8-45E1-A5D6-C0BA387E0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4A884-88E8-4FB6-A70C-1D71716F3C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10227-F271-431E-B486-9AAC0CFDCC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F4742-EBFF-4FD4-A8C0-8E5698915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20905-96FB-4011-9215-196993FF27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CBDE00-C102-4033-9BAD-9035296E08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G:\Toan%20-%20dien%20tich\dien%20tich.mdb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iao%20an%20dien%20tu\TO&#193;N\Toan%20-%20dien%20tich%20mai%20anh\coc%20cach%20tung%20cheng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Toan%20-%20dien%20tich%20mai%20anh/BAI%202.ex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>
            <a:extLst>
              <a:ext uri="{FF2B5EF4-FFF2-40B4-BE49-F238E27FC236}">
                <a16:creationId xmlns:a16="http://schemas.microsoft.com/office/drawing/2014/main" id="{99C8AA8E-C279-4B60-B280-427911C3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34925" y="0"/>
            <a:ext cx="9255125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>
            <a:extLst>
              <a:ext uri="{FF2B5EF4-FFF2-40B4-BE49-F238E27FC236}">
                <a16:creationId xmlns:a16="http://schemas.microsoft.com/office/drawing/2014/main" id="{870E62F9-A4E0-41E5-89B7-F90A53BC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>
            <a:extLst>
              <a:ext uri="{FF2B5EF4-FFF2-40B4-BE49-F238E27FC236}">
                <a16:creationId xmlns:a16="http://schemas.microsoft.com/office/drawing/2014/main" id="{A0CB324A-9C4F-47A2-B043-1F9FEB424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ti-mét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9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90800"/>
            <a:ext cx="43053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smart_donkey_chalkboard_md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600200"/>
            <a:ext cx="1447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boy_math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724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1600200" y="441325"/>
            <a:ext cx="548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Đ</a:t>
            </a:r>
            <a:r>
              <a:rPr lang="vi-VN" dirty="0">
                <a:solidFill>
                  <a:srgbClr val="FF0000"/>
                </a:solidFill>
              </a:rPr>
              <a:t>Ơ</a:t>
            </a:r>
            <a:r>
              <a:rPr lang="en-US" dirty="0">
                <a:solidFill>
                  <a:srgbClr val="FF0000"/>
                </a:solidFill>
              </a:rPr>
              <a:t>N VỊ ĐO DIỆN TÍCH. XĂNG-TI-MÉT VUÔNG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838200" y="14478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1. Viết ( theo mẫu ) :</a:t>
            </a:r>
            <a:endParaRPr lang="en-US" sz="2800" b="1" baseline="30000">
              <a:solidFill>
                <a:srgbClr val="FF0000"/>
              </a:solidFill>
            </a:endParaRPr>
          </a:p>
        </p:txBody>
      </p:sp>
      <p:graphicFrame>
        <p:nvGraphicFramePr>
          <p:cNvPr id="2973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2813"/>
              </p:ext>
            </p:extLst>
          </p:nvPr>
        </p:nvGraphicFramePr>
        <p:xfrm>
          <a:off x="685800" y="2133600"/>
          <a:ext cx="7848600" cy="4064000"/>
        </p:xfrm>
        <a:graphic>
          <a:graphicData uri="http://schemas.openxmlformats.org/drawingml/2006/table">
            <a:tbl>
              <a:tblPr/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Ñoïc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Vieát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Naêm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xăng-ti-mét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vuoâng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5cm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Moät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traêm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hai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möôi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xaêng-ti-meùt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vuoâng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1500cm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</a:rPr>
                        <a:t>Möôøi nghìn xaêng-ti-meùt vuoâng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Avo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7010400" y="3733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120cm</a:t>
            </a:r>
            <a:r>
              <a:rPr lang="en-US" sz="2400" baseline="30000"/>
              <a:t>2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68580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10 000cm</a:t>
            </a:r>
            <a:r>
              <a:rPr lang="en-US" sz="2400" baseline="30000"/>
              <a:t>2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685800" y="47244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Một nghìn n</a:t>
            </a:r>
            <a:r>
              <a:rPr lang="vi-VN" sz="2400"/>
              <a:t>ă</a:t>
            </a:r>
            <a:r>
              <a:rPr lang="en-US" sz="2400"/>
              <a:t>m tr</a:t>
            </a:r>
            <a:r>
              <a:rPr lang="vi-VN" sz="2400"/>
              <a:t>ă</a:t>
            </a:r>
            <a:r>
              <a:rPr lang="en-US" sz="2400"/>
              <a:t>m x</a:t>
            </a:r>
            <a:r>
              <a:rPr lang="vi-VN" sz="2400"/>
              <a:t>ă</a:t>
            </a:r>
            <a:r>
              <a:rPr lang="en-US" sz="2400"/>
              <a:t>ng-ti-mét vuông</a:t>
            </a:r>
            <a:endParaRPr lang="en-US" sz="24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39" grpId="0"/>
      <p:bldP spid="29740" grpId="0"/>
      <p:bldP spid="297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838200" y="1233488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2. a)Viết vào chỗ chấm( theo mẫu ) :</a:t>
            </a:r>
            <a:endParaRPr lang="en-US" sz="2800" b="1" baseline="30000">
              <a:solidFill>
                <a:srgbClr val="FF0000"/>
              </a:solidFill>
            </a:endParaRP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1828800" y="35179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1828800" y="35179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1828800" y="3505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1828800" y="3505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16" name="Rectangle 60"/>
          <p:cNvSpPr>
            <a:spLocks noChangeArrowheads="1"/>
          </p:cNvSpPr>
          <p:nvPr/>
        </p:nvSpPr>
        <p:spPr bwMode="auto">
          <a:xfrm>
            <a:off x="1828800" y="3505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27" name="Text Box 71"/>
          <p:cNvSpPr txBox="1">
            <a:spLocks noChangeArrowheads="1"/>
          </p:cNvSpPr>
          <p:nvPr/>
        </p:nvSpPr>
        <p:spPr bwMode="auto">
          <a:xfrm>
            <a:off x="2819400" y="4114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1cm</a:t>
            </a:r>
            <a:r>
              <a:rPr lang="en-US" baseline="30000"/>
              <a:t>2</a:t>
            </a: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1828800" y="3505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9526" name="Line 70"/>
          <p:cNvSpPr>
            <a:spLocks noChangeShapeType="1"/>
          </p:cNvSpPr>
          <p:nvPr/>
        </p:nvSpPr>
        <p:spPr bwMode="auto">
          <a:xfrm>
            <a:off x="2133600" y="3810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28" name="Text Box 72"/>
          <p:cNvSpPr txBox="1">
            <a:spLocks noChangeArrowheads="1"/>
          </p:cNvSpPr>
          <p:nvPr/>
        </p:nvSpPr>
        <p:spPr bwMode="auto">
          <a:xfrm>
            <a:off x="1981200" y="4114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</a:t>
            </a:r>
          </a:p>
        </p:txBody>
      </p:sp>
      <p:sp>
        <p:nvSpPr>
          <p:cNvPr id="11276" name="Rectangle 73"/>
          <p:cNvSpPr>
            <a:spLocks noChangeArrowheads="1"/>
          </p:cNvSpPr>
          <p:nvPr/>
        </p:nvSpPr>
        <p:spPr bwMode="auto">
          <a:xfrm>
            <a:off x="609600" y="1981200"/>
            <a:ext cx="7391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74"/>
          <p:cNvSpPr txBox="1">
            <a:spLocks noChangeArrowheads="1"/>
          </p:cNvSpPr>
          <p:nvPr/>
        </p:nvSpPr>
        <p:spPr bwMode="auto">
          <a:xfrm>
            <a:off x="584200" y="1955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Mẫu:</a:t>
            </a:r>
          </a:p>
        </p:txBody>
      </p:sp>
      <p:sp>
        <p:nvSpPr>
          <p:cNvPr id="11278" name="Text Box 75"/>
          <p:cNvSpPr txBox="1">
            <a:spLocks noChangeArrowheads="1"/>
          </p:cNvSpPr>
          <p:nvPr/>
        </p:nvSpPr>
        <p:spPr bwMode="auto">
          <a:xfrm>
            <a:off x="3276600" y="2209800"/>
            <a:ext cx="464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/>
              <a:t> Hình A gồm 6 ô vuông 1cm</a:t>
            </a:r>
            <a:r>
              <a:rPr lang="en-US" sz="2400" b="1" baseline="30000"/>
              <a:t>2</a:t>
            </a:r>
          </a:p>
        </p:txBody>
      </p:sp>
      <p:sp>
        <p:nvSpPr>
          <p:cNvPr id="11279" name="Text Box 76"/>
          <p:cNvSpPr txBox="1">
            <a:spLocks noChangeArrowheads="1"/>
          </p:cNvSpPr>
          <p:nvPr/>
        </p:nvSpPr>
        <p:spPr bwMode="auto">
          <a:xfrm>
            <a:off x="3276600" y="28194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200" b="1"/>
              <a:t> </a:t>
            </a:r>
            <a:r>
              <a:rPr lang="en-US" sz="2400" b="1"/>
              <a:t>Diện tích hình A bằng 6cm</a:t>
            </a:r>
            <a:r>
              <a:rPr lang="en-US" sz="2400" b="1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6667 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0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6667 -0.08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177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6667 -0.177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0" grpId="0"/>
      <p:bldP spid="19511" grpId="0" animBg="1"/>
      <p:bldP spid="19512" grpId="0" animBg="1"/>
      <p:bldP spid="19513" grpId="0" animBg="1"/>
      <p:bldP spid="19514" grpId="0" animBg="1"/>
      <p:bldP spid="19516" grpId="0" animBg="1"/>
      <p:bldP spid="19527" grpId="0"/>
      <p:bldP spid="19515" grpId="0" animBg="1"/>
      <p:bldP spid="19526" grpId="0" animBg="1"/>
      <p:bldP spid="195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11430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17526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23622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1143000" y="25908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1752600" y="25908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1143000" y="19812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3" name="Text Box 73"/>
          <p:cNvSpPr txBox="1">
            <a:spLocks noChangeArrowheads="1"/>
          </p:cNvSpPr>
          <p:nvPr/>
        </p:nvSpPr>
        <p:spPr bwMode="auto">
          <a:xfrm>
            <a:off x="1828800" y="38862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12297" name="Text Box 74"/>
          <p:cNvSpPr txBox="1">
            <a:spLocks noChangeArrowheads="1"/>
          </p:cNvSpPr>
          <p:nvPr/>
        </p:nvSpPr>
        <p:spPr bwMode="auto">
          <a:xfrm>
            <a:off x="3124200" y="28194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600" b="1"/>
              <a:t> </a:t>
            </a:r>
            <a:r>
              <a:rPr lang="en-US" sz="2800" b="1"/>
              <a:t>Diện tích hình A bằng ..........</a:t>
            </a:r>
            <a:endParaRPr lang="en-US" sz="2800" b="1" baseline="30000"/>
          </a:p>
        </p:txBody>
      </p:sp>
      <p:sp>
        <p:nvSpPr>
          <p:cNvPr id="12298" name="Text Box 75"/>
          <p:cNvSpPr txBox="1">
            <a:spLocks noChangeArrowheads="1"/>
          </p:cNvSpPr>
          <p:nvPr/>
        </p:nvSpPr>
        <p:spPr bwMode="auto">
          <a:xfrm>
            <a:off x="3124200" y="22098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b="1"/>
              <a:t> Hình A gồm ... ô vuông 1cm</a:t>
            </a:r>
            <a:r>
              <a:rPr lang="en-US" sz="2800" b="1" baseline="30000"/>
              <a:t>2</a:t>
            </a:r>
          </a:p>
        </p:txBody>
      </p:sp>
      <p:sp>
        <p:nvSpPr>
          <p:cNvPr id="10316" name="Text Box 76"/>
          <p:cNvSpPr txBox="1">
            <a:spLocks noChangeArrowheads="1"/>
          </p:cNvSpPr>
          <p:nvPr/>
        </p:nvSpPr>
        <p:spPr bwMode="auto">
          <a:xfrm>
            <a:off x="5600700" y="2159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7442200" y="2895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</a:rPr>
              <a:t>6cm</a:t>
            </a:r>
            <a:r>
              <a:rPr lang="en-US" sz="2800" b="1" baseline="30000">
                <a:solidFill>
                  <a:srgbClr val="A5002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7" grpId="0" animBg="1"/>
      <p:bldP spid="10308" grpId="0" animBg="1"/>
      <p:bldP spid="10309" grpId="0" animBg="1"/>
      <p:bldP spid="10310" grpId="0" animBg="1"/>
      <p:bldP spid="10311" grpId="0" animBg="1"/>
      <p:bldP spid="10312" grpId="0" animBg="1"/>
      <p:bldP spid="10313" grpId="0"/>
      <p:bldP spid="10316" grpId="0"/>
      <p:bldP spid="10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19113" y="48006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Diện tích hình A </a:t>
            </a:r>
            <a:r>
              <a:rPr lang="en-US" sz="3200">
                <a:solidFill>
                  <a:srgbClr val="0000FF"/>
                </a:solidFill>
              </a:rPr>
              <a:t>bằng</a:t>
            </a:r>
            <a:r>
              <a:rPr lang="en-US" sz="3200">
                <a:solidFill>
                  <a:srgbClr val="FF3300"/>
                </a:solidFill>
              </a:rPr>
              <a:t> diện tích hình B</a:t>
            </a:r>
          </a:p>
        </p:txBody>
      </p:sp>
      <p:sp>
        <p:nvSpPr>
          <p:cNvPr id="13315" name="Rectangle 27"/>
          <p:cNvSpPr>
            <a:spLocks noChangeArrowheads="1"/>
          </p:cNvSpPr>
          <p:nvPr/>
        </p:nvSpPr>
        <p:spPr bwMode="auto">
          <a:xfrm>
            <a:off x="57150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28"/>
          <p:cNvSpPr>
            <a:spLocks noChangeArrowheads="1"/>
          </p:cNvSpPr>
          <p:nvPr/>
        </p:nvSpPr>
        <p:spPr bwMode="auto">
          <a:xfrm>
            <a:off x="63246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29"/>
          <p:cNvSpPr>
            <a:spLocks noChangeArrowheads="1"/>
          </p:cNvSpPr>
          <p:nvPr/>
        </p:nvSpPr>
        <p:spPr bwMode="auto">
          <a:xfrm>
            <a:off x="6934200" y="32004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30"/>
          <p:cNvSpPr>
            <a:spLocks noChangeArrowheads="1"/>
          </p:cNvSpPr>
          <p:nvPr/>
        </p:nvSpPr>
        <p:spPr bwMode="auto">
          <a:xfrm>
            <a:off x="5715000" y="25908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31"/>
          <p:cNvSpPr>
            <a:spLocks noChangeArrowheads="1"/>
          </p:cNvSpPr>
          <p:nvPr/>
        </p:nvSpPr>
        <p:spPr bwMode="auto">
          <a:xfrm>
            <a:off x="6324600" y="25908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32"/>
          <p:cNvSpPr>
            <a:spLocks noChangeArrowheads="1"/>
          </p:cNvSpPr>
          <p:nvPr/>
        </p:nvSpPr>
        <p:spPr bwMode="auto">
          <a:xfrm>
            <a:off x="5715000" y="1981200"/>
            <a:ext cx="6096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33"/>
          <p:cNvSpPr txBox="1">
            <a:spLocks noChangeArrowheads="1"/>
          </p:cNvSpPr>
          <p:nvPr/>
        </p:nvSpPr>
        <p:spPr bwMode="auto">
          <a:xfrm>
            <a:off x="6400800" y="3810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</a:t>
            </a:r>
          </a:p>
        </p:txBody>
      </p:sp>
      <p:sp>
        <p:nvSpPr>
          <p:cNvPr id="13322" name="Rectangle 34"/>
          <p:cNvSpPr>
            <a:spLocks noChangeArrowheads="1"/>
          </p:cNvSpPr>
          <p:nvPr/>
        </p:nvSpPr>
        <p:spPr bwMode="auto">
          <a:xfrm>
            <a:off x="1371600" y="32004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35"/>
          <p:cNvSpPr>
            <a:spLocks noChangeArrowheads="1"/>
          </p:cNvSpPr>
          <p:nvPr/>
        </p:nvSpPr>
        <p:spPr bwMode="auto">
          <a:xfrm>
            <a:off x="1981200" y="32004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36"/>
          <p:cNvSpPr>
            <a:spLocks noChangeArrowheads="1"/>
          </p:cNvSpPr>
          <p:nvPr/>
        </p:nvSpPr>
        <p:spPr bwMode="auto">
          <a:xfrm>
            <a:off x="1371600" y="25908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37"/>
          <p:cNvSpPr>
            <a:spLocks noChangeArrowheads="1"/>
          </p:cNvSpPr>
          <p:nvPr/>
        </p:nvSpPr>
        <p:spPr bwMode="auto">
          <a:xfrm>
            <a:off x="1981200" y="25908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Rectangle 38"/>
          <p:cNvSpPr>
            <a:spLocks noChangeArrowheads="1"/>
          </p:cNvSpPr>
          <p:nvPr/>
        </p:nvSpPr>
        <p:spPr bwMode="auto">
          <a:xfrm>
            <a:off x="1371600" y="1981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Rectangle 39"/>
          <p:cNvSpPr>
            <a:spLocks noChangeArrowheads="1"/>
          </p:cNvSpPr>
          <p:nvPr/>
        </p:nvSpPr>
        <p:spPr bwMode="auto">
          <a:xfrm>
            <a:off x="1981200" y="1981200"/>
            <a:ext cx="609600" cy="609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40"/>
          <p:cNvSpPr txBox="1">
            <a:spLocks noChangeArrowheads="1"/>
          </p:cNvSpPr>
          <p:nvPr/>
        </p:nvSpPr>
        <p:spPr bwMode="auto">
          <a:xfrm>
            <a:off x="1752600" y="3810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A</a:t>
            </a:r>
          </a:p>
        </p:txBody>
      </p:sp>
      <p:sp>
        <p:nvSpPr>
          <p:cNvPr id="13329" name="Text Box 42"/>
          <p:cNvSpPr txBox="1">
            <a:spLocks noChangeArrowheads="1"/>
          </p:cNvSpPr>
          <p:nvPr/>
        </p:nvSpPr>
        <p:spPr bwMode="auto">
          <a:xfrm>
            <a:off x="457200" y="8382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b) So sánh diện tích hình A với diện tích hình 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3" name="Text Box 183"/>
          <p:cNvSpPr txBox="1">
            <a:spLocks noChangeArrowheads="1"/>
          </p:cNvSpPr>
          <p:nvPr/>
        </p:nvSpPr>
        <p:spPr bwMode="auto">
          <a:xfrm>
            <a:off x="838200" y="1233488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3. Tính ( theo mẫu ) :</a:t>
            </a:r>
            <a:endParaRPr lang="en-US" sz="2800" b="1" baseline="30000">
              <a:solidFill>
                <a:srgbClr val="FF0000"/>
              </a:solidFill>
            </a:endParaRPr>
          </a:p>
        </p:txBody>
      </p:sp>
      <p:sp>
        <p:nvSpPr>
          <p:cNvPr id="15544" name="Text Box 184"/>
          <p:cNvSpPr txBox="1">
            <a:spLocks noChangeArrowheads="1"/>
          </p:cNvSpPr>
          <p:nvPr/>
        </p:nvSpPr>
        <p:spPr bwMode="auto">
          <a:xfrm>
            <a:off x="381000" y="1981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Mẫu : </a:t>
            </a:r>
            <a:endParaRPr lang="en-US" sz="2400" baseline="30000"/>
          </a:p>
        </p:txBody>
      </p:sp>
      <p:sp>
        <p:nvSpPr>
          <p:cNvPr id="15545" name="Text Box 185"/>
          <p:cNvSpPr txBox="1">
            <a:spLocks noChangeArrowheads="1"/>
          </p:cNvSpPr>
          <p:nvPr/>
        </p:nvSpPr>
        <p:spPr bwMode="auto">
          <a:xfrm>
            <a:off x="1447800" y="1981200"/>
            <a:ext cx="3429000" cy="466725"/>
          </a:xfrm>
          <a:prstGeom prst="rect">
            <a:avLst/>
          </a:prstGeom>
          <a:solidFill>
            <a:srgbClr val="33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3cm</a:t>
            </a:r>
            <a:r>
              <a:rPr lang="en-US" sz="2400" b="1" baseline="30000"/>
              <a:t>2</a:t>
            </a:r>
            <a:r>
              <a:rPr lang="en-US" sz="2400" b="1"/>
              <a:t> + 5cm</a:t>
            </a:r>
            <a:r>
              <a:rPr lang="en-US" sz="2400" b="1" baseline="30000"/>
              <a:t>2 </a:t>
            </a:r>
            <a:r>
              <a:rPr lang="en-US" sz="2400" b="1"/>
              <a:t> = 8cm</a:t>
            </a:r>
            <a:r>
              <a:rPr lang="en-US" sz="2400" b="1" baseline="30000"/>
              <a:t>2</a:t>
            </a:r>
          </a:p>
        </p:txBody>
      </p:sp>
      <p:sp>
        <p:nvSpPr>
          <p:cNvPr id="15546" name="Text Box 186"/>
          <p:cNvSpPr txBox="1">
            <a:spLocks noChangeArrowheads="1"/>
          </p:cNvSpPr>
          <p:nvPr/>
        </p:nvSpPr>
        <p:spPr bwMode="auto">
          <a:xfrm>
            <a:off x="990600" y="2743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a. 18cm</a:t>
            </a:r>
            <a:r>
              <a:rPr lang="en-US" sz="2400" baseline="30000"/>
              <a:t>2</a:t>
            </a:r>
            <a:r>
              <a:rPr lang="en-US" sz="2400"/>
              <a:t> + 26cm</a:t>
            </a:r>
            <a:r>
              <a:rPr lang="en-US" sz="2400" baseline="30000"/>
              <a:t>2</a:t>
            </a:r>
            <a:r>
              <a:rPr lang="en-US" sz="2400"/>
              <a:t> =  </a:t>
            </a:r>
            <a:endParaRPr lang="en-US" sz="2400" baseline="30000"/>
          </a:p>
        </p:txBody>
      </p:sp>
      <p:sp>
        <p:nvSpPr>
          <p:cNvPr id="15547" name="Text Box 187"/>
          <p:cNvSpPr txBox="1">
            <a:spLocks noChangeArrowheads="1"/>
          </p:cNvSpPr>
          <p:nvPr/>
        </p:nvSpPr>
        <p:spPr bwMode="auto">
          <a:xfrm>
            <a:off x="990600" y="3352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40cm</a:t>
            </a:r>
            <a:r>
              <a:rPr lang="en-US" sz="2400" baseline="30000"/>
              <a:t>2</a:t>
            </a:r>
            <a:r>
              <a:rPr lang="en-US" sz="2400"/>
              <a:t> -  17cm</a:t>
            </a:r>
            <a:r>
              <a:rPr lang="en-US" sz="2400" baseline="30000"/>
              <a:t>2</a:t>
            </a:r>
            <a:r>
              <a:rPr lang="en-US" sz="2400"/>
              <a:t> =  </a:t>
            </a:r>
            <a:endParaRPr lang="en-US" sz="2400" baseline="30000"/>
          </a:p>
        </p:txBody>
      </p:sp>
      <p:sp>
        <p:nvSpPr>
          <p:cNvPr id="15548" name="Text Box 188"/>
          <p:cNvSpPr txBox="1">
            <a:spLocks noChangeArrowheads="1"/>
          </p:cNvSpPr>
          <p:nvPr/>
        </p:nvSpPr>
        <p:spPr bwMode="auto">
          <a:xfrm>
            <a:off x="4038600" y="27305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44cm</a:t>
            </a:r>
            <a:r>
              <a:rPr lang="en-US" sz="2400" baseline="30000"/>
              <a:t>2</a:t>
            </a:r>
            <a:r>
              <a:rPr lang="en-US" sz="2400"/>
              <a:t> </a:t>
            </a:r>
            <a:endParaRPr lang="en-US" sz="2400" baseline="30000"/>
          </a:p>
        </p:txBody>
      </p:sp>
      <p:sp>
        <p:nvSpPr>
          <p:cNvPr id="15549" name="Text Box 189"/>
          <p:cNvSpPr txBox="1">
            <a:spLocks noChangeArrowheads="1"/>
          </p:cNvSpPr>
          <p:nvPr/>
        </p:nvSpPr>
        <p:spPr bwMode="auto">
          <a:xfrm>
            <a:off x="4038600" y="3327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23cm</a:t>
            </a:r>
            <a:r>
              <a:rPr lang="en-US" sz="2400" baseline="30000"/>
              <a:t>2</a:t>
            </a:r>
            <a:r>
              <a:rPr lang="en-US" sz="2400"/>
              <a:t> </a:t>
            </a:r>
            <a:endParaRPr lang="en-US" sz="2400" baseline="30000"/>
          </a:p>
        </p:txBody>
      </p:sp>
      <p:sp>
        <p:nvSpPr>
          <p:cNvPr id="15550" name="Text Box 190"/>
          <p:cNvSpPr txBox="1">
            <a:spLocks noChangeArrowheads="1"/>
          </p:cNvSpPr>
          <p:nvPr/>
        </p:nvSpPr>
        <p:spPr bwMode="auto">
          <a:xfrm>
            <a:off x="1447800" y="4064000"/>
            <a:ext cx="3429000" cy="466725"/>
          </a:xfrm>
          <a:prstGeom prst="rect">
            <a:avLst/>
          </a:prstGeom>
          <a:solidFill>
            <a:srgbClr val="33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3cm</a:t>
            </a:r>
            <a:r>
              <a:rPr lang="en-US" sz="2400" b="1" baseline="30000"/>
              <a:t>2</a:t>
            </a:r>
            <a:r>
              <a:rPr lang="en-US" sz="2400" b="1"/>
              <a:t> x 2</a:t>
            </a:r>
            <a:r>
              <a:rPr lang="en-US" sz="2400" b="1" baseline="30000"/>
              <a:t> </a:t>
            </a:r>
            <a:r>
              <a:rPr lang="en-US" sz="2400" b="1"/>
              <a:t> = 6cm</a:t>
            </a:r>
            <a:r>
              <a:rPr lang="en-US" sz="2400" b="1" baseline="30000"/>
              <a:t>2</a:t>
            </a:r>
          </a:p>
        </p:txBody>
      </p:sp>
      <p:sp>
        <p:nvSpPr>
          <p:cNvPr id="15551" name="Text Box 191"/>
          <p:cNvSpPr txBox="1">
            <a:spLocks noChangeArrowheads="1"/>
          </p:cNvSpPr>
          <p:nvPr/>
        </p:nvSpPr>
        <p:spPr bwMode="auto">
          <a:xfrm>
            <a:off x="990600" y="4826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b. 6cm</a:t>
            </a:r>
            <a:r>
              <a:rPr lang="en-US" sz="2400" baseline="30000"/>
              <a:t>2</a:t>
            </a:r>
            <a:r>
              <a:rPr lang="en-US" sz="2400"/>
              <a:t> x 4  =  </a:t>
            </a:r>
            <a:endParaRPr lang="en-US" sz="2400" baseline="30000"/>
          </a:p>
        </p:txBody>
      </p:sp>
      <p:sp>
        <p:nvSpPr>
          <p:cNvPr id="15552" name="Text Box 192"/>
          <p:cNvSpPr txBox="1">
            <a:spLocks noChangeArrowheads="1"/>
          </p:cNvSpPr>
          <p:nvPr/>
        </p:nvSpPr>
        <p:spPr bwMode="auto">
          <a:xfrm>
            <a:off x="990600" y="5435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 32cm</a:t>
            </a:r>
            <a:r>
              <a:rPr lang="en-US" sz="2400" baseline="30000"/>
              <a:t>2</a:t>
            </a:r>
            <a:r>
              <a:rPr lang="en-US" sz="2400"/>
              <a:t> : 4 =  </a:t>
            </a:r>
            <a:endParaRPr lang="en-US" sz="2400" baseline="30000"/>
          </a:p>
        </p:txBody>
      </p:sp>
      <p:sp>
        <p:nvSpPr>
          <p:cNvPr id="15553" name="Text Box 193"/>
          <p:cNvSpPr txBox="1">
            <a:spLocks noChangeArrowheads="1"/>
          </p:cNvSpPr>
          <p:nvPr/>
        </p:nvSpPr>
        <p:spPr bwMode="auto">
          <a:xfrm>
            <a:off x="3200400" y="4800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24cm</a:t>
            </a:r>
            <a:r>
              <a:rPr lang="en-US" sz="2400" baseline="30000"/>
              <a:t>2</a:t>
            </a:r>
            <a:r>
              <a:rPr lang="en-US" sz="2400"/>
              <a:t> </a:t>
            </a:r>
            <a:endParaRPr lang="en-US" sz="2400" baseline="30000"/>
          </a:p>
        </p:txBody>
      </p:sp>
      <p:sp>
        <p:nvSpPr>
          <p:cNvPr id="15554" name="Text Box 194"/>
          <p:cNvSpPr txBox="1">
            <a:spLocks noChangeArrowheads="1"/>
          </p:cNvSpPr>
          <p:nvPr/>
        </p:nvSpPr>
        <p:spPr bwMode="auto">
          <a:xfrm>
            <a:off x="3200400" y="5410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8cm</a:t>
            </a:r>
            <a:r>
              <a:rPr lang="en-US" sz="2400" baseline="30000"/>
              <a:t>2</a:t>
            </a:r>
            <a:r>
              <a:rPr lang="en-US" sz="2400"/>
              <a:t> </a:t>
            </a:r>
            <a:endParaRPr lang="en-US" sz="24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3" grpId="0"/>
      <p:bldP spid="15544" grpId="0"/>
      <p:bldP spid="15545" grpId="0" animBg="1"/>
      <p:bldP spid="15546" grpId="0"/>
      <p:bldP spid="15547" grpId="0"/>
      <p:bldP spid="15548" grpId="0"/>
      <p:bldP spid="15549" grpId="0"/>
      <p:bldP spid="15550" grpId="0" animBg="1"/>
      <p:bldP spid="15551" grpId="0"/>
      <p:bldP spid="15552" grpId="0"/>
      <p:bldP spid="15553" grpId="0"/>
      <p:bldP spid="155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400" y="6858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4. Tờ giấy màu xanh có diện tích 300cm</a:t>
            </a:r>
            <a:r>
              <a:rPr lang="en-US" sz="2400" b="1" baseline="30000"/>
              <a:t>2</a:t>
            </a:r>
            <a:r>
              <a:rPr lang="en-US" sz="2400" b="1"/>
              <a:t> , tờ giấy màu </a:t>
            </a:r>
            <a:r>
              <a:rPr lang="vi-VN" sz="2400" b="1"/>
              <a:t>đ</a:t>
            </a:r>
            <a:r>
              <a:rPr lang="en-US" sz="2400" b="1"/>
              <a:t>ỏ có diện tích 280cm</a:t>
            </a:r>
            <a:r>
              <a:rPr lang="en-US" sz="2400" b="1" baseline="30000"/>
              <a:t>2 </a:t>
            </a:r>
            <a:r>
              <a:rPr lang="en-US" sz="2400" b="1"/>
              <a:t>. Hỏi tờ giấy màu xanh có diện tích lớn h</a:t>
            </a:r>
            <a:r>
              <a:rPr lang="vi-VN" sz="2400" b="1"/>
              <a:t>ơ</a:t>
            </a:r>
            <a:r>
              <a:rPr lang="en-US" sz="2400" b="1"/>
              <a:t>n tờ giấy màu </a:t>
            </a:r>
            <a:r>
              <a:rPr lang="vi-VN" sz="2400" b="1"/>
              <a:t>đ</a:t>
            </a:r>
            <a:r>
              <a:rPr lang="en-US" sz="2400" b="1"/>
              <a:t>ỏ bao nhiêu x</a:t>
            </a:r>
            <a:r>
              <a:rPr lang="vi-VN" sz="2400" b="1"/>
              <a:t>ă</a:t>
            </a:r>
            <a:r>
              <a:rPr lang="en-US" sz="2400" b="1"/>
              <a:t>ng- ti-mét vuông ? 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429000" y="2362200"/>
            <a:ext cx="1309688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Giải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3400" y="35052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2400" b="1"/>
              <a:t>Tờ giấy màu xanh có diện tích lớn h</a:t>
            </a:r>
            <a:r>
              <a:rPr lang="vi-VN" sz="2400" b="1"/>
              <a:t>ơ</a:t>
            </a:r>
            <a:r>
              <a:rPr lang="en-US" sz="2400" b="1"/>
              <a:t>n tờ giấy màu </a:t>
            </a:r>
            <a:r>
              <a:rPr lang="vi-VN" sz="2400" b="1"/>
              <a:t>đ</a:t>
            </a:r>
            <a:r>
              <a:rPr lang="en-US" sz="2400" b="1"/>
              <a:t>ỏ :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2400" b="1"/>
              <a:t>	300 – 280 = 20 ( cm</a:t>
            </a:r>
            <a:r>
              <a:rPr lang="en-US" sz="2400" b="1" baseline="30000"/>
              <a:t>2 </a:t>
            </a:r>
            <a:r>
              <a:rPr lang="en-US" sz="2400" b="1"/>
              <a:t>)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09600" y="5105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sz="2400" b="1"/>
              <a:t>	Đáp số :  20 ( cm</a:t>
            </a:r>
            <a:r>
              <a:rPr lang="en-US" sz="2400" b="1" baseline="30000"/>
              <a:t>2 </a:t>
            </a:r>
            <a:r>
              <a:rPr lang="en-US" sz="24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 animBg="1"/>
      <p:bldP spid="38918" grpId="0"/>
      <p:bldP spid="38919" grpId="0"/>
      <p:bldP spid="389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23B1-A262-48CF-AB70-1D8B5460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6BF6A-C61C-4794-9301-2244019DA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7908FED1-AECA-4F89-BBA1-08451190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34925" y="0"/>
            <a:ext cx="9255125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A8240CE-CBC3-47E6-AE95-3EBAC7302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43CC8383-7175-44B0-A658-B76664CE6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81200"/>
            <a:ext cx="5543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0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25DCDF8-D442-4149-A0AA-B45325A6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2308130-2340-45DB-BF09-0D67C249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87D5566B-D8E1-485A-9F9C-41904F72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8AD522-B0C6-4856-91C1-383F420863EF}"/>
              </a:ext>
            </a:extLst>
          </p:cNvPr>
          <p:cNvSpPr/>
          <p:nvPr/>
        </p:nvSpPr>
        <p:spPr>
          <a:xfrm>
            <a:off x="152400" y="675005"/>
            <a:ext cx="88392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8" tIns="45674" rIns="91348" bIns="45674"/>
          <a:lstStyle/>
          <a:p>
            <a:pPr algn="ctr" defTabSz="914134">
              <a:defRPr/>
            </a:pP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 2022</a:t>
            </a:r>
          </a:p>
          <a:p>
            <a:pPr algn="ctr" defTabSz="914134">
              <a:defRPr/>
            </a:pP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FFFF"/>
              </a:solidFill>
              <a:latin typeface="HP001 4 hàng" panose="020B0603050302020204" pitchFamily="34" charset="0"/>
              <a:cs typeface="Times New Roman" pitchFamily="18" charset="0"/>
            </a:endParaRPr>
          </a:p>
          <a:p>
            <a:pPr algn="ctr" defTabSz="914134">
              <a:defRPr/>
            </a:pP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Xăng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ti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mét</a:t>
            </a:r>
            <a:r>
              <a:rPr 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itchFamily="18" charset="0"/>
              </a:rPr>
              <a:t>vuông</a:t>
            </a:r>
            <a:endParaRPr lang="en-US" sz="3200" b="1" dirty="0">
              <a:solidFill>
                <a:srgbClr val="FFFFFF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5DDF0C-DC79-4E70-AF72-4295313B960B}"/>
              </a:ext>
            </a:extLst>
          </p:cNvPr>
          <p:cNvSpPr/>
          <p:nvPr/>
        </p:nvSpPr>
        <p:spPr>
          <a:xfrm>
            <a:off x="2552700" y="5410200"/>
            <a:ext cx="4038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E4B253EC-3B9F-48D5-AAB8-C41965C8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>
            <a:extLst>
              <a:ext uri="{FF2B5EF4-FFF2-40B4-BE49-F238E27FC236}">
                <a16:creationId xmlns:a16="http://schemas.microsoft.com/office/drawing/2014/main" id="{991F32C9-43C7-47E6-95AC-614A794140C9}"/>
              </a:ext>
            </a:extLst>
          </p:cNvPr>
          <p:cNvSpPr txBox="1"/>
          <p:nvPr/>
        </p:nvSpPr>
        <p:spPr>
          <a:xfrm>
            <a:off x="2974975" y="533400"/>
            <a:ext cx="2709863" cy="57943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cầu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đạt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49" name="Picture 23">
            <a:extLst>
              <a:ext uri="{FF2B5EF4-FFF2-40B4-BE49-F238E27FC236}">
                <a16:creationId xmlns:a16="http://schemas.microsoft.com/office/drawing/2014/main" id="{B62C324B-37CA-4C44-B453-3BF5945DE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151438"/>
            <a:ext cx="582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>
            <a:extLst>
              <a:ext uri="{FF2B5EF4-FFF2-40B4-BE49-F238E27FC236}">
                <a16:creationId xmlns:a16="http://schemas.microsoft.com/office/drawing/2014/main" id="{C0048681-11D6-4B40-9A4F-FA6C956E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6550"/>
            <a:ext cx="56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8CA55377-5F1F-40B8-AB67-9A58FC3814AC}"/>
              </a:ext>
            </a:extLst>
          </p:cNvPr>
          <p:cNvSpPr/>
          <p:nvPr/>
        </p:nvSpPr>
        <p:spPr>
          <a:xfrm>
            <a:off x="1592263" y="1666875"/>
            <a:ext cx="5940425" cy="9001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 err="1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nhận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biết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đơn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vị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đo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diện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tích</a:t>
            </a:r>
            <a:r>
              <a:rPr lang="en-US" altLang="zh-CN" sz="2400" b="1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 cm</a:t>
            </a:r>
            <a:r>
              <a:rPr lang="en-US" altLang="zh-CN" sz="2400" b="1" baseline="30000" dirty="0">
                <a:solidFill>
                  <a:srgbClr val="000000"/>
                </a:solidFill>
                <a:cs typeface="Arial" panose="020B0604020202020204" pitchFamily="34" charset="0"/>
                <a:sym typeface="+mn-ea"/>
              </a:rPr>
              <a:t>2</a:t>
            </a:r>
            <a:endParaRPr lang="zh-CN" altLang="en-US" sz="2400" b="1" dirty="0">
              <a:solidFill>
                <a:srgbClr val="00000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>
            <a:extLst>
              <a:ext uri="{FF2B5EF4-FFF2-40B4-BE49-F238E27FC236}">
                <a16:creationId xmlns:a16="http://schemas.microsoft.com/office/drawing/2014/main" id="{4A53B6DD-E824-4F3F-9A8C-7639F715F888}"/>
              </a:ext>
            </a:extLst>
          </p:cNvPr>
          <p:cNvSpPr/>
          <p:nvPr/>
        </p:nvSpPr>
        <p:spPr>
          <a:xfrm>
            <a:off x="1828800" y="3275013"/>
            <a:ext cx="6145213" cy="10953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đọc</a:t>
            </a:r>
            <a:r>
              <a:rPr lang="en-US" sz="2400" b="1" dirty="0"/>
              <a:t>, </a:t>
            </a:r>
            <a:r>
              <a:rPr lang="en-US" sz="2400" b="1" dirty="0" err="1"/>
              <a:t>viết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đo</a:t>
            </a:r>
            <a:r>
              <a:rPr lang="en-US" sz="2400" b="1" dirty="0"/>
              <a:t> </a:t>
            </a:r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xăng-ti-mét</a:t>
            </a:r>
            <a:r>
              <a:rPr lang="en-US" sz="2400" b="1" dirty="0"/>
              <a:t> </a:t>
            </a:r>
            <a:r>
              <a:rPr lang="en-US" sz="2400" b="1" dirty="0" err="1"/>
              <a:t>vuông</a:t>
            </a:r>
            <a:r>
              <a:rPr lang="en-US" sz="2400" b="1" dirty="0"/>
              <a:t>.</a:t>
            </a:r>
            <a:endParaRPr lang="en-SG" sz="2400" b="1" dirty="0"/>
          </a:p>
        </p:txBody>
      </p:sp>
      <p:pic>
        <p:nvPicPr>
          <p:cNvPr id="19464" name="图片 9">
            <a:extLst>
              <a:ext uri="{FF2B5EF4-FFF2-40B4-BE49-F238E27FC236}">
                <a16:creationId xmlns:a16="http://schemas.microsoft.com/office/drawing/2014/main" id="{82B33530-F437-4134-A2C4-D9A04026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079750"/>
            <a:ext cx="7826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13">
            <a:extLst>
              <a:ext uri="{FF2B5EF4-FFF2-40B4-BE49-F238E27FC236}">
                <a16:creationId xmlns:a16="http://schemas.microsoft.com/office/drawing/2014/main" id="{61C611E9-CBDE-42CB-B06C-E056DD77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903913"/>
            <a:ext cx="1647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10">
            <a:extLst>
              <a:ext uri="{FF2B5EF4-FFF2-40B4-BE49-F238E27FC236}">
                <a16:creationId xmlns:a16="http://schemas.microsoft.com/office/drawing/2014/main" id="{815CE6A3-2424-4159-A379-0F42CD5C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822325"/>
            <a:ext cx="8318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29">
            <a:extLst>
              <a:ext uri="{FF2B5EF4-FFF2-40B4-BE49-F238E27FC236}">
                <a16:creationId xmlns:a16="http://schemas.microsoft.com/office/drawing/2014/main" id="{F1BC60CA-94A9-4336-B26D-E870B76581BB}"/>
              </a:ext>
            </a:extLst>
          </p:cNvPr>
          <p:cNvSpPr/>
          <p:nvPr/>
        </p:nvSpPr>
        <p:spPr>
          <a:xfrm>
            <a:off x="1882775" y="4792663"/>
            <a:ext cx="6145213" cy="10953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nl-NL" sz="2400" b="1" dirty="0"/>
              <a:t>Biết chăm học tập và giáo dục thêm tình yêu với môn học. </a:t>
            </a:r>
            <a:endParaRPr lang="zh-CN" altLang="en-US" sz="4000" b="1" dirty="0">
              <a:solidFill>
                <a:srgbClr val="000000"/>
              </a:solidFill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193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81200" y="2867891"/>
            <a:ext cx="4876800" cy="584200"/>
            <a:chOff x="432" y="2016"/>
            <a:chExt cx="4944" cy="506"/>
          </a:xfrm>
        </p:grpSpPr>
        <p:pic>
          <p:nvPicPr>
            <p:cNvPr id="3077" name="Picture 16" descr="1STAROL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4" y="2016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17" descr="1STAROL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2090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18" descr="Book-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132263"/>
            <a:ext cx="16764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34137B-E148-4811-B406-6A1C4ED27EDA}"/>
              </a:ext>
            </a:extLst>
          </p:cNvPr>
          <p:cNvSpPr/>
          <p:nvPr/>
        </p:nvSpPr>
        <p:spPr>
          <a:xfrm>
            <a:off x="2733196" y="2967335"/>
            <a:ext cx="3677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động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G0013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581400"/>
            <a:ext cx="1143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990600" y="914400"/>
            <a:ext cx="5334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Tìm các cặp hình bằng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381000" y="228600"/>
            <a:ext cx="8382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500" b="1">
                <a:solidFill>
                  <a:srgbClr val="0000FF"/>
                </a:solidFill>
              </a:rPr>
              <a:t>Hãy nêu tên các cặp hình có diện tích bằng nhau.</a:t>
            </a:r>
            <a:endParaRPr lang="en-US" sz="2500">
              <a:solidFill>
                <a:srgbClr val="0000FF"/>
              </a:solidFill>
            </a:endParaRPr>
          </a:p>
        </p:txBody>
      </p:sp>
      <p:grpSp>
        <p:nvGrpSpPr>
          <p:cNvPr id="5123" name="Group 64"/>
          <p:cNvGrpSpPr>
            <a:grpSpLocks/>
          </p:cNvGrpSpPr>
          <p:nvPr/>
        </p:nvGrpSpPr>
        <p:grpSpPr bwMode="auto">
          <a:xfrm>
            <a:off x="838200" y="1905000"/>
            <a:ext cx="1371600" cy="1828800"/>
            <a:chOff x="528" y="1200"/>
            <a:chExt cx="864" cy="1152"/>
          </a:xfrm>
        </p:grpSpPr>
        <p:grpSp>
          <p:nvGrpSpPr>
            <p:cNvPr id="5160" name="Group 57"/>
            <p:cNvGrpSpPr>
              <a:grpSpLocks/>
            </p:cNvGrpSpPr>
            <p:nvPr/>
          </p:nvGrpSpPr>
          <p:grpSpPr bwMode="auto">
            <a:xfrm>
              <a:off x="528" y="1200"/>
              <a:ext cx="864" cy="864"/>
              <a:chOff x="528" y="2304"/>
              <a:chExt cx="864" cy="864"/>
            </a:xfrm>
          </p:grpSpPr>
          <p:sp>
            <p:nvSpPr>
              <p:cNvPr id="5162" name="Rectangle 22"/>
              <p:cNvSpPr>
                <a:spLocks noChangeArrowheads="1"/>
              </p:cNvSpPr>
              <p:nvPr/>
            </p:nvSpPr>
            <p:spPr bwMode="auto">
              <a:xfrm>
                <a:off x="528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Rectangle 23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Rectangle 24"/>
              <p:cNvSpPr>
                <a:spLocks noChangeArrowheads="1"/>
              </p:cNvSpPr>
              <p:nvPr/>
            </p:nvSpPr>
            <p:spPr bwMode="auto">
              <a:xfrm>
                <a:off x="816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Rectangle 25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Rectangle 26"/>
              <p:cNvSpPr>
                <a:spLocks noChangeArrowheads="1"/>
              </p:cNvSpPr>
              <p:nvPr/>
            </p:nvSpPr>
            <p:spPr bwMode="auto">
              <a:xfrm>
                <a:off x="528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27"/>
              <p:cNvSpPr>
                <a:spLocks noChangeArrowheads="1"/>
              </p:cNvSpPr>
              <p:nvPr/>
            </p:nvSpPr>
            <p:spPr bwMode="auto">
              <a:xfrm>
                <a:off x="1104" y="2880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28"/>
              <p:cNvSpPr>
                <a:spLocks noChangeArrowheads="1"/>
              </p:cNvSpPr>
              <p:nvPr/>
            </p:nvSpPr>
            <p:spPr bwMode="auto">
              <a:xfrm>
                <a:off x="1104" y="25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61" name="Text Box 58"/>
            <p:cNvSpPr txBox="1">
              <a:spLocks noChangeArrowheads="1"/>
            </p:cNvSpPr>
            <p:nvPr/>
          </p:nvSpPr>
          <p:spPr bwMode="auto">
            <a:xfrm>
              <a:off x="768" y="210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A</a:t>
              </a:r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2743200" y="1447800"/>
            <a:ext cx="1371600" cy="2301875"/>
            <a:chOff x="1728" y="912"/>
            <a:chExt cx="864" cy="1450"/>
          </a:xfrm>
        </p:grpSpPr>
        <p:grpSp>
          <p:nvGrpSpPr>
            <p:cNvPr id="5149" name="Group 54"/>
            <p:cNvGrpSpPr>
              <a:grpSpLocks/>
            </p:cNvGrpSpPr>
            <p:nvPr/>
          </p:nvGrpSpPr>
          <p:grpSpPr bwMode="auto">
            <a:xfrm>
              <a:off x="1728" y="912"/>
              <a:ext cx="864" cy="1152"/>
              <a:chOff x="1728" y="2016"/>
              <a:chExt cx="864" cy="1152"/>
            </a:xfrm>
          </p:grpSpPr>
          <p:sp>
            <p:nvSpPr>
              <p:cNvPr id="5151" name="Rectangle 29"/>
              <p:cNvSpPr>
                <a:spLocks noChangeArrowheads="1"/>
              </p:cNvSpPr>
              <p:nvPr/>
            </p:nvSpPr>
            <p:spPr bwMode="auto">
              <a:xfrm>
                <a:off x="2016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Rectangle 30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31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Rectangle 32"/>
              <p:cNvSpPr>
                <a:spLocks noChangeArrowheads="1"/>
              </p:cNvSpPr>
              <p:nvPr/>
            </p:nvSpPr>
            <p:spPr bwMode="auto">
              <a:xfrm>
                <a:off x="2304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Rectangle 33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Rectangle 34"/>
              <p:cNvSpPr>
                <a:spLocks noChangeArrowheads="1"/>
              </p:cNvSpPr>
              <p:nvPr/>
            </p:nvSpPr>
            <p:spPr bwMode="auto">
              <a:xfrm>
                <a:off x="1728" y="2880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Rectangle 35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Rectangle 36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Rectangle 37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88" cy="288"/>
              </a:xfrm>
              <a:prstGeom prst="rect">
                <a:avLst/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50" name="Text Box 59"/>
            <p:cNvSpPr txBox="1">
              <a:spLocks noChangeArrowheads="1"/>
            </p:cNvSpPr>
            <p:nvPr/>
          </p:nvSpPr>
          <p:spPr bwMode="auto">
            <a:xfrm>
              <a:off x="2016" y="211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</a:t>
              </a:r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4800600" y="1447800"/>
            <a:ext cx="1371600" cy="2301875"/>
            <a:chOff x="3024" y="912"/>
            <a:chExt cx="864" cy="1450"/>
          </a:xfrm>
        </p:grpSpPr>
        <p:grpSp>
          <p:nvGrpSpPr>
            <p:cNvPr id="5138" name="Group 55"/>
            <p:cNvGrpSpPr>
              <a:grpSpLocks/>
            </p:cNvGrpSpPr>
            <p:nvPr/>
          </p:nvGrpSpPr>
          <p:grpSpPr bwMode="auto">
            <a:xfrm>
              <a:off x="3024" y="912"/>
              <a:ext cx="864" cy="1152"/>
              <a:chOff x="3024" y="2016"/>
              <a:chExt cx="864" cy="1152"/>
            </a:xfrm>
          </p:grpSpPr>
          <p:sp>
            <p:nvSpPr>
              <p:cNvPr id="5140" name="Rectangle 38"/>
              <p:cNvSpPr>
                <a:spLocks noChangeArrowheads="1"/>
              </p:cNvSpPr>
              <p:nvPr/>
            </p:nvSpPr>
            <p:spPr bwMode="auto">
              <a:xfrm>
                <a:off x="302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39"/>
              <p:cNvSpPr>
                <a:spLocks noChangeArrowheads="1"/>
              </p:cNvSpPr>
              <p:nvPr/>
            </p:nvSpPr>
            <p:spPr bwMode="auto">
              <a:xfrm>
                <a:off x="3600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40"/>
              <p:cNvSpPr>
                <a:spLocks noChangeArrowheads="1"/>
              </p:cNvSpPr>
              <p:nvPr/>
            </p:nvSpPr>
            <p:spPr bwMode="auto">
              <a:xfrm>
                <a:off x="302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41"/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42"/>
              <p:cNvSpPr>
                <a:spLocks noChangeArrowheads="1"/>
              </p:cNvSpPr>
              <p:nvPr/>
            </p:nvSpPr>
            <p:spPr bwMode="auto">
              <a:xfrm>
                <a:off x="3600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Rectangle 43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44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45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Rectangle 46"/>
              <p:cNvSpPr>
                <a:spLocks noChangeArrowheads="1"/>
              </p:cNvSpPr>
              <p:nvPr/>
            </p:nvSpPr>
            <p:spPr bwMode="auto">
              <a:xfrm>
                <a:off x="3312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9" name="Text Box 60"/>
            <p:cNvSpPr txBox="1">
              <a:spLocks noChangeArrowheads="1"/>
            </p:cNvSpPr>
            <p:nvPr/>
          </p:nvSpPr>
          <p:spPr bwMode="auto">
            <a:xfrm>
              <a:off x="3312" y="211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C</a:t>
              </a:r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6629400" y="1447800"/>
            <a:ext cx="1371600" cy="2301875"/>
            <a:chOff x="4176" y="912"/>
            <a:chExt cx="864" cy="1450"/>
          </a:xfrm>
        </p:grpSpPr>
        <p:grpSp>
          <p:nvGrpSpPr>
            <p:cNvPr id="5129" name="Group 56"/>
            <p:cNvGrpSpPr>
              <a:grpSpLocks/>
            </p:cNvGrpSpPr>
            <p:nvPr/>
          </p:nvGrpSpPr>
          <p:grpSpPr bwMode="auto">
            <a:xfrm>
              <a:off x="4176" y="912"/>
              <a:ext cx="864" cy="1152"/>
              <a:chOff x="4176" y="2016"/>
              <a:chExt cx="864" cy="1152"/>
            </a:xfrm>
          </p:grpSpPr>
          <p:sp>
            <p:nvSpPr>
              <p:cNvPr id="5131" name="Rectangle 47"/>
              <p:cNvSpPr>
                <a:spLocks noChangeArrowheads="1"/>
              </p:cNvSpPr>
              <p:nvPr/>
            </p:nvSpPr>
            <p:spPr bwMode="auto">
              <a:xfrm>
                <a:off x="4464" y="288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Rectangle 48"/>
              <p:cNvSpPr>
                <a:spLocks noChangeArrowheads="1"/>
              </p:cNvSpPr>
              <p:nvPr/>
            </p:nvSpPr>
            <p:spPr bwMode="auto">
              <a:xfrm>
                <a:off x="4464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Rectangle 49"/>
              <p:cNvSpPr>
                <a:spLocks noChangeArrowheads="1"/>
              </p:cNvSpPr>
              <p:nvPr/>
            </p:nvSpPr>
            <p:spPr bwMode="auto">
              <a:xfrm>
                <a:off x="44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Rectangle 50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Rectangle 51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Rectangle 52"/>
              <p:cNvSpPr>
                <a:spLocks noChangeArrowheads="1"/>
              </p:cNvSpPr>
              <p:nvPr/>
            </p:nvSpPr>
            <p:spPr bwMode="auto">
              <a:xfrm>
                <a:off x="4464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Rectangle 53"/>
              <p:cNvSpPr>
                <a:spLocks noChangeArrowheads="1"/>
              </p:cNvSpPr>
              <p:nvPr/>
            </p:nvSpPr>
            <p:spPr bwMode="auto">
              <a:xfrm>
                <a:off x="41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Text Box 61"/>
            <p:cNvSpPr txBox="1">
              <a:spLocks noChangeArrowheads="1"/>
            </p:cNvSpPr>
            <p:nvPr/>
          </p:nvSpPr>
          <p:spPr bwMode="auto">
            <a:xfrm>
              <a:off x="4464" y="211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D</a:t>
              </a:r>
            </a:p>
          </p:txBody>
        </p:sp>
      </p:grpSp>
      <p:sp>
        <p:nvSpPr>
          <p:cNvPr id="34878" name="Text Box 62"/>
          <p:cNvSpPr txBox="1">
            <a:spLocks noChangeArrowheads="1"/>
          </p:cNvSpPr>
          <p:nvPr/>
        </p:nvSpPr>
        <p:spPr bwMode="auto">
          <a:xfrm>
            <a:off x="304800" y="3962400"/>
            <a:ext cx="838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500" b="1">
                <a:solidFill>
                  <a:srgbClr val="0000FF"/>
                </a:solidFill>
              </a:rPr>
              <a:t>Diện tích hình A </a:t>
            </a:r>
            <a:r>
              <a:rPr lang="en-US" sz="2500" b="1">
                <a:solidFill>
                  <a:schemeClr val="tx2"/>
                </a:solidFill>
              </a:rPr>
              <a:t>bằng</a:t>
            </a:r>
            <a:r>
              <a:rPr lang="en-US" sz="2500" b="1">
                <a:solidFill>
                  <a:srgbClr val="0000FF"/>
                </a:solidFill>
              </a:rPr>
              <a:t> diện tích hình D.</a:t>
            </a:r>
            <a:endParaRPr lang="en-US" sz="2500">
              <a:solidFill>
                <a:srgbClr val="0000FF"/>
              </a:solidFill>
            </a:endParaRP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304800" y="4648200"/>
            <a:ext cx="838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500" b="1">
                <a:solidFill>
                  <a:srgbClr val="0000FF"/>
                </a:solidFill>
              </a:rPr>
              <a:t>Diện tích hình B </a:t>
            </a:r>
            <a:r>
              <a:rPr lang="en-US" sz="2500" b="1">
                <a:solidFill>
                  <a:schemeClr val="tx2"/>
                </a:solidFill>
              </a:rPr>
              <a:t>bằng</a:t>
            </a:r>
            <a:r>
              <a:rPr lang="en-US" sz="2500" b="1">
                <a:solidFill>
                  <a:srgbClr val="0000FF"/>
                </a:solidFill>
              </a:rPr>
              <a:t> diện tích hình C.</a:t>
            </a:r>
            <a:endParaRPr lang="en-US" sz="25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5833 0.009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4.81481E-6 L 0.2 -0.001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5" grpId="0"/>
      <p:bldP spid="34878" grpId="0"/>
      <p:bldP spid="348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Câu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nào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vi-VN" sz="2800" dirty="0">
                <a:solidFill>
                  <a:srgbClr val="FF3300"/>
                </a:solidFill>
              </a:rPr>
              <a:t>đ</a:t>
            </a:r>
            <a:r>
              <a:rPr lang="en-US" sz="2800" dirty="0" err="1">
                <a:solidFill>
                  <a:srgbClr val="FF3300"/>
                </a:solidFill>
              </a:rPr>
              <a:t>úng</a:t>
            </a:r>
            <a:r>
              <a:rPr lang="en-US" sz="2800" dirty="0">
                <a:solidFill>
                  <a:srgbClr val="FF3300"/>
                </a:solidFill>
              </a:rPr>
              <a:t>, </a:t>
            </a:r>
            <a:r>
              <a:rPr lang="en-US" sz="2800" dirty="0" err="1">
                <a:solidFill>
                  <a:srgbClr val="FF3300"/>
                </a:solidFill>
              </a:rPr>
              <a:t>câu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nào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sai</a:t>
            </a:r>
            <a:r>
              <a:rPr lang="en-US" sz="2800" dirty="0">
                <a:solidFill>
                  <a:srgbClr val="FF3300"/>
                </a:solidFill>
              </a:rPr>
              <a:t> ?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2971800"/>
            <a:ext cx="8075613" cy="3267075"/>
            <a:chOff x="432" y="2090"/>
            <a:chExt cx="5087" cy="2058"/>
          </a:xfrm>
        </p:grpSpPr>
        <p:sp>
          <p:nvSpPr>
            <p:cNvPr id="6158" name="Text Box 4"/>
            <p:cNvSpPr txBox="1">
              <a:spLocks noChangeArrowheads="1"/>
            </p:cNvSpPr>
            <p:nvPr/>
          </p:nvSpPr>
          <p:spPr bwMode="auto">
            <a:xfrm>
              <a:off x="863" y="2090"/>
              <a:ext cx="4656" cy="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lphaLcParenR"/>
              </a:pPr>
              <a:r>
                <a:rPr lang="en-US" sz="2600">
                  <a:solidFill>
                    <a:srgbClr val="A50021"/>
                  </a:solidFill>
                </a:rPr>
                <a:t>Diện tích hình tứ giác BCDE bé h</a:t>
              </a:r>
              <a:r>
                <a:rPr lang="vi-VN" sz="2600">
                  <a:solidFill>
                    <a:srgbClr val="A50021"/>
                  </a:solidFill>
                </a:rPr>
                <a:t>ơ</a:t>
              </a:r>
              <a:r>
                <a:rPr lang="en-US" sz="2600">
                  <a:solidFill>
                    <a:srgbClr val="A50021"/>
                  </a:solidFill>
                </a:rPr>
                <a:t>n diện tích hình tam giác ABE.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lphaLcParenR"/>
              </a:pPr>
              <a:r>
                <a:rPr lang="en-US" sz="2600">
                  <a:solidFill>
                    <a:srgbClr val="A50021"/>
                  </a:solidFill>
                </a:rPr>
                <a:t> Diện tích hình tứ giác ABCD lớn h</a:t>
              </a:r>
              <a:r>
                <a:rPr lang="vi-VN" sz="2600">
                  <a:solidFill>
                    <a:srgbClr val="A50021"/>
                  </a:solidFill>
                </a:rPr>
                <a:t>ơ</a:t>
              </a:r>
              <a:r>
                <a:rPr lang="en-US" sz="2600">
                  <a:solidFill>
                    <a:srgbClr val="A50021"/>
                  </a:solidFill>
                </a:rPr>
                <a:t>n diện tích hình tứ giác BCDE.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lphaLcParenR"/>
              </a:pPr>
              <a:r>
                <a:rPr lang="en-US" sz="2600">
                  <a:solidFill>
                    <a:srgbClr val="A50021"/>
                  </a:solidFill>
                </a:rPr>
                <a:t>Diện tích hình tam giác ABCD bằng tổng diện tích hình tam giác ABE và diện tích hình tứ giác BCDE.</a:t>
              </a:r>
            </a:p>
          </p:txBody>
        </p:sp>
        <p:sp>
          <p:nvSpPr>
            <p:cNvPr id="6159" name="Rectangle 5"/>
            <p:cNvSpPr>
              <a:spLocks noChangeArrowheads="1"/>
            </p:cNvSpPr>
            <p:nvPr/>
          </p:nvSpPr>
          <p:spPr bwMode="auto">
            <a:xfrm>
              <a:off x="432" y="2112"/>
              <a:ext cx="336" cy="33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Rectangle 6"/>
            <p:cNvSpPr>
              <a:spLocks noChangeArrowheads="1"/>
            </p:cNvSpPr>
            <p:nvPr/>
          </p:nvSpPr>
          <p:spPr bwMode="auto">
            <a:xfrm>
              <a:off x="432" y="2727"/>
              <a:ext cx="336" cy="33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Rectangle 7"/>
            <p:cNvSpPr>
              <a:spLocks noChangeArrowheads="1"/>
            </p:cNvSpPr>
            <p:nvPr/>
          </p:nvSpPr>
          <p:spPr bwMode="auto">
            <a:xfrm>
              <a:off x="432" y="3334"/>
              <a:ext cx="336" cy="33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82638" y="3048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68350" y="405923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82638" y="497363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2651125" y="21891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A</a:t>
            </a: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3429000" y="80962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B</a:t>
            </a: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5524500" y="21859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D</a:t>
            </a:r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4800600" y="838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C</a:t>
            </a:r>
          </a:p>
        </p:txBody>
      </p:sp>
      <p:sp>
        <p:nvSpPr>
          <p:cNvPr id="6155" name="AutoShape 20"/>
          <p:cNvSpPr>
            <a:spLocks noChangeArrowheads="1"/>
          </p:cNvSpPr>
          <p:nvPr/>
        </p:nvSpPr>
        <p:spPr bwMode="auto">
          <a:xfrm rot="10800000">
            <a:off x="2971800" y="1143000"/>
            <a:ext cx="2590800" cy="1295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23"/>
          <p:cNvSpPr>
            <a:spLocks noChangeShapeType="1"/>
          </p:cNvSpPr>
          <p:nvPr/>
        </p:nvSpPr>
        <p:spPr bwMode="auto">
          <a:xfrm>
            <a:off x="3619500" y="1143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3429000" y="2438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8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0" y="1447800"/>
            <a:ext cx="5753100" cy="6019800"/>
            <a:chOff x="960" y="912"/>
            <a:chExt cx="3624" cy="3792"/>
          </a:xfrm>
        </p:grpSpPr>
        <p:pic>
          <p:nvPicPr>
            <p:cNvPr id="2056" name="Picture 8" descr="firew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22916">
              <a:off x="960" y="1248"/>
              <a:ext cx="600" cy="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 descr="firew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263137">
              <a:off x="3984" y="912"/>
              <a:ext cx="600" cy="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16" descr="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05000"/>
            <a:ext cx="1047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" descr="2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791200"/>
            <a:ext cx="714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9" descr="1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2362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coc cach tung che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1985963" y="2514600"/>
            <a:ext cx="5176837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Đơn vị đo diện tích.</a:t>
            </a:r>
          </a:p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Xăng-ti-mét vuông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1600200" y="441325"/>
            <a:ext cx="548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Đ</a:t>
            </a:r>
            <a:r>
              <a:rPr lang="vi-VN">
                <a:solidFill>
                  <a:srgbClr val="FF0000"/>
                </a:solidFill>
              </a:rPr>
              <a:t>Ơ</a:t>
            </a:r>
            <a:r>
              <a:rPr lang="en-US">
                <a:solidFill>
                  <a:srgbClr val="FF0000"/>
                </a:solidFill>
              </a:rPr>
              <a:t>N VỊ ĐO DIỆN TÍCH. XĂNG-TI-MÉT VUÔNG</a:t>
            </a:r>
          </a:p>
        </p:txBody>
      </p:sp>
      <p:pic>
        <p:nvPicPr>
          <p:cNvPr id="8195" name="Picture 13" descr="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57200"/>
            <a:ext cx="1143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505200" y="990600"/>
            <a:ext cx="1371600" cy="1828800"/>
            <a:chOff x="1728" y="2016"/>
            <a:chExt cx="864" cy="1152"/>
          </a:xfrm>
        </p:grpSpPr>
        <p:sp>
          <p:nvSpPr>
            <p:cNvPr id="8204" name="Rectangle 17"/>
            <p:cNvSpPr>
              <a:spLocks noChangeArrowheads="1"/>
            </p:cNvSpPr>
            <p:nvPr/>
          </p:nvSpPr>
          <p:spPr bwMode="auto">
            <a:xfrm>
              <a:off x="2016" y="2880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Rectangle 18"/>
            <p:cNvSpPr>
              <a:spLocks noChangeArrowheads="1"/>
            </p:cNvSpPr>
            <p:nvPr/>
          </p:nvSpPr>
          <p:spPr bwMode="auto">
            <a:xfrm>
              <a:off x="2016" y="2592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Rectangle 19"/>
            <p:cNvSpPr>
              <a:spLocks noChangeArrowheads="1"/>
            </p:cNvSpPr>
            <p:nvPr/>
          </p:nvSpPr>
          <p:spPr bwMode="auto">
            <a:xfrm>
              <a:off x="2016" y="2304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Rectangle 20"/>
            <p:cNvSpPr>
              <a:spLocks noChangeArrowheads="1"/>
            </p:cNvSpPr>
            <p:nvPr/>
          </p:nvSpPr>
          <p:spPr bwMode="auto">
            <a:xfrm>
              <a:off x="2304" y="2592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Rectangle 21"/>
            <p:cNvSpPr>
              <a:spLocks noChangeArrowheads="1"/>
            </p:cNvSpPr>
            <p:nvPr/>
          </p:nvSpPr>
          <p:spPr bwMode="auto">
            <a:xfrm>
              <a:off x="2304" y="2880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22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23"/>
            <p:cNvSpPr>
              <a:spLocks noChangeArrowheads="1"/>
            </p:cNvSpPr>
            <p:nvPr/>
          </p:nvSpPr>
          <p:spPr bwMode="auto">
            <a:xfrm>
              <a:off x="1728" y="2592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24"/>
            <p:cNvSpPr>
              <a:spLocks noChangeArrowheads="1"/>
            </p:cNvSpPr>
            <p:nvPr/>
          </p:nvSpPr>
          <p:spPr bwMode="auto">
            <a:xfrm>
              <a:off x="1728" y="2016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25"/>
            <p:cNvSpPr>
              <a:spLocks noChangeArrowheads="1"/>
            </p:cNvSpPr>
            <p:nvPr/>
          </p:nvSpPr>
          <p:spPr bwMode="auto">
            <a:xfrm>
              <a:off x="1728" y="2304"/>
              <a:ext cx="288" cy="28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1447800" y="31242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Hình bên có diện tích là bao nhiêu ?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09600" y="37338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Để </a:t>
            </a:r>
            <a:r>
              <a:rPr lang="vi-VN" sz="2400"/>
              <a:t>đ</a:t>
            </a:r>
            <a:r>
              <a:rPr lang="en-US" sz="2400"/>
              <a:t>o diện tích của một hình, ta phải dùng </a:t>
            </a:r>
            <a:r>
              <a:rPr lang="vi-VN" sz="2400"/>
              <a:t>đơ</a:t>
            </a:r>
            <a:r>
              <a:rPr lang="en-US" sz="2400"/>
              <a:t>n vị </a:t>
            </a:r>
            <a:r>
              <a:rPr lang="vi-VN" sz="2400"/>
              <a:t>đ</a:t>
            </a:r>
            <a:r>
              <a:rPr lang="en-US" sz="2400"/>
              <a:t>o diện tích, chẳng hạn</a:t>
            </a:r>
            <a:r>
              <a:rPr lang="en-US" sz="2400" b="1"/>
              <a:t> </a:t>
            </a:r>
            <a:r>
              <a:rPr lang="en-US" sz="2400" b="1" i="1"/>
              <a:t>x</a:t>
            </a:r>
            <a:r>
              <a:rPr lang="vi-VN" sz="2400" b="1" i="1"/>
              <a:t>ă</a:t>
            </a:r>
            <a:r>
              <a:rPr lang="en-US" sz="2400" b="1" i="1"/>
              <a:t>ng-ti-mét vuông</a:t>
            </a:r>
            <a:r>
              <a:rPr lang="en-US" sz="2400" b="1"/>
              <a:t>.</a:t>
            </a: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762000" y="49530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aseline="30000">
              <a:solidFill>
                <a:schemeClr val="bg1"/>
              </a:solidFill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35000" y="5334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1cm</a:t>
            </a:r>
            <a:endParaRPr lang="en-US" baseline="30000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762000" y="49530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1cm</a:t>
            </a:r>
            <a:r>
              <a:rPr lang="en-US" sz="1400" baseline="3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371600" y="48006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X</a:t>
            </a:r>
            <a:r>
              <a:rPr lang="vi-VN" sz="2400"/>
              <a:t>ă</a:t>
            </a:r>
            <a:r>
              <a:rPr lang="en-US" sz="2400"/>
              <a:t>ng-ti-mét vuông là diện tích hình vuông có cạnh dài 1cm.</a:t>
            </a:r>
            <a:endParaRPr lang="en-US" sz="2400" b="1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600200" y="3124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Hình bên có diện tích là 9cm</a:t>
            </a:r>
            <a:r>
              <a:rPr lang="en-US" sz="2400" b="1" baseline="30000">
                <a:solidFill>
                  <a:srgbClr val="FF0000"/>
                </a:solidFill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  <p:bldP spid="17435" grpId="1"/>
      <p:bldP spid="17436" grpId="0"/>
      <p:bldP spid="17437" grpId="0" animBg="1"/>
      <p:bldP spid="17438" grpId="0"/>
      <p:bldP spid="17439" grpId="0" animBg="1"/>
      <p:bldP spid="17441" grpId="0"/>
      <p:bldP spid="174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543</Words>
  <Application>Microsoft Office PowerPoint</Application>
  <PresentationFormat>On-screen Show (4:3)</PresentationFormat>
  <Paragraphs>89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HP001 4 hàng</vt:lpstr>
      <vt:lpstr>Times New Roman</vt:lpstr>
      <vt:lpstr>VNI-Avo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329331VVT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tncom</dc:creator>
  <cp:lastModifiedBy>Lê Thị Khánh Ly (420000327)</cp:lastModifiedBy>
  <cp:revision>85</cp:revision>
  <dcterms:created xsi:type="dcterms:W3CDTF">2006-03-13T10:55:58Z</dcterms:created>
  <dcterms:modified xsi:type="dcterms:W3CDTF">2022-03-27T07:41:20Z</dcterms:modified>
</cp:coreProperties>
</file>