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6"/>
  </p:notesMasterIdLst>
  <p:sldIdLst>
    <p:sldId id="269" r:id="rId5"/>
    <p:sldId id="257" r:id="rId6"/>
    <p:sldId id="256" r:id="rId7"/>
    <p:sldId id="404" r:id="rId8"/>
    <p:sldId id="258" r:id="rId9"/>
    <p:sldId id="406" r:id="rId10"/>
    <p:sldId id="259" r:id="rId11"/>
    <p:sldId id="405" r:id="rId12"/>
    <p:sldId id="261" r:id="rId13"/>
    <p:sldId id="263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Marcellus" panose="020B0604020202020204" charset="0"/>
      <p:regular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E51508-DCD6-4599-AEA0-2804A7F73389}">
  <a:tblStyle styleId="{A5E51508-DCD6-4599-AEA0-2804A7F73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click chuột</a:t>
            </a:r>
            <a:r>
              <a:rPr lang="en-US" baseline="0" dirty="0"/>
              <a:t> vào từng chữ cái – Hiện số - Gọi HS đọc.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05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69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Google Shape;5477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8" name="Google Shape;5478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899134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3520125" y="2046600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6171375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61" r:id="rId4"/>
    <p:sldLayoutId id="2147483662" r:id="rId5"/>
    <p:sldLayoutId id="2147483663" r:id="rId6"/>
    <p:sldLayoutId id="2147483668" r:id="rId7"/>
    <p:sldLayoutId id="2147483671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67124-928B-4D8A-8758-8A05E5560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E0474-C09B-41ED-A421-74CF019D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BA52CD1-2E78-45A5-BF2B-19B8F8E3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1" y="-29114"/>
            <a:ext cx="9204384" cy="51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C136F-8A47-4BFC-A36C-24848D91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6141" cy="10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AAE20F3-3243-4C2A-ACFF-163016DD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576471"/>
            <a:ext cx="744021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endParaRPr lang="vi-V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0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1" name="Google Shape;55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3004">
            <a:off x="-278465" y="2252201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68178" y="491183"/>
            <a:ext cx="44696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4: </a:t>
            </a:r>
            <a:r>
              <a:rPr lang="nl-NL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nhẩm: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059655" y="1596033"/>
                <a:ext cx="2564607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4000 + 500 =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6500 – 500 =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300 + 2000 </a:t>
                </a:r>
                <a14:m>
                  <m:oMath xmlns:m="http://schemas.openxmlformats.org/officeDocument/2006/math">
                    <m:r>
                      <a:rPr lang="nl-NL" altLang="vi-V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+ 6000 : 2 =</a:t>
                </a:r>
                <a:endParaRPr lang="en-US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655" y="1596033"/>
                <a:ext cx="2564607" cy="1846659"/>
              </a:xfrm>
              <a:prstGeom prst="rect">
                <a:avLst/>
              </a:prstGeom>
              <a:blipFill>
                <a:blip r:embed="rId4"/>
                <a:stretch>
                  <a:fillRect l="-3800" t="-2640" r="-950" b="-66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514350" y="1587104"/>
            <a:ext cx="50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3344461" y="1570619"/>
            <a:ext cx="108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3352201" y="2016656"/>
            <a:ext cx="1083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3340297" y="2476796"/>
            <a:ext cx="108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3355776" y="2959744"/>
            <a:ext cx="108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4238624" y="1561281"/>
            <a:ext cx="50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4"/>
              <p:cNvSpPr>
                <a:spLocks noChangeArrowheads="1"/>
              </p:cNvSpPr>
              <p:nvPr/>
            </p:nvSpPr>
            <p:spPr bwMode="auto">
              <a:xfrm>
                <a:off x="4642246" y="1561281"/>
                <a:ext cx="3303391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– (2000 – 1000)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– 2000 + 1000  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8000 – 4000 </a:t>
                </a:r>
                <a14:m>
                  <m:oMath xmlns:m="http://schemas.openxmlformats.org/officeDocument/2006/math">
                    <m:r>
                      <a:rPr lang="nl-NL" altLang="vi-V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(8000 – 4000) </a:t>
                </a:r>
                <a14:m>
                  <m:oMath xmlns:m="http://schemas.openxmlformats.org/officeDocument/2006/math">
                    <m:r>
                      <a:rPr lang="nl-NL" altLang="vi-V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</a:t>
                </a:r>
                <a:endPara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2246" y="1561281"/>
                <a:ext cx="3303391" cy="1846659"/>
              </a:xfrm>
              <a:prstGeom prst="rect">
                <a:avLst/>
              </a:prstGeom>
              <a:blipFill>
                <a:blip r:embed="rId5"/>
                <a:stretch>
                  <a:fillRect l="-2957" t="-1980" b="-72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7554517" y="1554991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7554517" y="2005141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7347941" y="2470882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7538147" y="2910666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图片 1">
            <a:extLst>
              <a:ext uri="{FF2B5EF4-FFF2-40B4-BE49-F238E27FC236}">
                <a16:creationId xmlns:a16="http://schemas.microsoft.com/office/drawing/2014/main" id="{CCFB734A-F99D-4E92-801D-6526CE55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6B8A8-F280-431F-999E-D7AAF270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0"/>
            <a:ext cx="794646" cy="7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1A6B94BF-62A7-4D78-A36F-36F0E651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16100"/>
            <a:ext cx="7391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</a:p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học sau:</a:t>
            </a:r>
          </a:p>
          <a:p>
            <a:pPr algn="ctr"/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2743200" y="486641"/>
            <a:ext cx="3086100" cy="239316"/>
          </a:xfrm>
          <a:prstGeom prst="parallelogram">
            <a:avLst>
              <a:gd name="adj" fmla="val 12638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38" name="WordArt 19"/>
          <p:cNvSpPr>
            <a:spLocks noChangeArrowheads="1" noChangeShapeType="1" noTextEdit="1"/>
          </p:cNvSpPr>
          <p:nvPr/>
        </p:nvSpPr>
        <p:spPr bwMode="auto">
          <a:xfrm>
            <a:off x="2903935" y="143741"/>
            <a:ext cx="269676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3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WordArt 20"/>
          <p:cNvSpPr>
            <a:spLocks noChangeArrowheads="1" noChangeShapeType="1" noTextEdit="1"/>
          </p:cNvSpPr>
          <p:nvPr/>
        </p:nvSpPr>
        <p:spPr bwMode="auto">
          <a:xfrm>
            <a:off x="1828800" y="725957"/>
            <a:ext cx="50292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 SỐ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672612" y="2261322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12 785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733583" y="2245844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36 501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826702" y="2238701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47 500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665468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705008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84 923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790983" y="3606728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</a:rPr>
              <a:t>37 920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1679756" y="2256560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762160" y="2242273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5837419" y="2242273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679756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737156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819560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chemeClr val="hlink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35"/>
          <p:cNvSpPr txBox="1">
            <a:spLocks noGrp="1"/>
          </p:cNvSpPr>
          <p:nvPr>
            <p:ph type="ctrTitle"/>
          </p:nvPr>
        </p:nvSpPr>
        <p:spPr>
          <a:xfrm>
            <a:off x="213064" y="716163"/>
            <a:ext cx="8717872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b="1" dirty="0">
                <a:solidFill>
                  <a:srgbClr val="FF0000"/>
                </a:solidFill>
                <a:latin typeface="HP001 4 hàng" panose="020B0603050302020204" pitchFamily="34" charset="0"/>
                <a:cs typeface="fiolex girl" panose="020B0506030404030204" pitchFamily="34" charset="0"/>
              </a:rPr>
              <a:t>Thứ năm ngày 24 tháng 3 năm 2022</a:t>
            </a:r>
            <a:br>
              <a:rPr lang="en" sz="3600" b="1" dirty="0">
                <a:solidFill>
                  <a:srgbClr val="FF0000"/>
                </a:solidFill>
                <a:latin typeface="HP001 4 hàng" panose="020B0603050302020204" pitchFamily="34" charset="0"/>
                <a:cs typeface="fiolex girl" panose="020B0506030404030204" pitchFamily="34" charset="0"/>
              </a:rPr>
            </a:br>
            <a:r>
              <a:rPr lang="en" sz="3600" b="1" dirty="0">
                <a:solidFill>
                  <a:srgbClr val="FF0000"/>
                </a:solidFill>
                <a:latin typeface="HP001 4 hàng" panose="020B0603050302020204" pitchFamily="34" charset="0"/>
                <a:cs typeface="fiolex girl" panose="020B0506030404030204" pitchFamily="34" charset="0"/>
              </a:rPr>
              <a:t>Toán</a:t>
            </a:r>
            <a:br>
              <a:rPr lang="en" sz="3600" b="1" dirty="0">
                <a:solidFill>
                  <a:srgbClr val="FF0000"/>
                </a:solidFill>
                <a:latin typeface="HP001 4 hàng" panose="020B0603050302020204" pitchFamily="34" charset="0"/>
                <a:cs typeface="fiolex girl" panose="020B0506030404030204" pitchFamily="34" charset="0"/>
              </a:rPr>
            </a:br>
            <a:r>
              <a:rPr lang="en" sz="3600" b="1" dirty="0">
                <a:solidFill>
                  <a:srgbClr val="FF0000"/>
                </a:solidFill>
                <a:latin typeface="HP001 4 hàng" panose="020B0603050302020204" pitchFamily="34" charset="0"/>
                <a:cs typeface="fiolex girl" panose="020B0506030404030204" pitchFamily="34" charset="0"/>
              </a:rPr>
              <a:t>Luyện tập</a:t>
            </a:r>
            <a:endParaRPr sz="3600" b="1" dirty="0">
              <a:solidFill>
                <a:srgbClr val="FF0000"/>
              </a:solidFill>
              <a:latin typeface="HP001 4 hàng" panose="020B0603050302020204" pitchFamily="34" charset="0"/>
              <a:cs typeface="fiolex girl" panose="020B0506030404030204" pitchFamily="34" charset="0"/>
            </a:endParaRPr>
          </a:p>
        </p:txBody>
      </p:sp>
      <p:sp>
        <p:nvSpPr>
          <p:cNvPr id="5384" name="Google Shape;5384;p35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>
                    <a:lumMod val="75000"/>
                  </a:schemeClr>
                </a:solidFill>
              </a:rPr>
              <a:t>SGK/Tr145</a:t>
            </a:r>
            <a:endParaRPr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386" name="Google Shape;5386;p35"/>
          <p:cNvCxnSpPr/>
          <p:nvPr/>
        </p:nvCxnSpPr>
        <p:spPr>
          <a:xfrm>
            <a:off x="3674700" y="358011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C2846F5-E0BB-44EF-B617-5B1F2364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48162" cy="51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838E5A3C-7DDD-4669-907E-752EE4C4C9B1}"/>
              </a:ext>
            </a:extLst>
          </p:cNvPr>
          <p:cNvSpPr txBox="1"/>
          <p:nvPr/>
        </p:nvSpPr>
        <p:spPr>
          <a:xfrm>
            <a:off x="3374708" y="400050"/>
            <a:ext cx="2980373" cy="578882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>
            <a:extLst>
              <a:ext uri="{FF2B5EF4-FFF2-40B4-BE49-F238E27FC236}">
                <a16:creationId xmlns:a16="http://schemas.microsoft.com/office/drawing/2014/main" id="{4CCB11F3-51C4-4C07-A30F-ED7AFF45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80" y="2777490"/>
            <a:ext cx="437198" cy="4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>
            <a:extLst>
              <a:ext uri="{FF2B5EF4-FFF2-40B4-BE49-F238E27FC236}">
                <a16:creationId xmlns:a16="http://schemas.microsoft.com/office/drawing/2014/main" id="{550C682E-C107-4F8B-886C-5EA696D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05865"/>
            <a:ext cx="425768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A06AA9CF-C539-4AE8-B22E-E737177A5128}"/>
              </a:ext>
            </a:extLst>
          </p:cNvPr>
          <p:cNvSpPr/>
          <p:nvPr/>
        </p:nvSpPr>
        <p:spPr>
          <a:xfrm>
            <a:off x="2320506" y="1173718"/>
            <a:ext cx="4803242" cy="782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HS Củng cố về thứ tự số trong một nhóm các số có 5 chữ số.</a:t>
            </a:r>
            <a:endParaRPr lang="en-SG" dirty="0"/>
          </a:p>
        </p:txBody>
      </p:sp>
      <p:sp>
        <p:nvSpPr>
          <p:cNvPr id="12" name="Rectangle: Rounded Corners 29">
            <a:extLst>
              <a:ext uri="{FF2B5EF4-FFF2-40B4-BE49-F238E27FC236}">
                <a16:creationId xmlns:a16="http://schemas.microsoft.com/office/drawing/2014/main" id="{39C37E31-0F84-4A74-9A19-C386D50DB178}"/>
              </a:ext>
            </a:extLst>
          </p:cNvPr>
          <p:cNvSpPr/>
          <p:nvPr/>
        </p:nvSpPr>
        <p:spPr>
          <a:xfrm>
            <a:off x="2153127" y="2678907"/>
            <a:ext cx="5870733" cy="782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pt-BR" dirty="0"/>
              <a:t>Biết nêu số liền trước, số liền sau của một số có 5 chữ số.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nl-NL" dirty="0"/>
              <a:t>Biết chăm học tập và giáo dục thêm tình yêu với môn học. </a:t>
            </a:r>
            <a:endParaRPr lang="zh-CN" altLang="en-US" sz="2400" b="1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6" name="图片 9">
            <a:extLst>
              <a:ext uri="{FF2B5EF4-FFF2-40B4-BE49-F238E27FC236}">
                <a16:creationId xmlns:a16="http://schemas.microsoft.com/office/drawing/2014/main" id="{EC4B664E-8943-492B-BF43-FE4DE801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2554605"/>
            <a:ext cx="587217" cy="9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3">
            <a:extLst>
              <a:ext uri="{FF2B5EF4-FFF2-40B4-BE49-F238E27FC236}">
                <a16:creationId xmlns:a16="http://schemas.microsoft.com/office/drawing/2014/main" id="{B3D6A858-CACF-48EE-9920-EEF7CDC5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45" y="3874770"/>
            <a:ext cx="1235869" cy="7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10">
            <a:extLst>
              <a:ext uri="{FF2B5EF4-FFF2-40B4-BE49-F238E27FC236}">
                <a16:creationId xmlns:a16="http://schemas.microsoft.com/office/drawing/2014/main" id="{3530264F-8415-4F3F-9AEB-2288D086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85" y="617220"/>
            <a:ext cx="624363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0" name="Google Shape;5450;p37"/>
          <p:cNvGrpSpPr/>
          <p:nvPr/>
        </p:nvGrpSpPr>
        <p:grpSpPr>
          <a:xfrm>
            <a:off x="7023159" y="-630875"/>
            <a:ext cx="2932773" cy="3535995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231084" y="2399138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406299" y="407098"/>
            <a:ext cx="455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(theo mẫu):</a:t>
            </a:r>
          </a:p>
        </p:txBody>
      </p:sp>
      <p:graphicFrame>
        <p:nvGraphicFramePr>
          <p:cNvPr id="37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35832"/>
              </p:ext>
            </p:extLst>
          </p:nvPr>
        </p:nvGraphicFramePr>
        <p:xfrm>
          <a:off x="1585913" y="1214439"/>
          <a:ext cx="6502175" cy="3444300"/>
        </p:xfrm>
        <a:graphic>
          <a:graphicData uri="http://schemas.openxmlformats.org/drawingml/2006/table">
            <a:tbl>
              <a:tblPr/>
              <a:tblGrid>
                <a:gridCol w="117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16 305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16 500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62 007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62 070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71 010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71 001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0" name="Google Shape;5450;p37"/>
          <p:cNvGrpSpPr/>
          <p:nvPr/>
        </p:nvGrpSpPr>
        <p:grpSpPr>
          <a:xfrm>
            <a:off x="7023159" y="-630875"/>
            <a:ext cx="2932773" cy="3535995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231084" y="2399138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406299" y="407098"/>
            <a:ext cx="455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(theo mẫu):</a:t>
            </a:r>
          </a:p>
        </p:txBody>
      </p:sp>
      <p:graphicFrame>
        <p:nvGraphicFramePr>
          <p:cNvPr id="37" name="Group 239"/>
          <p:cNvGraphicFramePr>
            <a:graphicFrameLocks noGrp="1"/>
          </p:cNvGraphicFramePr>
          <p:nvPr/>
        </p:nvGraphicFramePr>
        <p:xfrm>
          <a:off x="1585913" y="1214439"/>
          <a:ext cx="6502175" cy="3444300"/>
        </p:xfrm>
        <a:graphic>
          <a:graphicData uri="http://schemas.openxmlformats.org/drawingml/2006/table">
            <a:tbl>
              <a:tblPr/>
              <a:tblGrid>
                <a:gridCol w="117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16 305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16 500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62 007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62 070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71 010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71 001</a:t>
                      </a: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Text Box 240"/>
          <p:cNvSpPr txBox="1">
            <a:spLocks noChangeArrowheads="1"/>
          </p:cNvSpPr>
          <p:nvPr/>
        </p:nvSpPr>
        <p:spPr bwMode="auto">
          <a:xfrm>
            <a:off x="2747032" y="2278502"/>
            <a:ext cx="4691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sáu nghìn năm trăm</a:t>
            </a:r>
          </a:p>
        </p:txBody>
      </p:sp>
      <p:sp>
        <p:nvSpPr>
          <p:cNvPr id="39" name="Text Box 241"/>
          <p:cNvSpPr txBox="1">
            <a:spLocks noChangeArrowheads="1"/>
          </p:cNvSpPr>
          <p:nvPr/>
        </p:nvSpPr>
        <p:spPr bwMode="auto">
          <a:xfrm>
            <a:off x="2731128" y="2716539"/>
            <a:ext cx="512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mươi hai nghìn không trăm linh bảy</a:t>
            </a:r>
          </a:p>
        </p:txBody>
      </p:sp>
      <p:sp>
        <p:nvSpPr>
          <p:cNvPr id="40" name="Text Box 242"/>
          <p:cNvSpPr txBox="1">
            <a:spLocks noChangeArrowheads="1"/>
          </p:cNvSpPr>
          <p:nvPr/>
        </p:nvSpPr>
        <p:spPr bwMode="auto">
          <a:xfrm>
            <a:off x="2755278" y="3214494"/>
            <a:ext cx="542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mươi hai nghìn không trăm bảy mươi</a:t>
            </a:r>
          </a:p>
        </p:txBody>
      </p:sp>
      <p:sp>
        <p:nvSpPr>
          <p:cNvPr id="41" name="Text Box 243"/>
          <p:cNvSpPr txBox="1">
            <a:spLocks noChangeArrowheads="1"/>
          </p:cNvSpPr>
          <p:nvPr/>
        </p:nvSpPr>
        <p:spPr bwMode="auto">
          <a:xfrm>
            <a:off x="2755278" y="3729447"/>
            <a:ext cx="512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nghìn không trăm mười</a:t>
            </a:r>
          </a:p>
        </p:txBody>
      </p:sp>
      <p:sp>
        <p:nvSpPr>
          <p:cNvPr id="42" name="Text Box 244"/>
          <p:cNvSpPr txBox="1">
            <a:spLocks noChangeArrowheads="1"/>
          </p:cNvSpPr>
          <p:nvPr/>
        </p:nvSpPr>
        <p:spPr bwMode="auto">
          <a:xfrm>
            <a:off x="2755278" y="4204351"/>
            <a:ext cx="5543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nghìn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216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4595" y="1169850"/>
            <a:ext cx="467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(theo mẫu):</a:t>
            </a:r>
          </a:p>
        </p:txBody>
      </p:sp>
      <p:graphicFrame>
        <p:nvGraphicFramePr>
          <p:cNvPr id="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79019"/>
              </p:ext>
            </p:extLst>
          </p:nvPr>
        </p:nvGraphicFramePr>
        <p:xfrm>
          <a:off x="735806" y="1857372"/>
          <a:ext cx="7722393" cy="3000378"/>
        </p:xfrm>
        <a:graphic>
          <a:graphicData uri="http://schemas.openxmlformats.org/drawingml/2006/table">
            <a:tbl>
              <a:tblPr/>
              <a:tblGrid>
                <a:gridCol w="623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87 115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4595" y="1169850"/>
            <a:ext cx="467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(theo mẫu):</a:t>
            </a:r>
          </a:p>
        </p:txBody>
      </p:sp>
      <p:graphicFrame>
        <p:nvGraphicFramePr>
          <p:cNvPr id="9" name="Group 43"/>
          <p:cNvGraphicFramePr>
            <a:graphicFrameLocks noGrp="1"/>
          </p:cNvGraphicFramePr>
          <p:nvPr/>
        </p:nvGraphicFramePr>
        <p:xfrm>
          <a:off x="735806" y="1857372"/>
          <a:ext cx="7722393" cy="3000378"/>
        </p:xfrm>
        <a:graphic>
          <a:graphicData uri="http://schemas.openxmlformats.org/drawingml/2006/table">
            <a:tbl>
              <a:tblPr/>
              <a:tblGrid>
                <a:gridCol w="623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87 115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190188" y="2895895"/>
            <a:ext cx="1435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87 105 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7190188" y="3381634"/>
            <a:ext cx="1625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87 001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190188" y="3867373"/>
            <a:ext cx="1446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87 500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7190188" y="4365278"/>
            <a:ext cx="1446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87 000</a:t>
            </a:r>
          </a:p>
        </p:txBody>
      </p:sp>
    </p:spTree>
    <p:extLst>
      <p:ext uri="{BB962C8B-B14F-4D97-AF65-F5344CB8AC3E}">
        <p14:creationId xmlns:p14="http://schemas.microsoft.com/office/powerpoint/2010/main" val="26653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780190"/>
            <a:ext cx="6856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nl-NL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số ứng với vạch thích hợp nào?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708860" y="2425300"/>
            <a:ext cx="1183982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</a:t>
            </a: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921543" y="1577581"/>
            <a:ext cx="6923485" cy="508397"/>
            <a:chOff x="366" y="1445"/>
            <a:chExt cx="5088" cy="427"/>
          </a:xfrm>
        </p:grpSpPr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441" y="1451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23" name="Group 185"/>
            <p:cNvGrpSpPr>
              <a:grpSpLocks/>
            </p:cNvGrpSpPr>
            <p:nvPr/>
          </p:nvGrpSpPr>
          <p:grpSpPr bwMode="auto">
            <a:xfrm>
              <a:off x="366" y="1764"/>
              <a:ext cx="5088" cy="108"/>
              <a:chOff x="366" y="1764"/>
              <a:chExt cx="5088" cy="108"/>
            </a:xfrm>
          </p:grpSpPr>
          <p:sp>
            <p:nvSpPr>
              <p:cNvPr id="32" name="Line 175"/>
              <p:cNvSpPr>
                <a:spLocks noChangeShapeType="1"/>
              </p:cNvSpPr>
              <p:nvPr/>
            </p:nvSpPr>
            <p:spPr bwMode="auto">
              <a:xfrm>
                <a:off x="366" y="1824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Line 176"/>
              <p:cNvSpPr>
                <a:spLocks noChangeShapeType="1"/>
              </p:cNvSpPr>
              <p:nvPr/>
            </p:nvSpPr>
            <p:spPr bwMode="auto">
              <a:xfrm>
                <a:off x="576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Line 177"/>
              <p:cNvSpPr>
                <a:spLocks noChangeShapeType="1"/>
              </p:cNvSpPr>
              <p:nvPr/>
            </p:nvSpPr>
            <p:spPr bwMode="auto">
              <a:xfrm>
                <a:off x="1152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Line 178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Line 179"/>
              <p:cNvSpPr>
                <a:spLocks noChangeShapeType="1"/>
              </p:cNvSpPr>
              <p:nvPr/>
            </p:nvSpPr>
            <p:spPr bwMode="auto">
              <a:xfrm>
                <a:off x="2307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Line 180"/>
              <p:cNvSpPr>
                <a:spLocks noChangeShapeType="1"/>
              </p:cNvSpPr>
              <p:nvPr/>
            </p:nvSpPr>
            <p:spPr bwMode="auto">
              <a:xfrm>
                <a:off x="2868" y="17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Line 181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Line 182"/>
              <p:cNvSpPr>
                <a:spLocks noChangeShapeType="1"/>
              </p:cNvSpPr>
              <p:nvPr/>
            </p:nvSpPr>
            <p:spPr bwMode="auto">
              <a:xfrm>
                <a:off x="4032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Line 183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Line 184"/>
              <p:cNvSpPr>
                <a:spLocks noChangeShapeType="1"/>
              </p:cNvSpPr>
              <p:nvPr/>
            </p:nvSpPr>
            <p:spPr bwMode="auto">
              <a:xfrm>
                <a:off x="5184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4" name="Rectangle 186"/>
            <p:cNvSpPr>
              <a:spLocks noChangeArrowheads="1"/>
            </p:cNvSpPr>
            <p:nvPr/>
          </p:nvSpPr>
          <p:spPr bwMode="auto">
            <a:xfrm>
              <a:off x="1017" y="1448"/>
              <a:ext cx="2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187"/>
            <p:cNvSpPr>
              <a:spLocks noChangeArrowheads="1"/>
            </p:cNvSpPr>
            <p:nvPr/>
          </p:nvSpPr>
          <p:spPr bwMode="auto">
            <a:xfrm>
              <a:off x="1591" y="1448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188"/>
            <p:cNvSpPr>
              <a:spLocks noChangeArrowheads="1"/>
            </p:cNvSpPr>
            <p:nvPr/>
          </p:nvSpPr>
          <p:spPr bwMode="auto">
            <a:xfrm>
              <a:off x="2156" y="1445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7" name="Rectangle 189"/>
            <p:cNvSpPr>
              <a:spLocks noChangeArrowheads="1"/>
            </p:cNvSpPr>
            <p:nvPr/>
          </p:nvSpPr>
          <p:spPr bwMode="auto">
            <a:xfrm>
              <a:off x="2725" y="1445"/>
              <a:ext cx="2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3297" y="1454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191"/>
            <p:cNvSpPr>
              <a:spLocks noChangeArrowheads="1"/>
            </p:cNvSpPr>
            <p:nvPr/>
          </p:nvSpPr>
          <p:spPr bwMode="auto">
            <a:xfrm>
              <a:off x="3869" y="1454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192"/>
            <p:cNvSpPr>
              <a:spLocks noChangeArrowheads="1"/>
            </p:cNvSpPr>
            <p:nvPr/>
          </p:nvSpPr>
          <p:spPr bwMode="auto">
            <a:xfrm>
              <a:off x="4497" y="1454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193"/>
            <p:cNvSpPr>
              <a:spLocks noChangeArrowheads="1"/>
            </p:cNvSpPr>
            <p:nvPr/>
          </p:nvSpPr>
          <p:spPr bwMode="auto">
            <a:xfrm>
              <a:off x="5037" y="1469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42" name="Text Box 195"/>
          <p:cNvSpPr txBox="1">
            <a:spLocks noChangeArrowheads="1"/>
          </p:cNvSpPr>
          <p:nvPr/>
        </p:nvSpPr>
        <p:spPr bwMode="auto">
          <a:xfrm>
            <a:off x="2264442" y="2400299"/>
            <a:ext cx="108610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</a:t>
            </a:r>
          </a:p>
        </p:txBody>
      </p:sp>
      <p:sp>
        <p:nvSpPr>
          <p:cNvPr id="43" name="Text Box 196"/>
          <p:cNvSpPr txBox="1">
            <a:spLocks noChangeArrowheads="1"/>
          </p:cNvSpPr>
          <p:nvPr/>
        </p:nvSpPr>
        <p:spPr bwMode="auto">
          <a:xfrm>
            <a:off x="3730620" y="2403128"/>
            <a:ext cx="1068920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</a:t>
            </a:r>
          </a:p>
        </p:txBody>
      </p:sp>
      <p:sp>
        <p:nvSpPr>
          <p:cNvPr id="44" name="Text Box 197"/>
          <p:cNvSpPr txBox="1">
            <a:spLocks noChangeArrowheads="1"/>
          </p:cNvSpPr>
          <p:nvPr/>
        </p:nvSpPr>
        <p:spPr bwMode="auto">
          <a:xfrm>
            <a:off x="5414785" y="2400299"/>
            <a:ext cx="105745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16 000</a:t>
            </a:r>
          </a:p>
        </p:txBody>
      </p:sp>
      <p:sp>
        <p:nvSpPr>
          <p:cNvPr id="45" name="Text Box 198"/>
          <p:cNvSpPr txBox="1">
            <a:spLocks noChangeArrowheads="1"/>
          </p:cNvSpPr>
          <p:nvPr/>
        </p:nvSpPr>
        <p:spPr bwMode="auto">
          <a:xfrm>
            <a:off x="7024687" y="2409825"/>
            <a:ext cx="106918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</a:p>
        </p:txBody>
      </p:sp>
      <p:sp>
        <p:nvSpPr>
          <p:cNvPr id="46" name="Text Box 199"/>
          <p:cNvSpPr txBox="1">
            <a:spLocks noChangeArrowheads="1"/>
          </p:cNvSpPr>
          <p:nvPr/>
        </p:nvSpPr>
        <p:spPr bwMode="auto">
          <a:xfrm>
            <a:off x="1529553" y="3100383"/>
            <a:ext cx="1034130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47" name="Text Box 200"/>
          <p:cNvSpPr txBox="1">
            <a:spLocks noChangeArrowheads="1"/>
          </p:cNvSpPr>
          <p:nvPr/>
        </p:nvSpPr>
        <p:spPr bwMode="auto">
          <a:xfrm>
            <a:off x="3017487" y="3098006"/>
            <a:ext cx="1068999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</a:t>
            </a:r>
          </a:p>
        </p:txBody>
      </p:sp>
      <p:sp>
        <p:nvSpPr>
          <p:cNvPr id="48" name="Text Box 201"/>
          <p:cNvSpPr txBox="1">
            <a:spLocks noChangeArrowheads="1"/>
          </p:cNvSpPr>
          <p:nvPr/>
        </p:nvSpPr>
        <p:spPr bwMode="auto">
          <a:xfrm>
            <a:off x="4458052" y="3088483"/>
            <a:ext cx="1079897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</a:p>
        </p:txBody>
      </p:sp>
      <p:sp>
        <p:nvSpPr>
          <p:cNvPr id="49" name="Text Box 202"/>
          <p:cNvSpPr txBox="1">
            <a:spLocks noChangeArrowheads="1"/>
          </p:cNvSpPr>
          <p:nvPr/>
        </p:nvSpPr>
        <p:spPr bwMode="auto">
          <a:xfrm>
            <a:off x="6175771" y="3102766"/>
            <a:ext cx="1035843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</a:p>
        </p:txBody>
      </p:sp>
      <p:sp>
        <p:nvSpPr>
          <p:cNvPr id="50" name="Arc 203"/>
          <p:cNvSpPr>
            <a:spLocks/>
          </p:cNvSpPr>
          <p:nvPr/>
        </p:nvSpPr>
        <p:spPr bwMode="auto">
          <a:xfrm flipH="1">
            <a:off x="1264443" y="2056210"/>
            <a:ext cx="717805" cy="361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" name="Arc 204"/>
          <p:cNvSpPr>
            <a:spLocks/>
          </p:cNvSpPr>
          <p:nvPr/>
        </p:nvSpPr>
        <p:spPr bwMode="auto">
          <a:xfrm>
            <a:off x="1231839" y="2050256"/>
            <a:ext cx="881520" cy="1028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2" name="Line 205"/>
          <p:cNvSpPr>
            <a:spLocks noChangeShapeType="1"/>
          </p:cNvSpPr>
          <p:nvPr/>
        </p:nvSpPr>
        <p:spPr bwMode="auto">
          <a:xfrm>
            <a:off x="2771775" y="2050256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3" name="Line 206"/>
          <p:cNvSpPr>
            <a:spLocks noChangeShapeType="1"/>
          </p:cNvSpPr>
          <p:nvPr/>
        </p:nvSpPr>
        <p:spPr bwMode="auto">
          <a:xfrm>
            <a:off x="3564731" y="2064544"/>
            <a:ext cx="0" cy="10287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4" name="Arc 207"/>
          <p:cNvSpPr>
            <a:spLocks/>
          </p:cNvSpPr>
          <p:nvPr/>
        </p:nvSpPr>
        <p:spPr bwMode="auto">
          <a:xfrm>
            <a:off x="4330708" y="2060973"/>
            <a:ext cx="688967" cy="102036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5" name="Arc 208"/>
          <p:cNvSpPr>
            <a:spLocks/>
          </p:cNvSpPr>
          <p:nvPr/>
        </p:nvSpPr>
        <p:spPr bwMode="auto">
          <a:xfrm flipH="1">
            <a:off x="4356495" y="2053828"/>
            <a:ext cx="785312" cy="35599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6" name="Line 209"/>
          <p:cNvSpPr>
            <a:spLocks noChangeShapeType="1"/>
          </p:cNvSpPr>
          <p:nvPr/>
        </p:nvSpPr>
        <p:spPr bwMode="auto">
          <a:xfrm>
            <a:off x="5918596" y="2050256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7" name="Line 210"/>
          <p:cNvSpPr>
            <a:spLocks noChangeShapeType="1"/>
          </p:cNvSpPr>
          <p:nvPr/>
        </p:nvSpPr>
        <p:spPr bwMode="auto">
          <a:xfrm>
            <a:off x="6693693" y="2085975"/>
            <a:ext cx="0" cy="10287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" name="Line 211"/>
          <p:cNvSpPr>
            <a:spLocks noChangeShapeType="1"/>
          </p:cNvSpPr>
          <p:nvPr/>
        </p:nvSpPr>
        <p:spPr bwMode="auto">
          <a:xfrm>
            <a:off x="7486649" y="2064544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81DBAE-1899-4622-AF96-44FE311D68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F73ACF-1C03-425B-87C5-B66B39C18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9ECE7-A10C-440F-9FF9-FD9380FD0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440</Words>
  <Application>Microsoft Office PowerPoint</Application>
  <PresentationFormat>On-screen Show (16:9)</PresentationFormat>
  <Paragraphs>112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HP001 4 hàng</vt:lpstr>
      <vt:lpstr>Montserrat</vt:lpstr>
      <vt:lpstr>Work Sans</vt:lpstr>
      <vt:lpstr>Cambria Math</vt:lpstr>
      <vt:lpstr>Marcellus</vt:lpstr>
      <vt:lpstr> Cottagecore Aesthetic Style Thesis by Slidesgo</vt:lpstr>
      <vt:lpstr>PowerPoint Presentation</vt:lpstr>
      <vt:lpstr>PowerPoint Presentation</vt:lpstr>
      <vt:lpstr>Thứ năm ngày 24 tháng 3 năm 2022 Toán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Lê Thị Khánh Ly (420000327)</cp:lastModifiedBy>
  <cp:revision>5</cp:revision>
  <dcterms:modified xsi:type="dcterms:W3CDTF">2022-03-20T17:36:04Z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