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 id="2147484262" r:id="rId6"/>
  </p:sldMasterIdLst>
  <p:notesMasterIdLst>
    <p:notesMasterId r:id="rId27"/>
  </p:notesMasterIdLst>
  <p:sldIdLst>
    <p:sldId id="319" r:id="rId7"/>
    <p:sldId id="285" r:id="rId8"/>
    <p:sldId id="318" r:id="rId9"/>
    <p:sldId id="311" r:id="rId10"/>
    <p:sldId id="286" r:id="rId11"/>
    <p:sldId id="305" r:id="rId12"/>
    <p:sldId id="289" r:id="rId13"/>
    <p:sldId id="313" r:id="rId14"/>
    <p:sldId id="291" r:id="rId15"/>
    <p:sldId id="292" r:id="rId16"/>
    <p:sldId id="294" r:id="rId17"/>
    <p:sldId id="295" r:id="rId18"/>
    <p:sldId id="298" r:id="rId19"/>
    <p:sldId id="304" r:id="rId20"/>
    <p:sldId id="258" r:id="rId21"/>
    <p:sldId id="307" r:id="rId22"/>
    <p:sldId id="308" r:id="rId23"/>
    <p:sldId id="315" r:id="rId24"/>
    <p:sldId id="299" r:id="rId25"/>
    <p:sldId id="316" r:id="rId26"/>
  </p:sldIdLst>
  <p:sldSz cx="12192000" cy="6858000"/>
  <p:notesSz cx="6858000" cy="9144000"/>
  <p:custDataLst>
    <p:tags r:id="rId28"/>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6" autoAdjust="0"/>
    <p:restoredTop sz="94660"/>
  </p:normalViewPr>
  <p:slideViewPr>
    <p:cSldViewPr>
      <p:cViewPr varScale="1">
        <p:scale>
          <a:sx n="77" d="100"/>
          <a:sy n="77" d="100"/>
        </p:scale>
        <p:origin x="252" y="6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a:t>Click to edit Master text styles</a:t>
            </a:r>
          </a:p>
          <a:p>
            <a:pPr lvl="1"/>
            <a:r>
              <a:rPr lang="en-US" altLang="vi-VN" noProof="0"/>
              <a:t>Second level</a:t>
            </a:r>
          </a:p>
          <a:p>
            <a:pPr lvl="2"/>
            <a:r>
              <a:rPr lang="en-US" altLang="vi-VN" noProof="0"/>
              <a:t>Third level</a:t>
            </a:r>
          </a:p>
          <a:p>
            <a:pPr lvl="3"/>
            <a:r>
              <a:rPr lang="en-US" altLang="vi-VN" noProof="0"/>
              <a:t>Fourth level</a:t>
            </a:r>
          </a:p>
          <a:p>
            <a:pPr lvl="4"/>
            <a:r>
              <a:rPr lang="en-US" altLang="vi-VN" noProof="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15</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2913761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2022/2/20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2022/2/20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2022/2/20</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2022/2/20</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2022/2/20</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2022/2/20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2022/2/20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2/20/2022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2/20/2022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2/20/2022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2/20/2022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2/20/2022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2/20/2022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2/20/2022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EAC2849-619C-4B3D-A80C-190EC744C78C}"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341802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BA6DCC9-8276-441F-9DA8-9CA43A2DE0CB}"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61514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6B47489-42D2-41DB-B6A0-EA991E70B603}"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82554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37371DE-559A-41CB-907A-F3099871E0C1}"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44232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742ED84-9E7D-4686-BEFE-3756DC70AB96}"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598584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6A39372-51B5-4DD8-B712-A58EED5337E7}"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99898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3F7A086-F360-41D1-A354-A7042639ECEC}"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672077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686D471-AFD5-41AB-A628-531C2A8C14EE}"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14162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2AD7754-83BF-44E9-8216-E537AE4183FC}"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81301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7F24147-2581-48C2-A11A-FB3D76595FDA}"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9736217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18D6817-324D-4DEA-AE31-038F9766587B}" type="slidenum">
              <a:rPr lang="en-US" altLang="vi-VN" smtClean="0">
                <a:solidFill>
                  <a:prstClr val="black">
                    <a:tint val="75000"/>
                  </a:prstClr>
                </a:solidFill>
                <a:cs typeface="Arial" panose="020B0604020202020204" pitchFamily="34" charset="0"/>
              </a:rPr>
              <a:pPr>
                <a:defRPr/>
              </a:pPr>
              <a:t>‹#›</a:t>
            </a:fld>
            <a:endParaRPr lang="en-US" altLang="vi-VN">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77570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2022/2/20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 id="2147484261" r:id="rId13"/>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2022/2/20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2/20/2022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latin typeface="Times New Roman" panose="02020603050405020304" pitchFamily="18" charset="0"/>
              <a:ea typeface="+mn-ea"/>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latin typeface="Times New Roman" panose="02020603050405020304" pitchFamily="18" charset="0"/>
              <a:ea typeface="+mn-ea"/>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437C17D4-E0A3-4A2D-9F45-A5C24E13A43A}" type="slidenum">
              <a:rPr lang="en-US" altLang="vi-VN" smtClean="0">
                <a:solidFill>
                  <a:prstClr val="black">
                    <a:tint val="75000"/>
                  </a:prstClr>
                </a:solidFill>
                <a:latin typeface="Times New Roman" panose="02020603050405020304" pitchFamily="18" charset="0"/>
                <a:ea typeface="+mn-ea"/>
                <a:cs typeface="Arial" panose="020B0604020202020204" pitchFamily="34" charset="0"/>
              </a:rPr>
              <a:pPr eaLnBrk="1" hangingPunct="1">
                <a:defRPr/>
              </a:pPr>
              <a:t>‹#›</a:t>
            </a:fld>
            <a:endParaRPr lang="en-US" altLang="vi-VN">
              <a:solidFill>
                <a:prstClr val="black">
                  <a:tint val="75000"/>
                </a:prstClr>
              </a:solidFill>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19865051"/>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14.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34" y="-398467"/>
            <a:ext cx="12328634" cy="8245365"/>
          </a:xfrm>
          <a:prstGeom prst="rect">
            <a:avLst/>
          </a:prstGeom>
        </p:spPr>
      </p:pic>
      <p:pic>
        <p:nvPicPr>
          <p:cNvPr id="3" name="Picture 2"/>
          <p:cNvPicPr>
            <a:picLocks noChangeAspect="1"/>
          </p:cNvPicPr>
          <p:nvPr/>
        </p:nvPicPr>
        <p:blipFill>
          <a:blip r:embed="rId3"/>
          <a:stretch>
            <a:fillRect/>
          </a:stretch>
        </p:blipFill>
        <p:spPr>
          <a:xfrm>
            <a:off x="-136634" y="-128016"/>
            <a:ext cx="1490472" cy="1490472"/>
          </a:xfrm>
          <a:prstGeom prst="rect">
            <a:avLst/>
          </a:prstGeom>
        </p:spPr>
      </p:pic>
      <p:sp>
        <p:nvSpPr>
          <p:cNvPr id="4" name="TextBox 3"/>
          <p:cNvSpPr txBox="1"/>
          <p:nvPr/>
        </p:nvSpPr>
        <p:spPr>
          <a:xfrm>
            <a:off x="1353838" y="1362456"/>
            <a:ext cx="10081120" cy="2554545"/>
          </a:xfrm>
          <a:prstGeom prst="rect">
            <a:avLst/>
          </a:prstGeom>
          <a:noFill/>
        </p:spPr>
        <p:txBody>
          <a:bodyPr wrap="square" rtlCol="0">
            <a:spAutoFit/>
          </a:bodyPr>
          <a:lstStyle/>
          <a:p>
            <a:pPr algn="ctr" eaLnBrk="1" hangingPunct="1"/>
            <a:r>
              <a:rPr lang="en-US" sz="4000" b="1" dirty="0" err="1" smtClean="0">
                <a:solidFill>
                  <a:srgbClr val="FF0000"/>
                </a:solidFill>
                <a:latin typeface="Times New Roman" panose="02020603050405020304" pitchFamily="18" charset="0"/>
                <a:ea typeface="+mn-ea"/>
                <a:cs typeface="Times New Roman" panose="02020603050405020304" pitchFamily="18" charset="0"/>
              </a:rPr>
              <a:t>Trường</a:t>
            </a:r>
            <a:r>
              <a:rPr lang="en-US" sz="4000" b="1" dirty="0" smtClean="0">
                <a:solidFill>
                  <a:srgbClr val="FF0000"/>
                </a:solidFill>
                <a:latin typeface="Times New Roman" panose="02020603050405020304" pitchFamily="18" charset="0"/>
                <a:ea typeface="+mn-ea"/>
                <a:cs typeface="Times New Roman" panose="02020603050405020304" pitchFamily="18" charset="0"/>
              </a:rPr>
              <a:t> </a:t>
            </a:r>
            <a:r>
              <a:rPr lang="en-US" sz="4000" b="1" dirty="0" err="1" smtClean="0">
                <a:solidFill>
                  <a:srgbClr val="FF0000"/>
                </a:solidFill>
                <a:latin typeface="Times New Roman" panose="02020603050405020304" pitchFamily="18" charset="0"/>
                <a:ea typeface="+mn-ea"/>
                <a:cs typeface="Times New Roman" panose="02020603050405020304" pitchFamily="18" charset="0"/>
              </a:rPr>
              <a:t>Tiểu</a:t>
            </a:r>
            <a:r>
              <a:rPr lang="en-US" sz="4000" b="1" dirty="0" smtClean="0">
                <a:solidFill>
                  <a:srgbClr val="FF0000"/>
                </a:solidFill>
                <a:latin typeface="Times New Roman" panose="02020603050405020304" pitchFamily="18" charset="0"/>
                <a:ea typeface="+mn-ea"/>
                <a:cs typeface="Times New Roman" panose="02020603050405020304" pitchFamily="18" charset="0"/>
              </a:rPr>
              <a:t> </a:t>
            </a:r>
            <a:r>
              <a:rPr lang="en-US" sz="4000" b="1" dirty="0" err="1" smtClean="0">
                <a:solidFill>
                  <a:srgbClr val="FF0000"/>
                </a:solidFill>
                <a:latin typeface="Times New Roman" panose="02020603050405020304" pitchFamily="18" charset="0"/>
                <a:ea typeface="+mn-ea"/>
                <a:cs typeface="Times New Roman" panose="02020603050405020304" pitchFamily="18" charset="0"/>
              </a:rPr>
              <a:t>học</a:t>
            </a:r>
            <a:r>
              <a:rPr lang="en-US" sz="4000" b="1" dirty="0" smtClean="0">
                <a:solidFill>
                  <a:srgbClr val="FF0000"/>
                </a:solidFill>
                <a:latin typeface="Times New Roman" panose="02020603050405020304" pitchFamily="18" charset="0"/>
                <a:ea typeface="+mn-ea"/>
                <a:cs typeface="Times New Roman" panose="02020603050405020304" pitchFamily="18" charset="0"/>
              </a:rPr>
              <a:t> </a:t>
            </a:r>
            <a:r>
              <a:rPr lang="en-US" sz="4000" b="1" dirty="0" err="1" smtClean="0">
                <a:solidFill>
                  <a:srgbClr val="FF0000"/>
                </a:solidFill>
                <a:latin typeface="Times New Roman" panose="02020603050405020304" pitchFamily="18" charset="0"/>
                <a:ea typeface="+mn-ea"/>
                <a:cs typeface="Times New Roman" panose="02020603050405020304" pitchFamily="18" charset="0"/>
              </a:rPr>
              <a:t>Phúc</a:t>
            </a:r>
            <a:r>
              <a:rPr lang="en-US" sz="4000" b="1" dirty="0" smtClean="0">
                <a:solidFill>
                  <a:srgbClr val="FF0000"/>
                </a:solidFill>
                <a:latin typeface="Times New Roman" panose="02020603050405020304" pitchFamily="18" charset="0"/>
                <a:ea typeface="+mn-ea"/>
                <a:cs typeface="Times New Roman" panose="02020603050405020304" pitchFamily="18" charset="0"/>
              </a:rPr>
              <a:t> </a:t>
            </a:r>
            <a:r>
              <a:rPr lang="en-US" sz="4000" b="1" dirty="0" err="1" smtClean="0">
                <a:solidFill>
                  <a:srgbClr val="FF0000"/>
                </a:solidFill>
                <a:latin typeface="Times New Roman" panose="02020603050405020304" pitchFamily="18" charset="0"/>
                <a:ea typeface="+mn-ea"/>
                <a:cs typeface="Times New Roman" panose="02020603050405020304" pitchFamily="18" charset="0"/>
              </a:rPr>
              <a:t>Lợi</a:t>
            </a:r>
            <a:endParaRPr lang="en-US" sz="4000" b="1" dirty="0" smtClean="0">
              <a:solidFill>
                <a:srgbClr val="FF0000"/>
              </a:solidFill>
              <a:latin typeface="Times New Roman" panose="02020603050405020304" pitchFamily="18" charset="0"/>
              <a:ea typeface="+mn-ea"/>
              <a:cs typeface="Times New Roman" panose="02020603050405020304" pitchFamily="18" charset="0"/>
            </a:endParaRPr>
          </a:p>
          <a:p>
            <a:pPr algn="ctr" eaLnBrk="1" hangingPunct="1"/>
            <a:r>
              <a:rPr lang="en-US" sz="4000" b="1" dirty="0" err="1" smtClean="0">
                <a:solidFill>
                  <a:srgbClr val="FF0000"/>
                </a:solidFill>
                <a:latin typeface="Times New Roman" panose="02020603050405020304" pitchFamily="18" charset="0"/>
                <a:ea typeface="+mn-ea"/>
                <a:cs typeface="Times New Roman" panose="02020603050405020304" pitchFamily="18" charset="0"/>
              </a:rPr>
              <a:t>Tuần</a:t>
            </a:r>
            <a:r>
              <a:rPr lang="en-US" sz="4000" b="1" dirty="0" smtClean="0">
                <a:solidFill>
                  <a:srgbClr val="FF0000"/>
                </a:solidFill>
                <a:latin typeface="Times New Roman" panose="02020603050405020304" pitchFamily="18" charset="0"/>
                <a:ea typeface="+mn-ea"/>
                <a:cs typeface="Times New Roman" panose="02020603050405020304" pitchFamily="18" charset="0"/>
              </a:rPr>
              <a:t> 23</a:t>
            </a:r>
          </a:p>
          <a:p>
            <a:pPr algn="ctr">
              <a:buNone/>
            </a:pPr>
            <a:r>
              <a:rPr lang="en-US" sz="4000" b="1" dirty="0" err="1">
                <a:solidFill>
                  <a:srgbClr val="FF0000"/>
                </a:solidFill>
                <a:latin typeface="Times New Roman" pitchFamily="18" charset="0"/>
                <a:cs typeface="Times New Roman" pitchFamily="18" charset="0"/>
              </a:rPr>
              <a:t>Tập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văn</a:t>
            </a:r>
            <a:endParaRPr lang="en-US" sz="4000" b="1" dirty="0">
              <a:solidFill>
                <a:srgbClr val="FF0000"/>
              </a:solidFill>
              <a:latin typeface="Times New Roman" pitchFamily="18" charset="0"/>
              <a:cs typeface="Times New Roman" pitchFamily="18" charset="0"/>
            </a:endParaRPr>
          </a:p>
          <a:p>
            <a:pPr algn="ctr">
              <a:buNone/>
            </a:pPr>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23: </a:t>
            </a:r>
            <a:r>
              <a:rPr lang="en-US" sz="4000" b="1" dirty="0" err="1">
                <a:solidFill>
                  <a:srgbClr val="FF0000"/>
                </a:solidFill>
                <a:latin typeface="Times New Roman" pitchFamily="18" charset="0"/>
                <a:cs typeface="Times New Roman" pitchFamily="18" charset="0"/>
              </a:rPr>
              <a:t>Kể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buổi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diễn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nghệ</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thuật</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80582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Vào 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(cha mẹ, anh chị em, hay các bạn,…)</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a:latin typeface="Times New Roman" pitchFamily="18" charset="0"/>
                <a:cs typeface="Times New Roman" pitchFamily="18" charset="0"/>
              </a:rPr>
              <a:t>VD: 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mà còn đi được cả xe máy. Mặc dù ngồi trên xe máy, chân 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e</a:t>
            </a:r>
            <a:r>
              <a:rPr lang="en-US" sz="2800" i="1" dirty="0">
                <a:solidFill>
                  <a:srgbClr val="0000FF"/>
                </a:solidFill>
                <a:latin typeface="Times New Roman" pitchFamily="18" charset="0"/>
                <a:cs typeface="Times New Roman" pitchFamily="18" charset="0"/>
              </a:rPr>
              <a:t>)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mục, ng</a:t>
            </a:r>
            <a:r>
              <a:rPr lang="vi-VN" sz="2800" i="1">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diễn nh</a:t>
            </a:r>
            <a:r>
              <a:rPr lang="vi-VN" sz="2800" i="1">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nào,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ấn t</a:t>
            </a:r>
            <a:r>
              <a:rPr lang="vi-VN" sz="2800" i="1">
                <a:solidFill>
                  <a:srgbClr val="0000FF"/>
                </a:solidFill>
                <a:latin typeface="Times New Roman" pitchFamily="18" charset="0"/>
                <a:cs typeface="Times New Roman" pitchFamily="18" charset="0"/>
              </a:rPr>
              <a:t>ượng</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thông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iệp;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a:solidFill>
                  <a:srgbClr val="000000"/>
                </a:solidFill>
              </a:rPr>
              <a:t> Diễn đạt rõ ý, thành câu.</a:t>
            </a:r>
          </a:p>
          <a:p>
            <a:pPr eaLnBrk="1" hangingPunct="1"/>
            <a:r>
              <a:rPr lang="en-US" altLang="vi-VN" sz="2800" b="1">
                <a:solidFill>
                  <a:srgbClr val="000000"/>
                </a:solidFill>
              </a:rPr>
              <a:t>Từ ngữ gợi tả, có hình ảnh.</a:t>
            </a:r>
            <a:endParaRPr lang="vi-VN" altLang="vi-VN" sz="2800" b="1">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119336" y="243512"/>
            <a:ext cx="11653564"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dirty="0" err="1">
                <a:solidFill>
                  <a:srgbClr val="FF0000"/>
                </a:solidFill>
                <a:ea typeface="+mn-ea"/>
              </a:rPr>
              <a:t>Bài</a:t>
            </a:r>
            <a:r>
              <a:rPr lang="en-US" sz="2400" dirty="0">
                <a:solidFill>
                  <a:srgbClr val="FF0000"/>
                </a:solidFill>
                <a:ea typeface="+mn-ea"/>
              </a:rPr>
              <a:t> </a:t>
            </a:r>
            <a:r>
              <a:rPr lang="en-US" sz="2400" dirty="0" err="1">
                <a:solidFill>
                  <a:srgbClr val="FF0000"/>
                </a:solidFill>
                <a:ea typeface="+mn-ea"/>
              </a:rPr>
              <a:t>tham</a:t>
            </a:r>
            <a:r>
              <a:rPr lang="en-US" sz="2400" dirty="0">
                <a:solidFill>
                  <a:srgbClr val="FF0000"/>
                </a:solidFill>
                <a:ea typeface="+mn-ea"/>
              </a:rPr>
              <a:t> </a:t>
            </a:r>
            <a:r>
              <a:rPr lang="en-US" sz="2400" dirty="0" err="1">
                <a:solidFill>
                  <a:srgbClr val="FF0000"/>
                </a:solidFill>
                <a:ea typeface="+mn-ea"/>
              </a:rPr>
              <a:t>khảo</a:t>
            </a:r>
            <a:r>
              <a:rPr lang="en-US" sz="2400" dirty="0">
                <a:solidFill>
                  <a:srgbClr val="FF0000"/>
                </a:solidFill>
                <a:ea typeface="+mn-ea"/>
              </a:rPr>
              <a:t>          </a:t>
            </a:r>
            <a:r>
              <a:rPr lang="vi-VN" sz="2400" dirty="0">
                <a:solidFill>
                  <a:srgbClr val="000000"/>
                </a:solidFill>
                <a:ea typeface="+mn-ea"/>
              </a:rPr>
              <a:t>Kể về một buổi biểu diễn xiếc mà em đã được xem.</a:t>
            </a:r>
            <a:endParaRPr lang="vi-VN" sz="2400" b="0" dirty="0">
              <a:solidFill>
                <a:srgbClr val="000000"/>
              </a:solidFill>
              <a:ea typeface="+mn-ea"/>
            </a:endParaRPr>
          </a:p>
          <a:p>
            <a:pPr algn="just" eaLnBrk="1" fontAlgn="t" hangingPunct="1"/>
            <a:r>
              <a:rPr lang="vi-VN" sz="2400" b="0" dirty="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a:t>
            </a:r>
            <a:endParaRPr lang="en-US" sz="2400" b="0" dirty="0">
              <a:solidFill>
                <a:srgbClr val="000000"/>
              </a:solidFill>
              <a:ea typeface="+mn-ea"/>
            </a:endParaRPr>
          </a:p>
          <a:p>
            <a:pPr algn="just" eaLnBrk="1" fontAlgn="t" hangingPunct="1"/>
            <a:r>
              <a:rPr lang="en-US" sz="2400" b="0" dirty="0">
                <a:solidFill>
                  <a:srgbClr val="000000"/>
                </a:solidFill>
                <a:ea typeface="+mn-ea"/>
              </a:rPr>
              <a:t>     </a:t>
            </a:r>
            <a:r>
              <a:rPr lang="vi-VN" sz="2400" b="0" dirty="0">
                <a:solidFill>
                  <a:srgbClr val="000000"/>
                </a:solidFill>
                <a:ea typeface="+mn-ea"/>
              </a:rPr>
              <a:t>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a:t>
            </a:r>
            <a:endParaRPr lang="en-US" sz="2400" b="0" dirty="0">
              <a:solidFill>
                <a:srgbClr val="000000"/>
              </a:solidFill>
              <a:ea typeface="+mn-ea"/>
            </a:endParaRPr>
          </a:p>
          <a:p>
            <a:pPr algn="just" eaLnBrk="1" fontAlgn="t" hangingPunct="1"/>
            <a:r>
              <a:rPr lang="en-US" sz="2400" b="0" dirty="0">
                <a:solidFill>
                  <a:srgbClr val="000000"/>
                </a:solidFill>
                <a:ea typeface="+mn-ea"/>
              </a:rPr>
              <a:t>     </a:t>
            </a:r>
            <a:r>
              <a:rPr lang="en-US" sz="2400" b="0" dirty="0" err="1">
                <a:solidFill>
                  <a:srgbClr val="000000"/>
                </a:solidFill>
                <a:ea typeface="+mn-ea"/>
              </a:rPr>
              <a:t>Buổi</a:t>
            </a:r>
            <a:r>
              <a:rPr lang="en-US" sz="2400" b="0" dirty="0">
                <a:solidFill>
                  <a:srgbClr val="000000"/>
                </a:solidFill>
                <a:ea typeface="+mn-ea"/>
              </a:rPr>
              <a:t> </a:t>
            </a:r>
            <a:r>
              <a:rPr lang="en-US" sz="2400" b="0" dirty="0" err="1">
                <a:solidFill>
                  <a:srgbClr val="000000"/>
                </a:solidFill>
                <a:ea typeface="+mn-ea"/>
              </a:rPr>
              <a:t>biểu</a:t>
            </a:r>
            <a:r>
              <a:rPr lang="en-US" sz="2400" b="0" dirty="0">
                <a:solidFill>
                  <a:srgbClr val="000000"/>
                </a:solidFill>
                <a:ea typeface="+mn-ea"/>
              </a:rPr>
              <a:t> </a:t>
            </a:r>
            <a:r>
              <a:rPr lang="en-US" sz="2400" b="0" dirty="0" err="1">
                <a:solidFill>
                  <a:srgbClr val="000000"/>
                </a:solidFill>
                <a:ea typeface="+mn-ea"/>
              </a:rPr>
              <a:t>diễn</a:t>
            </a:r>
            <a:r>
              <a:rPr lang="en-US" sz="2400" b="0" dirty="0">
                <a:solidFill>
                  <a:srgbClr val="000000"/>
                </a:solidFill>
                <a:ea typeface="+mn-ea"/>
              </a:rPr>
              <a:t> </a:t>
            </a:r>
            <a:r>
              <a:rPr lang="en-US" sz="2400" b="0" dirty="0" err="1">
                <a:solidFill>
                  <a:srgbClr val="000000"/>
                </a:solidFill>
                <a:ea typeface="+mn-ea"/>
              </a:rPr>
              <a:t>thật</a:t>
            </a:r>
            <a:r>
              <a:rPr lang="en-US" sz="2400" b="0" dirty="0">
                <a:solidFill>
                  <a:srgbClr val="000000"/>
                </a:solidFill>
                <a:ea typeface="+mn-ea"/>
              </a:rPr>
              <a:t> </a:t>
            </a:r>
            <a:r>
              <a:rPr lang="en-US" sz="2400" b="0" dirty="0" err="1">
                <a:solidFill>
                  <a:srgbClr val="000000"/>
                </a:solidFill>
                <a:ea typeface="+mn-ea"/>
              </a:rPr>
              <a:t>là</a:t>
            </a:r>
            <a:r>
              <a:rPr lang="en-US" sz="2400" b="0" dirty="0">
                <a:solidFill>
                  <a:srgbClr val="000000"/>
                </a:solidFill>
                <a:ea typeface="+mn-ea"/>
              </a:rPr>
              <a:t> hay! </a:t>
            </a:r>
            <a:r>
              <a:rPr lang="vi-VN" sz="2400" b="0" dirty="0">
                <a:solidFill>
                  <a:srgbClr val="000000"/>
                </a:solidFill>
                <a:ea typeface="+mn-ea"/>
              </a:rPr>
              <a:t>Em thầm cảm ơn mẹ vì món quà ý nghĩa mẹ dành tặng em nhân ngày Quốc tế Thiếu nhi. Em tự hứa sẽ học thật giỏi để  ba mẹ vui lòng.</a:t>
            </a:r>
          </a:p>
        </p:txBody>
      </p:sp>
    </p:spTree>
    <p:extLst>
      <p:ext uri="{BB962C8B-B14F-4D97-AF65-F5344CB8AC3E}">
        <p14:creationId xmlns:p14="http://schemas.microsoft.com/office/powerpoint/2010/main" val="326094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1384" y="332656"/>
            <a:ext cx="11089232" cy="6032421"/>
          </a:xfrm>
          <a:prstGeom prst="rect">
            <a:avLst/>
          </a:prstGeom>
        </p:spPr>
        <p:txBody>
          <a:bodyPr wrap="square">
            <a:spAutoFit/>
          </a:bodyPr>
          <a:lstStyle/>
          <a:p>
            <a:pPr indent="354013" eaLnBrk="1" fontAlgn="auto" hangingPunct="1">
              <a:spcBef>
                <a:spcPts val="600"/>
              </a:spcBef>
              <a:spcAft>
                <a:spcPts val="600"/>
              </a:spcAft>
              <a:defRPr/>
            </a:pPr>
            <a:r>
              <a:rPr lang="vi-VN" sz="2400" dirty="0"/>
              <a:t>Ngày 20 tháng 11 vừa qua, trường em tổ chức buổi biểu diễn văn nghệ mừng ngày nhà giáo Việt Nam. </a:t>
            </a:r>
            <a:endParaRPr lang="en-US" sz="2400" dirty="0"/>
          </a:p>
          <a:p>
            <a:pPr indent="354013" eaLnBrk="1" fontAlgn="auto" hangingPunct="1">
              <a:spcBef>
                <a:spcPts val="600"/>
              </a:spcBef>
              <a:spcAft>
                <a:spcPts val="600"/>
              </a:spcAft>
              <a:defRPr/>
            </a:pPr>
            <a:r>
              <a:rPr lang="vi-VN" sz="2400" dirty="0"/>
              <a:t>Hôm ấy đúng 7 giờ 30 phút học sinh toàn trường đã có mặt đông đủ. Các cô giáo thì mặc áo dài truyền thống Việt Nam. Còn các bạn học sinh mặc bộ đồng phục trông thật dễ thương. Đầu tiên thầy hiệu trưởng lên phát biểu khai mạc. Tiếp theo là những tiết mục văn nghệ đặc sắc: múa, hát, kể chuyện, đọc thơ và </a:t>
            </a:r>
            <a:r>
              <a:rPr lang="en-US" sz="2400" dirty="0" err="1"/>
              <a:t>nhảy</a:t>
            </a:r>
            <a:r>
              <a:rPr lang="en-US" sz="2400" dirty="0"/>
              <a:t> </a:t>
            </a:r>
            <a:r>
              <a:rPr lang="en-US" sz="2400" dirty="0" err="1"/>
              <a:t>dân</a:t>
            </a:r>
            <a:r>
              <a:rPr lang="en-US" sz="2400" dirty="0"/>
              <a:t> </a:t>
            </a:r>
            <a:r>
              <a:rPr lang="en-US" sz="2400" dirty="0" err="1"/>
              <a:t>vũ</a:t>
            </a:r>
            <a:r>
              <a:rPr lang="vi-VN" sz="2400" dirty="0"/>
              <a:t>. Tiết mục </a:t>
            </a:r>
            <a:r>
              <a:rPr lang="en-US" sz="2400" dirty="0" err="1"/>
              <a:t>nhảy</a:t>
            </a:r>
            <a:r>
              <a:rPr lang="en-US" sz="2400" dirty="0"/>
              <a:t> </a:t>
            </a:r>
            <a:r>
              <a:rPr lang="en-US" sz="2400" dirty="0" err="1"/>
              <a:t>dân</a:t>
            </a:r>
            <a:r>
              <a:rPr lang="en-US" sz="2400" dirty="0"/>
              <a:t> </a:t>
            </a:r>
            <a:r>
              <a:rPr lang="en-US" sz="2400" dirty="0" err="1"/>
              <a:t>vũ</a:t>
            </a:r>
            <a:r>
              <a:rPr lang="en-US" sz="2400" dirty="0"/>
              <a:t> </a:t>
            </a:r>
            <a:r>
              <a:rPr lang="en-US" sz="2400" dirty="0" err="1"/>
              <a:t>bài</a:t>
            </a:r>
            <a:r>
              <a:rPr lang="en-US" sz="2400" dirty="0"/>
              <a:t> </a:t>
            </a:r>
            <a:r>
              <a:rPr lang="en-US" sz="2400" dirty="0" err="1"/>
              <a:t>bống</a:t>
            </a:r>
            <a:r>
              <a:rPr lang="en-US" sz="2400" dirty="0"/>
              <a:t> </a:t>
            </a:r>
            <a:r>
              <a:rPr lang="en-US" sz="2400" dirty="0" err="1"/>
              <a:t>bống</a:t>
            </a:r>
            <a:r>
              <a:rPr lang="en-US" sz="2400" dirty="0"/>
              <a:t> bang </a:t>
            </a:r>
            <a:r>
              <a:rPr lang="en-US" sz="2400" dirty="0" err="1"/>
              <a:t>bang</a:t>
            </a:r>
            <a:r>
              <a:rPr lang="en-US" sz="2400" dirty="0"/>
              <a:t> </a:t>
            </a:r>
            <a:r>
              <a:rPr lang="vi-VN" sz="2400" dirty="0"/>
              <a:t>của </a:t>
            </a:r>
            <a:r>
              <a:rPr lang="en-US" sz="2400" dirty="0" err="1"/>
              <a:t>các</a:t>
            </a:r>
            <a:r>
              <a:rPr lang="en-US" sz="2400" dirty="0"/>
              <a:t> </a:t>
            </a:r>
            <a:r>
              <a:rPr lang="vi-VN" sz="2400" dirty="0"/>
              <a:t>bạn lớp </a:t>
            </a:r>
            <a:r>
              <a:rPr lang="en-US" sz="2400" dirty="0" err="1"/>
              <a:t>em</a:t>
            </a:r>
            <a:r>
              <a:rPr lang="vi-VN" sz="2400" dirty="0"/>
              <a:t> là hay nhất. Tiếng </a:t>
            </a:r>
            <a:r>
              <a:rPr lang="en-US" sz="2400" dirty="0" err="1"/>
              <a:t>nhạc</a:t>
            </a:r>
            <a:r>
              <a:rPr lang="vi-VN" sz="2400" dirty="0"/>
              <a:t> nổi lên, </a:t>
            </a:r>
            <a:r>
              <a:rPr lang="en-US" sz="2400" dirty="0" err="1"/>
              <a:t>các</a:t>
            </a:r>
            <a:r>
              <a:rPr lang="en-US" sz="2400" dirty="0"/>
              <a:t> </a:t>
            </a:r>
            <a:r>
              <a:rPr lang="en-US" sz="2400" dirty="0" err="1"/>
              <a:t>bạn</a:t>
            </a:r>
            <a:r>
              <a:rPr lang="en-US" sz="2400" dirty="0"/>
              <a:t> </a:t>
            </a:r>
            <a:r>
              <a:rPr lang="vi-VN" sz="2400" dirty="0"/>
              <a:t> </a:t>
            </a:r>
            <a:r>
              <a:rPr lang="en-US" sz="2400" dirty="0" err="1"/>
              <a:t>nhảy</a:t>
            </a:r>
            <a:r>
              <a:rPr lang="en-US" sz="2400" dirty="0"/>
              <a:t> </a:t>
            </a:r>
            <a:r>
              <a:rPr lang="en-US" sz="2400" dirty="0" err="1"/>
              <a:t>rất</a:t>
            </a:r>
            <a:r>
              <a:rPr lang="en-US" sz="2400" dirty="0"/>
              <a:t> </a:t>
            </a:r>
            <a:r>
              <a:rPr lang="en-US" sz="2400" dirty="0" err="1"/>
              <a:t>đều</a:t>
            </a:r>
            <a:r>
              <a:rPr lang="en-US" sz="2400" dirty="0"/>
              <a:t> </a:t>
            </a:r>
            <a:r>
              <a:rPr lang="en-US" sz="2400" dirty="0" err="1"/>
              <a:t>và</a:t>
            </a:r>
            <a:r>
              <a:rPr lang="en-US" sz="2400" dirty="0"/>
              <a:t> </a:t>
            </a:r>
            <a:r>
              <a:rPr lang="en-US" sz="2400" dirty="0" err="1"/>
              <a:t>đẹp</a:t>
            </a:r>
            <a:r>
              <a:rPr lang="vi-VN" sz="2400" dirty="0"/>
              <a:t>. Có những anh lớp năm còn đứng dậy hô to: “</a:t>
            </a:r>
            <a:r>
              <a:rPr lang="en-US" sz="2400" dirty="0" err="1"/>
              <a:t>Nhảy</a:t>
            </a:r>
            <a:r>
              <a:rPr lang="en-US" sz="2400" dirty="0"/>
              <a:t> </a:t>
            </a:r>
            <a:r>
              <a:rPr lang="en-US" sz="2400" dirty="0" err="1"/>
              <a:t>đẹp</a:t>
            </a:r>
            <a:r>
              <a:rPr lang="en-US" sz="2400" dirty="0"/>
              <a:t> </a:t>
            </a:r>
            <a:r>
              <a:rPr lang="en-US" sz="2400" dirty="0" err="1"/>
              <a:t>quá</a:t>
            </a:r>
            <a:r>
              <a:rPr lang="vi-VN" sz="2400" dirty="0"/>
              <a:t>! </a:t>
            </a:r>
            <a:r>
              <a:rPr lang="en-US" sz="2400" dirty="0" err="1"/>
              <a:t>Nhảy</a:t>
            </a:r>
            <a:r>
              <a:rPr lang="en-US" sz="2400" dirty="0"/>
              <a:t> </a:t>
            </a:r>
            <a:r>
              <a:rPr lang="en-US" sz="2400" dirty="0" err="1"/>
              <a:t>tiếp</a:t>
            </a:r>
            <a:r>
              <a:rPr lang="en-US" sz="2400" dirty="0"/>
              <a:t> </a:t>
            </a:r>
            <a:r>
              <a:rPr lang="en-US" sz="2400" dirty="0" err="1"/>
              <a:t>đi</a:t>
            </a:r>
            <a:r>
              <a:rPr lang="vi-VN" sz="2400" dirty="0"/>
              <a:t>!”. </a:t>
            </a:r>
            <a:endParaRPr lang="en-US" sz="2400" dirty="0"/>
          </a:p>
          <a:p>
            <a:pPr indent="354013" eaLnBrk="1" fontAlgn="auto" hangingPunct="1">
              <a:spcBef>
                <a:spcPts val="600"/>
              </a:spcBef>
              <a:spcAft>
                <a:spcPts val="600"/>
              </a:spcAft>
              <a:defRPr/>
            </a:pPr>
            <a:r>
              <a:rPr lang="vi-VN" sz="2400" dirty="0"/>
              <a:t>Em vui lắm, em mong nhà trường tổ chức nhiều buổi biểu diễn như thế này nữa để chúng em có cơ hội thể hiện tài năng nghệ thuật của mình.</a:t>
            </a:r>
            <a:endParaRPr lang="en-US" sz="2400" dirty="0"/>
          </a:p>
          <a:p>
            <a:pPr indent="354013" eaLnBrk="1" fontAlgn="auto" hangingPunct="1">
              <a:spcBef>
                <a:spcPts val="600"/>
              </a:spcBef>
              <a:spcAft>
                <a:spcPts val="600"/>
              </a:spcAft>
              <a:defRPr/>
            </a:pPr>
            <a:endParaRPr lang="en-US" sz="2400" b="1" dirty="0">
              <a:latin typeface="Times New Roman" pitchFamily="18" charset="0"/>
              <a:ea typeface="Calibri" panose="020F0502020204030204" pitchFamily="34" charset="0"/>
              <a:cs typeface="Times New Roman" pitchFamily="18" charset="0"/>
            </a:endParaRPr>
          </a:p>
          <a:p>
            <a:pPr indent="354013" eaLnBrk="1" fontAlgn="auto" hangingPunct="1">
              <a:spcBef>
                <a:spcPts val="600"/>
              </a:spcBef>
              <a:spcAft>
                <a:spcPts val="600"/>
              </a:spcAft>
              <a:defRPr/>
            </a:pPr>
            <a:endParaRPr lang="en-US" sz="2400" b="1" dirty="0">
              <a:latin typeface="Times New Roman" pitchFamily="18" charset="0"/>
              <a:ea typeface="Calibri" panose="020F0502020204030204" pitchFamily="34" charset="0"/>
              <a:cs typeface="Times New Roman" pitchFamily="18" charset="0"/>
            </a:endParaRPr>
          </a:p>
          <a:p>
            <a:pPr indent="354013" eaLnBrk="1" fontAlgn="auto" hangingPunct="1">
              <a:spcBef>
                <a:spcPts val="600"/>
              </a:spcBef>
              <a:spcAft>
                <a:spcPts val="600"/>
              </a:spcAft>
              <a:defRPr/>
            </a:pPr>
            <a:endParaRPr lang="vi-VN" sz="2400" b="1"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dò:</a:t>
            </a: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983432" y="1447801"/>
            <a:ext cx="9989368" cy="2254250"/>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algn="ctr">
              <a:buNone/>
            </a:pPr>
            <a:r>
              <a:rPr lang="en-US" sz="4000" b="1" dirty="0" err="1">
                <a:solidFill>
                  <a:srgbClr val="C00000"/>
                </a:solidFill>
                <a:latin typeface="Times New Roman" pitchFamily="18" charset="0"/>
                <a:cs typeface="Times New Roman" pitchFamily="18" charset="0"/>
              </a:rPr>
              <a:t>Tập</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làm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văn</a:t>
            </a:r>
            <a:endParaRPr lang="en-US" sz="4000" b="1" dirty="0">
              <a:solidFill>
                <a:srgbClr val="C00000"/>
              </a:solidFill>
              <a:latin typeface="Times New Roman" pitchFamily="18" charset="0"/>
              <a:cs typeface="Times New Roman" pitchFamily="18" charset="0"/>
            </a:endParaRPr>
          </a:p>
          <a:p>
            <a:pPr algn="ctr">
              <a:buNone/>
            </a:pPr>
            <a:r>
              <a:rPr lang="en-US" sz="4000" b="1" dirty="0" err="1">
                <a:solidFill>
                  <a:srgbClr val="C00000"/>
                </a:solidFill>
                <a:latin typeface="Times New Roman" pitchFamily="18" charset="0"/>
                <a:cs typeface="Times New Roman" pitchFamily="18" charset="0"/>
              </a:rPr>
              <a:t>Tiết</a:t>
            </a:r>
            <a:r>
              <a:rPr lang="en-US" sz="4000" b="1" dirty="0">
                <a:solidFill>
                  <a:srgbClr val="C00000"/>
                </a:solidFill>
                <a:latin typeface="Times New Roman" pitchFamily="18" charset="0"/>
                <a:cs typeface="Times New Roman" pitchFamily="18" charset="0"/>
              </a:rPr>
              <a:t> 23: </a:t>
            </a:r>
            <a:r>
              <a:rPr lang="en-US" sz="4000" b="1" dirty="0" err="1">
                <a:solidFill>
                  <a:srgbClr val="C00000"/>
                </a:solidFill>
                <a:latin typeface="Times New Roman" pitchFamily="18" charset="0"/>
                <a:cs typeface="Times New Roman" pitchFamily="18" charset="0"/>
              </a:rPr>
              <a:t>Kể</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về</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một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buổi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biểu</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diễn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nghệ</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thuật</a:t>
            </a:r>
            <a:endParaRPr lang="en-US" sz="4000" b="1" dirty="0">
              <a:solidFill>
                <a:srgbClr val="C0000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vi-VN" sz="4000" b="1" dirty="0" smtClean="0">
                <a:solidFill>
                  <a:srgbClr val="C00000"/>
                </a:solidFill>
                <a:latin typeface="Times New Roman" pitchFamily="18" charset="0"/>
                <a:cs typeface="Times New Roman" pitchFamily="18" charset="0"/>
              </a:rPr>
              <a:t>YÊU CẦU CẦN ĐẠT</a:t>
            </a:r>
          </a:p>
          <a:p>
            <a:pPr marL="742950" indent="-742950" algn="l">
              <a:buAutoNum type="arabicPeriod"/>
            </a:pPr>
            <a:r>
              <a:rPr lang="vi-VN" sz="3200" b="1" dirty="0" smtClean="0">
                <a:solidFill>
                  <a:schemeClr val="tx1"/>
                </a:solidFill>
                <a:latin typeface="Times New Roman" pitchFamily="18" charset="0"/>
                <a:cs typeface="Times New Roman" pitchFamily="18" charset="0"/>
              </a:rPr>
              <a:t>Rèn kĩ năng nói: Biết kể lại rõ ràng, tự tin một buổi biểu diễn nghệ thuật đã được xem (theo gợi ý trong SGK).</a:t>
            </a:r>
          </a:p>
          <a:p>
            <a:pPr marL="742950" indent="-742950" algn="l">
              <a:buAutoNum type="arabicPeriod"/>
            </a:pPr>
            <a:r>
              <a:rPr lang="vi-VN" sz="3200" b="1" dirty="0" smtClean="0">
                <a:solidFill>
                  <a:schemeClr val="tx1"/>
                </a:solidFill>
                <a:latin typeface="Times New Roman" pitchFamily="18" charset="0"/>
                <a:cs typeface="Times New Roman" pitchFamily="18" charset="0"/>
              </a:rPr>
              <a:t>Rèn kĩ năng viết: Dựa vào những điều vừa kể, viết được một đoạn văn (từ 7 đến 10 câu) kể lại buổi biểu diễn nghệ thuật.</a:t>
            </a:r>
            <a:endParaRPr lang="en-US" sz="3200" b="1" dirty="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a:latin typeface="Times New Roman" pitchFamily="18" charset="0"/>
                <a:cs typeface="Times New Roman" pitchFamily="18" charset="0"/>
              </a:rPr>
              <a:t>Kể lại một buổi biểu diễn nghệ thuật</a:t>
            </a: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mà</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Thế</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nào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1 </a:t>
            </a:r>
            <a:r>
              <a:rPr lang="en-GB" sz="2400" b="1" dirty="0" err="1">
                <a:latin typeface="Times New Roman" panose="02020603050405020304" pitchFamily="18" charset="0"/>
                <a:cs typeface="Times New Roman" panose="02020603050405020304" pitchFamily="18" charset="0"/>
              </a:rPr>
              <a:t>buổi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biểu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diễn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thuật</a:t>
            </a:r>
            <a:r>
              <a:rPr lang="en-GB" sz="2400" b="1"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a:solidFill>
                  <a:srgbClr val="FF0000"/>
                </a:solidFill>
                <a:latin typeface="Times New Roman" panose="02020603050405020304" pitchFamily="18" charset="0"/>
                <a:cs typeface="Times New Roman" panose="02020603050405020304" pitchFamily="18" charset="0"/>
              </a:rPr>
              <a:t>Buổi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biểu</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nghệ</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thuật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buổi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trình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các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tiết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mục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vở</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trước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công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chúng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loại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nghệ</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thuật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sử</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dụng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không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gian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sân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khấu</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để</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thể</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hiện</a:t>
            </a:r>
            <a:r>
              <a:rPr lang="en-GB" sz="32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a:ln w="0"/>
                <a:solidFill>
                  <a:srgbClr val="0000FF"/>
                </a:solidFill>
                <a:effectLst>
                  <a:outerShdw blurRad="38100" dist="19050" dir="2700000" algn="tl" rotWithShape="0">
                    <a:schemeClr val="dk1">
                      <a:alpha val="40000"/>
                    </a:schemeClr>
                  </a:outerShdw>
                </a:effectLst>
                <a:latin typeface="+mn-lt"/>
              </a:rPr>
              <a:t>TẬP LÀM VĂN</a:t>
            </a:r>
            <a:br>
              <a:rPr lang="en-US" sz="3200" dirty="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a:solidFill>
                  <a:srgbClr val="C00000"/>
                </a:solidFill>
                <a:latin typeface="Times New Roman" pitchFamily="18" charset="0"/>
                <a:cs typeface="Times New Roman" pitchFamily="18" charset="0"/>
              </a:rPr>
              <a:t>Bài</a:t>
            </a:r>
            <a:r>
              <a:rPr lang="en-US" sz="3200" u="sng" dirty="0">
                <a:solidFill>
                  <a:srgbClr val="C00000"/>
                </a:solidFill>
                <a:latin typeface="Times New Roman" pitchFamily="18" charset="0"/>
                <a:cs typeface="Times New Roman" pitchFamily="18" charset="0"/>
              </a:rPr>
              <a:t> 1 (48)</a:t>
            </a:r>
            <a:r>
              <a:rPr lang="en-US" sz="3200" dirty="0">
                <a:solidFill>
                  <a:srgbClr val="C00000"/>
                </a:solidFill>
                <a:latin typeface="Times New Roman" pitchFamily="18" charset="0"/>
                <a:cs typeface="Times New Roman" pitchFamily="18" charset="0"/>
              </a:rPr>
              <a:t>:</a:t>
            </a:r>
            <a:r>
              <a:rPr lang="en-US" sz="3200" i="1"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Hãy</a:t>
            </a:r>
            <a:r>
              <a:rPr lang="en-US" altLang="vi-VN" sz="3200" dirty="0">
                <a:solidFill>
                  <a:srgbClr val="C00000"/>
                </a:solidFill>
                <a:latin typeface="Times New Roman" pitchFamily="18" charset="0"/>
                <a:cs typeface="Times New Roman" pitchFamily="18" charset="0"/>
              </a:rPr>
              <a:t> 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mà</a:t>
            </a:r>
            <a:r>
              <a:rPr lang="en-US" altLang="vi-VN" sz="3200" dirty="0">
                <a:solidFill>
                  <a:srgbClr val="C00000"/>
                </a:solidFill>
                <a:latin typeface="Times New Roman" pitchFamily="18" charset="0"/>
                <a:cs typeface="Times New Roman" pitchFamily="18" charset="0"/>
              </a:rPr>
              <a:t> em được xem.</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a:t>
            </a:r>
            <a:r>
              <a:rPr lang="en-US" sz="2800" i="1" kern="0" dirty="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endParaRPr lang="vi-VN" sz="2800" i="1" dirty="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a:solidFill>
                  <a:srgbClr val="0000FF"/>
                </a:solidFill>
                <a:latin typeface="Times New Roman" pitchFamily="18" charset="0"/>
                <a:cs typeface="Times New Roman" pitchFamily="18" charset="0"/>
              </a:rPr>
              <a:t>mục ấy.</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a:solidFill>
                  <a:srgbClr val="C00000"/>
                </a:solidFill>
                <a:latin typeface="Times New Roman" pitchFamily="18" charset="0"/>
                <a:cs typeface="Times New Roman" pitchFamily="18" charset="0"/>
              </a:rPr>
              <a:t>Bài 1 (48)</a:t>
            </a:r>
            <a:r>
              <a:rPr lang="en-US" sz="3200">
                <a:solidFill>
                  <a:srgbClr val="C00000"/>
                </a:solidFill>
                <a:latin typeface="Times New Roman" pitchFamily="18" charset="0"/>
                <a:cs typeface="Times New Roman" pitchFamily="18" charset="0"/>
              </a:rPr>
              <a:t>:</a:t>
            </a:r>
            <a:r>
              <a:rPr lang="en-US" sz="3200" i="1">
                <a:solidFill>
                  <a:srgbClr val="C00000"/>
                </a:solidFill>
                <a:latin typeface="Times New Roman" pitchFamily="18" charset="0"/>
                <a:cs typeface="Times New Roman" pitchFamily="18" charset="0"/>
              </a:rPr>
              <a:t> </a:t>
            </a:r>
            <a:r>
              <a:rPr lang="en-US" altLang="vi-VN" sz="320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xiếc,…?</a:t>
            </a:r>
            <a:endParaRPr lang="vi-VN" sz="2800" i="1" dirty="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2460</TotalTime>
  <Words>1069</Words>
  <Application>Microsoft Office PowerPoint</Application>
  <PresentationFormat>Widescreen</PresentationFormat>
  <Paragraphs>66</Paragraphs>
  <Slides>20</Slides>
  <Notes>1</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Microsoft YaHei</vt:lpstr>
      <vt:lpstr>Arial</vt:lpstr>
      <vt:lpstr>Arial Black</vt:lpstr>
      <vt:lpstr>Calibri</vt:lpstr>
      <vt:lpstr>Calibri Light</vt:lpstr>
      <vt:lpstr>Cambria</vt:lpstr>
      <vt:lpstr>HP001 5H</vt:lpstr>
      <vt:lpstr>Times New Roman</vt:lpstr>
      <vt:lpstr>幼圆</vt:lpstr>
      <vt:lpstr>Theme1</vt:lpstr>
      <vt:lpstr>A000120140530B01PPBG</vt:lpstr>
      <vt:lpstr>1_Theme1</vt:lpstr>
      <vt:lpstr>1_A000120140530B01PPBG</vt:lpstr>
      <vt:lpstr>1_Default Design</vt:lpstr>
      <vt:lpstr>Default Design</vt:lpstr>
      <vt:lpstr>PowerPoint Presentation</vt:lpstr>
      <vt:lpstr>PowerPoint Presentation</vt:lpstr>
      <vt:lpstr>PowerPoint Presentation</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THU PHUONG</cp:lastModifiedBy>
  <cp:revision>127</cp:revision>
  <dcterms:created xsi:type="dcterms:W3CDTF">2005-08-24T23:19:40Z</dcterms:created>
  <dcterms:modified xsi:type="dcterms:W3CDTF">2022-02-20T08:00:09Z</dcterms:modified>
</cp:coreProperties>
</file>