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1" r:id="rId2"/>
    <p:sldId id="266" r:id="rId3"/>
    <p:sldId id="264" r:id="rId4"/>
    <p:sldId id="268" r:id="rId5"/>
    <p:sldId id="269" r:id="rId6"/>
    <p:sldId id="258" r:id="rId7"/>
    <p:sldId id="293" r:id="rId8"/>
    <p:sldId id="272" r:id="rId9"/>
    <p:sldId id="273" r:id="rId10"/>
    <p:sldId id="275" r:id="rId11"/>
    <p:sldId id="271" r:id="rId12"/>
    <p:sldId id="274" r:id="rId13"/>
    <p:sldId id="290" r:id="rId14"/>
    <p:sldId id="277" r:id="rId15"/>
    <p:sldId id="278" r:id="rId16"/>
    <p:sldId id="279" r:id="rId17"/>
    <p:sldId id="280" r:id="rId18"/>
    <p:sldId id="281" r:id="rId19"/>
    <p:sldId id="282" r:id="rId20"/>
    <p:sldId id="283" r:id="rId21"/>
    <p:sldId id="287" r:id="rId22"/>
    <p:sldId id="285" r:id="rId23"/>
    <p:sldId id="284" r:id="rId24"/>
    <p:sldId id="286" r:id="rId25"/>
    <p:sldId id="288"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120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B7460-FA00-43F0-901B-3FCE8CD4E423}" type="datetimeFigureOut">
              <a:rPr lang="vi-VN" smtClean="0"/>
              <a:t>19/02/2022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3C100-AB4E-4159-B646-06064E554546}" type="slidenum">
              <a:rPr lang="vi-VN" smtClean="0"/>
              <a:t>‹#›</a:t>
            </a:fld>
            <a:endParaRPr lang="vi-VN"/>
          </a:p>
        </p:txBody>
      </p:sp>
    </p:spTree>
    <p:extLst>
      <p:ext uri="{BB962C8B-B14F-4D97-AF65-F5344CB8AC3E}">
        <p14:creationId xmlns:p14="http://schemas.microsoft.com/office/powerpoint/2010/main" val="12605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vi-VN"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4053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7F5E8A-8C06-482C-8901-482ED7628FD2}"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342140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F5E8A-8C06-482C-8901-482ED7628FD2}"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109648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F5E8A-8C06-482C-8901-482ED7628FD2}"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232006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7F5E8A-8C06-482C-8901-482ED7628FD2}"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3416029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F5E8A-8C06-482C-8901-482ED7628FD2}"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87310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7F5E8A-8C06-482C-8901-482ED7628FD2}"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199237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7F5E8A-8C06-482C-8901-482ED7628FD2}"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97899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7F5E8A-8C06-482C-8901-482ED7628FD2}"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346998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7F5E8A-8C06-482C-8901-482ED7628FD2}"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207899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F5E8A-8C06-482C-8901-482ED7628FD2}"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3761508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7F5E8A-8C06-482C-8901-482ED7628FD2}"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32111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7F5E8A-8C06-482C-8901-482ED7628FD2}"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7868B-1D90-47FB-B1CB-211FBDC83620}" type="slidenum">
              <a:rPr lang="en-US" smtClean="0"/>
              <a:t>‹#›</a:t>
            </a:fld>
            <a:endParaRPr lang="en-US"/>
          </a:p>
        </p:txBody>
      </p:sp>
    </p:spTree>
    <p:extLst>
      <p:ext uri="{BB962C8B-B14F-4D97-AF65-F5344CB8AC3E}">
        <p14:creationId xmlns:p14="http://schemas.microsoft.com/office/powerpoint/2010/main" val="251477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F5E8A-8C06-482C-8901-482ED7628FD2}" type="datetimeFigureOut">
              <a:rPr lang="en-US" smtClean="0"/>
              <a:t>2/19/2022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7868B-1D90-47FB-B1CB-211FBDC83620}" type="slidenum">
              <a:rPr lang="en-US" smtClean="0"/>
              <a:t>‹#›</a:t>
            </a:fld>
            <a:endParaRPr lang="en-US"/>
          </a:p>
        </p:txBody>
      </p:sp>
    </p:spTree>
    <p:extLst>
      <p:ext uri="{BB962C8B-B14F-4D97-AF65-F5344CB8AC3E}">
        <p14:creationId xmlns:p14="http://schemas.microsoft.com/office/powerpoint/2010/main" val="4106473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3.xm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4.xm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76" y="558400"/>
            <a:ext cx="9246476" cy="6184024"/>
          </a:xfrm>
          <a:prstGeom prst="rect">
            <a:avLst/>
          </a:prstGeom>
        </p:spPr>
      </p:pic>
      <p:pic>
        <p:nvPicPr>
          <p:cNvPr id="3" name="Picture 2"/>
          <p:cNvPicPr>
            <a:picLocks noChangeAspect="1"/>
          </p:cNvPicPr>
          <p:nvPr/>
        </p:nvPicPr>
        <p:blipFill>
          <a:blip r:embed="rId3"/>
          <a:stretch>
            <a:fillRect/>
          </a:stretch>
        </p:blipFill>
        <p:spPr>
          <a:xfrm>
            <a:off x="-102476" y="761238"/>
            <a:ext cx="1117854" cy="1117854"/>
          </a:xfrm>
          <a:prstGeom prst="rect">
            <a:avLst/>
          </a:prstGeom>
        </p:spPr>
      </p:pic>
      <p:sp>
        <p:nvSpPr>
          <p:cNvPr id="4" name="TextBox 3"/>
          <p:cNvSpPr txBox="1"/>
          <p:nvPr/>
        </p:nvSpPr>
        <p:spPr>
          <a:xfrm>
            <a:off x="1571625" y="1522681"/>
            <a:ext cx="6837426" cy="2377574"/>
          </a:xfrm>
          <a:prstGeom prst="rect">
            <a:avLst/>
          </a:prstGeom>
          <a:noFill/>
        </p:spPr>
        <p:txBody>
          <a:bodyPr wrap="square" rtlCol="0">
            <a:spAutoFit/>
          </a:bodyPr>
          <a:lstStyle/>
          <a:p>
            <a:pPr algn="ctr"/>
            <a:r>
              <a:rPr lang="en-US" sz="4050" b="1" dirty="0" err="1">
                <a:solidFill>
                  <a:srgbClr val="FF0000"/>
                </a:solidFill>
                <a:latin typeface="Times New Roman" panose="02020603050405020304" pitchFamily="18" charset="0"/>
                <a:cs typeface="Times New Roman" panose="02020603050405020304" pitchFamily="18" charset="0"/>
              </a:rPr>
              <a:t>Trường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Tiểu</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học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Phúc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Lợi</a:t>
            </a:r>
            <a:endParaRPr lang="en-US" sz="405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Tuần</a:t>
            </a:r>
            <a:r>
              <a:rPr lang="en-US" sz="3600" b="1" dirty="0">
                <a:solidFill>
                  <a:srgbClr val="FF0000"/>
                </a:solidFill>
                <a:latin typeface="Times New Roman" panose="02020603050405020304" pitchFamily="18" charset="0"/>
                <a:cs typeface="Times New Roman" panose="02020603050405020304" pitchFamily="18" charset="0"/>
              </a:rPr>
              <a:t> 23</a:t>
            </a:r>
          </a:p>
          <a:p>
            <a:pPr algn="ct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đọc</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3600" b="1" dirty="0" err="1" smtClean="0">
                <a:solidFill>
                  <a:srgbClr val="FF0000"/>
                </a:solidFill>
                <a:latin typeface="Times New Roman" panose="02020603050405020304" pitchFamily="18" charset="0"/>
                <a:cs typeface="Times New Roman" panose="02020603050405020304" pitchFamily="18" charset="0"/>
              </a:rPr>
              <a:t>Chương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xiếc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đặc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sắc</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278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29835" y="1804012"/>
            <a:ext cx="2659179" cy="584775"/>
          </a:xfrm>
          <a:prstGeom prst="rect">
            <a:avLst/>
          </a:prstGeom>
          <a:noFill/>
        </p:spPr>
        <p:txBody>
          <a:bodyPr wrap="square" rtlCol="0" anchor="ctr">
            <a:spAutoFit/>
          </a:bodyPr>
          <a:lstStyle/>
          <a:p>
            <a:r>
              <a:rPr lang="en-US" sz="3200" b="1" i="1" smtClean="0">
                <a:latin typeface="Times New Roman" panose="02020603050405020304" pitchFamily="18" charset="0"/>
                <a:cs typeface="Times New Roman" panose="02020603050405020304" pitchFamily="18" charset="0"/>
              </a:rPr>
              <a:t>*</a:t>
            </a:r>
            <a:r>
              <a:rPr lang="en-US" sz="3200" b="1" i="1" u="sng" smtClean="0">
                <a:latin typeface="Times New Roman" panose="02020603050405020304" pitchFamily="18" charset="0"/>
                <a:cs typeface="Times New Roman" panose="02020603050405020304" pitchFamily="18" charset="0"/>
              </a:rPr>
              <a:t>Đoạn</a:t>
            </a:r>
            <a:r>
              <a:rPr lang="en-US" sz="3200" b="1" i="1" smtClean="0">
                <a:latin typeface="Times New Roman" panose="02020603050405020304" pitchFamily="18" charset="0"/>
                <a:cs typeface="Times New Roman" panose="02020603050405020304" pitchFamily="18" charset="0"/>
              </a:rPr>
              <a:t>:</a:t>
            </a:r>
            <a:endParaRPr lang="en-US" sz="3200" b="1" i="1">
              <a:latin typeface="Times New Roman" panose="02020603050405020304" pitchFamily="18" charset="0"/>
              <a:cs typeface="Times New Roman" panose="02020603050405020304" pitchFamily="18" charset="0"/>
            </a:endParaRPr>
          </a:p>
        </p:txBody>
      </p:sp>
      <p:sp>
        <p:nvSpPr>
          <p:cNvPr id="14" name="TextBox 13"/>
          <p:cNvSpPr txBox="1"/>
          <p:nvPr/>
        </p:nvSpPr>
        <p:spPr>
          <a:xfrm>
            <a:off x="929835" y="2388787"/>
            <a:ext cx="8024883" cy="2862322"/>
          </a:xfrm>
          <a:prstGeom prst="rect">
            <a:avLst/>
          </a:prstGeom>
          <a:noFill/>
        </p:spPr>
        <p:txBody>
          <a:bodyPr wrap="square" rtlCol="0" anchor="ctr">
            <a:spAutoFit/>
          </a:bodyPr>
          <a:lstStyle/>
          <a:p>
            <a:pPr algn="just"/>
            <a:r>
              <a:rPr lang="vi-VN" sz="3200">
                <a:latin typeface="Times New Roman" panose="02020603050405020304" pitchFamily="18" charset="0"/>
                <a:cs typeface="Times New Roman" panose="02020603050405020304" pitchFamily="18" charset="0"/>
              </a:rPr>
              <a:t>RẠP MỚI ĐƯỢC TU BỔ </a:t>
            </a:r>
            <a:r>
              <a:rPr lang="vi-VN" sz="3200" i="1">
                <a:solidFill>
                  <a:srgbClr val="FF0000"/>
                </a:solidFill>
                <a:latin typeface="Times New Roman" panose="02020603050405020304" pitchFamily="18" charset="0"/>
                <a:cs typeface="Times New Roman" panose="02020603050405020304" pitchFamily="18" charset="0"/>
              </a:rPr>
              <a:t>thoáng </a:t>
            </a:r>
            <a:r>
              <a:rPr lang="vi-VN" sz="3200" i="1" smtClean="0">
                <a:solidFill>
                  <a:srgbClr val="FF0000"/>
                </a:solidFill>
                <a:latin typeface="Times New Roman" panose="02020603050405020304" pitchFamily="18" charset="0"/>
                <a:cs typeface="Times New Roman" panose="02020603050405020304" pitchFamily="18" charset="0"/>
              </a:rPr>
              <a:t>mát</a:t>
            </a:r>
            <a:r>
              <a:rPr lang="vi-VN" sz="3200" smtClean="0">
                <a:latin typeface="Times New Roman" panose="02020603050405020304" pitchFamily="18" charset="0"/>
                <a:cs typeface="Times New Roman" panose="02020603050405020304" pitchFamily="18" charset="0"/>
              </a:rPr>
              <a:t>,</a:t>
            </a:r>
            <a:r>
              <a:rPr lang="en-US" sz="4000" b="1" smtClean="0">
                <a:solidFill>
                  <a:srgbClr val="FF0000"/>
                </a:solidFill>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lgn="just"/>
            <a:r>
              <a:rPr lang="vi-VN" sz="3200" smtClean="0">
                <a:latin typeface="Times New Roman" panose="02020603050405020304" pitchFamily="18" charset="0"/>
                <a:cs typeface="Times New Roman" panose="02020603050405020304" pitchFamily="18" charset="0"/>
              </a:rPr>
              <a:t>ghế </a:t>
            </a:r>
            <a:r>
              <a:rPr lang="vi-VN" sz="3200">
                <a:latin typeface="Times New Roman" panose="02020603050405020304" pitchFamily="18" charset="0"/>
                <a:cs typeface="Times New Roman" panose="02020603050405020304" pitchFamily="18" charset="0"/>
              </a:rPr>
              <a:t>ngồi </a:t>
            </a:r>
            <a:r>
              <a:rPr lang="vi-VN" sz="3200" i="1">
                <a:solidFill>
                  <a:srgbClr val="FF0000"/>
                </a:solidFill>
                <a:latin typeface="Times New Roman" panose="02020603050405020304" pitchFamily="18" charset="0"/>
                <a:cs typeface="Times New Roman" panose="02020603050405020304" pitchFamily="18" charset="0"/>
              </a:rPr>
              <a:t>tiện lợi</a:t>
            </a:r>
            <a:r>
              <a:rPr lang="vi-VN" sz="3200" smtClean="0">
                <a:latin typeface="Times New Roman" panose="02020603050405020304" pitchFamily="18" charset="0"/>
                <a:cs typeface="Times New Roman" panose="02020603050405020304" pitchFamily="18" charset="0"/>
              </a:rPr>
              <a:t>,</a:t>
            </a:r>
            <a:r>
              <a:rPr lang="en-US" sz="4400" b="1" smtClean="0">
                <a:solidFill>
                  <a:srgbClr val="FF0000"/>
                </a:solidFill>
                <a:latin typeface="Times New Roman" panose="02020603050405020304" pitchFamily="18" charset="0"/>
                <a:cs typeface="Times New Roman" panose="02020603050405020304" pitchFamily="18" charset="0"/>
              </a:rPr>
              <a:t>/</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thoải mái cho </a:t>
            </a:r>
            <a:r>
              <a:rPr lang="vi-VN" sz="3200" i="1">
                <a:solidFill>
                  <a:srgbClr val="FF0000"/>
                </a:solidFill>
                <a:latin typeface="Times New Roman" panose="02020603050405020304" pitchFamily="18" charset="0"/>
                <a:cs typeface="Times New Roman" panose="02020603050405020304" pitchFamily="18" charset="0"/>
              </a:rPr>
              <a:t>mọi lứa tuổi</a:t>
            </a:r>
            <a:r>
              <a:rPr lang="vi-VN" sz="3200" smtClean="0">
                <a:latin typeface="Times New Roman" panose="02020603050405020304" pitchFamily="18" charset="0"/>
                <a:cs typeface="Times New Roman" panose="02020603050405020304" pitchFamily="18" charset="0"/>
              </a:rPr>
              <a:t>.</a:t>
            </a:r>
            <a:r>
              <a:rPr lang="en-US" sz="4000" b="1" smtClean="0">
                <a:solidFill>
                  <a:srgbClr val="FF0000"/>
                </a:solidFill>
                <a:latin typeface="Times New Roman" panose="02020603050405020304" pitchFamily="18" charset="0"/>
                <a:cs typeface="Times New Roman" panose="02020603050405020304" pitchFamily="18" charset="0"/>
              </a:rPr>
              <a:t>//</a:t>
            </a:r>
            <a:endParaRPr lang="vi-VN" sz="400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3200" b="1">
                <a:latin typeface="Times New Roman" panose="02020603050405020304" pitchFamily="18" charset="0"/>
                <a:cs typeface="Times New Roman" panose="02020603050405020304" pitchFamily="18" charset="0"/>
              </a:rPr>
              <a:t>GIẢM GIÁ VÉ 50% </a:t>
            </a:r>
            <a:r>
              <a:rPr lang="vi-VN" sz="3200">
                <a:latin typeface="Times New Roman" panose="02020603050405020304" pitchFamily="18" charset="0"/>
                <a:cs typeface="Times New Roman" panose="02020603050405020304" pitchFamily="18" charset="0"/>
              </a:rPr>
              <a:t>cho thiếu nhi</a:t>
            </a:r>
            <a:r>
              <a:rPr lang="vi-VN" sz="3200" smtClean="0">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gn="just">
              <a:lnSpc>
                <a:spcPct val="150000"/>
              </a:lnSpc>
            </a:pPr>
            <a:r>
              <a:rPr lang="vi-VN" sz="3200" b="1">
                <a:latin typeface="Times New Roman" panose="02020603050405020304" pitchFamily="18" charset="0"/>
                <a:cs typeface="Times New Roman" panose="02020603050405020304" pitchFamily="18" charset="0"/>
              </a:rPr>
              <a:t>GIẢM 10%</a:t>
            </a:r>
            <a:r>
              <a:rPr lang="vi-VN" sz="3200">
                <a:latin typeface="Times New Roman" panose="02020603050405020304" pitchFamily="18" charset="0"/>
                <a:cs typeface="Times New Roman" panose="02020603050405020304" pitchFamily="18" charset="0"/>
              </a:rPr>
              <a:t> cho các đoàn đi tập thể</a:t>
            </a:r>
            <a:r>
              <a:rPr lang="vi-VN" sz="3200" smtClean="0">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454649" y="1302161"/>
            <a:ext cx="2234702" cy="523220"/>
          </a:xfrm>
          <a:prstGeom prst="rect">
            <a:avLst/>
          </a:prstGeom>
          <a:noFill/>
        </p:spPr>
        <p:txBody>
          <a:bodyPr wrap="square" rtlCol="0" anchor="ctr">
            <a:spAutoFit/>
          </a:bodyPr>
          <a:lstStyle/>
          <a:p>
            <a:r>
              <a:rPr lang="en-US" sz="2800" b="1" smtClean="0">
                <a:solidFill>
                  <a:schemeClr val="accent5">
                    <a:lumMod val="50000"/>
                  </a:schemeClr>
                </a:solidFill>
                <a:latin typeface="Times New Roman" panose="02020603050405020304" pitchFamily="18" charset="0"/>
                <a:cs typeface="Times New Roman" panose="02020603050405020304" pitchFamily="18" charset="0"/>
              </a:rPr>
              <a:t>1. Luyện đọc</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61957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6425" y="1127787"/>
            <a:ext cx="5362849" cy="1384995"/>
          </a:xfrm>
          <a:prstGeom prst="rect">
            <a:avLst/>
          </a:prstGeom>
          <a:noFill/>
        </p:spPr>
        <p:txBody>
          <a:bodyPr wrap="square" rtlCol="0" anchor="ctr">
            <a:spAutoFit/>
          </a:bodyPr>
          <a:lstStyle/>
          <a:p>
            <a:pPr algn="ctr"/>
            <a:r>
              <a:rPr lang="en-US" sz="2100" smtClean="0">
                <a:latin typeface="Times New Roman" panose="02020603050405020304" pitchFamily="18" charset="0"/>
                <a:cs typeface="Times New Roman" panose="02020603050405020304" pitchFamily="18" charset="0"/>
              </a:rPr>
              <a:t>Chương trình xiếc đặc sắc</a:t>
            </a:r>
          </a:p>
          <a:p>
            <a:pPr algn="ctr"/>
            <a:r>
              <a:rPr lang="en-US" sz="2100" smtClean="0">
                <a:latin typeface="Times New Roman" panose="02020603050405020304" pitchFamily="18" charset="0"/>
                <a:cs typeface="Times New Roman" panose="02020603050405020304" pitchFamily="18" charset="0"/>
              </a:rPr>
              <a:t>Nhân ngày Quốc tế Thiếu nhi 1- 6</a:t>
            </a:r>
          </a:p>
          <a:p>
            <a:pPr algn="ctr"/>
            <a:r>
              <a:rPr lang="en-US" sz="2100" smtClean="0">
                <a:latin typeface="Times New Roman" panose="02020603050405020304" pitchFamily="18" charset="0"/>
                <a:cs typeface="Times New Roman" panose="02020603050405020304" pitchFamily="18" charset="0"/>
              </a:rPr>
              <a:t>RẠP XIẾC CHÚ NGỰA VẰN</a:t>
            </a:r>
          </a:p>
          <a:p>
            <a:pPr algn="ctr"/>
            <a:r>
              <a:rPr lang="en-US" sz="2100" smtClean="0">
                <a:latin typeface="Times New Roman" panose="02020603050405020304" pitchFamily="18" charset="0"/>
                <a:cs typeface="Times New Roman" panose="02020603050405020304" pitchFamily="18" charset="0"/>
              </a:rPr>
              <a:t>NHIỀU TIẾT MỤC MỚI RA MẮT LẦN ĐẦU</a:t>
            </a:r>
            <a:endParaRPr lang="en-US" sz="2100">
              <a:latin typeface="Times New Roman" panose="02020603050405020304" pitchFamily="18" charset="0"/>
              <a:cs typeface="Times New Roman" panose="02020603050405020304" pitchFamily="18" charset="0"/>
            </a:endParaRPr>
          </a:p>
        </p:txBody>
      </p:sp>
      <p:sp>
        <p:nvSpPr>
          <p:cNvPr id="5" name="TextBox 4"/>
          <p:cNvSpPr txBox="1"/>
          <p:nvPr/>
        </p:nvSpPr>
        <p:spPr>
          <a:xfrm>
            <a:off x="2229895" y="2512782"/>
            <a:ext cx="4057935" cy="1061829"/>
          </a:xfrm>
          <a:prstGeom prst="rect">
            <a:avLst/>
          </a:prstGeom>
          <a:noFill/>
        </p:spPr>
        <p:txBody>
          <a:bodyPr wrap="square" rtlCol="0" anchor="ctr">
            <a:spAutoFit/>
          </a:bodyPr>
          <a:lstStyle/>
          <a:p>
            <a:r>
              <a:rPr lang="en-US" sz="2100" b="1" smtClean="0">
                <a:latin typeface="Times New Roman" panose="02020603050405020304" pitchFamily="18" charset="0"/>
                <a:cs typeface="Times New Roman" panose="02020603050405020304" pitchFamily="18" charset="0"/>
              </a:rPr>
              <a:t>Xiếc thú </a:t>
            </a:r>
            <a:r>
              <a:rPr lang="en-US" sz="2100" smtClean="0">
                <a:latin typeface="Times New Roman" panose="02020603050405020304" pitchFamily="18" charset="0"/>
                <a:cs typeface="Times New Roman" panose="02020603050405020304" pitchFamily="18" charset="0"/>
              </a:rPr>
              <a:t>vui nhộn, dí dỏm.</a:t>
            </a:r>
          </a:p>
          <a:p>
            <a:r>
              <a:rPr lang="en-US" sz="2100" b="1" smtClean="0">
                <a:latin typeface="Times New Roman" panose="02020603050405020304" pitchFamily="18" charset="0"/>
                <a:cs typeface="Times New Roman" panose="02020603050405020304" pitchFamily="18" charset="0"/>
              </a:rPr>
              <a:t>Ảo thuật </a:t>
            </a:r>
            <a:r>
              <a:rPr lang="en-US" sz="2100" smtClean="0">
                <a:latin typeface="Times New Roman" panose="02020603050405020304" pitchFamily="18" charset="0"/>
                <a:cs typeface="Times New Roman" panose="02020603050405020304" pitchFamily="18" charset="0"/>
              </a:rPr>
              <a:t>biến hóa bất ngờ, thú vị.</a:t>
            </a:r>
          </a:p>
          <a:p>
            <a:r>
              <a:rPr lang="en-US" sz="2100" b="1" smtClean="0">
                <a:latin typeface="Times New Roman" panose="02020603050405020304" pitchFamily="18" charset="0"/>
                <a:cs typeface="Times New Roman" panose="02020603050405020304" pitchFamily="18" charset="0"/>
              </a:rPr>
              <a:t>Xiếc nhào lộn</a:t>
            </a:r>
            <a:r>
              <a:rPr lang="en-US" sz="2100" smtClean="0">
                <a:latin typeface="Times New Roman" panose="02020603050405020304" pitchFamily="18" charset="0"/>
                <a:cs typeface="Times New Roman" panose="02020603050405020304" pitchFamily="18" charset="0"/>
              </a:rPr>
              <a:t> khéo léo, dẻo dai.</a:t>
            </a:r>
            <a:endParaRPr lang="en-US" sz="2100">
              <a:latin typeface="Times New Roman" panose="02020603050405020304" pitchFamily="18" charset="0"/>
              <a:cs typeface="Times New Roman" panose="02020603050405020304" pitchFamily="18" charset="0"/>
            </a:endParaRPr>
          </a:p>
        </p:txBody>
      </p:sp>
      <p:sp>
        <p:nvSpPr>
          <p:cNvPr id="7" name="TextBox 6"/>
          <p:cNvSpPr txBox="1"/>
          <p:nvPr/>
        </p:nvSpPr>
        <p:spPr>
          <a:xfrm>
            <a:off x="2229895" y="3594872"/>
            <a:ext cx="6291805" cy="1384995"/>
          </a:xfrm>
          <a:prstGeom prst="rect">
            <a:avLst/>
          </a:prstGeom>
          <a:noFill/>
        </p:spPr>
        <p:txBody>
          <a:bodyPr wrap="square" rtlCol="0" anchor="ctr">
            <a:spAutoFit/>
          </a:bodyPr>
          <a:lstStyle/>
          <a:p>
            <a:pPr algn="just"/>
            <a:r>
              <a:rPr lang="en-US" sz="2100" smtClean="0">
                <a:latin typeface="Times New Roman" panose="02020603050405020304" pitchFamily="18" charset="0"/>
                <a:cs typeface="Times New Roman" panose="02020603050405020304" pitchFamily="18" charset="0"/>
              </a:rPr>
              <a:t>RẠP MỚI ĐƯỢC TU BỔ thoáng mát, ghế ngồi tiện lợi, thoải mái cho mọi lứa tuổi.</a:t>
            </a:r>
          </a:p>
          <a:p>
            <a:pPr algn="just"/>
            <a:r>
              <a:rPr lang="en-US" sz="2100" b="1" smtClean="0">
                <a:latin typeface="Times New Roman" panose="02020603050405020304" pitchFamily="18" charset="0"/>
                <a:cs typeface="Times New Roman" panose="02020603050405020304" pitchFamily="18" charset="0"/>
              </a:rPr>
              <a:t>GIẢM GIÁ VÉ  50% </a:t>
            </a:r>
            <a:r>
              <a:rPr lang="en-US" sz="2100" smtClean="0">
                <a:latin typeface="Times New Roman" panose="02020603050405020304" pitchFamily="18" charset="0"/>
                <a:cs typeface="Times New Roman" panose="02020603050405020304" pitchFamily="18" charset="0"/>
              </a:rPr>
              <a:t>cho thiếu nhi.</a:t>
            </a:r>
          </a:p>
          <a:p>
            <a:pPr algn="just"/>
            <a:r>
              <a:rPr lang="en-US" sz="2100" b="1" smtClean="0">
                <a:latin typeface="Times New Roman" panose="02020603050405020304" pitchFamily="18" charset="0"/>
                <a:cs typeface="Times New Roman" panose="02020603050405020304" pitchFamily="18" charset="0"/>
              </a:rPr>
              <a:t>GIẢM  10%</a:t>
            </a:r>
            <a:r>
              <a:rPr lang="en-US" sz="2100" smtClean="0">
                <a:latin typeface="Times New Roman" panose="02020603050405020304" pitchFamily="18" charset="0"/>
                <a:cs typeface="Times New Roman" panose="02020603050405020304" pitchFamily="18" charset="0"/>
              </a:rPr>
              <a:t> cho các đoàn đi tập thể.</a:t>
            </a:r>
          </a:p>
        </p:txBody>
      </p:sp>
      <p:sp>
        <p:nvSpPr>
          <p:cNvPr id="8" name="TextBox 7"/>
          <p:cNvSpPr txBox="1"/>
          <p:nvPr/>
        </p:nvSpPr>
        <p:spPr>
          <a:xfrm>
            <a:off x="2229895" y="4949089"/>
            <a:ext cx="5976959" cy="1708160"/>
          </a:xfrm>
          <a:prstGeom prst="rect">
            <a:avLst/>
          </a:prstGeom>
          <a:noFill/>
        </p:spPr>
        <p:txBody>
          <a:bodyPr wrap="square" rtlCol="0" anchor="ctr">
            <a:spAutoFit/>
          </a:bodyPr>
          <a:lstStyle/>
          <a:p>
            <a:pPr algn="ctr"/>
            <a:r>
              <a:rPr lang="en-US" sz="2100" b="1" smtClean="0">
                <a:latin typeface="Times New Roman" panose="02020603050405020304" pitchFamily="18" charset="0"/>
                <a:cs typeface="Times New Roman" panose="02020603050405020304" pitchFamily="18" charset="0"/>
              </a:rPr>
              <a:t>MỞ MÀN</a:t>
            </a:r>
          </a:p>
          <a:p>
            <a:pPr algn="just"/>
            <a:r>
              <a:rPr lang="en-US" sz="2100" smtClean="0">
                <a:latin typeface="Times New Roman" panose="02020603050405020304" pitchFamily="18" charset="0"/>
                <a:cs typeface="Times New Roman" panose="02020603050405020304" pitchFamily="18" charset="0"/>
              </a:rPr>
              <a:t>- Hằng ngày : 19 giờ.</a:t>
            </a:r>
          </a:p>
          <a:p>
            <a:pPr algn="just"/>
            <a:r>
              <a:rPr lang="en-US" sz="2100" smtClean="0">
                <a:latin typeface="Times New Roman" panose="02020603050405020304" pitchFamily="18" charset="0"/>
                <a:cs typeface="Times New Roman" panose="02020603050405020304" pitchFamily="18" charset="0"/>
              </a:rPr>
              <a:t>- Chủ nhật và ngày lễ : 8 giờ, 15 giờ, 19 giờ.</a:t>
            </a:r>
            <a:endParaRPr lang="en-US" sz="2100">
              <a:latin typeface="Times New Roman" panose="02020603050405020304" pitchFamily="18" charset="0"/>
              <a:cs typeface="Times New Roman" panose="02020603050405020304" pitchFamily="18" charset="0"/>
            </a:endParaRPr>
          </a:p>
          <a:p>
            <a:pPr algn="just"/>
            <a:r>
              <a:rPr lang="en-US" sz="2100" smtClean="0">
                <a:latin typeface="Times New Roman" panose="02020603050405020304" pitchFamily="18" charset="0"/>
                <a:cs typeface="Times New Roman" panose="02020603050405020304" pitchFamily="18" charset="0"/>
              </a:rPr>
              <a:t>Liên hệ tại rạp theo </a:t>
            </a:r>
            <a:r>
              <a:rPr lang="en-US" sz="2100" b="1" smtClean="0">
                <a:latin typeface="Times New Roman" panose="02020603050405020304" pitchFamily="18" charset="0"/>
                <a:cs typeface="Times New Roman" panose="02020603050405020304" pitchFamily="18" charset="0"/>
              </a:rPr>
              <a:t>điện thoại </a:t>
            </a:r>
            <a:r>
              <a:rPr lang="en-US" sz="2100" smtClean="0">
                <a:latin typeface="Times New Roman" panose="02020603050405020304" pitchFamily="18" charset="0"/>
                <a:cs typeface="Times New Roman" panose="02020603050405020304" pitchFamily="18" charset="0"/>
              </a:rPr>
              <a:t>: 5180360.</a:t>
            </a:r>
          </a:p>
          <a:p>
            <a:pPr algn="just"/>
            <a:r>
              <a:rPr lang="en-US" sz="2100" smtClean="0">
                <a:latin typeface="Times New Roman" panose="02020603050405020304" pitchFamily="18" charset="0"/>
                <a:cs typeface="Times New Roman" panose="02020603050405020304" pitchFamily="18" charset="0"/>
              </a:rPr>
              <a:t>Rất hân hạnh được phục vụ các em nhỏ và quý khách.</a:t>
            </a:r>
          </a:p>
        </p:txBody>
      </p:sp>
      <p:sp>
        <p:nvSpPr>
          <p:cNvPr id="4" name="Left Bracket 3"/>
          <p:cNvSpPr/>
          <p:nvPr/>
        </p:nvSpPr>
        <p:spPr>
          <a:xfrm>
            <a:off x="1915505" y="1227386"/>
            <a:ext cx="123890" cy="1185796"/>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92859" y="1066231"/>
            <a:ext cx="1675225" cy="1446550"/>
          </a:xfrm>
          <a:prstGeom prst="rect">
            <a:avLst/>
          </a:prstGeom>
          <a:noFill/>
        </p:spPr>
        <p:txBody>
          <a:bodyPr wrap="square" rtlCol="0" anchor="ctr">
            <a:spAutoFit/>
          </a:bodyPr>
          <a:lstStyle/>
          <a:p>
            <a:r>
              <a:rPr lang="en-US" sz="2200" u="sng" smtClean="0">
                <a:solidFill>
                  <a:srgbClr val="0070C0"/>
                </a:solidFill>
                <a:latin typeface="Times New Roman" panose="02020603050405020304" pitchFamily="18" charset="0"/>
                <a:cs typeface="Times New Roman" panose="02020603050405020304" pitchFamily="18" charset="0"/>
              </a:rPr>
              <a:t>Phần 1:</a:t>
            </a:r>
          </a:p>
          <a:p>
            <a:r>
              <a:rPr lang="vi-VN" sz="2200" smtClean="0">
                <a:solidFill>
                  <a:srgbClr val="0070C0"/>
                </a:solidFill>
                <a:latin typeface="Times New Roman" panose="02020603050405020304" pitchFamily="18" charset="0"/>
                <a:cs typeface="Times New Roman" panose="02020603050405020304" pitchFamily="18" charset="0"/>
              </a:rPr>
              <a:t>Tên chương</a:t>
            </a:r>
            <a:endParaRPr lang="en-US" sz="2200" smtClean="0">
              <a:solidFill>
                <a:srgbClr val="0070C0"/>
              </a:solidFill>
              <a:latin typeface="Times New Roman" panose="02020603050405020304" pitchFamily="18" charset="0"/>
              <a:cs typeface="Times New Roman" panose="02020603050405020304" pitchFamily="18" charset="0"/>
            </a:endParaRPr>
          </a:p>
          <a:p>
            <a:r>
              <a:rPr lang="vi-VN" sz="2200" smtClean="0">
                <a:solidFill>
                  <a:srgbClr val="0070C0"/>
                </a:solidFill>
                <a:latin typeface="Times New Roman" panose="02020603050405020304" pitchFamily="18" charset="0"/>
                <a:cs typeface="Times New Roman" panose="02020603050405020304" pitchFamily="18" charset="0"/>
              </a:rPr>
              <a:t>trình </a:t>
            </a:r>
            <a:r>
              <a:rPr lang="vi-VN" sz="2200">
                <a:solidFill>
                  <a:srgbClr val="0070C0"/>
                </a:solidFill>
                <a:latin typeface="Times New Roman" panose="02020603050405020304" pitchFamily="18" charset="0"/>
                <a:cs typeface="Times New Roman" panose="02020603050405020304" pitchFamily="18" charset="0"/>
              </a:rPr>
              <a:t>và tên rạp xiếc</a:t>
            </a:r>
            <a:r>
              <a:rPr lang="en-US" sz="2200" smtClean="0">
                <a:solidFill>
                  <a:srgbClr val="0070C0"/>
                </a:solidFill>
                <a:latin typeface="Times New Roman" panose="02020603050405020304" pitchFamily="18" charset="0"/>
                <a:cs typeface="Times New Roman" panose="02020603050405020304" pitchFamily="18" charset="0"/>
              </a:rPr>
              <a:t> </a:t>
            </a:r>
            <a:endParaRPr lang="en-US" sz="220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17544" y="2656406"/>
            <a:ext cx="1764802" cy="769441"/>
          </a:xfrm>
          <a:prstGeom prst="rect">
            <a:avLst/>
          </a:prstGeom>
          <a:noFill/>
        </p:spPr>
        <p:txBody>
          <a:bodyPr wrap="square" rtlCol="0" anchor="ctr">
            <a:spAutoFit/>
          </a:bodyPr>
          <a:lstStyle/>
          <a:p>
            <a:r>
              <a:rPr lang="en-US" sz="2200" u="sng">
                <a:solidFill>
                  <a:srgbClr val="C00000"/>
                </a:solidFill>
                <a:latin typeface="Times New Roman" panose="02020603050405020304" pitchFamily="18" charset="0"/>
                <a:cs typeface="Times New Roman" panose="02020603050405020304" pitchFamily="18" charset="0"/>
              </a:rPr>
              <a:t>Phần </a:t>
            </a:r>
            <a:r>
              <a:rPr lang="en-US" sz="2200" u="sng" smtClean="0">
                <a:solidFill>
                  <a:srgbClr val="C00000"/>
                </a:solidFill>
                <a:latin typeface="Times New Roman" panose="02020603050405020304" pitchFamily="18" charset="0"/>
                <a:cs typeface="Times New Roman" panose="02020603050405020304" pitchFamily="18" charset="0"/>
              </a:rPr>
              <a:t>2:</a:t>
            </a:r>
          </a:p>
          <a:p>
            <a:r>
              <a:rPr lang="en-US" sz="2200" smtClean="0">
                <a:solidFill>
                  <a:srgbClr val="C00000"/>
                </a:solidFill>
                <a:latin typeface="Times New Roman" panose="02020603050405020304" pitchFamily="18" charset="0"/>
                <a:cs typeface="Times New Roman" panose="02020603050405020304" pitchFamily="18" charset="0"/>
              </a:rPr>
              <a:t>Tiết </a:t>
            </a:r>
            <a:r>
              <a:rPr lang="en-US" sz="2200">
                <a:solidFill>
                  <a:srgbClr val="C00000"/>
                </a:solidFill>
                <a:latin typeface="Times New Roman" panose="02020603050405020304" pitchFamily="18" charset="0"/>
                <a:cs typeface="Times New Roman" panose="02020603050405020304" pitchFamily="18" charset="0"/>
              </a:rPr>
              <a:t>mục mới</a:t>
            </a:r>
          </a:p>
        </p:txBody>
      </p:sp>
      <p:sp>
        <p:nvSpPr>
          <p:cNvPr id="11" name="Left Bracket 10"/>
          <p:cNvSpPr/>
          <p:nvPr/>
        </p:nvSpPr>
        <p:spPr>
          <a:xfrm>
            <a:off x="1915505" y="2512782"/>
            <a:ext cx="123890" cy="1082090"/>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
        <p:nvSpPr>
          <p:cNvPr id="12" name="Left Bracket 11"/>
          <p:cNvSpPr/>
          <p:nvPr/>
        </p:nvSpPr>
        <p:spPr>
          <a:xfrm>
            <a:off x="1915505" y="3694471"/>
            <a:ext cx="123890" cy="1254618"/>
          </a:xfrm>
          <a:prstGeom prst="lef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
        <p:nvSpPr>
          <p:cNvPr id="13" name="TextBox 12"/>
          <p:cNvSpPr txBox="1"/>
          <p:nvPr/>
        </p:nvSpPr>
        <p:spPr>
          <a:xfrm>
            <a:off x="212648" y="3584117"/>
            <a:ext cx="1755436" cy="1446550"/>
          </a:xfrm>
          <a:prstGeom prst="rect">
            <a:avLst/>
          </a:prstGeom>
          <a:noFill/>
        </p:spPr>
        <p:txBody>
          <a:bodyPr wrap="square" rtlCol="0" anchor="ctr">
            <a:spAutoFit/>
          </a:bodyPr>
          <a:lstStyle/>
          <a:p>
            <a:r>
              <a:rPr lang="en-US" sz="2200" u="sng">
                <a:solidFill>
                  <a:schemeClr val="accent6">
                    <a:lumMod val="75000"/>
                  </a:schemeClr>
                </a:solidFill>
                <a:latin typeface="Times New Roman" panose="02020603050405020304" pitchFamily="18" charset="0"/>
                <a:cs typeface="Times New Roman" panose="02020603050405020304" pitchFamily="18" charset="0"/>
              </a:rPr>
              <a:t>Phần 3</a:t>
            </a:r>
            <a:r>
              <a:rPr lang="en-US" sz="2200" u="sng" smtClean="0">
                <a:solidFill>
                  <a:schemeClr val="accent6">
                    <a:lumMod val="75000"/>
                  </a:schemeClr>
                </a:solidFill>
                <a:latin typeface="Times New Roman" panose="02020603050405020304" pitchFamily="18" charset="0"/>
                <a:cs typeface="Times New Roman" panose="02020603050405020304" pitchFamily="18" charset="0"/>
              </a:rPr>
              <a:t>:</a:t>
            </a:r>
          </a:p>
          <a:p>
            <a:r>
              <a:rPr lang="en-US" sz="2200">
                <a:solidFill>
                  <a:schemeClr val="accent6">
                    <a:lumMod val="75000"/>
                  </a:schemeClr>
                </a:solidFill>
                <a:latin typeface="Times New Roman" panose="02020603050405020304" pitchFamily="18" charset="0"/>
                <a:cs typeface="Times New Roman" panose="02020603050405020304" pitchFamily="18" charset="0"/>
              </a:rPr>
              <a:t>Tiện nghi và mức giảm giá vé</a:t>
            </a:r>
          </a:p>
        </p:txBody>
      </p:sp>
      <p:sp>
        <p:nvSpPr>
          <p:cNvPr id="14" name="TextBox 13"/>
          <p:cNvSpPr txBox="1"/>
          <p:nvPr/>
        </p:nvSpPr>
        <p:spPr>
          <a:xfrm>
            <a:off x="212648" y="5023288"/>
            <a:ext cx="1764802" cy="1785104"/>
          </a:xfrm>
          <a:prstGeom prst="rect">
            <a:avLst/>
          </a:prstGeom>
          <a:noFill/>
        </p:spPr>
        <p:txBody>
          <a:bodyPr wrap="square" rtlCol="0" anchor="ctr">
            <a:spAutoFit/>
          </a:bodyPr>
          <a:lstStyle/>
          <a:p>
            <a:r>
              <a:rPr lang="en-US" sz="2200" u="sng">
                <a:solidFill>
                  <a:schemeClr val="accent2">
                    <a:lumMod val="75000"/>
                  </a:schemeClr>
                </a:solidFill>
                <a:latin typeface="Times New Roman" panose="02020603050405020304" pitchFamily="18" charset="0"/>
                <a:cs typeface="Times New Roman" panose="02020603050405020304" pitchFamily="18" charset="0"/>
              </a:rPr>
              <a:t>Phần </a:t>
            </a:r>
            <a:r>
              <a:rPr lang="en-US" sz="2200" u="sng" smtClean="0">
                <a:solidFill>
                  <a:schemeClr val="accent2">
                    <a:lumMod val="75000"/>
                  </a:schemeClr>
                </a:solidFill>
                <a:latin typeface="Times New Roman" panose="02020603050405020304" pitchFamily="18" charset="0"/>
                <a:cs typeface="Times New Roman" panose="02020603050405020304" pitchFamily="18" charset="0"/>
              </a:rPr>
              <a:t>4:</a:t>
            </a:r>
          </a:p>
          <a:p>
            <a:r>
              <a:rPr lang="en-US" sz="2200">
                <a:solidFill>
                  <a:schemeClr val="accent2">
                    <a:lumMod val="75000"/>
                  </a:schemeClr>
                </a:solidFill>
                <a:latin typeface="Times New Roman" panose="02020603050405020304" pitchFamily="18" charset="0"/>
                <a:cs typeface="Times New Roman" panose="02020603050405020304" pitchFamily="18" charset="0"/>
              </a:rPr>
              <a:t>Thời gian biểu diễn. Cách liên hệ và lời mời.</a:t>
            </a:r>
          </a:p>
        </p:txBody>
      </p:sp>
      <p:sp>
        <p:nvSpPr>
          <p:cNvPr id="15" name="Left Bracket 14"/>
          <p:cNvSpPr/>
          <p:nvPr/>
        </p:nvSpPr>
        <p:spPr>
          <a:xfrm>
            <a:off x="1915505" y="5081467"/>
            <a:ext cx="123890" cy="1575782"/>
          </a:xfrm>
          <a:prstGeom prst="lef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8801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animBg="1"/>
      <p:bldP spid="12" grpId="0" animBg="1"/>
      <p:bldP spid="13" grpId="0"/>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66087" y="1335273"/>
            <a:ext cx="2692401" cy="523220"/>
          </a:xfrm>
          <a:prstGeom prst="rect">
            <a:avLst/>
          </a:prstGeom>
          <a:noFill/>
        </p:spPr>
        <p:txBody>
          <a:bodyPr wrap="square" rtlCol="0" anchor="ctr">
            <a:spAutoFit/>
          </a:bodyPr>
          <a:lstStyle/>
          <a:p>
            <a:r>
              <a:rPr lang="en-US" sz="2800" b="1">
                <a:solidFill>
                  <a:srgbClr val="002060"/>
                </a:solidFill>
                <a:latin typeface="Times New Roman" panose="02020603050405020304" pitchFamily="18" charset="0"/>
                <a:cs typeface="Times New Roman" panose="02020603050405020304" pitchFamily="18" charset="0"/>
              </a:rPr>
              <a:t>2</a:t>
            </a:r>
            <a:r>
              <a:rPr lang="en-US" sz="2800" b="1" smtClean="0">
                <a:solidFill>
                  <a:srgbClr val="002060"/>
                </a:solidFill>
                <a:latin typeface="Times New Roman" panose="02020603050405020304" pitchFamily="18" charset="0"/>
                <a:cs typeface="Times New Roman" panose="02020603050405020304" pitchFamily="18" charset="0"/>
              </a:rPr>
              <a:t>. Tìm hiểu bài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28484" y="1298342"/>
            <a:ext cx="2234702" cy="523220"/>
          </a:xfrm>
          <a:prstGeom prst="rect">
            <a:avLst/>
          </a:prstGeom>
          <a:noFill/>
        </p:spPr>
        <p:txBody>
          <a:bodyPr wrap="square" rtlCol="0" anchor="ctr">
            <a:spAutoFit/>
          </a:bodyPr>
          <a:lstStyle/>
          <a:p>
            <a:r>
              <a:rPr lang="en-US" sz="2800" b="1" smtClean="0">
                <a:solidFill>
                  <a:srgbClr val="002060"/>
                </a:solidFill>
                <a:latin typeface="Times New Roman" panose="02020603050405020304" pitchFamily="18" charset="0"/>
                <a:cs typeface="Times New Roman" panose="02020603050405020304" pitchFamily="18" charset="0"/>
              </a:rPr>
              <a:t>1. Luyện đọc</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34397" y="1874211"/>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*Từ khó:</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612943" y="1874211"/>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*Từ mới</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34397" y="3955878"/>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a:t>
            </a:r>
            <a:r>
              <a:rPr lang="en-US" sz="2400" b="1" u="sng" smtClean="0">
                <a:solidFill>
                  <a:srgbClr val="002060"/>
                </a:solidFill>
                <a:latin typeface="Times New Roman" panose="02020603050405020304" pitchFamily="18" charset="0"/>
                <a:cs typeface="Times New Roman" panose="02020603050405020304" pitchFamily="18" charset="0"/>
              </a:rPr>
              <a:t>Đoạn</a:t>
            </a:r>
            <a:r>
              <a:rPr lang="en-US" sz="2400" b="1" smtClean="0">
                <a:solidFill>
                  <a:srgbClr val="002060"/>
                </a:solidFill>
                <a:latin typeface="Times New Roman" panose="02020603050405020304" pitchFamily="18" charset="0"/>
                <a:cs typeface="Times New Roman" panose="02020603050405020304" pitchFamily="18" charset="0"/>
              </a:rPr>
              <a:t>:</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624346" y="4100992"/>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*Nội dung:</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91764" y="2506928"/>
            <a:ext cx="2708143" cy="1200329"/>
          </a:xfrm>
          <a:prstGeom prst="rect">
            <a:avLst/>
          </a:prstGeom>
          <a:noFill/>
        </p:spPr>
        <p:txBody>
          <a:bodyPr wrap="square" rtlCol="0" anchor="ctr">
            <a:spAutoFit/>
          </a:bodyPr>
          <a:lstStyle/>
          <a:p>
            <a:r>
              <a:rPr lang="en-US" sz="2400" smtClean="0">
                <a:latin typeface="Times New Roman" panose="02020603050405020304" pitchFamily="18" charset="0"/>
                <a:cs typeface="Times New Roman" panose="02020603050405020304" pitchFamily="18" charset="0"/>
              </a:rPr>
              <a:t>1-6,</a:t>
            </a:r>
          </a:p>
          <a:p>
            <a:r>
              <a:rPr lang="en-US" sz="2400" smtClean="0">
                <a:latin typeface="Times New Roman" panose="02020603050405020304" pitchFamily="18" charset="0"/>
                <a:cs typeface="Times New Roman" panose="02020603050405020304" pitchFamily="18" charset="0"/>
              </a:rPr>
              <a:t>50%, 10%,</a:t>
            </a:r>
          </a:p>
          <a:p>
            <a:r>
              <a:rPr lang="en-US" sz="2400" smtClean="0">
                <a:latin typeface="Times New Roman" panose="02020603050405020304" pitchFamily="18" charset="0"/>
                <a:cs typeface="Times New Roman" panose="02020603050405020304" pitchFamily="18" charset="0"/>
              </a:rPr>
              <a:t>5180 360</a:t>
            </a:r>
          </a:p>
        </p:txBody>
      </p:sp>
      <p:sp>
        <p:nvSpPr>
          <p:cNvPr id="14" name="TextBox 13"/>
          <p:cNvSpPr txBox="1"/>
          <p:nvPr/>
        </p:nvSpPr>
        <p:spPr>
          <a:xfrm>
            <a:off x="217788" y="4470192"/>
            <a:ext cx="4380040" cy="1708160"/>
          </a:xfrm>
          <a:prstGeom prst="rect">
            <a:avLst/>
          </a:prstGeom>
          <a:noFill/>
        </p:spPr>
        <p:txBody>
          <a:bodyPr wrap="square" rtlCol="0" anchor="ctr">
            <a:spAutoFit/>
          </a:bodyPr>
          <a:lstStyle/>
          <a:p>
            <a:r>
              <a:rPr lang="vi-VN" sz="2100">
                <a:latin typeface="Times New Roman" panose="02020603050405020304" pitchFamily="18" charset="0"/>
                <a:cs typeface="Times New Roman" panose="02020603050405020304" pitchFamily="18" charset="0"/>
              </a:rPr>
              <a:t>RẠP MỚI ĐƯỢC TU BỔ </a:t>
            </a:r>
            <a:r>
              <a:rPr lang="vi-VN" sz="2100" b="1" i="1">
                <a:latin typeface="Times New Roman" panose="02020603050405020304" pitchFamily="18" charset="0"/>
                <a:cs typeface="Times New Roman" panose="02020603050405020304" pitchFamily="18" charset="0"/>
              </a:rPr>
              <a:t>thoáng mát</a:t>
            </a:r>
            <a:r>
              <a:rPr lang="vi-VN" sz="2100">
                <a:latin typeface="Times New Roman" panose="02020603050405020304" pitchFamily="18" charset="0"/>
                <a:cs typeface="Times New Roman" panose="02020603050405020304" pitchFamily="18" charset="0"/>
              </a:rPr>
              <a:t>,</a:t>
            </a:r>
            <a:r>
              <a:rPr lang="vi-VN" sz="2100" b="1">
                <a:solidFill>
                  <a:srgbClr val="FF0000"/>
                </a:solidFill>
                <a:latin typeface="Times New Roman" panose="02020603050405020304" pitchFamily="18" charset="0"/>
                <a:cs typeface="Times New Roman" panose="02020603050405020304" pitchFamily="18" charset="0"/>
              </a:rPr>
              <a:t>/</a:t>
            </a:r>
            <a:r>
              <a:rPr lang="vi-VN" sz="2100">
                <a:latin typeface="Times New Roman" panose="02020603050405020304" pitchFamily="18" charset="0"/>
                <a:cs typeface="Times New Roman" panose="02020603050405020304" pitchFamily="18" charset="0"/>
              </a:rPr>
              <a:t> ghế ngồi </a:t>
            </a:r>
            <a:r>
              <a:rPr lang="vi-VN" sz="2100" b="1" i="1">
                <a:latin typeface="Times New Roman" panose="02020603050405020304" pitchFamily="18" charset="0"/>
                <a:cs typeface="Times New Roman" panose="02020603050405020304" pitchFamily="18" charset="0"/>
              </a:rPr>
              <a:t>tiện lợi</a:t>
            </a:r>
            <a:r>
              <a:rPr lang="vi-VN" sz="2100">
                <a:latin typeface="Times New Roman" panose="02020603050405020304" pitchFamily="18" charset="0"/>
                <a:cs typeface="Times New Roman" panose="02020603050405020304" pitchFamily="18" charset="0"/>
              </a:rPr>
              <a:t>,</a:t>
            </a:r>
            <a:r>
              <a:rPr lang="vi-VN" sz="2100" b="1">
                <a:solidFill>
                  <a:srgbClr val="FF0000"/>
                </a:solidFill>
                <a:latin typeface="Times New Roman" panose="02020603050405020304" pitchFamily="18" charset="0"/>
                <a:cs typeface="Times New Roman" panose="02020603050405020304" pitchFamily="18" charset="0"/>
              </a:rPr>
              <a:t>/</a:t>
            </a:r>
            <a:r>
              <a:rPr lang="vi-VN" sz="2100">
                <a:solidFill>
                  <a:srgbClr val="FF0000"/>
                </a:solidFill>
                <a:latin typeface="Times New Roman" panose="02020603050405020304" pitchFamily="18" charset="0"/>
                <a:cs typeface="Times New Roman" panose="02020603050405020304" pitchFamily="18" charset="0"/>
              </a:rPr>
              <a:t> </a:t>
            </a:r>
            <a:r>
              <a:rPr lang="vi-VN" sz="2100">
                <a:latin typeface="Times New Roman" panose="02020603050405020304" pitchFamily="18" charset="0"/>
                <a:cs typeface="Times New Roman" panose="02020603050405020304" pitchFamily="18" charset="0"/>
              </a:rPr>
              <a:t>thoải mái cho </a:t>
            </a:r>
            <a:r>
              <a:rPr lang="vi-VN" sz="2100" b="1" i="1">
                <a:latin typeface="Times New Roman" panose="02020603050405020304" pitchFamily="18" charset="0"/>
                <a:cs typeface="Times New Roman" panose="02020603050405020304" pitchFamily="18" charset="0"/>
              </a:rPr>
              <a:t>mọi lứa tuổi</a:t>
            </a:r>
            <a:r>
              <a:rPr lang="vi-VN" sz="2100">
                <a:latin typeface="Times New Roman" panose="02020603050405020304" pitchFamily="18" charset="0"/>
                <a:cs typeface="Times New Roman" panose="02020603050405020304" pitchFamily="18" charset="0"/>
              </a:rPr>
              <a:t>.</a:t>
            </a:r>
            <a:r>
              <a:rPr lang="vi-VN" sz="2100" b="1">
                <a:solidFill>
                  <a:srgbClr val="FF0000"/>
                </a:solidFill>
                <a:latin typeface="Times New Roman" panose="02020603050405020304" pitchFamily="18" charset="0"/>
                <a:cs typeface="Times New Roman" panose="02020603050405020304" pitchFamily="18" charset="0"/>
              </a:rPr>
              <a:t>//</a:t>
            </a:r>
          </a:p>
          <a:p>
            <a:r>
              <a:rPr lang="vi-VN" sz="2100" b="1">
                <a:latin typeface="Times New Roman" panose="02020603050405020304" pitchFamily="18" charset="0"/>
                <a:cs typeface="Times New Roman" panose="02020603050405020304" pitchFamily="18" charset="0"/>
              </a:rPr>
              <a:t>GIẢM GIÁ VÉ 50% </a:t>
            </a:r>
            <a:r>
              <a:rPr lang="vi-VN" sz="2100">
                <a:latin typeface="Times New Roman" panose="02020603050405020304" pitchFamily="18" charset="0"/>
                <a:cs typeface="Times New Roman" panose="02020603050405020304" pitchFamily="18" charset="0"/>
              </a:rPr>
              <a:t>cho thiếu nhi.</a:t>
            </a:r>
            <a:r>
              <a:rPr lang="vi-VN" sz="2100" b="1">
                <a:solidFill>
                  <a:srgbClr val="FF0000"/>
                </a:solidFill>
                <a:latin typeface="Times New Roman" panose="02020603050405020304" pitchFamily="18" charset="0"/>
                <a:cs typeface="Times New Roman" panose="02020603050405020304" pitchFamily="18" charset="0"/>
              </a:rPr>
              <a:t>//</a:t>
            </a:r>
          </a:p>
          <a:p>
            <a:r>
              <a:rPr lang="vi-VN" sz="2100" b="1">
                <a:latin typeface="Times New Roman" panose="02020603050405020304" pitchFamily="18" charset="0"/>
                <a:cs typeface="Times New Roman" panose="02020603050405020304" pitchFamily="18" charset="0"/>
              </a:rPr>
              <a:t>GIẢM 10% </a:t>
            </a:r>
            <a:r>
              <a:rPr lang="vi-VN" sz="2100">
                <a:latin typeface="Times New Roman" panose="02020603050405020304" pitchFamily="18" charset="0"/>
                <a:cs typeface="Times New Roman" panose="02020603050405020304" pitchFamily="18" charset="0"/>
              </a:rPr>
              <a:t>cho các đoàn đi tập thể.</a:t>
            </a:r>
            <a:r>
              <a:rPr lang="vi-VN" sz="2100" b="1">
                <a:solidFill>
                  <a:srgbClr val="FF0000"/>
                </a:solidFill>
                <a:latin typeface="Times New Roman" panose="02020603050405020304" pitchFamily="18" charset="0"/>
                <a:cs typeface="Times New Roman" panose="02020603050405020304" pitchFamily="18" charset="0"/>
              </a:rPr>
              <a:t>//</a:t>
            </a:r>
          </a:p>
        </p:txBody>
      </p:sp>
      <p:cxnSp>
        <p:nvCxnSpPr>
          <p:cNvPr id="15" name="Straight Connector 14"/>
          <p:cNvCxnSpPr/>
          <p:nvPr/>
        </p:nvCxnSpPr>
        <p:spPr>
          <a:xfrm>
            <a:off x="4572000" y="1337429"/>
            <a:ext cx="14454" cy="51725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8615" y="1839111"/>
            <a:ext cx="78747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35283" y="2307236"/>
            <a:ext cx="2708143" cy="1815882"/>
          </a:xfrm>
          <a:prstGeom prst="rect">
            <a:avLst/>
          </a:prstGeom>
          <a:noFill/>
        </p:spPr>
        <p:txBody>
          <a:bodyPr wrap="square" rtlCol="0" anchor="ctr">
            <a:spAutoFit/>
          </a:bodyPr>
          <a:lstStyle/>
          <a:p>
            <a:r>
              <a:rPr lang="en-US" sz="2800" smtClean="0">
                <a:latin typeface="Times New Roman" panose="02020603050405020304" pitchFamily="18" charset="0"/>
                <a:cs typeface="Times New Roman" panose="02020603050405020304" pitchFamily="18" charset="0"/>
              </a:rPr>
              <a:t>Tiết mục</a:t>
            </a:r>
          </a:p>
          <a:p>
            <a:r>
              <a:rPr lang="en-US" sz="2800" smtClean="0">
                <a:latin typeface="Times New Roman" panose="02020603050405020304" pitchFamily="18" charset="0"/>
                <a:cs typeface="Times New Roman" panose="02020603050405020304" pitchFamily="18" charset="0"/>
              </a:rPr>
              <a:t>Tu bổ</a:t>
            </a:r>
          </a:p>
          <a:p>
            <a:r>
              <a:rPr lang="en-US" sz="2800" smtClean="0">
                <a:latin typeface="Times New Roman" panose="02020603050405020304" pitchFamily="18" charset="0"/>
                <a:cs typeface="Times New Roman" panose="02020603050405020304" pitchFamily="18" charset="0"/>
              </a:rPr>
              <a:t>Mở màn</a:t>
            </a:r>
          </a:p>
          <a:p>
            <a:r>
              <a:rPr lang="en-US" sz="2800" smtClean="0">
                <a:latin typeface="Times New Roman" panose="02020603050405020304" pitchFamily="18" charset="0"/>
                <a:cs typeface="Times New Roman" panose="02020603050405020304" pitchFamily="18" charset="0"/>
              </a:rPr>
              <a:t>Hân hạnh</a:t>
            </a:r>
          </a:p>
        </p:txBody>
      </p:sp>
      <p:cxnSp>
        <p:nvCxnSpPr>
          <p:cNvPr id="20" name="Straight Connector 19"/>
          <p:cNvCxnSpPr/>
          <p:nvPr/>
        </p:nvCxnSpPr>
        <p:spPr>
          <a:xfrm>
            <a:off x="-694900" y="6509982"/>
            <a:ext cx="13898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0.01753 0.00648 L 1.07622 0.00416 " pathEditMode="relative" rAng="0" ptsTypes="AA">
                                      <p:cBhvr>
                                        <p:cTn id="11" dur="59000" fill="hold"/>
                                        <p:tgtEl>
                                          <p:spTgt spid="20"/>
                                        </p:tgtEl>
                                        <p:attrNameLst>
                                          <p:attrName>ppt_x</p:attrName>
                                          <p:attrName>ppt_y</p:attrName>
                                        </p:attrNameLst>
                                      </p:cBhvr>
                                      <p:rCtr x="52934"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54649" y="1302161"/>
            <a:ext cx="2234702" cy="523220"/>
          </a:xfrm>
          <a:prstGeom prst="rect">
            <a:avLst/>
          </a:prstGeom>
          <a:noFill/>
        </p:spPr>
        <p:txBody>
          <a:bodyPr wrap="square" rtlCol="0" anchor="ctr">
            <a:spAutoFit/>
          </a:bodyPr>
          <a:lstStyle/>
          <a:p>
            <a:r>
              <a:rPr lang="en-US" sz="2800" b="1" smtClean="0">
                <a:solidFill>
                  <a:schemeClr val="accent5">
                    <a:lumMod val="50000"/>
                  </a:schemeClr>
                </a:solidFill>
                <a:latin typeface="Times New Roman" panose="02020603050405020304" pitchFamily="18" charset="0"/>
                <a:cs typeface="Times New Roman" panose="02020603050405020304" pitchFamily="18" charset="0"/>
              </a:rPr>
              <a:t>1. Luyện đọc</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29835" y="2511061"/>
            <a:ext cx="7328848" cy="3046988"/>
          </a:xfrm>
          <a:prstGeom prst="rect">
            <a:avLst/>
          </a:prstGeom>
          <a:noFill/>
        </p:spPr>
        <p:txBody>
          <a:bodyPr wrap="square" rtlCol="0" anchor="ctr">
            <a:spAutoFit/>
          </a:bodyPr>
          <a:lstStyle/>
          <a:p>
            <a:pPr algn="just">
              <a:lnSpc>
                <a:spcPct val="150000"/>
              </a:lnSpc>
            </a:pPr>
            <a:r>
              <a:rPr lang="vi-VN" sz="3200">
                <a:latin typeface="Times New Roman" panose="02020603050405020304" pitchFamily="18" charset="0"/>
                <a:cs typeface="Times New Roman" panose="02020603050405020304" pitchFamily="18" charset="0"/>
              </a:rPr>
              <a:t>RẠP MỚI ĐƯỢC TU BỔ thoáng </a:t>
            </a:r>
            <a:r>
              <a:rPr lang="vi-VN" sz="3200" smtClean="0">
                <a:latin typeface="Times New Roman" panose="02020603050405020304" pitchFamily="18" charset="0"/>
                <a:cs typeface="Times New Roman" panose="02020603050405020304" pitchFamily="18" charset="0"/>
              </a:rPr>
              <a:t>mát,</a:t>
            </a:r>
            <a:r>
              <a:rPr lang="en-US"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ghế </a:t>
            </a:r>
            <a:r>
              <a:rPr lang="vi-VN" sz="3200">
                <a:latin typeface="Times New Roman" panose="02020603050405020304" pitchFamily="18" charset="0"/>
                <a:cs typeface="Times New Roman" panose="02020603050405020304" pitchFamily="18" charset="0"/>
              </a:rPr>
              <a:t>ngồi tiện lợi</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thoải mái cho mọi lứa tuổi</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gn="just">
              <a:lnSpc>
                <a:spcPct val="150000"/>
              </a:lnSpc>
            </a:pPr>
            <a:r>
              <a:rPr lang="vi-VN" sz="3200" b="1">
                <a:latin typeface="Times New Roman" panose="02020603050405020304" pitchFamily="18" charset="0"/>
                <a:cs typeface="Times New Roman" panose="02020603050405020304" pitchFamily="18" charset="0"/>
              </a:rPr>
              <a:t>GIẢM GIÁ VÉ 50% </a:t>
            </a:r>
            <a:r>
              <a:rPr lang="vi-VN" sz="3200">
                <a:latin typeface="Times New Roman" panose="02020603050405020304" pitchFamily="18" charset="0"/>
                <a:cs typeface="Times New Roman" panose="02020603050405020304" pitchFamily="18" charset="0"/>
              </a:rPr>
              <a:t>cho thiếu nhi</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gn="just">
              <a:lnSpc>
                <a:spcPct val="150000"/>
              </a:lnSpc>
            </a:pPr>
            <a:r>
              <a:rPr lang="vi-VN" sz="3200" b="1">
                <a:latin typeface="Times New Roman" panose="02020603050405020304" pitchFamily="18" charset="0"/>
                <a:cs typeface="Times New Roman" panose="02020603050405020304" pitchFamily="18" charset="0"/>
              </a:rPr>
              <a:t>GIẢM 10%</a:t>
            </a:r>
            <a:r>
              <a:rPr lang="vi-VN" sz="3200">
                <a:latin typeface="Times New Roman" panose="02020603050405020304" pitchFamily="18" charset="0"/>
                <a:cs typeface="Times New Roman" panose="02020603050405020304" pitchFamily="18" charset="0"/>
              </a:rPr>
              <a:t> cho các đoàn đi tập thể</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6754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41194" y="2036081"/>
            <a:ext cx="8461612" cy="584775"/>
          </a:xfrm>
          <a:prstGeom prst="rect">
            <a:avLst/>
          </a:prstGeom>
          <a:noFill/>
        </p:spPr>
        <p:txBody>
          <a:bodyPr wrap="square" rtlCol="0" anchor="ctr">
            <a:spAutoFit/>
          </a:bodyPr>
          <a:lstStyle/>
          <a:p>
            <a:r>
              <a:rPr lang="en-US" sz="3200" b="1" i="1" smtClean="0">
                <a:solidFill>
                  <a:srgbClr val="C00000"/>
                </a:solidFill>
                <a:latin typeface="Times New Roman" panose="02020603050405020304" pitchFamily="18" charset="0"/>
                <a:cs typeface="Times New Roman" panose="02020603050405020304" pitchFamily="18" charset="0"/>
              </a:rPr>
              <a:t>Câu 1: Rạp xiếc in tờ quảng cáo này để làm gì?</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18341" y="3128918"/>
            <a:ext cx="7531229" cy="600164"/>
          </a:xfrm>
          <a:prstGeom prst="rect">
            <a:avLst/>
          </a:prstGeom>
        </p:spPr>
        <p:txBody>
          <a:bodyPr wrap="none">
            <a:spAutoFit/>
          </a:bodyPr>
          <a:lstStyle/>
          <a:p>
            <a:r>
              <a:rPr lang="en-US" sz="3300" smtClean="0">
                <a:latin typeface="Times New Roman" panose="02020603050405020304" pitchFamily="18" charset="0"/>
                <a:ea typeface="Calibri" panose="020F0502020204030204" pitchFamily="34" charset="0"/>
                <a:sym typeface="Wingdings" panose="05000000000000000000" pitchFamily="2" charset="2"/>
              </a:rPr>
              <a:t></a:t>
            </a:r>
            <a:r>
              <a:rPr lang="en-US" sz="3300" smtClean="0">
                <a:latin typeface="Times New Roman" panose="02020603050405020304" pitchFamily="18" charset="0"/>
                <a:ea typeface="Calibri" panose="020F0502020204030204" pitchFamily="34" charset="0"/>
              </a:rPr>
              <a:t>Để </a:t>
            </a:r>
            <a:r>
              <a:rPr lang="en-US" sz="3300">
                <a:latin typeface="Times New Roman" panose="02020603050405020304" pitchFamily="18" charset="0"/>
                <a:ea typeface="Calibri" panose="020F0502020204030204" pitchFamily="34" charset="0"/>
              </a:rPr>
              <a:t>lôi cuốn mọi người đến rạp xem </a:t>
            </a:r>
            <a:r>
              <a:rPr lang="en-US" sz="3300" smtClean="0">
                <a:latin typeface="Times New Roman" panose="02020603050405020304" pitchFamily="18" charset="0"/>
                <a:ea typeface="Calibri" panose="020F0502020204030204" pitchFamily="34" charset="0"/>
              </a:rPr>
              <a:t>xiếc.</a:t>
            </a:r>
            <a:endParaRPr lang="en-US" sz="3300"/>
          </a:p>
        </p:txBody>
      </p:sp>
      <p:sp>
        <p:nvSpPr>
          <p:cNvPr id="9" name="TextBox 8"/>
          <p:cNvSpPr txBox="1"/>
          <p:nvPr/>
        </p:nvSpPr>
        <p:spPr>
          <a:xfrm>
            <a:off x="914399" y="1112904"/>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1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28047" y="1865368"/>
            <a:ext cx="7328849" cy="1569660"/>
          </a:xfrm>
          <a:prstGeom prst="rect">
            <a:avLst/>
          </a:prstGeom>
          <a:noFill/>
        </p:spPr>
        <p:txBody>
          <a:bodyPr wrap="square" rtlCol="0" anchor="ctr">
            <a:spAutoFit/>
          </a:bodyPr>
          <a:lstStyle/>
          <a:p>
            <a:pPr algn="just"/>
            <a:r>
              <a:rPr lang="en-US" sz="3200" b="1" i="1">
                <a:solidFill>
                  <a:srgbClr val="C00000"/>
                </a:solidFill>
                <a:latin typeface="Times New Roman" panose="02020603050405020304" pitchFamily="18" charset="0"/>
                <a:cs typeface="Times New Roman" panose="02020603050405020304" pitchFamily="18" charset="0"/>
              </a:rPr>
              <a:t>Câu 2: Em thích những nội dung nào trong quảng </a:t>
            </a:r>
            <a:r>
              <a:rPr lang="en-US" sz="3200" b="1" i="1" smtClean="0">
                <a:solidFill>
                  <a:srgbClr val="C00000"/>
                </a:solidFill>
                <a:latin typeface="Times New Roman" panose="02020603050405020304" pitchFamily="18" charset="0"/>
                <a:cs typeface="Times New Roman" panose="02020603050405020304" pitchFamily="18" charset="0"/>
              </a:rPr>
              <a:t>cáo ? Vì </a:t>
            </a:r>
            <a:r>
              <a:rPr lang="en-US" sz="3200" b="1" i="1">
                <a:solidFill>
                  <a:srgbClr val="C00000"/>
                </a:solidFill>
                <a:latin typeface="Times New Roman" panose="02020603050405020304" pitchFamily="18" charset="0"/>
                <a:cs typeface="Times New Roman" panose="02020603050405020304" pitchFamily="18" charset="0"/>
              </a:rPr>
              <a:t>sao (phần nội dung đó có lợi ích </a:t>
            </a:r>
            <a:r>
              <a:rPr lang="en-US" sz="3200" b="1" i="1" smtClean="0">
                <a:solidFill>
                  <a:srgbClr val="C00000"/>
                </a:solidFill>
                <a:latin typeface="Times New Roman" panose="02020603050405020304" pitchFamily="18" charset="0"/>
                <a:cs typeface="Times New Roman" panose="02020603050405020304" pitchFamily="18" charset="0"/>
              </a:rPr>
              <a:t>gì) ?</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28047" y="3627934"/>
            <a:ext cx="7328849" cy="2062103"/>
          </a:xfrm>
          <a:prstGeom prst="rect">
            <a:avLst/>
          </a:prstGeom>
        </p:spPr>
        <p:txBody>
          <a:bodyPr wrap="square">
            <a:spAutoFit/>
          </a:bodyPr>
          <a:lstStyle/>
          <a:p>
            <a:pPr algn="just"/>
            <a:r>
              <a:rPr lang="en-US" sz="32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200">
                <a:latin typeface="Times New Roman" panose="02020603050405020304" pitchFamily="18" charset="0"/>
                <a:cs typeface="Times New Roman" panose="02020603050405020304" pitchFamily="18" charset="0"/>
              </a:rPr>
              <a:t>VD: </a:t>
            </a:r>
            <a:r>
              <a:rPr lang="en-US" sz="3200" smtClean="0">
                <a:latin typeface="Times New Roman" panose="02020603050405020304" pitchFamily="18" charset="0"/>
                <a:cs typeface="Times New Roman" panose="02020603050405020304" pitchFamily="18" charset="0"/>
              </a:rPr>
              <a:t>Em </a:t>
            </a:r>
            <a:r>
              <a:rPr lang="en-US" sz="3200">
                <a:latin typeface="Times New Roman" panose="02020603050405020304" pitchFamily="18" charset="0"/>
                <a:cs typeface="Times New Roman" panose="02020603050405020304" pitchFamily="18" charset="0"/>
              </a:rPr>
              <a:t>thích phần quảng cáo tiết mục mới vì phần này cho biết chương trình biểu diễn </a:t>
            </a:r>
            <a:r>
              <a:rPr lang="en-US" sz="3200" smtClean="0">
                <a:latin typeface="Times New Roman" panose="02020603050405020304" pitchFamily="18" charset="0"/>
                <a:cs typeface="Times New Roman" panose="02020603050405020304" pitchFamily="18" charset="0"/>
              </a:rPr>
              <a:t>xiếc </a:t>
            </a:r>
            <a:r>
              <a:rPr lang="en-US" sz="3200">
                <a:latin typeface="Times New Roman" panose="02020603050405020304" pitchFamily="18" charset="0"/>
                <a:cs typeface="Times New Roman" panose="02020603050405020304" pitchFamily="18" charset="0"/>
              </a:rPr>
              <a:t>đặc sắc, có cả ảo thuật là tiết mục em </a:t>
            </a:r>
            <a:r>
              <a:rPr lang="en-US" sz="3200" smtClean="0">
                <a:latin typeface="Times New Roman" panose="02020603050405020304" pitchFamily="18" charset="0"/>
                <a:cs typeface="Times New Roman" panose="02020603050405020304" pitchFamily="18" charset="0"/>
              </a:rPr>
              <a:t>rất thích</a:t>
            </a:r>
            <a:r>
              <a:rPr lang="en-US" sz="3200">
                <a:latin typeface="Times New Roman" panose="02020603050405020304" pitchFamily="18" charset="0"/>
                <a:cs typeface="Times New Roman" panose="02020603050405020304" pitchFamily="18" charset="0"/>
              </a:rPr>
              <a:t>.</a:t>
            </a:r>
          </a:p>
        </p:txBody>
      </p:sp>
      <p:sp>
        <p:nvSpPr>
          <p:cNvPr id="7" name="TextBox 6"/>
          <p:cNvSpPr txBox="1"/>
          <p:nvPr/>
        </p:nvSpPr>
        <p:spPr>
          <a:xfrm>
            <a:off x="914399" y="1112904"/>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7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35125" y="1459499"/>
            <a:ext cx="3330054" cy="1077218"/>
          </a:xfrm>
          <a:prstGeom prst="rect">
            <a:avLst/>
          </a:prstGeom>
          <a:noFill/>
        </p:spPr>
        <p:txBody>
          <a:bodyPr wrap="square" rtlCol="0" anchor="ctr">
            <a:spAutoFit/>
          </a:bodyPr>
          <a:lstStyle/>
          <a:p>
            <a:pPr algn="just"/>
            <a:r>
              <a:rPr lang="en-US" sz="3200" b="1" i="1" smtClean="0">
                <a:solidFill>
                  <a:srgbClr val="C00000"/>
                </a:solidFill>
                <a:latin typeface="Times New Roman" panose="02020603050405020304" pitchFamily="18" charset="0"/>
                <a:cs typeface="Times New Roman" panose="02020603050405020304" pitchFamily="18" charset="0"/>
              </a:rPr>
              <a:t> Quảng cáo thông báo những tin gì ?</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2135" y="2491023"/>
            <a:ext cx="4394580" cy="4031873"/>
          </a:xfrm>
          <a:prstGeom prst="rect">
            <a:avLst/>
          </a:prstGeom>
        </p:spPr>
        <p:txBody>
          <a:bodyPr wrap="square">
            <a:spAutoFit/>
          </a:bodyPr>
          <a:lstStyle/>
          <a:p>
            <a:pPr algn="just"/>
            <a:r>
              <a:rPr lang="en-US" sz="32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200">
                <a:latin typeface="Times New Roman" panose="02020603050405020304" pitchFamily="18" charset="0"/>
                <a:cs typeface="Times New Roman" panose="02020603050405020304" pitchFamily="18" charset="0"/>
                <a:sym typeface="Wingdings" panose="05000000000000000000" pitchFamily="2" charset="2"/>
              </a:rPr>
              <a:t> </a:t>
            </a:r>
            <a:r>
              <a:rPr lang="vi-VN" sz="3200" smtClean="0">
                <a:latin typeface="Times New Roman" panose="02020603050405020304" pitchFamily="18" charset="0"/>
                <a:cs typeface="Times New Roman" panose="02020603050405020304" pitchFamily="18" charset="0"/>
              </a:rPr>
              <a:t>Quảng </a:t>
            </a:r>
            <a:r>
              <a:rPr lang="vi-VN" sz="3200">
                <a:latin typeface="Times New Roman" panose="02020603050405020304" pitchFamily="18" charset="0"/>
                <a:cs typeface="Times New Roman" panose="02020603050405020304" pitchFamily="18" charset="0"/>
              </a:rPr>
              <a:t>cáo thông báo những tin cần thiết, được người xem quan tâm nhất </a:t>
            </a:r>
            <a:r>
              <a:rPr lang="vi-VN" sz="3200" smtClean="0">
                <a:latin typeface="Times New Roman" panose="02020603050405020304" pitchFamily="18" charset="0"/>
                <a:cs typeface="Times New Roman" panose="02020603050405020304" pitchFamily="18" charset="0"/>
              </a:rPr>
              <a:t>như</a:t>
            </a:r>
            <a:r>
              <a:rPr lang="en-US" sz="3200" smtClean="0">
                <a:latin typeface="Times New Roman" panose="02020603050405020304" pitchFamily="18" charset="0"/>
                <a:cs typeface="Times New Roman" panose="02020603050405020304" pitchFamily="18" charset="0"/>
              </a:rPr>
              <a:t>:</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tiết mục mới, điều kiện của rạp xiếc, mức giảm giá vé, thời gian biểu diễn, cách liên hệ mua </a:t>
            </a:r>
            <a:r>
              <a:rPr lang="vi-VN" sz="3200" smtClean="0">
                <a:latin typeface="Times New Roman" panose="02020603050405020304" pitchFamily="18" charset="0"/>
                <a:cs typeface="Times New Roman" panose="02020603050405020304" pitchFamily="18" charset="0"/>
              </a:rPr>
              <a:t>vé…</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914399" y="1112904"/>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srcRect l="4273" r="9117"/>
          <a:stretch/>
        </p:blipFill>
        <p:spPr>
          <a:xfrm>
            <a:off x="4572000" y="1126552"/>
            <a:ext cx="4564460" cy="5745096"/>
          </a:xfrm>
          <a:prstGeom prst="rect">
            <a:avLst/>
          </a:prstGeom>
          <a:ln>
            <a:noFill/>
          </a:ln>
          <a:effectLst>
            <a:softEdge rad="112500"/>
          </a:effectLst>
        </p:spPr>
      </p:pic>
    </p:spTree>
    <p:extLst>
      <p:ext uri="{BB962C8B-B14F-4D97-AF65-F5344CB8AC3E}">
        <p14:creationId xmlns:p14="http://schemas.microsoft.com/office/powerpoint/2010/main" val="39931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28047" y="2111589"/>
            <a:ext cx="7328849" cy="1077218"/>
          </a:xfrm>
          <a:prstGeom prst="rect">
            <a:avLst/>
          </a:prstGeom>
          <a:noFill/>
        </p:spPr>
        <p:txBody>
          <a:bodyPr wrap="square" rtlCol="0" anchor="ctr">
            <a:spAutoFit/>
          </a:bodyPr>
          <a:lstStyle/>
          <a:p>
            <a:pPr algn="just"/>
            <a:r>
              <a:rPr lang="vi-VN" sz="3200" b="1" i="1">
                <a:solidFill>
                  <a:srgbClr val="C00000"/>
                </a:solidFill>
                <a:latin typeface="Times New Roman" panose="02020603050405020304" pitchFamily="18" charset="0"/>
                <a:cs typeface="Times New Roman" panose="02020603050405020304" pitchFamily="18" charset="0"/>
              </a:rPr>
              <a:t>Cách viết các thông báo như thế nào? Có ngắn gọn, rõ ràng </a:t>
            </a:r>
            <a:r>
              <a:rPr lang="vi-VN" sz="3200" b="1" i="1" smtClean="0">
                <a:solidFill>
                  <a:srgbClr val="C00000"/>
                </a:solidFill>
                <a:latin typeface="Times New Roman" panose="02020603050405020304" pitchFamily="18" charset="0"/>
                <a:cs typeface="Times New Roman" panose="02020603050405020304" pitchFamily="18" charset="0"/>
              </a:rPr>
              <a:t>không</a:t>
            </a:r>
            <a:r>
              <a:rPr lang="en-US" sz="3200" b="1" i="1" smtClean="0">
                <a:solidFill>
                  <a:srgbClr val="C00000"/>
                </a:solidFill>
                <a:latin typeface="Times New Roman" panose="02020603050405020304" pitchFamily="18" charset="0"/>
                <a:cs typeface="Times New Roman" panose="02020603050405020304" pitchFamily="18" charset="0"/>
              </a:rPr>
              <a:t> </a:t>
            </a:r>
            <a:r>
              <a:rPr lang="vi-VN" sz="3200" b="1" i="1" smtClean="0">
                <a:solidFill>
                  <a:srgbClr val="C00000"/>
                </a:solidFill>
                <a:latin typeface="Times New Roman" panose="02020603050405020304" pitchFamily="18" charset="0"/>
                <a:cs typeface="Times New Roman" panose="02020603050405020304" pitchFamily="18" charset="0"/>
              </a:rPr>
              <a:t>?</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14399" y="3429000"/>
            <a:ext cx="7328849" cy="1107996"/>
          </a:xfrm>
          <a:prstGeom prst="rect">
            <a:avLst/>
          </a:prstGeom>
        </p:spPr>
        <p:txBody>
          <a:bodyPr wrap="square">
            <a:spAutoFit/>
          </a:bodyPr>
          <a:lstStyle/>
          <a:p>
            <a:pPr algn="just"/>
            <a:r>
              <a:rPr lang="en-US" sz="33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300">
                <a:latin typeface="Times New Roman" panose="02020603050405020304" pitchFamily="18" charset="0"/>
                <a:cs typeface="Times New Roman" panose="02020603050405020304" pitchFamily="18" charset="0"/>
              </a:rPr>
              <a:t>Thông báo của rạp xiếc rất ngắn </a:t>
            </a:r>
            <a:r>
              <a:rPr lang="en-US" sz="3300" smtClean="0">
                <a:latin typeface="Times New Roman" panose="02020603050405020304" pitchFamily="18" charset="0"/>
                <a:cs typeface="Times New Roman" panose="02020603050405020304" pitchFamily="18" charset="0"/>
              </a:rPr>
              <a:t>gọn và rõ ràng.</a:t>
            </a:r>
            <a:endParaRPr lang="en-US" sz="3300">
              <a:latin typeface="Times New Roman" panose="02020603050405020304" pitchFamily="18" charset="0"/>
              <a:cs typeface="Times New Roman" panose="02020603050405020304" pitchFamily="18" charset="0"/>
            </a:endParaRPr>
          </a:p>
        </p:txBody>
      </p:sp>
      <p:sp>
        <p:nvSpPr>
          <p:cNvPr id="7" name="TextBox 6"/>
          <p:cNvSpPr txBox="1"/>
          <p:nvPr/>
        </p:nvSpPr>
        <p:spPr>
          <a:xfrm>
            <a:off x="914399" y="1112904"/>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9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07575" y="1600800"/>
            <a:ext cx="7328849" cy="1077218"/>
          </a:xfrm>
          <a:prstGeom prst="rect">
            <a:avLst/>
          </a:prstGeom>
          <a:noFill/>
        </p:spPr>
        <p:txBody>
          <a:bodyPr wrap="square" rtlCol="0" anchor="ctr">
            <a:spAutoFit/>
          </a:bodyPr>
          <a:lstStyle/>
          <a:p>
            <a:pPr algn="just"/>
            <a:r>
              <a:rPr lang="vi-VN" sz="3200" b="1" i="1" smtClean="0">
                <a:solidFill>
                  <a:srgbClr val="C00000"/>
                </a:solidFill>
                <a:latin typeface="Times New Roman" panose="02020603050405020304" pitchFamily="18" charset="0"/>
                <a:cs typeface="Times New Roman" panose="02020603050405020304" pitchFamily="18" charset="0"/>
              </a:rPr>
              <a:t>Những </a:t>
            </a:r>
            <a:r>
              <a:rPr lang="vi-VN" sz="3200" b="1" i="1">
                <a:solidFill>
                  <a:srgbClr val="C00000"/>
                </a:solidFill>
                <a:latin typeface="Times New Roman" panose="02020603050405020304" pitchFamily="18" charset="0"/>
                <a:cs typeface="Times New Roman" panose="02020603050405020304" pitchFamily="18" charset="0"/>
              </a:rPr>
              <a:t>từ ngữ được in đậm trong quảng cáo có ý nghĩa như thế </a:t>
            </a:r>
            <a:r>
              <a:rPr lang="vi-VN" sz="3200" b="1" i="1" smtClean="0">
                <a:solidFill>
                  <a:srgbClr val="C00000"/>
                </a:solidFill>
                <a:latin typeface="Times New Roman" panose="02020603050405020304" pitchFamily="18" charset="0"/>
                <a:cs typeface="Times New Roman" panose="02020603050405020304" pitchFamily="18" charset="0"/>
              </a:rPr>
              <a:t>nào</a:t>
            </a:r>
            <a:r>
              <a:rPr lang="en-US" sz="3200" b="1" i="1" smtClean="0">
                <a:solidFill>
                  <a:srgbClr val="C00000"/>
                </a:solidFill>
                <a:latin typeface="Times New Roman" panose="02020603050405020304" pitchFamily="18" charset="0"/>
                <a:cs typeface="Times New Roman" panose="02020603050405020304" pitchFamily="18" charset="0"/>
              </a:rPr>
              <a:t> </a:t>
            </a:r>
            <a:r>
              <a:rPr lang="vi-VN" sz="3200" b="1" i="1" smtClean="0">
                <a:solidFill>
                  <a:srgbClr val="C00000"/>
                </a:solidFill>
                <a:latin typeface="Times New Roman" panose="02020603050405020304" pitchFamily="18" charset="0"/>
                <a:cs typeface="Times New Roman" panose="02020603050405020304" pitchFamily="18" charset="0"/>
              </a:rPr>
              <a:t>?</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16865" y="2615690"/>
            <a:ext cx="7328849" cy="1107996"/>
          </a:xfrm>
          <a:prstGeom prst="rect">
            <a:avLst/>
          </a:prstGeom>
        </p:spPr>
        <p:txBody>
          <a:bodyPr wrap="square">
            <a:spAutoFit/>
          </a:bodyPr>
          <a:lstStyle/>
          <a:p>
            <a:pPr algn="just"/>
            <a:r>
              <a:rPr lang="en-US" sz="33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300">
                <a:latin typeface="Times New Roman" panose="02020603050405020304" pitchFamily="18" charset="0"/>
                <a:cs typeface="Times New Roman" panose="02020603050405020304" pitchFamily="18" charset="0"/>
              </a:rPr>
              <a:t>Những từ ngữ được in đậm trong quảng cáo là </a:t>
            </a:r>
            <a:r>
              <a:rPr lang="vi-VN" sz="3300" i="1">
                <a:latin typeface="Times New Roman" panose="02020603050405020304" pitchFamily="18" charset="0"/>
                <a:cs typeface="Times New Roman" panose="02020603050405020304" pitchFamily="18" charset="0"/>
              </a:rPr>
              <a:t>những từ ngữ quan trọng</a:t>
            </a:r>
            <a:r>
              <a:rPr lang="vi-VN" sz="3300">
                <a:latin typeface="Times New Roman" panose="02020603050405020304" pitchFamily="18" charset="0"/>
                <a:cs typeface="Times New Roman" panose="02020603050405020304" pitchFamily="18" charset="0"/>
              </a:rPr>
              <a:t>.</a:t>
            </a:r>
            <a:endParaRPr lang="en-US" sz="3300">
              <a:latin typeface="Times New Roman" panose="02020603050405020304" pitchFamily="18" charset="0"/>
              <a:cs typeface="Times New Roman" panose="02020603050405020304" pitchFamily="18" charset="0"/>
            </a:endParaRPr>
          </a:p>
        </p:txBody>
      </p:sp>
      <p:sp>
        <p:nvSpPr>
          <p:cNvPr id="7" name="TextBox 6"/>
          <p:cNvSpPr txBox="1"/>
          <p:nvPr/>
        </p:nvSpPr>
        <p:spPr>
          <a:xfrm>
            <a:off x="907574" y="3737334"/>
            <a:ext cx="7328849" cy="1077218"/>
          </a:xfrm>
          <a:prstGeom prst="rect">
            <a:avLst/>
          </a:prstGeom>
          <a:noFill/>
        </p:spPr>
        <p:txBody>
          <a:bodyPr wrap="square" rtlCol="0" anchor="ctr">
            <a:spAutoFit/>
          </a:bodyPr>
          <a:lstStyle/>
          <a:p>
            <a:pPr algn="just"/>
            <a:r>
              <a:rPr lang="vi-VN" sz="3200" b="1" i="1">
                <a:solidFill>
                  <a:srgbClr val="C00000"/>
                </a:solidFill>
                <a:latin typeface="Times New Roman" panose="02020603050405020304" pitchFamily="18" charset="0"/>
                <a:cs typeface="Times New Roman" panose="02020603050405020304" pitchFamily="18" charset="0"/>
              </a:rPr>
              <a:t>Có mấy kiểu chữ, màu sắc của chữ ra sao? Làm như vậy có tác dụng gì?</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07573" y="4828200"/>
            <a:ext cx="7328849" cy="1615827"/>
          </a:xfrm>
          <a:prstGeom prst="rect">
            <a:avLst/>
          </a:prstGeom>
        </p:spPr>
        <p:txBody>
          <a:bodyPr wrap="square">
            <a:spAutoFit/>
          </a:bodyPr>
          <a:lstStyle/>
          <a:p>
            <a:pPr algn="just"/>
            <a:r>
              <a:rPr lang="en-US" sz="33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300">
                <a:latin typeface="Times New Roman" panose="02020603050405020304" pitchFamily="18" charset="0"/>
                <a:cs typeface="Times New Roman" panose="02020603050405020304" pitchFamily="18" charset="0"/>
              </a:rPr>
              <a:t>Trình bày bằng nhiều kiểu chữ khác nhau, màu sắc khác nhau. Giúp người đọc chú </a:t>
            </a:r>
            <a:r>
              <a:rPr lang="vi-VN" sz="3300" smtClean="0">
                <a:latin typeface="Times New Roman" panose="02020603050405020304" pitchFamily="18" charset="0"/>
                <a:cs typeface="Times New Roman" panose="02020603050405020304" pitchFamily="18" charset="0"/>
              </a:rPr>
              <a:t>ý</a:t>
            </a:r>
            <a:r>
              <a:rPr lang="en-US" sz="3300" smtClean="0">
                <a:latin typeface="Times New Roman" panose="02020603050405020304" pitchFamily="18" charset="0"/>
                <a:cs typeface="Times New Roman" panose="02020603050405020304" pitchFamily="18" charset="0"/>
              </a:rPr>
              <a:t>.</a:t>
            </a:r>
            <a:endParaRPr lang="en-US" sz="3300">
              <a:latin typeface="Times New Roman" panose="02020603050405020304" pitchFamily="18" charset="0"/>
              <a:cs typeface="Times New Roman" panose="02020603050405020304" pitchFamily="18" charset="0"/>
            </a:endParaRPr>
          </a:p>
        </p:txBody>
      </p:sp>
      <p:sp>
        <p:nvSpPr>
          <p:cNvPr id="10" name="TextBox 9"/>
          <p:cNvSpPr txBox="1"/>
          <p:nvPr/>
        </p:nvSpPr>
        <p:spPr>
          <a:xfrm>
            <a:off x="914399" y="1112904"/>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9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28837" y="1585589"/>
            <a:ext cx="3933980" cy="1569660"/>
          </a:xfrm>
          <a:prstGeom prst="rect">
            <a:avLst/>
          </a:prstGeom>
          <a:noFill/>
        </p:spPr>
        <p:txBody>
          <a:bodyPr wrap="square" rtlCol="0" anchor="ctr">
            <a:spAutoFit/>
          </a:bodyPr>
          <a:lstStyle/>
          <a:p>
            <a:r>
              <a:rPr lang="vi-VN" sz="3200" b="1" i="1" smtClean="0">
                <a:solidFill>
                  <a:srgbClr val="C00000"/>
                </a:solidFill>
                <a:latin typeface="Times New Roman" panose="02020603050405020304" pitchFamily="18" charset="0"/>
                <a:cs typeface="Times New Roman" panose="02020603050405020304" pitchFamily="18" charset="0"/>
              </a:rPr>
              <a:t>Ngoài </a:t>
            </a:r>
            <a:r>
              <a:rPr lang="vi-VN" sz="3200" b="1" i="1">
                <a:solidFill>
                  <a:srgbClr val="C00000"/>
                </a:solidFill>
                <a:latin typeface="Times New Roman" panose="02020603050405020304" pitchFamily="18" charset="0"/>
                <a:cs typeface="Times New Roman" panose="02020603050405020304" pitchFamily="18" charset="0"/>
              </a:rPr>
              <a:t>phần thông tin, quảng cáo còn được trang trí như thế nào?</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28837" y="1080867"/>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28837" y="3195936"/>
            <a:ext cx="3933980" cy="2123658"/>
          </a:xfrm>
          <a:prstGeom prst="rect">
            <a:avLst/>
          </a:prstGeom>
        </p:spPr>
        <p:txBody>
          <a:bodyPr wrap="square">
            <a:spAutoFit/>
          </a:bodyPr>
          <a:lstStyle/>
          <a:p>
            <a:pPr algn="just"/>
            <a:r>
              <a:rPr lang="en-US" sz="33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300">
                <a:latin typeface="Times New Roman" panose="02020603050405020304" pitchFamily="18" charset="0"/>
                <a:cs typeface="Times New Roman" panose="02020603050405020304" pitchFamily="18" charset="0"/>
              </a:rPr>
              <a:t>Trang trí bắt mắt, có tranh minh họa làm cho quảng cáo thêm hấp </a:t>
            </a:r>
            <a:r>
              <a:rPr lang="en-US" sz="3300" smtClean="0">
                <a:latin typeface="Times New Roman" panose="02020603050405020304" pitchFamily="18" charset="0"/>
                <a:cs typeface="Times New Roman" panose="02020603050405020304" pitchFamily="18" charset="0"/>
              </a:rPr>
              <a:t>dẫn.</a:t>
            </a:r>
            <a:endParaRPr lang="en-US" sz="33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4273" r="9117"/>
          <a:stretch/>
        </p:blipFill>
        <p:spPr>
          <a:xfrm>
            <a:off x="4572000" y="1126552"/>
            <a:ext cx="4564460" cy="5745096"/>
          </a:xfrm>
          <a:prstGeom prst="rect">
            <a:avLst/>
          </a:prstGeom>
          <a:ln>
            <a:noFill/>
          </a:ln>
          <a:effectLst>
            <a:softEdge rad="112500"/>
          </a:effectLst>
        </p:spPr>
      </p:pic>
    </p:spTree>
    <p:extLst>
      <p:ext uri="{BB962C8B-B14F-4D97-AF65-F5344CB8AC3E}">
        <p14:creationId xmlns:p14="http://schemas.microsoft.com/office/powerpoint/2010/main" val="4962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576" y="1256557"/>
            <a:ext cx="7751717" cy="729250"/>
          </a:xfrm>
        </p:spPr>
        <p:txBody>
          <a:bodyPr>
            <a:noAutofit/>
          </a:bodyPr>
          <a:lstStyle/>
          <a:p>
            <a:r>
              <a:rPr lang="en-US" altLang="en-US" sz="3600" b="1" dirty="0" err="1" smtClean="0">
                <a:solidFill>
                  <a:srgbClr val="FF0066"/>
                </a:solidFill>
                <a:latin typeface="Times New Roman" panose="02020603050405020304" pitchFamily="18" charset="0"/>
                <a:cs typeface="Times New Roman" panose="02020603050405020304" pitchFamily="18" charset="0"/>
              </a:rPr>
              <a:t>Ôn</a:t>
            </a: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en-US" altLang="en-US" sz="3600" b="1" dirty="0" err="1" smtClean="0">
                <a:solidFill>
                  <a:srgbClr val="FF0066"/>
                </a:solidFill>
                <a:latin typeface="Times New Roman" panose="02020603050405020304" pitchFamily="18" charset="0"/>
                <a:cs typeface="Times New Roman" panose="02020603050405020304" pitchFamily="18" charset="0"/>
              </a:rPr>
              <a:t>bài</a:t>
            </a: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en-US" altLang="en-US" sz="3600" b="1" dirty="0" err="1" smtClean="0">
                <a:solidFill>
                  <a:srgbClr val="FF0066"/>
                </a:solidFill>
                <a:latin typeface="Times New Roman" panose="02020603050405020304" pitchFamily="18" charset="0"/>
                <a:cs typeface="Times New Roman" panose="02020603050405020304" pitchFamily="18" charset="0"/>
              </a:rPr>
              <a:t>Trò</a:t>
            </a: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en-US" altLang="en-US" sz="3600" b="1" dirty="0" err="1" smtClean="0">
                <a:solidFill>
                  <a:srgbClr val="FF0066"/>
                </a:solidFill>
                <a:latin typeface="Times New Roman" panose="02020603050405020304" pitchFamily="18" charset="0"/>
                <a:cs typeface="Times New Roman" panose="02020603050405020304" pitchFamily="18" charset="0"/>
              </a:rPr>
              <a:t>chơi</a:t>
            </a: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Hộp</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quà</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bí</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mật</a:t>
            </a:r>
            <a:r>
              <a:rPr lang="en-US" altLang="en-US" sz="3600" b="1" dirty="0">
                <a:solidFill>
                  <a:srgbClr val="FF0066"/>
                </a:solidFill>
                <a:latin typeface="Times New Roman" panose="02020603050405020304" pitchFamily="18" charset="0"/>
                <a:cs typeface="Times New Roman" panose="02020603050405020304" pitchFamily="18" charset="0"/>
              </a:rPr>
              <a:t>”</a:t>
            </a:r>
            <a:endParaRPr lang="en-US" sz="3600" b="1" dirty="0">
              <a:solidFill>
                <a:srgbClr val="FF0066"/>
              </a:solidFill>
            </a:endParaRPr>
          </a:p>
        </p:txBody>
      </p:sp>
      <p:pic>
        <p:nvPicPr>
          <p:cNvPr id="4" name="Picture 3">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750" b="95500" l="10000" r="90000"/>
                    </a14:imgEffect>
                  </a14:imgLayer>
                </a14:imgProps>
              </a:ext>
              <a:ext uri="{28A0092B-C50C-407E-A947-70E740481C1C}">
                <a14:useLocalDpi xmlns:a14="http://schemas.microsoft.com/office/drawing/2010/main" val="0"/>
              </a:ext>
            </a:extLst>
          </a:blip>
          <a:stretch>
            <a:fillRect/>
          </a:stretch>
        </p:blipFill>
        <p:spPr bwMode="auto">
          <a:xfrm>
            <a:off x="0" y="2866030"/>
            <a:ext cx="3343701" cy="3399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 b="92000" l="0" r="99000"/>
                    </a14:imgEffect>
                  </a14:imgLayer>
                </a14:imgProps>
              </a:ext>
              <a:ext uri="{28A0092B-C50C-407E-A947-70E740481C1C}">
                <a14:useLocalDpi xmlns:a14="http://schemas.microsoft.com/office/drawing/2010/main" val="0"/>
              </a:ext>
            </a:extLst>
          </a:blip>
          <a:stretch>
            <a:fillRect/>
          </a:stretch>
        </p:blipFill>
        <p:spPr bwMode="auto">
          <a:xfrm>
            <a:off x="3069129" y="2866030"/>
            <a:ext cx="3372613" cy="36219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125" l="10000" r="90000"/>
                    </a14:imgEffect>
                  </a14:imgLayer>
                </a14:imgProps>
              </a:ext>
              <a:ext uri="{28A0092B-C50C-407E-A947-70E740481C1C}">
                <a14:useLocalDpi xmlns:a14="http://schemas.microsoft.com/office/drawing/2010/main" val="0"/>
              </a:ext>
            </a:extLst>
          </a:blip>
          <a:stretch>
            <a:fillRect/>
          </a:stretch>
        </p:blipFill>
        <p:spPr bwMode="auto">
          <a:xfrm>
            <a:off x="6174851" y="2974641"/>
            <a:ext cx="3364934" cy="329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6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0"/>
                                        </p:tgtEl>
                                        <p:attrNameLst>
                                          <p:attrName>r</p:attrName>
                                        </p:attrNameLst>
                                      </p:cBhvr>
                                    </p:animRot>
                                    <p:animRot by="-240000">
                                      <p:cBhvr>
                                        <p:cTn id="19" dur="200" fill="hold">
                                          <p:stCondLst>
                                            <p:cond delay="200"/>
                                          </p:stCondLst>
                                        </p:cTn>
                                        <p:tgtEl>
                                          <p:spTgt spid="2050"/>
                                        </p:tgtEl>
                                        <p:attrNameLst>
                                          <p:attrName>r</p:attrName>
                                        </p:attrNameLst>
                                      </p:cBhvr>
                                    </p:animRot>
                                    <p:animRot by="240000">
                                      <p:cBhvr>
                                        <p:cTn id="20" dur="200" fill="hold">
                                          <p:stCondLst>
                                            <p:cond delay="400"/>
                                          </p:stCondLst>
                                        </p:cTn>
                                        <p:tgtEl>
                                          <p:spTgt spid="2050"/>
                                        </p:tgtEl>
                                        <p:attrNameLst>
                                          <p:attrName>r</p:attrName>
                                        </p:attrNameLst>
                                      </p:cBhvr>
                                    </p:animRot>
                                    <p:animRot by="-240000">
                                      <p:cBhvr>
                                        <p:cTn id="21" dur="200" fill="hold">
                                          <p:stCondLst>
                                            <p:cond delay="600"/>
                                          </p:stCondLst>
                                        </p:cTn>
                                        <p:tgtEl>
                                          <p:spTgt spid="2050"/>
                                        </p:tgtEl>
                                        <p:attrNameLst>
                                          <p:attrName>r</p:attrName>
                                        </p:attrNameLst>
                                      </p:cBhvr>
                                    </p:animRot>
                                    <p:animRot by="120000">
                                      <p:cBhvr>
                                        <p:cTn id="22" dur="200" fill="hold">
                                          <p:stCondLst>
                                            <p:cond delay="800"/>
                                          </p:stCondLst>
                                        </p:cTn>
                                        <p:tgtEl>
                                          <p:spTgt spid="2050"/>
                                        </p:tgtEl>
                                        <p:attrNameLst>
                                          <p:attrName>r</p:attrName>
                                        </p:attrNameLst>
                                      </p:cBhvr>
                                    </p:animRot>
                                  </p:childTnLst>
                                </p:cTn>
                              </p:par>
                              <p:par>
                                <p:cTn id="23" presetID="16" presetClass="emph" presetSubtype="0" repeatCount="indefinite" fill="hold" grpId="0" nodeType="withEffect">
                                  <p:stCondLst>
                                    <p:cond delay="0"/>
                                  </p:stCondLst>
                                  <p:iterate type="lt">
                                    <p:tmPct val="4000"/>
                                  </p:iterate>
                                  <p:childTnLst>
                                    <p:set>
                                      <p:cBhvr override="childStyle">
                                        <p:cTn id="24" dur="1000" fill="hold"/>
                                        <p:tgtEl>
                                          <p:spTgt spid="2"/>
                                        </p:tgtEl>
                                        <p:attrNameLst>
                                          <p:attrName>style.color</p:attrName>
                                        </p:attrNameLst>
                                      </p:cBhvr>
                                      <p:to>
                                        <p:clrVal>
                                          <a:srgbClr val="7030A0"/>
                                        </p:clrVal>
                                      </p:to>
                                    </p:set>
                                    <p:set>
                                      <p:cBhvr>
                                        <p:cTn id="25" dur="1000" fill="hold"/>
                                        <p:tgtEl>
                                          <p:spTgt spid="2"/>
                                        </p:tgtEl>
                                        <p:attrNameLst>
                                          <p:attrName>fillcolor</p:attrName>
                                        </p:attrNameLst>
                                      </p:cBhvr>
                                      <p:to>
                                        <p:clrVal>
                                          <a:srgbClr val="7030A0"/>
                                        </p:clrVal>
                                      </p:to>
                                    </p:set>
                                    <p:set>
                                      <p:cBhvr>
                                        <p:cTn id="26"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fltVal val="0"/>
                                          </p:val>
                                        </p:tav>
                                      </p:tavLst>
                                    </p:anim>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2050"/>
                    </p:tgtEl>
                  </p:cond>
                </p:stCondLst>
                <p:endSync evt="end" delay="0">
                  <p:rtn val="all"/>
                </p:endSync>
                <p:childTnLst>
                  <p:par>
                    <p:cTn id="44" fill="hold">
                      <p:stCondLst>
                        <p:cond delay="0"/>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2050"/>
                                        </p:tgtEl>
                                        <p:attrNameLst>
                                          <p:attrName>ppt_w</p:attrName>
                                        </p:attrNameLst>
                                      </p:cBhvr>
                                      <p:tavLst>
                                        <p:tav tm="0">
                                          <p:val>
                                            <p:strVal val="ppt_w"/>
                                          </p:val>
                                        </p:tav>
                                        <p:tav tm="100000">
                                          <p:val>
                                            <p:fltVal val="0"/>
                                          </p:val>
                                        </p:tav>
                                      </p:tavLst>
                                    </p:anim>
                                    <p:anim calcmode="lin" valueType="num">
                                      <p:cBhvr>
                                        <p:cTn id="48" dur="500"/>
                                        <p:tgtEl>
                                          <p:spTgt spid="2050"/>
                                        </p:tgtEl>
                                        <p:attrNameLst>
                                          <p:attrName>ppt_h</p:attrName>
                                        </p:attrNameLst>
                                      </p:cBhvr>
                                      <p:tavLst>
                                        <p:tav tm="0">
                                          <p:val>
                                            <p:strVal val="ppt_h"/>
                                          </p:val>
                                        </p:tav>
                                        <p:tav tm="100000">
                                          <p:val>
                                            <p:fltVal val="0"/>
                                          </p:val>
                                        </p:tav>
                                      </p:tavLst>
                                    </p:anim>
                                    <p:animEffect transition="out" filter="fade">
                                      <p:cBhvr>
                                        <p:cTn id="49" dur="500"/>
                                        <p:tgtEl>
                                          <p:spTgt spid="2050"/>
                                        </p:tgtEl>
                                      </p:cBhvr>
                                    </p:animEffect>
                                    <p:set>
                                      <p:cBhvr>
                                        <p:cTn id="50"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14399" y="1804012"/>
            <a:ext cx="7328849" cy="1077218"/>
          </a:xfrm>
          <a:prstGeom prst="rect">
            <a:avLst/>
          </a:prstGeom>
          <a:noFill/>
        </p:spPr>
        <p:txBody>
          <a:bodyPr wrap="square" rtlCol="0" anchor="ctr">
            <a:spAutoFit/>
          </a:bodyPr>
          <a:lstStyle/>
          <a:p>
            <a:pPr algn="just"/>
            <a:r>
              <a:rPr lang="vi-VN" sz="3200" b="1" i="1">
                <a:solidFill>
                  <a:srgbClr val="FF0066"/>
                </a:solidFill>
                <a:latin typeface="Times New Roman" panose="02020603050405020304" pitchFamily="18" charset="0"/>
                <a:cs typeface="Times New Roman" panose="02020603050405020304" pitchFamily="18" charset="0"/>
              </a:rPr>
              <a:t>Em thường thấy các quảng cáo ở những đâu?</a:t>
            </a:r>
            <a:endParaRPr lang="en-US" sz="3200" b="1" i="1">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914399" y="2896430"/>
            <a:ext cx="7328849" cy="2631490"/>
          </a:xfrm>
          <a:prstGeom prst="rect">
            <a:avLst/>
          </a:prstGeom>
        </p:spPr>
        <p:txBody>
          <a:bodyPr wrap="square">
            <a:spAutoFit/>
          </a:bodyPr>
          <a:lstStyle/>
          <a:p>
            <a:pPr algn="just"/>
            <a:r>
              <a:rPr lang="en-US" sz="33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300">
                <a:latin typeface="Times New Roman" panose="02020603050405020304" pitchFamily="18" charset="0"/>
                <a:cs typeface="Times New Roman" panose="02020603050405020304" pitchFamily="18" charset="0"/>
              </a:rPr>
              <a:t>Ở nhiều nơi như băng treo trên đường, treo trên các tòa nhà cao tầng, giăng dây trên đường phố,  trong các khu vui chơi giải trí, khu trung tâm mua sắm, trên tivi, trên mạng…..</a:t>
            </a:r>
            <a:endParaRPr lang="en-US" sz="3300">
              <a:latin typeface="Times New Roman" panose="02020603050405020304" pitchFamily="18" charset="0"/>
              <a:cs typeface="Times New Roman" panose="02020603050405020304" pitchFamily="18" charset="0"/>
            </a:endParaRPr>
          </a:p>
        </p:txBody>
      </p:sp>
      <p:sp>
        <p:nvSpPr>
          <p:cNvPr id="7" name="TextBox 6"/>
          <p:cNvSpPr txBox="1"/>
          <p:nvPr/>
        </p:nvSpPr>
        <p:spPr>
          <a:xfrm>
            <a:off x="914399" y="1112904"/>
            <a:ext cx="2171507" cy="461665"/>
          </a:xfrm>
          <a:prstGeom prst="rect">
            <a:avLst/>
          </a:prstGeom>
          <a:noFill/>
        </p:spPr>
        <p:txBody>
          <a:bodyPr wrap="square" rtlCol="0" anchor="ctr">
            <a:spAutoFit/>
          </a:bodyPr>
          <a:lstStyle/>
          <a:p>
            <a:r>
              <a:rPr lang="en-US" sz="2400" b="1">
                <a:solidFill>
                  <a:srgbClr val="002060"/>
                </a:solidFill>
                <a:latin typeface="Times New Roman" panose="02020603050405020304" pitchFamily="18" charset="0"/>
                <a:cs typeface="Times New Roman" panose="02020603050405020304" pitchFamily="18" charset="0"/>
              </a:rPr>
              <a:t>2</a:t>
            </a:r>
            <a:r>
              <a:rPr lang="en-US" sz="2400" b="1" smtClean="0">
                <a:solidFill>
                  <a:srgbClr val="002060"/>
                </a:solidFill>
                <a:latin typeface="Times New Roman" panose="02020603050405020304" pitchFamily="18" charset="0"/>
                <a:cs typeface="Times New Roman" panose="02020603050405020304" pitchFamily="18" charset="0"/>
              </a:rPr>
              <a:t>. Tìm hiểu bài</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4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66087" y="1335273"/>
            <a:ext cx="2692401" cy="523220"/>
          </a:xfrm>
          <a:prstGeom prst="rect">
            <a:avLst/>
          </a:prstGeom>
          <a:noFill/>
        </p:spPr>
        <p:txBody>
          <a:bodyPr wrap="square" rtlCol="0" anchor="ctr">
            <a:spAutoFit/>
          </a:bodyPr>
          <a:lstStyle/>
          <a:p>
            <a:r>
              <a:rPr lang="en-US" sz="2800" b="1">
                <a:solidFill>
                  <a:srgbClr val="002060"/>
                </a:solidFill>
                <a:latin typeface="Times New Roman" panose="02020603050405020304" pitchFamily="18" charset="0"/>
                <a:cs typeface="Times New Roman" panose="02020603050405020304" pitchFamily="18" charset="0"/>
              </a:rPr>
              <a:t>2</a:t>
            </a:r>
            <a:r>
              <a:rPr lang="en-US" sz="2800" b="1" smtClean="0">
                <a:solidFill>
                  <a:srgbClr val="002060"/>
                </a:solidFill>
                <a:latin typeface="Times New Roman" panose="02020603050405020304" pitchFamily="18" charset="0"/>
                <a:cs typeface="Times New Roman" panose="02020603050405020304" pitchFamily="18" charset="0"/>
              </a:rPr>
              <a:t>. Tìm hiểu bài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28484" y="1298342"/>
            <a:ext cx="2234702" cy="523220"/>
          </a:xfrm>
          <a:prstGeom prst="rect">
            <a:avLst/>
          </a:prstGeom>
          <a:noFill/>
        </p:spPr>
        <p:txBody>
          <a:bodyPr wrap="square" rtlCol="0" anchor="ctr">
            <a:spAutoFit/>
          </a:bodyPr>
          <a:lstStyle/>
          <a:p>
            <a:r>
              <a:rPr lang="en-US" sz="2800" b="1" smtClean="0">
                <a:solidFill>
                  <a:srgbClr val="002060"/>
                </a:solidFill>
                <a:latin typeface="Times New Roman" panose="02020603050405020304" pitchFamily="18" charset="0"/>
                <a:cs typeface="Times New Roman" panose="02020603050405020304" pitchFamily="18" charset="0"/>
              </a:rPr>
              <a:t>1. Luyện đọc</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34397" y="1874211"/>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*Từ khó:</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612943" y="1874211"/>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*Từ mới</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34397" y="3960637"/>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a:t>
            </a:r>
            <a:r>
              <a:rPr lang="en-US" sz="2400" b="1" u="sng" smtClean="0">
                <a:solidFill>
                  <a:srgbClr val="002060"/>
                </a:solidFill>
                <a:latin typeface="Times New Roman" panose="02020603050405020304" pitchFamily="18" charset="0"/>
                <a:cs typeface="Times New Roman" panose="02020603050405020304" pitchFamily="18" charset="0"/>
              </a:rPr>
              <a:t>Đoạn</a:t>
            </a:r>
            <a:r>
              <a:rPr lang="en-US" sz="2400" b="1" smtClean="0">
                <a:solidFill>
                  <a:srgbClr val="002060"/>
                </a:solidFill>
                <a:latin typeface="Times New Roman" panose="02020603050405020304" pitchFamily="18" charset="0"/>
                <a:cs typeface="Times New Roman" panose="02020603050405020304" pitchFamily="18" charset="0"/>
              </a:rPr>
              <a:t>:</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624346" y="4100992"/>
            <a:ext cx="2234702" cy="461665"/>
          </a:xfrm>
          <a:prstGeom prst="rect">
            <a:avLst/>
          </a:prstGeom>
          <a:noFill/>
        </p:spPr>
        <p:txBody>
          <a:bodyPr wrap="square" rtlCol="0" anchor="ctr">
            <a:spAutoFit/>
          </a:bodyPr>
          <a:lstStyle/>
          <a:p>
            <a:r>
              <a:rPr lang="en-US" sz="2400" b="1" smtClean="0">
                <a:solidFill>
                  <a:srgbClr val="002060"/>
                </a:solidFill>
                <a:latin typeface="Times New Roman" panose="02020603050405020304" pitchFamily="18" charset="0"/>
                <a:cs typeface="Times New Roman" panose="02020603050405020304" pitchFamily="18" charset="0"/>
              </a:rPr>
              <a:t>*Nội dung:</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91764" y="2414595"/>
            <a:ext cx="2708143" cy="1384995"/>
          </a:xfrm>
          <a:prstGeom prst="rect">
            <a:avLst/>
          </a:prstGeom>
          <a:noFill/>
        </p:spPr>
        <p:txBody>
          <a:bodyPr wrap="square" rtlCol="0" anchor="ctr">
            <a:spAutoFit/>
          </a:bodyPr>
          <a:lstStyle/>
          <a:p>
            <a:r>
              <a:rPr lang="en-US" sz="2800" smtClean="0">
                <a:latin typeface="Times New Roman" panose="02020603050405020304" pitchFamily="18" charset="0"/>
                <a:cs typeface="Times New Roman" panose="02020603050405020304" pitchFamily="18" charset="0"/>
              </a:rPr>
              <a:t>1-6,</a:t>
            </a:r>
          </a:p>
          <a:p>
            <a:r>
              <a:rPr lang="en-US" sz="2800" smtClean="0">
                <a:latin typeface="Times New Roman" panose="02020603050405020304" pitchFamily="18" charset="0"/>
                <a:cs typeface="Times New Roman" panose="02020603050405020304" pitchFamily="18" charset="0"/>
              </a:rPr>
              <a:t>50%, 10%,</a:t>
            </a:r>
          </a:p>
          <a:p>
            <a:r>
              <a:rPr lang="en-US" sz="2800" smtClean="0">
                <a:latin typeface="Times New Roman" panose="02020603050405020304" pitchFamily="18" charset="0"/>
                <a:cs typeface="Times New Roman" panose="02020603050405020304" pitchFamily="18" charset="0"/>
              </a:rPr>
              <a:t>5180 360</a:t>
            </a:r>
          </a:p>
        </p:txBody>
      </p:sp>
      <p:sp>
        <p:nvSpPr>
          <p:cNvPr id="14" name="TextBox 13"/>
          <p:cNvSpPr txBox="1"/>
          <p:nvPr/>
        </p:nvSpPr>
        <p:spPr>
          <a:xfrm>
            <a:off x="217788" y="4470192"/>
            <a:ext cx="4380040" cy="1708160"/>
          </a:xfrm>
          <a:prstGeom prst="rect">
            <a:avLst/>
          </a:prstGeom>
          <a:noFill/>
        </p:spPr>
        <p:txBody>
          <a:bodyPr wrap="square" rtlCol="0" anchor="ctr">
            <a:spAutoFit/>
          </a:bodyPr>
          <a:lstStyle/>
          <a:p>
            <a:r>
              <a:rPr lang="vi-VN" sz="2100">
                <a:latin typeface="Times New Roman" panose="02020603050405020304" pitchFamily="18" charset="0"/>
                <a:cs typeface="Times New Roman" panose="02020603050405020304" pitchFamily="18" charset="0"/>
              </a:rPr>
              <a:t>RẠP MỚI ĐƯỢC TU BỔ </a:t>
            </a:r>
            <a:r>
              <a:rPr lang="vi-VN" sz="2100" b="1" i="1">
                <a:latin typeface="Times New Roman" panose="02020603050405020304" pitchFamily="18" charset="0"/>
                <a:cs typeface="Times New Roman" panose="02020603050405020304" pitchFamily="18" charset="0"/>
              </a:rPr>
              <a:t>thoáng mát</a:t>
            </a:r>
            <a:r>
              <a:rPr lang="vi-VN" sz="2100">
                <a:latin typeface="Times New Roman" panose="02020603050405020304" pitchFamily="18" charset="0"/>
                <a:cs typeface="Times New Roman" panose="02020603050405020304" pitchFamily="18" charset="0"/>
              </a:rPr>
              <a:t>,</a:t>
            </a:r>
            <a:r>
              <a:rPr lang="vi-VN" sz="2100" b="1">
                <a:solidFill>
                  <a:srgbClr val="FF0000"/>
                </a:solidFill>
                <a:latin typeface="Times New Roman" panose="02020603050405020304" pitchFamily="18" charset="0"/>
                <a:cs typeface="Times New Roman" panose="02020603050405020304" pitchFamily="18" charset="0"/>
              </a:rPr>
              <a:t>/</a:t>
            </a:r>
            <a:r>
              <a:rPr lang="vi-VN" sz="2100">
                <a:latin typeface="Times New Roman" panose="02020603050405020304" pitchFamily="18" charset="0"/>
                <a:cs typeface="Times New Roman" panose="02020603050405020304" pitchFamily="18" charset="0"/>
              </a:rPr>
              <a:t> ghế ngồi </a:t>
            </a:r>
            <a:r>
              <a:rPr lang="vi-VN" sz="2100" b="1" i="1">
                <a:latin typeface="Times New Roman" panose="02020603050405020304" pitchFamily="18" charset="0"/>
                <a:cs typeface="Times New Roman" panose="02020603050405020304" pitchFamily="18" charset="0"/>
              </a:rPr>
              <a:t>tiện lợi</a:t>
            </a:r>
            <a:r>
              <a:rPr lang="vi-VN" sz="2100">
                <a:latin typeface="Times New Roman" panose="02020603050405020304" pitchFamily="18" charset="0"/>
                <a:cs typeface="Times New Roman" panose="02020603050405020304" pitchFamily="18" charset="0"/>
              </a:rPr>
              <a:t>,</a:t>
            </a:r>
            <a:r>
              <a:rPr lang="vi-VN" sz="2100" b="1">
                <a:solidFill>
                  <a:srgbClr val="FF0000"/>
                </a:solidFill>
                <a:latin typeface="Times New Roman" panose="02020603050405020304" pitchFamily="18" charset="0"/>
                <a:cs typeface="Times New Roman" panose="02020603050405020304" pitchFamily="18" charset="0"/>
              </a:rPr>
              <a:t>/</a:t>
            </a:r>
            <a:r>
              <a:rPr lang="vi-VN" sz="2100">
                <a:solidFill>
                  <a:srgbClr val="FF0000"/>
                </a:solidFill>
                <a:latin typeface="Times New Roman" panose="02020603050405020304" pitchFamily="18" charset="0"/>
                <a:cs typeface="Times New Roman" panose="02020603050405020304" pitchFamily="18" charset="0"/>
              </a:rPr>
              <a:t> </a:t>
            </a:r>
            <a:r>
              <a:rPr lang="vi-VN" sz="2100">
                <a:latin typeface="Times New Roman" panose="02020603050405020304" pitchFamily="18" charset="0"/>
                <a:cs typeface="Times New Roman" panose="02020603050405020304" pitchFamily="18" charset="0"/>
              </a:rPr>
              <a:t>thoải mái cho </a:t>
            </a:r>
            <a:r>
              <a:rPr lang="vi-VN" sz="2100" b="1" i="1">
                <a:latin typeface="Times New Roman" panose="02020603050405020304" pitchFamily="18" charset="0"/>
                <a:cs typeface="Times New Roman" panose="02020603050405020304" pitchFamily="18" charset="0"/>
              </a:rPr>
              <a:t>mọi lứa tuổi</a:t>
            </a:r>
            <a:r>
              <a:rPr lang="vi-VN" sz="2100">
                <a:latin typeface="Times New Roman" panose="02020603050405020304" pitchFamily="18" charset="0"/>
                <a:cs typeface="Times New Roman" panose="02020603050405020304" pitchFamily="18" charset="0"/>
              </a:rPr>
              <a:t>.</a:t>
            </a:r>
            <a:r>
              <a:rPr lang="vi-VN" sz="2100" b="1">
                <a:solidFill>
                  <a:srgbClr val="FF0000"/>
                </a:solidFill>
                <a:latin typeface="Times New Roman" panose="02020603050405020304" pitchFamily="18" charset="0"/>
                <a:cs typeface="Times New Roman" panose="02020603050405020304" pitchFamily="18" charset="0"/>
              </a:rPr>
              <a:t>//</a:t>
            </a:r>
          </a:p>
          <a:p>
            <a:r>
              <a:rPr lang="vi-VN" sz="2100" b="1">
                <a:latin typeface="Times New Roman" panose="02020603050405020304" pitchFamily="18" charset="0"/>
                <a:cs typeface="Times New Roman" panose="02020603050405020304" pitchFamily="18" charset="0"/>
              </a:rPr>
              <a:t>GIẢM GIÁ VÉ 50% </a:t>
            </a:r>
            <a:r>
              <a:rPr lang="vi-VN" sz="2100">
                <a:latin typeface="Times New Roman" panose="02020603050405020304" pitchFamily="18" charset="0"/>
                <a:cs typeface="Times New Roman" panose="02020603050405020304" pitchFamily="18" charset="0"/>
              </a:rPr>
              <a:t>cho thiếu nhi.</a:t>
            </a:r>
            <a:r>
              <a:rPr lang="vi-VN" sz="2100" b="1">
                <a:solidFill>
                  <a:srgbClr val="FF0000"/>
                </a:solidFill>
                <a:latin typeface="Times New Roman" panose="02020603050405020304" pitchFamily="18" charset="0"/>
                <a:cs typeface="Times New Roman" panose="02020603050405020304" pitchFamily="18" charset="0"/>
              </a:rPr>
              <a:t>//</a:t>
            </a:r>
          </a:p>
          <a:p>
            <a:r>
              <a:rPr lang="vi-VN" sz="2100" b="1">
                <a:latin typeface="Times New Roman" panose="02020603050405020304" pitchFamily="18" charset="0"/>
                <a:cs typeface="Times New Roman" panose="02020603050405020304" pitchFamily="18" charset="0"/>
              </a:rPr>
              <a:t>GIẢM 10% </a:t>
            </a:r>
            <a:r>
              <a:rPr lang="vi-VN" sz="2100">
                <a:latin typeface="Times New Roman" panose="02020603050405020304" pitchFamily="18" charset="0"/>
                <a:cs typeface="Times New Roman" panose="02020603050405020304" pitchFamily="18" charset="0"/>
              </a:rPr>
              <a:t>cho các đoàn đi tập thể.</a:t>
            </a:r>
            <a:r>
              <a:rPr lang="vi-VN" sz="2100" b="1">
                <a:solidFill>
                  <a:srgbClr val="FF0000"/>
                </a:solidFill>
                <a:latin typeface="Times New Roman" panose="02020603050405020304" pitchFamily="18" charset="0"/>
                <a:cs typeface="Times New Roman" panose="02020603050405020304" pitchFamily="18" charset="0"/>
              </a:rPr>
              <a:t>//</a:t>
            </a:r>
          </a:p>
        </p:txBody>
      </p:sp>
      <p:cxnSp>
        <p:nvCxnSpPr>
          <p:cNvPr id="15" name="Straight Connector 14"/>
          <p:cNvCxnSpPr/>
          <p:nvPr/>
        </p:nvCxnSpPr>
        <p:spPr>
          <a:xfrm>
            <a:off x="4572000" y="1337429"/>
            <a:ext cx="14454" cy="51725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8615" y="1839111"/>
            <a:ext cx="78747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35283" y="2307236"/>
            <a:ext cx="2708143" cy="1815882"/>
          </a:xfrm>
          <a:prstGeom prst="rect">
            <a:avLst/>
          </a:prstGeom>
          <a:noFill/>
        </p:spPr>
        <p:txBody>
          <a:bodyPr wrap="square" rtlCol="0" anchor="ctr">
            <a:spAutoFit/>
          </a:bodyPr>
          <a:lstStyle/>
          <a:p>
            <a:r>
              <a:rPr lang="en-US" sz="2800" smtClean="0">
                <a:latin typeface="Times New Roman" panose="02020603050405020304" pitchFamily="18" charset="0"/>
                <a:cs typeface="Times New Roman" panose="02020603050405020304" pitchFamily="18" charset="0"/>
              </a:rPr>
              <a:t>Tiết mục</a:t>
            </a:r>
          </a:p>
          <a:p>
            <a:r>
              <a:rPr lang="en-US" sz="2800" smtClean="0">
                <a:latin typeface="Times New Roman" panose="02020603050405020304" pitchFamily="18" charset="0"/>
                <a:cs typeface="Times New Roman" panose="02020603050405020304" pitchFamily="18" charset="0"/>
              </a:rPr>
              <a:t>Tu bổ</a:t>
            </a:r>
          </a:p>
          <a:p>
            <a:r>
              <a:rPr lang="en-US" sz="2800" smtClean="0">
                <a:latin typeface="Times New Roman" panose="02020603050405020304" pitchFamily="18" charset="0"/>
                <a:cs typeface="Times New Roman" panose="02020603050405020304" pitchFamily="18" charset="0"/>
              </a:rPr>
              <a:t>Mở màn</a:t>
            </a:r>
          </a:p>
          <a:p>
            <a:r>
              <a:rPr lang="en-US" sz="2800" smtClean="0">
                <a:latin typeface="Times New Roman" panose="02020603050405020304" pitchFamily="18" charset="0"/>
                <a:cs typeface="Times New Roman" panose="02020603050405020304" pitchFamily="18" charset="0"/>
              </a:rPr>
              <a:t>Hân hạnh</a:t>
            </a:r>
          </a:p>
        </p:txBody>
      </p:sp>
      <p:sp>
        <p:nvSpPr>
          <p:cNvPr id="20" name="TextBox 19"/>
          <p:cNvSpPr txBox="1"/>
          <p:nvPr/>
        </p:nvSpPr>
        <p:spPr>
          <a:xfrm>
            <a:off x="4624346" y="4511891"/>
            <a:ext cx="4137517" cy="1815882"/>
          </a:xfrm>
          <a:prstGeom prst="rect">
            <a:avLst/>
          </a:prstGeom>
          <a:noFill/>
        </p:spPr>
        <p:txBody>
          <a:bodyPr wrap="square" rtlCol="0" anchor="ctr">
            <a:spAutoFit/>
          </a:bodyPr>
          <a:lstStyle/>
          <a:p>
            <a:pPr algn="just"/>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Hiểu </a:t>
            </a:r>
            <a:r>
              <a:rPr lang="vi-VN" sz="2800">
                <a:latin typeface="Times New Roman" panose="02020603050405020304" pitchFamily="18" charset="0"/>
                <a:cs typeface="Times New Roman" panose="02020603050405020304" pitchFamily="18" charset="0"/>
              </a:rPr>
              <a:t>được nội dung, hình thức, cách trình bày và mục đích của một tờ quảng cáo.</a:t>
            </a:r>
          </a:p>
        </p:txBody>
      </p:sp>
    </p:spTree>
    <p:extLst>
      <p:ext uri="{BB962C8B-B14F-4D97-AF65-F5344CB8AC3E}">
        <p14:creationId xmlns:p14="http://schemas.microsoft.com/office/powerpoint/2010/main" val="42167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289714" y="2290226"/>
            <a:ext cx="7144602" cy="2277547"/>
          </a:xfrm>
          <a:prstGeom prst="rect">
            <a:avLst/>
          </a:prstGeom>
          <a:noFill/>
        </p:spPr>
        <p:txBody>
          <a:bodyPr wrap="square" rtlCol="0" anchor="ctr">
            <a:spAutoFit/>
          </a:bodyPr>
          <a:lstStyle/>
          <a:p>
            <a:r>
              <a:rPr lang="en-US" sz="3500">
                <a:latin typeface="Times New Roman" panose="02020603050405020304" pitchFamily="18" charset="0"/>
                <a:cs typeface="Times New Roman" panose="02020603050405020304" pitchFamily="18" charset="0"/>
              </a:rPr>
              <a:t>Nhiều tiết mục mới ra mắt lần </a:t>
            </a:r>
            <a:r>
              <a:rPr lang="en-US" sz="3500" smtClean="0">
                <a:latin typeface="Times New Roman" panose="02020603050405020304" pitchFamily="18" charset="0"/>
                <a:cs typeface="Times New Roman" panose="02020603050405020304" pitchFamily="18" charset="0"/>
              </a:rPr>
              <a:t>đầu.</a:t>
            </a:r>
            <a:r>
              <a:rPr lang="en-US" sz="3200" b="1" smtClean="0">
                <a:solidFill>
                  <a:srgbClr val="FF0000"/>
                </a:solidFill>
                <a:latin typeface="Times New Roman" panose="02020603050405020304" pitchFamily="18" charset="0"/>
                <a:cs typeface="Times New Roman" panose="02020603050405020304" pitchFamily="18" charset="0"/>
              </a:rPr>
              <a:t>//</a:t>
            </a:r>
            <a:r>
              <a:rPr lang="en-US" sz="3500" smtClean="0">
                <a:latin typeface="Times New Roman" panose="02020603050405020304" pitchFamily="18" charset="0"/>
                <a:cs typeface="Times New Roman" panose="02020603050405020304" pitchFamily="18" charset="0"/>
              </a:rPr>
              <a:t> </a:t>
            </a:r>
            <a:r>
              <a:rPr lang="en-US" sz="3500" b="1" i="1" smtClean="0">
                <a:latin typeface="Times New Roman" panose="02020603050405020304" pitchFamily="18" charset="0"/>
                <a:cs typeface="Times New Roman" panose="02020603050405020304" pitchFamily="18" charset="0"/>
              </a:rPr>
              <a:t>Xiếc </a:t>
            </a:r>
            <a:r>
              <a:rPr lang="en-US" sz="3500" b="1" i="1">
                <a:latin typeface="Times New Roman" panose="02020603050405020304" pitchFamily="18" charset="0"/>
                <a:cs typeface="Times New Roman" panose="02020603050405020304" pitchFamily="18" charset="0"/>
              </a:rPr>
              <a:t>thú </a:t>
            </a:r>
            <a:r>
              <a:rPr lang="en-US" sz="3500">
                <a:latin typeface="Times New Roman" panose="02020603050405020304" pitchFamily="18" charset="0"/>
                <a:cs typeface="Times New Roman" panose="02020603050405020304" pitchFamily="18" charset="0"/>
              </a:rPr>
              <a:t>vui nhộn,</a:t>
            </a:r>
            <a:r>
              <a:rPr lang="en-US" sz="3600" b="1">
                <a:solidFill>
                  <a:srgbClr val="FF0000"/>
                </a:solidFill>
                <a:latin typeface="Times New Roman" panose="02020603050405020304" pitchFamily="18" charset="0"/>
                <a:cs typeface="Times New Roman" panose="02020603050405020304" pitchFamily="18" charset="0"/>
              </a:rPr>
              <a:t>/</a:t>
            </a:r>
            <a:r>
              <a:rPr lang="en-US" sz="3500">
                <a:latin typeface="Times New Roman" panose="02020603050405020304" pitchFamily="18" charset="0"/>
                <a:cs typeface="Times New Roman" panose="02020603050405020304" pitchFamily="18" charset="0"/>
              </a:rPr>
              <a:t> dí dỏm</a:t>
            </a:r>
            <a:r>
              <a:rPr lang="en-US" sz="3500" smtClean="0">
                <a:latin typeface="Times New Roman" panose="02020603050405020304" pitchFamily="18" charset="0"/>
                <a:cs typeface="Times New Roman" panose="02020603050405020304" pitchFamily="18" charset="0"/>
              </a:rPr>
              <a:t>.</a:t>
            </a:r>
            <a:r>
              <a:rPr lang="en-US" sz="3200" b="1" smtClean="0">
                <a:solidFill>
                  <a:srgbClr val="FF0000"/>
                </a:solidFill>
                <a:latin typeface="Times New Roman" panose="02020603050405020304" pitchFamily="18" charset="0"/>
                <a:cs typeface="Times New Roman" panose="02020603050405020304" pitchFamily="18" charset="0"/>
              </a:rPr>
              <a:t>//</a:t>
            </a:r>
            <a:endParaRPr lang="en-US" sz="3500">
              <a:latin typeface="Times New Roman" panose="02020603050405020304" pitchFamily="18" charset="0"/>
              <a:cs typeface="Times New Roman" panose="02020603050405020304" pitchFamily="18" charset="0"/>
            </a:endParaRPr>
          </a:p>
          <a:p>
            <a:r>
              <a:rPr lang="en-US" sz="3500" b="1" i="1">
                <a:latin typeface="Times New Roman" panose="02020603050405020304" pitchFamily="18" charset="0"/>
                <a:cs typeface="Times New Roman" panose="02020603050405020304" pitchFamily="18" charset="0"/>
              </a:rPr>
              <a:t>Ảo thuật </a:t>
            </a:r>
            <a:r>
              <a:rPr lang="en-US" sz="3500">
                <a:latin typeface="Times New Roman" panose="02020603050405020304" pitchFamily="18" charset="0"/>
                <a:cs typeface="Times New Roman" panose="02020603050405020304" pitchFamily="18" charset="0"/>
              </a:rPr>
              <a:t>biến hóa bất ngờ</a:t>
            </a:r>
            <a:r>
              <a:rPr lang="en-US" sz="3500" smtClean="0">
                <a:latin typeface="Times New Roman" panose="02020603050405020304" pitchFamily="18" charset="0"/>
                <a:cs typeface="Times New Roman" panose="02020603050405020304" pitchFamily="18" charset="0"/>
              </a:rPr>
              <a:t>,</a:t>
            </a:r>
            <a:r>
              <a:rPr lang="en-US" sz="3200" b="1" smtClean="0">
                <a:solidFill>
                  <a:srgbClr val="FF0000"/>
                </a:solidFill>
                <a:latin typeface="Times New Roman" panose="02020603050405020304" pitchFamily="18" charset="0"/>
                <a:cs typeface="Times New Roman" panose="02020603050405020304" pitchFamily="18" charset="0"/>
              </a:rPr>
              <a:t>/ </a:t>
            </a:r>
            <a:r>
              <a:rPr lang="en-US" sz="3500" smtClean="0">
                <a:latin typeface="Times New Roman" panose="02020603050405020304" pitchFamily="18" charset="0"/>
                <a:cs typeface="Times New Roman" panose="02020603050405020304" pitchFamily="18" charset="0"/>
              </a:rPr>
              <a:t>thú </a:t>
            </a:r>
            <a:r>
              <a:rPr lang="en-US" sz="3500">
                <a:latin typeface="Times New Roman" panose="02020603050405020304" pitchFamily="18" charset="0"/>
                <a:cs typeface="Times New Roman" panose="02020603050405020304" pitchFamily="18" charset="0"/>
              </a:rPr>
              <a:t>vị</a:t>
            </a:r>
            <a:r>
              <a:rPr lang="en-US" sz="3500" smtClean="0">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a:t>
            </a:r>
            <a:endParaRPr lang="en-US" sz="3500">
              <a:latin typeface="Times New Roman" panose="02020603050405020304" pitchFamily="18" charset="0"/>
              <a:cs typeface="Times New Roman" panose="02020603050405020304" pitchFamily="18" charset="0"/>
            </a:endParaRPr>
          </a:p>
          <a:p>
            <a:r>
              <a:rPr lang="en-US" sz="3500" b="1" i="1">
                <a:latin typeface="Times New Roman" panose="02020603050405020304" pitchFamily="18" charset="0"/>
                <a:cs typeface="Times New Roman" panose="02020603050405020304" pitchFamily="18" charset="0"/>
              </a:rPr>
              <a:t>Xiếc nhào lộn </a:t>
            </a:r>
            <a:r>
              <a:rPr lang="en-US" sz="3500">
                <a:latin typeface="Times New Roman" panose="02020603050405020304" pitchFamily="18" charset="0"/>
                <a:cs typeface="Times New Roman" panose="02020603050405020304" pitchFamily="18" charset="0"/>
              </a:rPr>
              <a:t>khéo léo</a:t>
            </a:r>
            <a:r>
              <a:rPr lang="en-US" sz="3500" smtClean="0">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 /</a:t>
            </a:r>
            <a:r>
              <a:rPr lang="en-US" sz="3500" smtClean="0">
                <a:latin typeface="Times New Roman" panose="02020603050405020304" pitchFamily="18" charset="0"/>
                <a:cs typeface="Times New Roman" panose="02020603050405020304" pitchFamily="18" charset="0"/>
              </a:rPr>
              <a:t> </a:t>
            </a:r>
            <a:r>
              <a:rPr lang="en-US" sz="3500">
                <a:latin typeface="Times New Roman" panose="02020603050405020304" pitchFamily="18" charset="0"/>
                <a:cs typeface="Times New Roman" panose="02020603050405020304" pitchFamily="18" charset="0"/>
              </a:rPr>
              <a:t>dẻo dai</a:t>
            </a:r>
            <a:r>
              <a:rPr lang="en-US" sz="3500" smtClean="0">
                <a:latin typeface="Times New Roman" panose="02020603050405020304" pitchFamily="18" charset="0"/>
                <a:cs typeface="Times New Roman" panose="02020603050405020304" pitchFamily="18" charset="0"/>
              </a:rPr>
              <a:t>.</a:t>
            </a:r>
            <a:r>
              <a:rPr lang="en-US" sz="3200" b="1" smtClean="0">
                <a:solidFill>
                  <a:srgbClr val="FF0000"/>
                </a:solidFill>
                <a:latin typeface="Times New Roman" panose="02020603050405020304" pitchFamily="18" charset="0"/>
                <a:cs typeface="Times New Roman" panose="02020603050405020304" pitchFamily="18" charset="0"/>
              </a:rPr>
              <a:t>//</a:t>
            </a:r>
            <a:endParaRPr lang="en-US" sz="3500">
              <a:latin typeface="Times New Roman" panose="02020603050405020304" pitchFamily="18" charset="0"/>
              <a:cs typeface="Times New Roman" panose="02020603050405020304" pitchFamily="18" charset="0"/>
            </a:endParaRPr>
          </a:p>
        </p:txBody>
      </p:sp>
      <p:sp>
        <p:nvSpPr>
          <p:cNvPr id="7" name="TextBox 6"/>
          <p:cNvSpPr txBox="1"/>
          <p:nvPr/>
        </p:nvSpPr>
        <p:spPr>
          <a:xfrm>
            <a:off x="914399" y="1216538"/>
            <a:ext cx="3944204" cy="523220"/>
          </a:xfrm>
          <a:prstGeom prst="rect">
            <a:avLst/>
          </a:prstGeom>
          <a:noFill/>
        </p:spPr>
        <p:txBody>
          <a:bodyPr wrap="square" rtlCol="0" anchor="ctr">
            <a:spAutoFit/>
          </a:bodyPr>
          <a:lstStyle/>
          <a:p>
            <a:r>
              <a:rPr lang="en-US" sz="2800" b="1" smtClean="0">
                <a:solidFill>
                  <a:srgbClr val="002060"/>
                </a:solidFill>
                <a:latin typeface="Times New Roman" panose="02020603050405020304" pitchFamily="18" charset="0"/>
                <a:cs typeface="Times New Roman" panose="02020603050405020304" pitchFamily="18" charset="0"/>
              </a:rPr>
              <a:t>3. Luyện </a:t>
            </a:r>
            <a:r>
              <a:rPr lang="en-US" sz="2800" b="1">
                <a:solidFill>
                  <a:srgbClr val="002060"/>
                </a:solidFill>
                <a:latin typeface="Times New Roman" panose="02020603050405020304" pitchFamily="18" charset="0"/>
                <a:cs typeface="Times New Roman" panose="02020603050405020304" pitchFamily="18" charset="0"/>
              </a:rPr>
              <a:t>đọc lại bài</a:t>
            </a:r>
          </a:p>
        </p:txBody>
      </p:sp>
      <p:cxnSp>
        <p:nvCxnSpPr>
          <p:cNvPr id="8" name="Straight Connector 7"/>
          <p:cNvCxnSpPr/>
          <p:nvPr/>
        </p:nvCxnSpPr>
        <p:spPr>
          <a:xfrm>
            <a:off x="-694900" y="5896005"/>
            <a:ext cx="13898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88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2.22222E-6 L 1.06927 -0.01018 " pathEditMode="relative" rAng="0" ptsTypes="AA">
                                      <p:cBhvr>
                                        <p:cTn id="6" dur="59000" fill="hold"/>
                                        <p:tgtEl>
                                          <p:spTgt spid="8"/>
                                        </p:tgtEl>
                                        <p:attrNameLst>
                                          <p:attrName>ppt_x</p:attrName>
                                          <p:attrName>ppt_y</p:attrName>
                                        </p:attrNameLst>
                                      </p:cBhvr>
                                      <p:rCtr x="53464"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14399" y="1828523"/>
            <a:ext cx="8461612" cy="584775"/>
          </a:xfrm>
          <a:prstGeom prst="rect">
            <a:avLst/>
          </a:prstGeom>
          <a:noFill/>
        </p:spPr>
        <p:txBody>
          <a:bodyPr wrap="square" rtlCol="0" anchor="ctr">
            <a:spAutoFit/>
          </a:bodyPr>
          <a:lstStyle/>
          <a:p>
            <a:r>
              <a:rPr lang="en-US" sz="3200" b="1" i="1" smtClean="0">
                <a:solidFill>
                  <a:srgbClr val="C00000"/>
                </a:solidFill>
                <a:latin typeface="Times New Roman" panose="02020603050405020304" pitchFamily="18" charset="0"/>
                <a:cs typeface="Times New Roman" panose="02020603050405020304" pitchFamily="18" charset="0"/>
              </a:rPr>
              <a:t>*Nội dung: </a:t>
            </a:r>
            <a:endParaRPr lang="en-US" sz="3200" b="1" i="1">
              <a:solidFill>
                <a:srgbClr val="C0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77704" y="2563836"/>
            <a:ext cx="7188592" cy="17303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3500">
                <a:latin typeface="Times New Roman" panose="02020603050405020304" pitchFamily="18" charset="0"/>
                <a:cs typeface="Times New Roman" panose="02020603050405020304" pitchFamily="18" charset="0"/>
              </a:rPr>
              <a:t>Hiểu được nội dung, hình thức, cách trình bày và mục đích của một tờ quảng cáo.</a:t>
            </a:r>
            <a:endParaRPr lang="en-US" sz="3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6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ại Hội Xiếc Thú Tổng Hợp | Đông Đô 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298"/>
            <a:ext cx="4572000" cy="5629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mẫu Tờ rơi quảng cáo trung tâm tiếng anh đẹp mắt nhất - In Lạc H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182" y="1228298"/>
            <a:ext cx="4462818" cy="565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1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heel(1)">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 băng rôn Bến Tre! - In ấn quảng cáo Bến Tre dị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25492"/>
            <a:ext cx="85725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7" y="-170834"/>
            <a:ext cx="9416369" cy="7101986"/>
          </a:xfrm>
          <a:prstGeom prst="rect">
            <a:avLst/>
          </a:prstGeom>
        </p:spPr>
      </p:pic>
      <p:pic>
        <p:nvPicPr>
          <p:cNvPr id="3" name="Picture 2"/>
          <p:cNvPicPr>
            <a:picLocks noChangeAspect="1"/>
          </p:cNvPicPr>
          <p:nvPr/>
        </p:nvPicPr>
        <p:blipFill>
          <a:blip r:embed="rId3"/>
          <a:stretch>
            <a:fillRect/>
          </a:stretch>
        </p:blipFill>
        <p:spPr>
          <a:xfrm>
            <a:off x="0" y="0"/>
            <a:ext cx="1076706" cy="1076706"/>
          </a:xfrm>
          <a:prstGeom prst="rect">
            <a:avLst/>
          </a:prstGeom>
        </p:spPr>
      </p:pic>
      <p:sp>
        <p:nvSpPr>
          <p:cNvPr id="5" name="TextBox 4"/>
          <p:cNvSpPr txBox="1"/>
          <p:nvPr/>
        </p:nvSpPr>
        <p:spPr>
          <a:xfrm>
            <a:off x="1324737" y="1810717"/>
            <a:ext cx="6837426" cy="1892826"/>
          </a:xfrm>
          <a:prstGeom prst="rect">
            <a:avLst/>
          </a:prstGeom>
          <a:noFill/>
        </p:spPr>
        <p:txBody>
          <a:bodyPr wrap="square" rtlCol="0">
            <a:spAutoFit/>
          </a:bodyPr>
          <a:lstStyle/>
          <a:p>
            <a:pPr algn="ctr"/>
            <a:r>
              <a:rPr lang="en-US" sz="4500" b="1" dirty="0" err="1">
                <a:solidFill>
                  <a:srgbClr val="FF0000"/>
                </a:solidFill>
                <a:latin typeface="Times New Roman" panose="02020603050405020304" pitchFamily="18" charset="0"/>
                <a:cs typeface="Times New Roman" panose="02020603050405020304" pitchFamily="18" charset="0"/>
              </a:rPr>
              <a:t>Hoạt</a:t>
            </a:r>
            <a:r>
              <a:rPr lang="en-US" sz="4500" b="1" dirty="0">
                <a:solidFill>
                  <a:srgbClr val="FF0000"/>
                </a:solidFill>
                <a:latin typeface="Times New Roman" panose="02020603050405020304" pitchFamily="18" charset="0"/>
                <a:cs typeface="Times New Roman" panose="02020603050405020304" pitchFamily="18" charset="0"/>
              </a:rPr>
              <a:t> </a:t>
            </a:r>
            <a:r>
              <a:rPr lang="en-US" sz="4500" b="1" dirty="0" err="1">
                <a:solidFill>
                  <a:srgbClr val="FF0000"/>
                </a:solidFill>
                <a:latin typeface="Times New Roman" panose="02020603050405020304" pitchFamily="18" charset="0"/>
                <a:cs typeface="Times New Roman" panose="02020603050405020304" pitchFamily="18" charset="0"/>
              </a:rPr>
              <a:t>động</a:t>
            </a:r>
            <a:r>
              <a:rPr lang="en-US" sz="4500" b="1" dirty="0">
                <a:solidFill>
                  <a:srgbClr val="FF0000"/>
                </a:solidFill>
                <a:latin typeface="Times New Roman" panose="02020603050405020304" pitchFamily="18" charset="0"/>
                <a:cs typeface="Times New Roman" panose="02020603050405020304" pitchFamily="18" charset="0"/>
              </a:rPr>
              <a:t> </a:t>
            </a:r>
            <a:r>
              <a:rPr lang="en-US" sz="4500" b="1" dirty="0" err="1">
                <a:solidFill>
                  <a:srgbClr val="FF0000"/>
                </a:solidFill>
                <a:latin typeface="Times New Roman" panose="02020603050405020304" pitchFamily="18" charset="0"/>
                <a:cs typeface="Times New Roman" panose="02020603050405020304" pitchFamily="18" charset="0"/>
              </a:rPr>
              <a:t>tiếp</a:t>
            </a:r>
            <a:r>
              <a:rPr lang="en-US" sz="4500" b="1" dirty="0">
                <a:solidFill>
                  <a:srgbClr val="FF0000"/>
                </a:solidFill>
                <a:latin typeface="Times New Roman" panose="02020603050405020304" pitchFamily="18" charset="0"/>
                <a:cs typeface="Times New Roman" panose="02020603050405020304" pitchFamily="18" charset="0"/>
              </a:rPr>
              <a:t> </a:t>
            </a:r>
            <a:r>
              <a:rPr lang="en-US" sz="4500" b="1" dirty="0" err="1">
                <a:solidFill>
                  <a:srgbClr val="FF0000"/>
                </a:solidFill>
                <a:latin typeface="Times New Roman" panose="02020603050405020304" pitchFamily="18" charset="0"/>
                <a:cs typeface="Times New Roman" panose="02020603050405020304" pitchFamily="18" charset="0"/>
              </a:rPr>
              <a:t>nối</a:t>
            </a:r>
            <a:endParaRPr lang="en-US" sz="450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smtClean="0">
                <a:solidFill>
                  <a:srgbClr val="FF0000"/>
                </a:solidFill>
                <a:latin typeface="Times New Roman" panose="02020603050405020304" pitchFamily="18" charset="0"/>
                <a:cs typeface="Times New Roman" panose="02020603050405020304" pitchFamily="18" charset="0"/>
              </a:rPr>
              <a:t>Tập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Đối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với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vua</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25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đọc đoạn 1"/>
          <p:cNvSpPr txBox="1">
            <a:spLocks/>
          </p:cNvSpPr>
          <p:nvPr/>
        </p:nvSpPr>
        <p:spPr>
          <a:xfrm>
            <a:off x="791571" y="2924886"/>
            <a:ext cx="7574508" cy="63462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a:solidFill>
                  <a:srgbClr val="C00000"/>
                </a:solidFill>
                <a:latin typeface="Times New Roman" panose="02020603050405020304" pitchFamily="18" charset="0"/>
                <a:cs typeface="Times New Roman" panose="02020603050405020304" pitchFamily="18" charset="0"/>
              </a:rPr>
              <a:t>Đọc đoạn 1 bài tập đọc “Nhà ảo thuật”</a:t>
            </a:r>
          </a:p>
        </p:txBody>
      </p:sp>
      <p:sp>
        <p:nvSpPr>
          <p:cNvPr id="5" name="câu TN1"/>
          <p:cNvSpPr txBox="1"/>
          <p:nvPr/>
        </p:nvSpPr>
        <p:spPr>
          <a:xfrm>
            <a:off x="655092" y="1555667"/>
            <a:ext cx="7847463" cy="452431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just"/>
            <a:r>
              <a:rPr lang="en-US" sz="3200" i="1">
                <a:solidFill>
                  <a:srgbClr val="C00000"/>
                </a:solidFill>
                <a:latin typeface="Times New Roman" panose="02020603050405020304" pitchFamily="18" charset="0"/>
                <a:cs typeface="Times New Roman" panose="02020603050405020304" pitchFamily="18" charset="0"/>
              </a:rPr>
              <a:t>Chọn câu trả lời đúng nhất</a:t>
            </a:r>
          </a:p>
          <a:p>
            <a:pPr algn="just"/>
            <a:r>
              <a:rPr lang="en-US" sz="3200" b="1">
                <a:solidFill>
                  <a:schemeClr val="accent1">
                    <a:lumMod val="50000"/>
                  </a:schemeClr>
                </a:solidFill>
                <a:latin typeface="Times New Roman" panose="02020603050405020304" pitchFamily="18" charset="0"/>
                <a:cs typeface="Times New Roman" panose="02020603050405020304" pitchFamily="18" charset="0"/>
              </a:rPr>
              <a:t>Câu 1: Vì sao chị em Xô-phi không đi xem ảo thuật?</a:t>
            </a:r>
          </a:p>
          <a:p>
            <a:pPr marL="557213" indent="-557213" algn="just">
              <a:buAutoNum type="alphaUcPeriod"/>
            </a:pPr>
            <a:r>
              <a:rPr lang="en-US" sz="3200">
                <a:latin typeface="Times New Roman" panose="02020603050405020304" pitchFamily="18" charset="0"/>
                <a:cs typeface="Times New Roman" panose="02020603050405020304" pitchFamily="18" charset="0"/>
              </a:rPr>
              <a:t>Vì bố của hai chị em đang nằm viện, mẹ rất cần tiền chữa bệnh cho bố, các em không dám xin tiền mẹ mua vé.</a:t>
            </a:r>
          </a:p>
          <a:p>
            <a:pPr marL="557213" indent="-557213" algn="just">
              <a:buAutoNum type="alphaUcPeriod"/>
            </a:pPr>
            <a:r>
              <a:rPr lang="en-US" sz="3200">
                <a:latin typeface="Times New Roman" panose="02020603050405020304" pitchFamily="18" charset="0"/>
                <a:cs typeface="Times New Roman" panose="02020603050405020304" pitchFamily="18" charset="0"/>
              </a:rPr>
              <a:t>Vì mẹ của hai chị em Xô-phi không cho xem ảo thuật.</a:t>
            </a:r>
          </a:p>
          <a:p>
            <a:pPr marL="557213" indent="-557213" algn="just">
              <a:buAutoNum type="alphaUcPeriod"/>
            </a:pPr>
            <a:r>
              <a:rPr lang="en-US" sz="3200">
                <a:latin typeface="Times New Roman" panose="02020603050405020304" pitchFamily="18" charset="0"/>
                <a:cs typeface="Times New Roman" panose="02020603050405020304" pitchFamily="18" charset="0"/>
              </a:rPr>
              <a:t>Vì bố của hai chị em nằm viện.</a:t>
            </a:r>
          </a:p>
        </p:txBody>
      </p:sp>
      <p:sp>
        <p:nvSpPr>
          <p:cNvPr id="6" name="Oval 5"/>
          <p:cNvSpPr/>
          <p:nvPr/>
        </p:nvSpPr>
        <p:spPr>
          <a:xfrm>
            <a:off x="650993" y="3069724"/>
            <a:ext cx="548640" cy="54864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pic>
        <p:nvPicPr>
          <p:cNvPr id="8" name="Picture 7">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50" b="95500" l="10000" r="90000"/>
                    </a14:imgEffect>
                  </a14:imgLayer>
                </a14:imgProps>
              </a:ext>
              <a:ext uri="{28A0092B-C50C-407E-A947-70E740481C1C}">
                <a14:useLocalDpi xmlns:a14="http://schemas.microsoft.com/office/drawing/2010/main" val="0"/>
              </a:ext>
            </a:extLst>
          </a:blip>
          <a:stretch>
            <a:fillRect/>
          </a:stretch>
        </p:blipFill>
        <p:spPr bwMode="auto">
          <a:xfrm>
            <a:off x="7192370" y="98550"/>
            <a:ext cx="1542197" cy="14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7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4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
                                          <p:cBhvr additive="base">
                                            <p:cTn id="18" dur="250" fill="hold"/>
                                            <p:tgtEl>
                                              <p:spTgt spid="6"/>
                                            </p:tgtEl>
                                            <p:attrNameLst>
                                              <p:attrName>ppt_x</p:attrName>
                                            </p:attrNameLst>
                                          </p:cBhvr>
                                          <p:tavLst>
                                            <p:tav tm="0">
                                              <p:val>
                                                <p:strVal val="#ppt_x"/>
                                              </p:val>
                                            </p:tav>
                                            <p:tav tm="100000">
                                              <p:val>
                                                <p:strVal val="#ppt_x"/>
                                              </p:val>
                                            </p:tav>
                                          </p:tavLst>
                                        </p:anim>
                                        <p:anim calcmode="lin" valueType="num" p14:bounceEnd="4000">
                                          <p:cBhvr additive="base">
                                            <p:cTn id="19"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ppt_x"/>
                                              </p:val>
                                            </p:tav>
                                            <p:tav tm="100000">
                                              <p:val>
                                                <p:strVal val="#ppt_x"/>
                                              </p:val>
                                            </p:tav>
                                          </p:tavLst>
                                        </p:anim>
                                        <p:anim calcmode="lin" valueType="num">
                                          <p:cBhvr additive="base">
                                            <p:cTn id="19"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đọc đoạn 1"/>
          <p:cNvSpPr txBox="1">
            <a:spLocks/>
          </p:cNvSpPr>
          <p:nvPr/>
        </p:nvSpPr>
        <p:spPr>
          <a:xfrm>
            <a:off x="832514" y="3111689"/>
            <a:ext cx="7478973" cy="63462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a:solidFill>
                  <a:schemeClr val="accent2">
                    <a:lumMod val="75000"/>
                  </a:schemeClr>
                </a:solidFill>
                <a:latin typeface="Times New Roman" panose="02020603050405020304" pitchFamily="18" charset="0"/>
                <a:cs typeface="Times New Roman" panose="02020603050405020304" pitchFamily="18" charset="0"/>
              </a:rPr>
              <a:t>Đọc đoạn 3 bài tập đọc “Nhà ảo thuật”</a:t>
            </a:r>
          </a:p>
        </p:txBody>
      </p:sp>
      <p:sp>
        <p:nvSpPr>
          <p:cNvPr id="5" name="câu TN2"/>
          <p:cNvSpPr txBox="1"/>
          <p:nvPr/>
        </p:nvSpPr>
        <p:spPr>
          <a:xfrm>
            <a:off x="487908" y="1518142"/>
            <a:ext cx="8168185" cy="452431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just"/>
            <a:r>
              <a:rPr lang="en-US" sz="3200" b="1">
                <a:solidFill>
                  <a:schemeClr val="accent1">
                    <a:lumMod val="50000"/>
                  </a:schemeClr>
                </a:solidFill>
                <a:latin typeface="Times New Roman" panose="02020603050405020304" pitchFamily="18" charset="0"/>
                <a:cs typeface="Times New Roman" panose="02020603050405020304" pitchFamily="18" charset="0"/>
              </a:rPr>
              <a:t>Câu 2: Những chuyện gì đã xảy ra khi mọi người uống trà?</a:t>
            </a:r>
          </a:p>
          <a:p>
            <a:pPr marL="557213" indent="-557213" algn="just">
              <a:buAutoNum type="alphaUcPeriod"/>
            </a:pPr>
            <a:r>
              <a:rPr lang="en-US" sz="3200" smtClean="0">
                <a:latin typeface="Times New Roman" panose="02020603050405020304" pitchFamily="18" charset="0"/>
                <a:cs typeface="Times New Roman" panose="02020603050405020304" pitchFamily="18" charset="0"/>
              </a:rPr>
              <a:t>Các dải </a:t>
            </a:r>
            <a:r>
              <a:rPr lang="en-US" sz="3200">
                <a:latin typeface="Times New Roman" panose="02020603050405020304" pitchFamily="18" charset="0"/>
                <a:cs typeface="Times New Roman" panose="02020603050405020304" pitchFamily="18" charset="0"/>
              </a:rPr>
              <a:t>băng từ lọ đường bắn ra, một chú thỏ trên chân Mác.</a:t>
            </a:r>
          </a:p>
          <a:p>
            <a:pPr marL="557213" indent="-557213" algn="just">
              <a:buAutoNum type="alphaUcPeriod"/>
            </a:pPr>
            <a:r>
              <a:rPr lang="en-US" sz="3200">
                <a:latin typeface="Times New Roman" panose="02020603050405020304" pitchFamily="18" charset="0"/>
                <a:cs typeface="Times New Roman" panose="02020603050405020304" pitchFamily="18" charset="0"/>
              </a:rPr>
              <a:t>Cái bánh bỗng biến thành </a:t>
            </a:r>
            <a:r>
              <a:rPr lang="en-US" sz="3200" smtClean="0">
                <a:latin typeface="Times New Roman" panose="02020603050405020304" pitchFamily="18" charset="0"/>
                <a:cs typeface="Times New Roman" panose="02020603050405020304" pitchFamily="18" charset="0"/>
              </a:rPr>
              <a:t>hai, một </a:t>
            </a:r>
            <a:r>
              <a:rPr lang="en-US" sz="3200">
                <a:latin typeface="Times New Roman" panose="02020603050405020304" pitchFamily="18" charset="0"/>
                <a:cs typeface="Times New Roman" panose="02020603050405020304" pitchFamily="18" charset="0"/>
              </a:rPr>
              <a:t>chú mèo trắng trên chân </a:t>
            </a:r>
            <a:r>
              <a:rPr lang="en-US" sz="3200" smtClean="0">
                <a:latin typeface="Times New Roman" panose="02020603050405020304" pitchFamily="18" charset="0"/>
                <a:cs typeface="Times New Roman" panose="02020603050405020304" pitchFamily="18" charset="0"/>
              </a:rPr>
              <a:t>Mác.</a:t>
            </a:r>
            <a:endParaRPr lang="en-US" sz="3200">
              <a:latin typeface="Times New Roman" panose="02020603050405020304" pitchFamily="18" charset="0"/>
              <a:cs typeface="Times New Roman" panose="02020603050405020304" pitchFamily="18" charset="0"/>
            </a:endParaRPr>
          </a:p>
          <a:p>
            <a:pPr marL="557213" indent="-557213" algn="just">
              <a:buAutoNum type="alphaUcPeriod"/>
            </a:pPr>
            <a:r>
              <a:rPr lang="vi-VN" sz="3200">
                <a:latin typeface="Times New Roman" panose="02020603050405020304" pitchFamily="18" charset="0"/>
                <a:cs typeface="Times New Roman" panose="02020603050405020304" pitchFamily="18" charset="0"/>
              </a:rPr>
              <a:t>Cái bánh bỗng biến thành hai, các dải băng đủ sắc màu từ lọ đường bắn ra, một chú thỏ trắng mắt hồng trên chân </a:t>
            </a:r>
            <a:r>
              <a:rPr lang="vi-VN" sz="3200" smtClean="0">
                <a:latin typeface="Times New Roman" panose="02020603050405020304" pitchFamily="18" charset="0"/>
                <a:cs typeface="Times New Roman" panose="02020603050405020304" pitchFamily="18" charset="0"/>
              </a:rPr>
              <a:t>Mác</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6" name="Oval 5"/>
          <p:cNvSpPr/>
          <p:nvPr/>
        </p:nvSpPr>
        <p:spPr>
          <a:xfrm>
            <a:off x="433316" y="4448604"/>
            <a:ext cx="640080" cy="640080"/>
          </a:xfrm>
          <a:prstGeom prst="ellipse">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pic>
        <p:nvPicPr>
          <p:cNvPr id="9" name="Picture 8">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 b="92000" l="0" r="99000"/>
                    </a14:imgEffect>
                  </a14:imgLayer>
                </a14:imgProps>
              </a:ext>
              <a:ext uri="{28A0092B-C50C-407E-A947-70E740481C1C}">
                <a14:useLocalDpi xmlns:a14="http://schemas.microsoft.com/office/drawing/2010/main" val="0"/>
              </a:ext>
            </a:extLst>
          </a:blip>
          <a:stretch>
            <a:fillRect/>
          </a:stretch>
        </p:blipFill>
        <p:spPr bwMode="auto">
          <a:xfrm>
            <a:off x="7365143" y="107775"/>
            <a:ext cx="1577554" cy="141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982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4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
                                          <p:cBhvr additive="base">
                                            <p:cTn id="18" dur="250" fill="hold"/>
                                            <p:tgtEl>
                                              <p:spTgt spid="6"/>
                                            </p:tgtEl>
                                            <p:attrNameLst>
                                              <p:attrName>ppt_x</p:attrName>
                                            </p:attrNameLst>
                                          </p:cBhvr>
                                          <p:tavLst>
                                            <p:tav tm="0">
                                              <p:val>
                                                <p:strVal val="#ppt_x"/>
                                              </p:val>
                                            </p:tav>
                                            <p:tav tm="100000">
                                              <p:val>
                                                <p:strVal val="#ppt_x"/>
                                              </p:val>
                                            </p:tav>
                                          </p:tavLst>
                                        </p:anim>
                                        <p:anim calcmode="lin" valueType="num" p14:bounceEnd="4000">
                                          <p:cBhvr additive="base">
                                            <p:cTn id="19"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ppt_x"/>
                                              </p:val>
                                            </p:tav>
                                            <p:tav tm="100000">
                                              <p:val>
                                                <p:strVal val="#ppt_x"/>
                                              </p:val>
                                            </p:tav>
                                          </p:tavLst>
                                        </p:anim>
                                        <p:anim calcmode="lin" valueType="num">
                                          <p:cBhvr additive="base">
                                            <p:cTn id="19"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đọc đoạn 1"/>
          <p:cNvSpPr txBox="1">
            <a:spLocks/>
          </p:cNvSpPr>
          <p:nvPr/>
        </p:nvSpPr>
        <p:spPr>
          <a:xfrm>
            <a:off x="905870" y="2924886"/>
            <a:ext cx="7352732" cy="634622"/>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Nêu nội dung </a:t>
            </a:r>
            <a:r>
              <a:rPr lang="en-US" sz="3000" b="1">
                <a:solidFill>
                  <a:schemeClr val="tx2"/>
                </a:solidFill>
                <a:latin typeface="Times New Roman" panose="02020603050405020304" pitchFamily="18" charset="0"/>
                <a:cs typeface="Times New Roman" panose="02020603050405020304" pitchFamily="18" charset="0"/>
              </a:rPr>
              <a:t>bài tập đọc “Nhà ảo thuật”</a:t>
            </a:r>
          </a:p>
        </p:txBody>
      </p:sp>
      <p:pic>
        <p:nvPicPr>
          <p:cNvPr id="5" name="Picture 2">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125" l="10000" r="90000"/>
                    </a14:imgEffect>
                  </a14:imgLayer>
                </a14:imgProps>
              </a:ext>
              <a:ext uri="{28A0092B-C50C-407E-A947-70E740481C1C}">
                <a14:useLocalDpi xmlns:a14="http://schemas.microsoft.com/office/drawing/2010/main" val="0"/>
              </a:ext>
            </a:extLst>
          </a:blip>
          <a:stretch>
            <a:fillRect/>
          </a:stretch>
        </p:blipFill>
        <p:spPr bwMode="auto">
          <a:xfrm>
            <a:off x="6761747" y="379940"/>
            <a:ext cx="1965726" cy="177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1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8329" y="738194"/>
            <a:ext cx="3727343"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Chương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xiếc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sắc</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392072" y="1199860"/>
            <a:ext cx="6373504" cy="5658140"/>
          </a:xfrm>
          <a:prstGeom prst="rect">
            <a:avLst/>
          </a:prstGeom>
          <a:ln>
            <a:noFill/>
          </a:ln>
          <a:effectLst>
            <a:softEdge rad="112500"/>
          </a:effectLst>
        </p:spPr>
      </p:pic>
      <p:sp>
        <p:nvSpPr>
          <p:cNvPr id="6" name="Rectangle 5"/>
          <p:cNvSpPr/>
          <p:nvPr/>
        </p:nvSpPr>
        <p:spPr>
          <a:xfrm>
            <a:off x="2259425" y="21686"/>
            <a:ext cx="4625151" cy="71650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23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2022</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đọc</a:t>
            </a:r>
            <a:endParaRPr lang="en-US" sz="2400" dirty="0"/>
          </a:p>
        </p:txBody>
      </p:sp>
    </p:spTree>
    <p:extLst>
      <p:ext uri="{BB962C8B-B14F-4D97-AF65-F5344CB8AC3E}">
        <p14:creationId xmlns:p14="http://schemas.microsoft.com/office/powerpoint/2010/main" val="34296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43">
            <a:extLst>
              <a:ext uri="{FF2B5EF4-FFF2-40B4-BE49-F238E27FC236}">
                <a16:creationId xmlns="" xmlns:a16="http://schemas.microsoft.com/office/drawing/2014/main" id="{82043A03-4BC5-4A67-8939-DC5B83E4430D}"/>
              </a:ext>
            </a:extLst>
          </p:cNvPr>
          <p:cNvSpPr/>
          <p:nvPr/>
        </p:nvSpPr>
        <p:spPr>
          <a:xfrm>
            <a:off x="1431151" y="1616562"/>
            <a:ext cx="6625949" cy="569396"/>
          </a:xfrm>
          <a:custGeom>
            <a:avLst/>
            <a:gdLst>
              <a:gd name="connsiteX0" fmla="*/ 0 w 8834599"/>
              <a:gd name="connsiteY0" fmla="*/ 126535 h 759195"/>
              <a:gd name="connsiteX1" fmla="*/ 126535 w 8834599"/>
              <a:gd name="connsiteY1" fmla="*/ 0 h 759195"/>
              <a:gd name="connsiteX2" fmla="*/ 441191 w 8834599"/>
              <a:gd name="connsiteY2" fmla="*/ 0 h 759195"/>
              <a:gd name="connsiteX3" fmla="*/ 755847 w 8834599"/>
              <a:gd name="connsiteY3" fmla="*/ 0 h 759195"/>
              <a:gd name="connsiteX4" fmla="*/ 1070503 w 8834599"/>
              <a:gd name="connsiteY4" fmla="*/ 0 h 759195"/>
              <a:gd name="connsiteX5" fmla="*/ 1814236 w 8834599"/>
              <a:gd name="connsiteY5" fmla="*/ 0 h 759195"/>
              <a:gd name="connsiteX6" fmla="*/ 2214707 w 8834599"/>
              <a:gd name="connsiteY6" fmla="*/ 0 h 759195"/>
              <a:gd name="connsiteX7" fmla="*/ 2958440 w 8834599"/>
              <a:gd name="connsiteY7" fmla="*/ 0 h 759195"/>
              <a:gd name="connsiteX8" fmla="*/ 3444726 w 8834599"/>
              <a:gd name="connsiteY8" fmla="*/ 0 h 759195"/>
              <a:gd name="connsiteX9" fmla="*/ 3931013 w 8834599"/>
              <a:gd name="connsiteY9" fmla="*/ 0 h 759195"/>
              <a:gd name="connsiteX10" fmla="*/ 4503115 w 8834599"/>
              <a:gd name="connsiteY10" fmla="*/ 0 h 759195"/>
              <a:gd name="connsiteX11" fmla="*/ 5075217 w 8834599"/>
              <a:gd name="connsiteY11" fmla="*/ 0 h 759195"/>
              <a:gd name="connsiteX12" fmla="*/ 5561503 w 8834599"/>
              <a:gd name="connsiteY12" fmla="*/ 0 h 759195"/>
              <a:gd name="connsiteX13" fmla="*/ 6305236 w 8834599"/>
              <a:gd name="connsiteY13" fmla="*/ 0 h 759195"/>
              <a:gd name="connsiteX14" fmla="*/ 6877338 w 8834599"/>
              <a:gd name="connsiteY14" fmla="*/ 0 h 759195"/>
              <a:gd name="connsiteX15" fmla="*/ 7449440 w 8834599"/>
              <a:gd name="connsiteY15" fmla="*/ 0 h 759195"/>
              <a:gd name="connsiteX16" fmla="*/ 8021542 w 8834599"/>
              <a:gd name="connsiteY16" fmla="*/ 0 h 759195"/>
              <a:gd name="connsiteX17" fmla="*/ 8708064 w 8834599"/>
              <a:gd name="connsiteY17" fmla="*/ 0 h 759195"/>
              <a:gd name="connsiteX18" fmla="*/ 8834599 w 8834599"/>
              <a:gd name="connsiteY18" fmla="*/ 126535 h 759195"/>
              <a:gd name="connsiteX19" fmla="*/ 8834599 w 8834599"/>
              <a:gd name="connsiteY19" fmla="*/ 632660 h 759195"/>
              <a:gd name="connsiteX20" fmla="*/ 8708064 w 8834599"/>
              <a:gd name="connsiteY20" fmla="*/ 759195 h 759195"/>
              <a:gd name="connsiteX21" fmla="*/ 8135962 w 8834599"/>
              <a:gd name="connsiteY21" fmla="*/ 759195 h 759195"/>
              <a:gd name="connsiteX22" fmla="*/ 7563860 w 8834599"/>
              <a:gd name="connsiteY22" fmla="*/ 759195 h 759195"/>
              <a:gd name="connsiteX23" fmla="*/ 6991758 w 8834599"/>
              <a:gd name="connsiteY23" fmla="*/ 759195 h 759195"/>
              <a:gd name="connsiteX24" fmla="*/ 6591287 w 8834599"/>
              <a:gd name="connsiteY24" fmla="*/ 759195 h 759195"/>
              <a:gd name="connsiteX25" fmla="*/ 6276631 w 8834599"/>
              <a:gd name="connsiteY25" fmla="*/ 759195 h 759195"/>
              <a:gd name="connsiteX26" fmla="*/ 5704529 w 8834599"/>
              <a:gd name="connsiteY26" fmla="*/ 759195 h 759195"/>
              <a:gd name="connsiteX27" fmla="*/ 5389873 w 8834599"/>
              <a:gd name="connsiteY27" fmla="*/ 759195 h 759195"/>
              <a:gd name="connsiteX28" fmla="*/ 5075217 w 8834599"/>
              <a:gd name="connsiteY28" fmla="*/ 759195 h 759195"/>
              <a:gd name="connsiteX29" fmla="*/ 4588930 w 8834599"/>
              <a:gd name="connsiteY29" fmla="*/ 759195 h 759195"/>
              <a:gd name="connsiteX30" fmla="*/ 3845198 w 8834599"/>
              <a:gd name="connsiteY30" fmla="*/ 759195 h 759195"/>
              <a:gd name="connsiteX31" fmla="*/ 3358911 w 8834599"/>
              <a:gd name="connsiteY31" fmla="*/ 759195 h 759195"/>
              <a:gd name="connsiteX32" fmla="*/ 3044255 w 8834599"/>
              <a:gd name="connsiteY32" fmla="*/ 759195 h 759195"/>
              <a:gd name="connsiteX33" fmla="*/ 2386338 w 8834599"/>
              <a:gd name="connsiteY33" fmla="*/ 759195 h 759195"/>
              <a:gd name="connsiteX34" fmla="*/ 2071682 w 8834599"/>
              <a:gd name="connsiteY34" fmla="*/ 759195 h 759195"/>
              <a:gd name="connsiteX35" fmla="*/ 1327949 w 8834599"/>
              <a:gd name="connsiteY35" fmla="*/ 759195 h 759195"/>
              <a:gd name="connsiteX36" fmla="*/ 841662 w 8834599"/>
              <a:gd name="connsiteY36" fmla="*/ 759195 h 759195"/>
              <a:gd name="connsiteX37" fmla="*/ 126535 w 8834599"/>
              <a:gd name="connsiteY37" fmla="*/ 759195 h 759195"/>
              <a:gd name="connsiteX38" fmla="*/ 0 w 8834599"/>
              <a:gd name="connsiteY38" fmla="*/ 632660 h 759195"/>
              <a:gd name="connsiteX39" fmla="*/ 0 w 8834599"/>
              <a:gd name="connsiteY39" fmla="*/ 126535 h 7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4599" h="759195" fill="none" extrusionOk="0">
                <a:moveTo>
                  <a:pt x="0" y="126535"/>
                </a:moveTo>
                <a:cubicBezTo>
                  <a:pt x="-3164" y="51618"/>
                  <a:pt x="42370" y="-5632"/>
                  <a:pt x="126535" y="0"/>
                </a:cubicBezTo>
                <a:cubicBezTo>
                  <a:pt x="256655" y="-5453"/>
                  <a:pt x="307126" y="4716"/>
                  <a:pt x="441191" y="0"/>
                </a:cubicBezTo>
                <a:cubicBezTo>
                  <a:pt x="575256" y="-4716"/>
                  <a:pt x="629227" y="13800"/>
                  <a:pt x="755847" y="0"/>
                </a:cubicBezTo>
                <a:cubicBezTo>
                  <a:pt x="882467" y="-13800"/>
                  <a:pt x="922895" y="8807"/>
                  <a:pt x="1070503" y="0"/>
                </a:cubicBezTo>
                <a:cubicBezTo>
                  <a:pt x="1218111" y="-8807"/>
                  <a:pt x="1601201" y="68549"/>
                  <a:pt x="1814236" y="0"/>
                </a:cubicBezTo>
                <a:cubicBezTo>
                  <a:pt x="2027271" y="-68549"/>
                  <a:pt x="2019984" y="10009"/>
                  <a:pt x="2214707" y="0"/>
                </a:cubicBezTo>
                <a:cubicBezTo>
                  <a:pt x="2409430" y="-10009"/>
                  <a:pt x="2701868" y="6113"/>
                  <a:pt x="2958440" y="0"/>
                </a:cubicBezTo>
                <a:cubicBezTo>
                  <a:pt x="3215012" y="-6113"/>
                  <a:pt x="3307632" y="47002"/>
                  <a:pt x="3444726" y="0"/>
                </a:cubicBezTo>
                <a:cubicBezTo>
                  <a:pt x="3581820" y="-47002"/>
                  <a:pt x="3737569" y="27613"/>
                  <a:pt x="3931013" y="0"/>
                </a:cubicBezTo>
                <a:cubicBezTo>
                  <a:pt x="4124457" y="-27613"/>
                  <a:pt x="4360583" y="19603"/>
                  <a:pt x="4503115" y="0"/>
                </a:cubicBezTo>
                <a:cubicBezTo>
                  <a:pt x="4645647" y="-19603"/>
                  <a:pt x="4812825" y="18576"/>
                  <a:pt x="5075217" y="0"/>
                </a:cubicBezTo>
                <a:cubicBezTo>
                  <a:pt x="5337609" y="-18576"/>
                  <a:pt x="5343270" y="25813"/>
                  <a:pt x="5561503" y="0"/>
                </a:cubicBezTo>
                <a:cubicBezTo>
                  <a:pt x="5779736" y="-25813"/>
                  <a:pt x="6112183" y="1279"/>
                  <a:pt x="6305236" y="0"/>
                </a:cubicBezTo>
                <a:cubicBezTo>
                  <a:pt x="6498289" y="-1279"/>
                  <a:pt x="6688327" y="30066"/>
                  <a:pt x="6877338" y="0"/>
                </a:cubicBezTo>
                <a:cubicBezTo>
                  <a:pt x="7066349" y="-30066"/>
                  <a:pt x="7330237" y="1745"/>
                  <a:pt x="7449440" y="0"/>
                </a:cubicBezTo>
                <a:cubicBezTo>
                  <a:pt x="7568643" y="-1745"/>
                  <a:pt x="7782585" y="24123"/>
                  <a:pt x="8021542" y="0"/>
                </a:cubicBezTo>
                <a:cubicBezTo>
                  <a:pt x="8260499" y="-24123"/>
                  <a:pt x="8420850" y="9767"/>
                  <a:pt x="8708064" y="0"/>
                </a:cubicBezTo>
                <a:cubicBezTo>
                  <a:pt x="8789351" y="-11539"/>
                  <a:pt x="8825473" y="63224"/>
                  <a:pt x="8834599" y="126535"/>
                </a:cubicBezTo>
                <a:cubicBezTo>
                  <a:pt x="8881304" y="360475"/>
                  <a:pt x="8786064" y="506478"/>
                  <a:pt x="8834599" y="632660"/>
                </a:cubicBezTo>
                <a:cubicBezTo>
                  <a:pt x="8841004" y="685040"/>
                  <a:pt x="8782537" y="743989"/>
                  <a:pt x="8708064" y="759195"/>
                </a:cubicBezTo>
                <a:cubicBezTo>
                  <a:pt x="8489460" y="771113"/>
                  <a:pt x="8316494" y="714198"/>
                  <a:pt x="8135962" y="759195"/>
                </a:cubicBezTo>
                <a:cubicBezTo>
                  <a:pt x="7955430" y="804192"/>
                  <a:pt x="7843181" y="741512"/>
                  <a:pt x="7563860" y="759195"/>
                </a:cubicBezTo>
                <a:cubicBezTo>
                  <a:pt x="7284539" y="776878"/>
                  <a:pt x="7191686" y="716706"/>
                  <a:pt x="6991758" y="759195"/>
                </a:cubicBezTo>
                <a:cubicBezTo>
                  <a:pt x="6791830" y="801684"/>
                  <a:pt x="6685219" y="751633"/>
                  <a:pt x="6591287" y="759195"/>
                </a:cubicBezTo>
                <a:cubicBezTo>
                  <a:pt x="6497355" y="766757"/>
                  <a:pt x="6429907" y="751195"/>
                  <a:pt x="6276631" y="759195"/>
                </a:cubicBezTo>
                <a:cubicBezTo>
                  <a:pt x="6123355" y="767195"/>
                  <a:pt x="5915443" y="712434"/>
                  <a:pt x="5704529" y="759195"/>
                </a:cubicBezTo>
                <a:cubicBezTo>
                  <a:pt x="5493615" y="805956"/>
                  <a:pt x="5504364" y="721989"/>
                  <a:pt x="5389873" y="759195"/>
                </a:cubicBezTo>
                <a:cubicBezTo>
                  <a:pt x="5275382" y="796401"/>
                  <a:pt x="5209901" y="743862"/>
                  <a:pt x="5075217" y="759195"/>
                </a:cubicBezTo>
                <a:cubicBezTo>
                  <a:pt x="4940533" y="774528"/>
                  <a:pt x="4732873" y="723843"/>
                  <a:pt x="4588930" y="759195"/>
                </a:cubicBezTo>
                <a:cubicBezTo>
                  <a:pt x="4444987" y="794547"/>
                  <a:pt x="4126715" y="670850"/>
                  <a:pt x="3845198" y="759195"/>
                </a:cubicBezTo>
                <a:cubicBezTo>
                  <a:pt x="3563681" y="847540"/>
                  <a:pt x="3566344" y="749550"/>
                  <a:pt x="3358911" y="759195"/>
                </a:cubicBezTo>
                <a:cubicBezTo>
                  <a:pt x="3151478" y="768840"/>
                  <a:pt x="3183783" y="735886"/>
                  <a:pt x="3044255" y="759195"/>
                </a:cubicBezTo>
                <a:cubicBezTo>
                  <a:pt x="2904727" y="782504"/>
                  <a:pt x="2566387" y="710983"/>
                  <a:pt x="2386338" y="759195"/>
                </a:cubicBezTo>
                <a:cubicBezTo>
                  <a:pt x="2206289" y="807407"/>
                  <a:pt x="2182342" y="754332"/>
                  <a:pt x="2071682" y="759195"/>
                </a:cubicBezTo>
                <a:cubicBezTo>
                  <a:pt x="1961022" y="764058"/>
                  <a:pt x="1540577" y="725544"/>
                  <a:pt x="1327949" y="759195"/>
                </a:cubicBezTo>
                <a:cubicBezTo>
                  <a:pt x="1115321" y="792846"/>
                  <a:pt x="1008364" y="748672"/>
                  <a:pt x="841662" y="759195"/>
                </a:cubicBezTo>
                <a:cubicBezTo>
                  <a:pt x="674960" y="769718"/>
                  <a:pt x="365702" y="700865"/>
                  <a:pt x="126535" y="759195"/>
                </a:cubicBezTo>
                <a:cubicBezTo>
                  <a:pt x="62351" y="768999"/>
                  <a:pt x="-5886" y="702713"/>
                  <a:pt x="0" y="632660"/>
                </a:cubicBezTo>
                <a:cubicBezTo>
                  <a:pt x="-35214" y="383343"/>
                  <a:pt x="16753" y="330554"/>
                  <a:pt x="0" y="126535"/>
                </a:cubicBezTo>
                <a:close/>
              </a:path>
              <a:path w="8834599" h="759195" stroke="0" extrusionOk="0">
                <a:moveTo>
                  <a:pt x="0" y="126535"/>
                </a:moveTo>
                <a:cubicBezTo>
                  <a:pt x="-5376" y="51251"/>
                  <a:pt x="45108" y="5402"/>
                  <a:pt x="126535" y="0"/>
                </a:cubicBezTo>
                <a:cubicBezTo>
                  <a:pt x="240451" y="-27264"/>
                  <a:pt x="383359" y="38944"/>
                  <a:pt x="527006" y="0"/>
                </a:cubicBezTo>
                <a:cubicBezTo>
                  <a:pt x="670653" y="-38944"/>
                  <a:pt x="776529" y="15651"/>
                  <a:pt x="841662" y="0"/>
                </a:cubicBezTo>
                <a:cubicBezTo>
                  <a:pt x="906795" y="-15651"/>
                  <a:pt x="1147118" y="3875"/>
                  <a:pt x="1413764" y="0"/>
                </a:cubicBezTo>
                <a:cubicBezTo>
                  <a:pt x="1680410" y="-3875"/>
                  <a:pt x="1710667" y="21328"/>
                  <a:pt x="1814236" y="0"/>
                </a:cubicBezTo>
                <a:cubicBezTo>
                  <a:pt x="1917805" y="-21328"/>
                  <a:pt x="2245446" y="67288"/>
                  <a:pt x="2386338" y="0"/>
                </a:cubicBezTo>
                <a:cubicBezTo>
                  <a:pt x="2527230" y="-67288"/>
                  <a:pt x="2836854" y="12963"/>
                  <a:pt x="3044255" y="0"/>
                </a:cubicBezTo>
                <a:cubicBezTo>
                  <a:pt x="3251656" y="-12963"/>
                  <a:pt x="3490406" y="70766"/>
                  <a:pt x="3787987" y="0"/>
                </a:cubicBezTo>
                <a:cubicBezTo>
                  <a:pt x="4085568" y="-70766"/>
                  <a:pt x="4092307" y="25579"/>
                  <a:pt x="4360089" y="0"/>
                </a:cubicBezTo>
                <a:cubicBezTo>
                  <a:pt x="4627871" y="-25579"/>
                  <a:pt x="4639807" y="51914"/>
                  <a:pt x="4846376" y="0"/>
                </a:cubicBezTo>
                <a:cubicBezTo>
                  <a:pt x="5052945" y="-51914"/>
                  <a:pt x="5138500" y="20396"/>
                  <a:pt x="5246847" y="0"/>
                </a:cubicBezTo>
                <a:cubicBezTo>
                  <a:pt x="5355194" y="-20396"/>
                  <a:pt x="5466108" y="3307"/>
                  <a:pt x="5561503" y="0"/>
                </a:cubicBezTo>
                <a:cubicBezTo>
                  <a:pt x="5656898" y="-3307"/>
                  <a:pt x="5923276" y="36894"/>
                  <a:pt x="6047790" y="0"/>
                </a:cubicBezTo>
                <a:cubicBezTo>
                  <a:pt x="6172304" y="-36894"/>
                  <a:pt x="6478578" y="68478"/>
                  <a:pt x="6791523" y="0"/>
                </a:cubicBezTo>
                <a:cubicBezTo>
                  <a:pt x="7104468" y="-68478"/>
                  <a:pt x="7247590" y="44753"/>
                  <a:pt x="7535255" y="0"/>
                </a:cubicBezTo>
                <a:cubicBezTo>
                  <a:pt x="7822920" y="-44753"/>
                  <a:pt x="7727963" y="13066"/>
                  <a:pt x="7849911" y="0"/>
                </a:cubicBezTo>
                <a:cubicBezTo>
                  <a:pt x="7971859" y="-13066"/>
                  <a:pt x="8516599" y="48473"/>
                  <a:pt x="8708064" y="0"/>
                </a:cubicBezTo>
                <a:cubicBezTo>
                  <a:pt x="8775224" y="-712"/>
                  <a:pt x="8835286" y="55082"/>
                  <a:pt x="8834599" y="126535"/>
                </a:cubicBezTo>
                <a:cubicBezTo>
                  <a:pt x="8890953" y="358142"/>
                  <a:pt x="8808281" y="456427"/>
                  <a:pt x="8834599" y="632660"/>
                </a:cubicBezTo>
                <a:cubicBezTo>
                  <a:pt x="8815887" y="708313"/>
                  <a:pt x="8768150" y="755663"/>
                  <a:pt x="8708064" y="759195"/>
                </a:cubicBezTo>
                <a:cubicBezTo>
                  <a:pt x="8520217" y="769735"/>
                  <a:pt x="8330729" y="752161"/>
                  <a:pt x="8135962" y="759195"/>
                </a:cubicBezTo>
                <a:cubicBezTo>
                  <a:pt x="7941195" y="766229"/>
                  <a:pt x="7936467" y="756689"/>
                  <a:pt x="7821306" y="759195"/>
                </a:cubicBezTo>
                <a:cubicBezTo>
                  <a:pt x="7706145" y="761701"/>
                  <a:pt x="7408478" y="740528"/>
                  <a:pt x="7077573" y="759195"/>
                </a:cubicBezTo>
                <a:cubicBezTo>
                  <a:pt x="6746668" y="777862"/>
                  <a:pt x="6629887" y="715273"/>
                  <a:pt x="6505472" y="759195"/>
                </a:cubicBezTo>
                <a:cubicBezTo>
                  <a:pt x="6381057" y="803117"/>
                  <a:pt x="6191586" y="701447"/>
                  <a:pt x="5933370" y="759195"/>
                </a:cubicBezTo>
                <a:cubicBezTo>
                  <a:pt x="5675154" y="816943"/>
                  <a:pt x="5610003" y="740675"/>
                  <a:pt x="5361268" y="759195"/>
                </a:cubicBezTo>
                <a:cubicBezTo>
                  <a:pt x="5112533" y="777715"/>
                  <a:pt x="5024351" y="707471"/>
                  <a:pt x="4703350" y="759195"/>
                </a:cubicBezTo>
                <a:cubicBezTo>
                  <a:pt x="4382349" y="810919"/>
                  <a:pt x="4353721" y="733041"/>
                  <a:pt x="4131249" y="759195"/>
                </a:cubicBezTo>
                <a:cubicBezTo>
                  <a:pt x="3908777" y="785349"/>
                  <a:pt x="3863861" y="718780"/>
                  <a:pt x="3730777" y="759195"/>
                </a:cubicBezTo>
                <a:cubicBezTo>
                  <a:pt x="3597693" y="799610"/>
                  <a:pt x="3234492" y="712671"/>
                  <a:pt x="2987045" y="759195"/>
                </a:cubicBezTo>
                <a:cubicBezTo>
                  <a:pt x="2739598" y="805719"/>
                  <a:pt x="2690094" y="738564"/>
                  <a:pt x="2586573" y="759195"/>
                </a:cubicBezTo>
                <a:cubicBezTo>
                  <a:pt x="2483052" y="779826"/>
                  <a:pt x="2411045" y="721648"/>
                  <a:pt x="2271917" y="759195"/>
                </a:cubicBezTo>
                <a:cubicBezTo>
                  <a:pt x="2132789" y="796742"/>
                  <a:pt x="1785370" y="715373"/>
                  <a:pt x="1528185" y="759195"/>
                </a:cubicBezTo>
                <a:cubicBezTo>
                  <a:pt x="1271000" y="803017"/>
                  <a:pt x="1298885" y="722938"/>
                  <a:pt x="1213529" y="759195"/>
                </a:cubicBezTo>
                <a:cubicBezTo>
                  <a:pt x="1128173" y="795452"/>
                  <a:pt x="967686" y="744739"/>
                  <a:pt x="898873" y="759195"/>
                </a:cubicBezTo>
                <a:cubicBezTo>
                  <a:pt x="830060" y="773651"/>
                  <a:pt x="360811" y="702509"/>
                  <a:pt x="126535" y="759195"/>
                </a:cubicBezTo>
                <a:cubicBezTo>
                  <a:pt x="53887" y="752260"/>
                  <a:pt x="3167" y="686039"/>
                  <a:pt x="0" y="632660"/>
                </a:cubicBezTo>
                <a:cubicBezTo>
                  <a:pt x="-19693" y="493702"/>
                  <a:pt x="31085" y="306552"/>
                  <a:pt x="0" y="126535"/>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2633568933">
                  <a:prstGeom prst="roundRect">
                    <a:avLst/>
                  </a:prstGeom>
                  <ask:type>
                    <ask:lineSketchScribble/>
                  </ask:type>
                </ask:lineSketchStyleProps>
              </a:ext>
            </a:extLst>
          </a:ln>
          <a:effectLst/>
        </p:spPr>
        <p:txBody>
          <a:bodyPr rtlCol="0" anchor="ctr"/>
          <a:lstStyle/>
          <a:p>
            <a:pPr algn="ctr" defTabSz="685783"/>
            <a:endParaRPr lang="en-US" kern="0">
              <a:solidFill>
                <a:srgbClr val="0070C0"/>
              </a:solidFill>
              <a:effectLst>
                <a:outerShdw blurRad="38100" dist="38100" dir="2700000" algn="tl">
                  <a:srgbClr val="000000">
                    <a:alpha val="43137"/>
                  </a:srgbClr>
                </a:outerShdw>
              </a:effectLst>
              <a:cs typeface="Times New Roman" panose="02020603050405020304" pitchFamily="18" charset="0"/>
              <a:sym typeface="Arial"/>
            </a:endParaRPr>
          </a:p>
        </p:txBody>
      </p:sp>
      <p:pic>
        <p:nvPicPr>
          <p:cNvPr id="28" name="图片 3">
            <a:extLst>
              <a:ext uri="{FF2B5EF4-FFF2-40B4-BE49-F238E27FC236}">
                <a16:creationId xmlns="" xmlns:a16="http://schemas.microsoft.com/office/drawing/2014/main" id="{A4B6E915-8BBB-4EF2-AE37-6E96CF6904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91" y="865030"/>
            <a:ext cx="1439803" cy="5143500"/>
          </a:xfrm>
          <a:prstGeom prst="rect">
            <a:avLst/>
          </a:prstGeom>
        </p:spPr>
      </p:pic>
      <p:sp>
        <p:nvSpPr>
          <p:cNvPr id="36" name="Rectangle: Rounded Corners 43">
            <a:extLst>
              <a:ext uri="{FF2B5EF4-FFF2-40B4-BE49-F238E27FC236}">
                <a16:creationId xmlns="" xmlns:a16="http://schemas.microsoft.com/office/drawing/2014/main" id="{0CFCBC14-E4C2-44E9-8593-48B355E924F5}"/>
              </a:ext>
            </a:extLst>
          </p:cNvPr>
          <p:cNvSpPr/>
          <p:nvPr/>
        </p:nvSpPr>
        <p:spPr>
          <a:xfrm>
            <a:off x="1512226" y="1654629"/>
            <a:ext cx="6945973" cy="910774"/>
          </a:xfrm>
        </p:spPr>
        <p:txBody>
          <a:bodyPr wrap="square">
            <a:spAutoFit/>
          </a:bodyPr>
          <a:lstStyle/>
          <a:p>
            <a:pPr algn="just" defTabSz="914378"/>
            <a:r>
              <a:rPr lang="en-US" sz="2400" dirty="0" err="1">
                <a:solidFill>
                  <a:srgbClr val="0070C0"/>
                </a:solidFill>
              </a:rPr>
              <a:t>Biết</a:t>
            </a:r>
            <a:r>
              <a:rPr lang="en-US" sz="2400" dirty="0">
                <a:solidFill>
                  <a:srgbClr val="0070C0"/>
                </a:solidFill>
              </a:rPr>
              <a:t> </a:t>
            </a:r>
            <a:r>
              <a:rPr lang="en-US" sz="2400" dirty="0" err="1">
                <a:solidFill>
                  <a:srgbClr val="0070C0"/>
                </a:solidFill>
              </a:rPr>
              <a:t>ngắt</a:t>
            </a:r>
            <a:r>
              <a:rPr lang="en-US" sz="2400" dirty="0">
                <a:solidFill>
                  <a:srgbClr val="0070C0"/>
                </a:solidFill>
              </a:rPr>
              <a:t> </a:t>
            </a:r>
            <a:r>
              <a:rPr lang="en-US" sz="2400" dirty="0" err="1">
                <a:solidFill>
                  <a:srgbClr val="0070C0"/>
                </a:solidFill>
              </a:rPr>
              <a:t>hơi</a:t>
            </a:r>
            <a:r>
              <a:rPr lang="en-US" sz="2400" dirty="0">
                <a:solidFill>
                  <a:srgbClr val="0070C0"/>
                </a:solidFill>
              </a:rPr>
              <a:t> </a:t>
            </a:r>
            <a:r>
              <a:rPr lang="en-US" sz="2400" dirty="0" err="1">
                <a:solidFill>
                  <a:srgbClr val="0070C0"/>
                </a:solidFill>
              </a:rPr>
              <a:t>đúng</a:t>
            </a:r>
            <a:r>
              <a:rPr lang="en-US" sz="2400" dirty="0">
                <a:solidFill>
                  <a:srgbClr val="0070C0"/>
                </a:solidFill>
              </a:rPr>
              <a:t> </a:t>
            </a:r>
            <a:r>
              <a:rPr lang="en-US" sz="2400" dirty="0" err="1">
                <a:solidFill>
                  <a:srgbClr val="0070C0"/>
                </a:solidFill>
              </a:rPr>
              <a:t>sau</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dấu</a:t>
            </a:r>
            <a:r>
              <a:rPr lang="en-US" sz="2400" dirty="0">
                <a:solidFill>
                  <a:srgbClr val="0070C0"/>
                </a:solidFill>
              </a:rPr>
              <a:t> </a:t>
            </a:r>
            <a:r>
              <a:rPr lang="en-US" sz="2400" dirty="0" err="1">
                <a:solidFill>
                  <a:srgbClr val="0070C0"/>
                </a:solidFill>
              </a:rPr>
              <a:t>câu</a:t>
            </a:r>
            <a:r>
              <a:rPr lang="en-US" sz="2400" dirty="0">
                <a:solidFill>
                  <a:srgbClr val="0070C0"/>
                </a:solidFill>
              </a:rPr>
              <a:t>, </a:t>
            </a:r>
            <a:r>
              <a:rPr lang="en-US" sz="2400" dirty="0" err="1">
                <a:solidFill>
                  <a:srgbClr val="0070C0"/>
                </a:solidFill>
              </a:rPr>
              <a:t>giữa</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cụm</a:t>
            </a:r>
            <a:r>
              <a:rPr lang="en-US" sz="2400" dirty="0">
                <a:solidFill>
                  <a:srgbClr val="0070C0"/>
                </a:solidFill>
              </a:rPr>
              <a:t> </a:t>
            </a:r>
            <a:r>
              <a:rPr lang="en-US" sz="2400" dirty="0" err="1">
                <a:solidFill>
                  <a:srgbClr val="0070C0"/>
                </a:solidFill>
              </a:rPr>
              <a:t>từ</a:t>
            </a:r>
            <a:r>
              <a:rPr lang="en-US" sz="2400" dirty="0">
                <a:solidFill>
                  <a:srgbClr val="0070C0"/>
                </a:solidFill>
                <a:sym typeface="Arial"/>
              </a:rPr>
              <a:t>.</a:t>
            </a:r>
          </a:p>
        </p:txBody>
      </p:sp>
      <p:sp>
        <p:nvSpPr>
          <p:cNvPr id="41" name="Freeform 197">
            <a:extLst>
              <a:ext uri="{FF2B5EF4-FFF2-40B4-BE49-F238E27FC236}">
                <a16:creationId xmlns="" xmlns:a16="http://schemas.microsoft.com/office/drawing/2014/main" id="{178D0244-05EB-4F05-B4C0-4F5DAD388495}"/>
              </a:ext>
            </a:extLst>
          </p:cNvPr>
          <p:cNvSpPr>
            <a:spLocks noEditPoints="1"/>
          </p:cNvSpPr>
          <p:nvPr/>
        </p:nvSpPr>
        <p:spPr bwMode="auto">
          <a:xfrm>
            <a:off x="2195736" y="878850"/>
            <a:ext cx="4896544" cy="635812"/>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68580" tIns="34290" rIns="68580" bIns="34290" numCol="1" anchor="t" anchorCtr="0" compatLnSpc="1"/>
          <a:lstStyle/>
          <a:p>
            <a:pPr defTabSz="685783">
              <a:defRPr/>
            </a:pPr>
            <a:endParaRPr lang="zh-CN" altLang="en-US" sz="1350" kern="0" dirty="0">
              <a:solidFill>
                <a:prstClr val="black"/>
              </a:solidFill>
              <a:latin typeface="微软雅黑" panose="020B0503020204020204" pitchFamily="34" charset="-122"/>
              <a:ea typeface="微软雅黑" panose="020B0503020204020204" pitchFamily="34" charset="-122"/>
              <a:cs typeface="Arial"/>
              <a:sym typeface="Arial"/>
            </a:endParaRPr>
          </a:p>
        </p:txBody>
      </p:sp>
      <p:grpSp>
        <p:nvGrpSpPr>
          <p:cNvPr id="42" name="Group 28">
            <a:extLst>
              <a:ext uri="{FF2B5EF4-FFF2-40B4-BE49-F238E27FC236}">
                <a16:creationId xmlns="" xmlns:a16="http://schemas.microsoft.com/office/drawing/2014/main" id="{7CFFB042-3AFE-4AE6-9828-328B14E3713E}"/>
              </a:ext>
            </a:extLst>
          </p:cNvPr>
          <p:cNvGrpSpPr/>
          <p:nvPr/>
        </p:nvGrpSpPr>
        <p:grpSpPr>
          <a:xfrm>
            <a:off x="1378580" y="2355785"/>
            <a:ext cx="6663941" cy="1239438"/>
            <a:chOff x="1588507" y="4394482"/>
            <a:chExt cx="12997968" cy="3069593"/>
          </a:xfrm>
        </p:grpSpPr>
        <p:sp>
          <p:nvSpPr>
            <p:cNvPr id="43" name="Rectangle: Rounded Corners 43">
              <a:extLst>
                <a:ext uri="{FF2B5EF4-FFF2-40B4-BE49-F238E27FC236}">
                  <a16:creationId xmlns="" xmlns:a16="http://schemas.microsoft.com/office/drawing/2014/main" id="{696049CA-77B6-4B7F-8F9A-31F60B27103D}"/>
                </a:ext>
              </a:extLst>
            </p:cNvPr>
            <p:cNvSpPr/>
            <p:nvPr/>
          </p:nvSpPr>
          <p:spPr>
            <a:xfrm>
              <a:off x="1588507" y="4394482"/>
              <a:ext cx="12997968" cy="3069593"/>
            </a:xfrm>
            <a:custGeom>
              <a:avLst/>
              <a:gdLst>
                <a:gd name="connsiteX0" fmla="*/ 0 w 8885255"/>
                <a:gd name="connsiteY0" fmla="*/ 275436 h 1652584"/>
                <a:gd name="connsiteX1" fmla="*/ 275436 w 8885255"/>
                <a:gd name="connsiteY1" fmla="*/ 0 h 1652584"/>
                <a:gd name="connsiteX2" fmla="*/ 787405 w 8885255"/>
                <a:gd name="connsiteY2" fmla="*/ 0 h 1652584"/>
                <a:gd name="connsiteX3" fmla="*/ 1466062 w 8885255"/>
                <a:gd name="connsiteY3" fmla="*/ 0 h 1652584"/>
                <a:gd name="connsiteX4" fmla="*/ 1811344 w 8885255"/>
                <a:gd name="connsiteY4" fmla="*/ 0 h 1652584"/>
                <a:gd name="connsiteX5" fmla="*/ 2156625 w 8885255"/>
                <a:gd name="connsiteY5" fmla="*/ 0 h 1652584"/>
                <a:gd name="connsiteX6" fmla="*/ 2501907 w 8885255"/>
                <a:gd name="connsiteY6" fmla="*/ 0 h 1652584"/>
                <a:gd name="connsiteX7" fmla="*/ 2930532 w 8885255"/>
                <a:gd name="connsiteY7" fmla="*/ 0 h 1652584"/>
                <a:gd name="connsiteX8" fmla="*/ 3609189 w 8885255"/>
                <a:gd name="connsiteY8" fmla="*/ 0 h 1652584"/>
                <a:gd name="connsiteX9" fmla="*/ 3954471 w 8885255"/>
                <a:gd name="connsiteY9" fmla="*/ 0 h 1652584"/>
                <a:gd name="connsiteX10" fmla="*/ 4466440 w 8885255"/>
                <a:gd name="connsiteY10" fmla="*/ 0 h 1652584"/>
                <a:gd name="connsiteX11" fmla="*/ 4895065 w 8885255"/>
                <a:gd name="connsiteY11" fmla="*/ 0 h 1652584"/>
                <a:gd name="connsiteX12" fmla="*/ 5407035 w 8885255"/>
                <a:gd name="connsiteY12" fmla="*/ 0 h 1652584"/>
                <a:gd name="connsiteX13" fmla="*/ 5835660 w 8885255"/>
                <a:gd name="connsiteY13" fmla="*/ 0 h 1652584"/>
                <a:gd name="connsiteX14" fmla="*/ 6430973 w 8885255"/>
                <a:gd name="connsiteY14" fmla="*/ 0 h 1652584"/>
                <a:gd name="connsiteX15" fmla="*/ 6859599 w 8885255"/>
                <a:gd name="connsiteY15" fmla="*/ 0 h 1652584"/>
                <a:gd name="connsiteX16" fmla="*/ 7371568 w 8885255"/>
                <a:gd name="connsiteY16" fmla="*/ 0 h 1652584"/>
                <a:gd name="connsiteX17" fmla="*/ 7966881 w 8885255"/>
                <a:gd name="connsiteY17" fmla="*/ 0 h 1652584"/>
                <a:gd name="connsiteX18" fmla="*/ 8609819 w 8885255"/>
                <a:gd name="connsiteY18" fmla="*/ 0 h 1652584"/>
                <a:gd name="connsiteX19" fmla="*/ 8885255 w 8885255"/>
                <a:gd name="connsiteY19" fmla="*/ 275436 h 1652584"/>
                <a:gd name="connsiteX20" fmla="*/ 8885255 w 8885255"/>
                <a:gd name="connsiteY20" fmla="*/ 848326 h 1652584"/>
                <a:gd name="connsiteX21" fmla="*/ 8885255 w 8885255"/>
                <a:gd name="connsiteY21" fmla="*/ 1377148 h 1652584"/>
                <a:gd name="connsiteX22" fmla="*/ 8609819 w 8885255"/>
                <a:gd name="connsiteY22" fmla="*/ 1652584 h 1652584"/>
                <a:gd name="connsiteX23" fmla="*/ 7847818 w 8885255"/>
                <a:gd name="connsiteY23" fmla="*/ 1652584 h 1652584"/>
                <a:gd name="connsiteX24" fmla="*/ 7252505 w 8885255"/>
                <a:gd name="connsiteY24" fmla="*/ 1652584 h 1652584"/>
                <a:gd name="connsiteX25" fmla="*/ 6907224 w 8885255"/>
                <a:gd name="connsiteY25" fmla="*/ 1652584 h 1652584"/>
                <a:gd name="connsiteX26" fmla="*/ 6145223 w 8885255"/>
                <a:gd name="connsiteY26" fmla="*/ 1652584 h 1652584"/>
                <a:gd name="connsiteX27" fmla="*/ 5383222 w 8885255"/>
                <a:gd name="connsiteY27" fmla="*/ 1652584 h 1652584"/>
                <a:gd name="connsiteX28" fmla="*/ 4704565 w 8885255"/>
                <a:gd name="connsiteY28" fmla="*/ 1652584 h 1652584"/>
                <a:gd name="connsiteX29" fmla="*/ 3942565 w 8885255"/>
                <a:gd name="connsiteY29" fmla="*/ 1652584 h 1652584"/>
                <a:gd name="connsiteX30" fmla="*/ 3347251 w 8885255"/>
                <a:gd name="connsiteY30" fmla="*/ 1652584 h 1652584"/>
                <a:gd name="connsiteX31" fmla="*/ 2668595 w 8885255"/>
                <a:gd name="connsiteY31" fmla="*/ 1652584 h 1652584"/>
                <a:gd name="connsiteX32" fmla="*/ 2156625 w 8885255"/>
                <a:gd name="connsiteY32" fmla="*/ 1652584 h 1652584"/>
                <a:gd name="connsiteX33" fmla="*/ 1811344 w 8885255"/>
                <a:gd name="connsiteY33" fmla="*/ 1652584 h 1652584"/>
                <a:gd name="connsiteX34" fmla="*/ 1466062 w 8885255"/>
                <a:gd name="connsiteY34" fmla="*/ 1652584 h 1652584"/>
                <a:gd name="connsiteX35" fmla="*/ 1037437 w 8885255"/>
                <a:gd name="connsiteY35" fmla="*/ 1652584 h 1652584"/>
                <a:gd name="connsiteX36" fmla="*/ 275436 w 8885255"/>
                <a:gd name="connsiteY36" fmla="*/ 1652584 h 1652584"/>
                <a:gd name="connsiteX37" fmla="*/ 0 w 8885255"/>
                <a:gd name="connsiteY37" fmla="*/ 1377148 h 1652584"/>
                <a:gd name="connsiteX38" fmla="*/ 0 w 8885255"/>
                <a:gd name="connsiteY38" fmla="*/ 859343 h 1652584"/>
                <a:gd name="connsiteX39" fmla="*/ 0 w 8885255"/>
                <a:gd name="connsiteY39" fmla="*/ 275436 h 165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85255" h="1652584" fill="none" extrusionOk="0">
                  <a:moveTo>
                    <a:pt x="0" y="275436"/>
                  </a:moveTo>
                  <a:cubicBezTo>
                    <a:pt x="-22725" y="105602"/>
                    <a:pt x="128767" y="-21725"/>
                    <a:pt x="275436" y="0"/>
                  </a:cubicBezTo>
                  <a:cubicBezTo>
                    <a:pt x="444158" y="-3294"/>
                    <a:pt x="573920" y="41403"/>
                    <a:pt x="787405" y="0"/>
                  </a:cubicBezTo>
                  <a:cubicBezTo>
                    <a:pt x="1000890" y="-41403"/>
                    <a:pt x="1298221" y="78462"/>
                    <a:pt x="1466062" y="0"/>
                  </a:cubicBezTo>
                  <a:cubicBezTo>
                    <a:pt x="1633903" y="-78462"/>
                    <a:pt x="1670304" y="22233"/>
                    <a:pt x="1811344" y="0"/>
                  </a:cubicBezTo>
                  <a:cubicBezTo>
                    <a:pt x="1952384" y="-22233"/>
                    <a:pt x="2037948" y="24501"/>
                    <a:pt x="2156625" y="0"/>
                  </a:cubicBezTo>
                  <a:cubicBezTo>
                    <a:pt x="2275302" y="-24501"/>
                    <a:pt x="2424319" y="34353"/>
                    <a:pt x="2501907" y="0"/>
                  </a:cubicBezTo>
                  <a:cubicBezTo>
                    <a:pt x="2579495" y="-34353"/>
                    <a:pt x="2729150" y="22722"/>
                    <a:pt x="2930532" y="0"/>
                  </a:cubicBezTo>
                  <a:cubicBezTo>
                    <a:pt x="3131915" y="-22722"/>
                    <a:pt x="3372737" y="56347"/>
                    <a:pt x="3609189" y="0"/>
                  </a:cubicBezTo>
                  <a:cubicBezTo>
                    <a:pt x="3845641" y="-56347"/>
                    <a:pt x="3801125" y="23973"/>
                    <a:pt x="3954471" y="0"/>
                  </a:cubicBezTo>
                  <a:cubicBezTo>
                    <a:pt x="4107817" y="-23973"/>
                    <a:pt x="4250931" y="57822"/>
                    <a:pt x="4466440" y="0"/>
                  </a:cubicBezTo>
                  <a:cubicBezTo>
                    <a:pt x="4681949" y="-57822"/>
                    <a:pt x="4695276" y="352"/>
                    <a:pt x="4895065" y="0"/>
                  </a:cubicBezTo>
                  <a:cubicBezTo>
                    <a:pt x="5094855" y="-352"/>
                    <a:pt x="5183887" y="25999"/>
                    <a:pt x="5407035" y="0"/>
                  </a:cubicBezTo>
                  <a:cubicBezTo>
                    <a:pt x="5630183" y="-25999"/>
                    <a:pt x="5725729" y="23079"/>
                    <a:pt x="5835660" y="0"/>
                  </a:cubicBezTo>
                  <a:cubicBezTo>
                    <a:pt x="5945592" y="-23079"/>
                    <a:pt x="6256547" y="56242"/>
                    <a:pt x="6430973" y="0"/>
                  </a:cubicBezTo>
                  <a:cubicBezTo>
                    <a:pt x="6605399" y="-56242"/>
                    <a:pt x="6671820" y="47578"/>
                    <a:pt x="6859599" y="0"/>
                  </a:cubicBezTo>
                  <a:cubicBezTo>
                    <a:pt x="7047378" y="-47578"/>
                    <a:pt x="7144319" y="34432"/>
                    <a:pt x="7371568" y="0"/>
                  </a:cubicBezTo>
                  <a:cubicBezTo>
                    <a:pt x="7598817" y="-34432"/>
                    <a:pt x="7706562" y="28547"/>
                    <a:pt x="7966881" y="0"/>
                  </a:cubicBezTo>
                  <a:cubicBezTo>
                    <a:pt x="8227200" y="-28547"/>
                    <a:pt x="8385701" y="61182"/>
                    <a:pt x="8609819" y="0"/>
                  </a:cubicBezTo>
                  <a:cubicBezTo>
                    <a:pt x="8749403" y="24964"/>
                    <a:pt x="8929044" y="125036"/>
                    <a:pt x="8885255" y="275436"/>
                  </a:cubicBezTo>
                  <a:cubicBezTo>
                    <a:pt x="8928449" y="423600"/>
                    <a:pt x="8847154" y="667743"/>
                    <a:pt x="8885255" y="848326"/>
                  </a:cubicBezTo>
                  <a:cubicBezTo>
                    <a:pt x="8923356" y="1028909"/>
                    <a:pt x="8882312" y="1198870"/>
                    <a:pt x="8885255" y="1377148"/>
                  </a:cubicBezTo>
                  <a:cubicBezTo>
                    <a:pt x="8881387" y="1489056"/>
                    <a:pt x="8758218" y="1632930"/>
                    <a:pt x="8609819" y="1652584"/>
                  </a:cubicBezTo>
                  <a:cubicBezTo>
                    <a:pt x="8359338" y="1655657"/>
                    <a:pt x="8124965" y="1590367"/>
                    <a:pt x="7847818" y="1652584"/>
                  </a:cubicBezTo>
                  <a:cubicBezTo>
                    <a:pt x="7570671" y="1714801"/>
                    <a:pt x="7451040" y="1648361"/>
                    <a:pt x="7252505" y="1652584"/>
                  </a:cubicBezTo>
                  <a:cubicBezTo>
                    <a:pt x="7053970" y="1656807"/>
                    <a:pt x="6991842" y="1615340"/>
                    <a:pt x="6907224" y="1652584"/>
                  </a:cubicBezTo>
                  <a:cubicBezTo>
                    <a:pt x="6822606" y="1689828"/>
                    <a:pt x="6421020" y="1616243"/>
                    <a:pt x="6145223" y="1652584"/>
                  </a:cubicBezTo>
                  <a:cubicBezTo>
                    <a:pt x="5869426" y="1688925"/>
                    <a:pt x="5749513" y="1609332"/>
                    <a:pt x="5383222" y="1652584"/>
                  </a:cubicBezTo>
                  <a:cubicBezTo>
                    <a:pt x="5016931" y="1695836"/>
                    <a:pt x="5038066" y="1620291"/>
                    <a:pt x="4704565" y="1652584"/>
                  </a:cubicBezTo>
                  <a:cubicBezTo>
                    <a:pt x="4371064" y="1684877"/>
                    <a:pt x="4136159" y="1646497"/>
                    <a:pt x="3942565" y="1652584"/>
                  </a:cubicBezTo>
                  <a:cubicBezTo>
                    <a:pt x="3748971" y="1658671"/>
                    <a:pt x="3640374" y="1619744"/>
                    <a:pt x="3347251" y="1652584"/>
                  </a:cubicBezTo>
                  <a:cubicBezTo>
                    <a:pt x="3054128" y="1685424"/>
                    <a:pt x="2851838" y="1619861"/>
                    <a:pt x="2668595" y="1652584"/>
                  </a:cubicBezTo>
                  <a:cubicBezTo>
                    <a:pt x="2485352" y="1685307"/>
                    <a:pt x="2283351" y="1613762"/>
                    <a:pt x="2156625" y="1652584"/>
                  </a:cubicBezTo>
                  <a:cubicBezTo>
                    <a:pt x="2029899" y="1691406"/>
                    <a:pt x="1976797" y="1625970"/>
                    <a:pt x="1811344" y="1652584"/>
                  </a:cubicBezTo>
                  <a:cubicBezTo>
                    <a:pt x="1645891" y="1679198"/>
                    <a:pt x="1595221" y="1611420"/>
                    <a:pt x="1466062" y="1652584"/>
                  </a:cubicBezTo>
                  <a:cubicBezTo>
                    <a:pt x="1336903" y="1693748"/>
                    <a:pt x="1147468" y="1608891"/>
                    <a:pt x="1037437" y="1652584"/>
                  </a:cubicBezTo>
                  <a:cubicBezTo>
                    <a:pt x="927406" y="1696277"/>
                    <a:pt x="525277" y="1637655"/>
                    <a:pt x="275436" y="1652584"/>
                  </a:cubicBezTo>
                  <a:cubicBezTo>
                    <a:pt x="139498" y="1676617"/>
                    <a:pt x="-13239" y="1515287"/>
                    <a:pt x="0" y="1377148"/>
                  </a:cubicBezTo>
                  <a:cubicBezTo>
                    <a:pt x="-14634" y="1196697"/>
                    <a:pt x="40682" y="1101268"/>
                    <a:pt x="0" y="859343"/>
                  </a:cubicBezTo>
                  <a:cubicBezTo>
                    <a:pt x="-40682" y="617419"/>
                    <a:pt x="53340" y="444598"/>
                    <a:pt x="0" y="275436"/>
                  </a:cubicBezTo>
                  <a:close/>
                </a:path>
                <a:path w="8885255" h="1652584" stroke="0" extrusionOk="0">
                  <a:moveTo>
                    <a:pt x="0" y="275436"/>
                  </a:moveTo>
                  <a:cubicBezTo>
                    <a:pt x="-25847" y="115681"/>
                    <a:pt x="157647" y="26135"/>
                    <a:pt x="275436" y="0"/>
                  </a:cubicBezTo>
                  <a:cubicBezTo>
                    <a:pt x="446815" y="-36125"/>
                    <a:pt x="674450" y="41392"/>
                    <a:pt x="954093" y="0"/>
                  </a:cubicBezTo>
                  <a:cubicBezTo>
                    <a:pt x="1233736" y="-41392"/>
                    <a:pt x="1436360" y="68576"/>
                    <a:pt x="1632750" y="0"/>
                  </a:cubicBezTo>
                  <a:cubicBezTo>
                    <a:pt x="1829140" y="-68576"/>
                    <a:pt x="2080834" y="19813"/>
                    <a:pt x="2311407" y="0"/>
                  </a:cubicBezTo>
                  <a:cubicBezTo>
                    <a:pt x="2541980" y="-19813"/>
                    <a:pt x="2698103" y="69234"/>
                    <a:pt x="3073407" y="0"/>
                  </a:cubicBezTo>
                  <a:cubicBezTo>
                    <a:pt x="3448711" y="-69234"/>
                    <a:pt x="3362909" y="35084"/>
                    <a:pt x="3502033" y="0"/>
                  </a:cubicBezTo>
                  <a:cubicBezTo>
                    <a:pt x="3641157" y="-35084"/>
                    <a:pt x="3875850" y="34040"/>
                    <a:pt x="4097346" y="0"/>
                  </a:cubicBezTo>
                  <a:cubicBezTo>
                    <a:pt x="4318842" y="-34040"/>
                    <a:pt x="4436338" y="44009"/>
                    <a:pt x="4609315" y="0"/>
                  </a:cubicBezTo>
                  <a:cubicBezTo>
                    <a:pt x="4782292" y="-44009"/>
                    <a:pt x="4862110" y="14322"/>
                    <a:pt x="5037941" y="0"/>
                  </a:cubicBezTo>
                  <a:cubicBezTo>
                    <a:pt x="5213772" y="-14322"/>
                    <a:pt x="5512061" y="13030"/>
                    <a:pt x="5716597" y="0"/>
                  </a:cubicBezTo>
                  <a:cubicBezTo>
                    <a:pt x="5921133" y="-13030"/>
                    <a:pt x="5983065" y="32591"/>
                    <a:pt x="6061879" y="0"/>
                  </a:cubicBezTo>
                  <a:cubicBezTo>
                    <a:pt x="6140693" y="-32591"/>
                    <a:pt x="6296150" y="31410"/>
                    <a:pt x="6407161" y="0"/>
                  </a:cubicBezTo>
                  <a:cubicBezTo>
                    <a:pt x="6518172" y="-31410"/>
                    <a:pt x="6914784" y="30602"/>
                    <a:pt x="7085818" y="0"/>
                  </a:cubicBezTo>
                  <a:cubicBezTo>
                    <a:pt x="7256852" y="-30602"/>
                    <a:pt x="7310666" y="25203"/>
                    <a:pt x="7514443" y="0"/>
                  </a:cubicBezTo>
                  <a:cubicBezTo>
                    <a:pt x="7718220" y="-25203"/>
                    <a:pt x="7845564" y="49644"/>
                    <a:pt x="7943068" y="0"/>
                  </a:cubicBezTo>
                  <a:cubicBezTo>
                    <a:pt x="8040573" y="-49644"/>
                    <a:pt x="8360668" y="39759"/>
                    <a:pt x="8609819" y="0"/>
                  </a:cubicBezTo>
                  <a:cubicBezTo>
                    <a:pt x="8728638" y="22801"/>
                    <a:pt x="8892265" y="108564"/>
                    <a:pt x="8885255" y="275436"/>
                  </a:cubicBezTo>
                  <a:cubicBezTo>
                    <a:pt x="8887006" y="502034"/>
                    <a:pt x="8859252" y="628499"/>
                    <a:pt x="8885255" y="826292"/>
                  </a:cubicBezTo>
                  <a:cubicBezTo>
                    <a:pt x="8911258" y="1024085"/>
                    <a:pt x="8869895" y="1240784"/>
                    <a:pt x="8885255" y="1377148"/>
                  </a:cubicBezTo>
                  <a:cubicBezTo>
                    <a:pt x="8912242" y="1556738"/>
                    <a:pt x="8767845" y="1658654"/>
                    <a:pt x="8609819" y="1652584"/>
                  </a:cubicBezTo>
                  <a:cubicBezTo>
                    <a:pt x="8353365" y="1699588"/>
                    <a:pt x="8072181" y="1561447"/>
                    <a:pt x="7847818" y="1652584"/>
                  </a:cubicBezTo>
                  <a:cubicBezTo>
                    <a:pt x="7623455" y="1743721"/>
                    <a:pt x="7482614" y="1618375"/>
                    <a:pt x="7252505" y="1652584"/>
                  </a:cubicBezTo>
                  <a:cubicBezTo>
                    <a:pt x="7022396" y="1686793"/>
                    <a:pt x="6819516" y="1648103"/>
                    <a:pt x="6657192" y="1652584"/>
                  </a:cubicBezTo>
                  <a:cubicBezTo>
                    <a:pt x="6494868" y="1657065"/>
                    <a:pt x="6460614" y="1613867"/>
                    <a:pt x="6311911" y="1652584"/>
                  </a:cubicBezTo>
                  <a:cubicBezTo>
                    <a:pt x="6163208" y="1691301"/>
                    <a:pt x="6043827" y="1615460"/>
                    <a:pt x="5883285" y="1652584"/>
                  </a:cubicBezTo>
                  <a:cubicBezTo>
                    <a:pt x="5722743" y="1689708"/>
                    <a:pt x="5647716" y="1614280"/>
                    <a:pt x="5538004" y="1652584"/>
                  </a:cubicBezTo>
                  <a:cubicBezTo>
                    <a:pt x="5428292" y="1690888"/>
                    <a:pt x="5238031" y="1644512"/>
                    <a:pt x="5109378" y="1652584"/>
                  </a:cubicBezTo>
                  <a:cubicBezTo>
                    <a:pt x="4980725" y="1660656"/>
                    <a:pt x="4736031" y="1616612"/>
                    <a:pt x="4430721" y="1652584"/>
                  </a:cubicBezTo>
                  <a:cubicBezTo>
                    <a:pt x="4125411" y="1688556"/>
                    <a:pt x="4106194" y="1642957"/>
                    <a:pt x="4002096" y="1652584"/>
                  </a:cubicBezTo>
                  <a:cubicBezTo>
                    <a:pt x="3897999" y="1662211"/>
                    <a:pt x="3540723" y="1617292"/>
                    <a:pt x="3406783" y="1652584"/>
                  </a:cubicBezTo>
                  <a:cubicBezTo>
                    <a:pt x="3272843" y="1687876"/>
                    <a:pt x="3101250" y="1640082"/>
                    <a:pt x="2894814" y="1652584"/>
                  </a:cubicBezTo>
                  <a:cubicBezTo>
                    <a:pt x="2688378" y="1665086"/>
                    <a:pt x="2662101" y="1625439"/>
                    <a:pt x="2466188" y="1652584"/>
                  </a:cubicBezTo>
                  <a:cubicBezTo>
                    <a:pt x="2270275" y="1679729"/>
                    <a:pt x="1926117" y="1635685"/>
                    <a:pt x="1704187" y="1652584"/>
                  </a:cubicBezTo>
                  <a:cubicBezTo>
                    <a:pt x="1482257" y="1669483"/>
                    <a:pt x="1479316" y="1601389"/>
                    <a:pt x="1275562" y="1652584"/>
                  </a:cubicBezTo>
                  <a:cubicBezTo>
                    <a:pt x="1071808" y="1703779"/>
                    <a:pt x="619385" y="1584682"/>
                    <a:pt x="275436" y="1652584"/>
                  </a:cubicBezTo>
                  <a:cubicBezTo>
                    <a:pt x="146532" y="1665165"/>
                    <a:pt x="23942" y="1523775"/>
                    <a:pt x="0" y="1377148"/>
                  </a:cubicBezTo>
                  <a:cubicBezTo>
                    <a:pt x="-59582" y="1190247"/>
                    <a:pt x="20850" y="1098263"/>
                    <a:pt x="0" y="848326"/>
                  </a:cubicBezTo>
                  <a:cubicBezTo>
                    <a:pt x="-20850" y="598389"/>
                    <a:pt x="10957" y="460289"/>
                    <a:pt x="0" y="275436"/>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783">
                <a:defRPr/>
              </a:pPr>
              <a:endParaRPr lang="en-US" ker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44" name="Rectangle 30">
              <a:extLst>
                <a:ext uri="{FF2B5EF4-FFF2-40B4-BE49-F238E27FC236}">
                  <a16:creationId xmlns="" xmlns:a16="http://schemas.microsoft.com/office/drawing/2014/main" id="{CC75BEE4-85B0-4187-9F85-0BDB44552CA6}"/>
                </a:ext>
              </a:extLst>
            </p:cNvPr>
            <p:cNvSpPr/>
            <p:nvPr/>
          </p:nvSpPr>
          <p:spPr>
            <a:xfrm>
              <a:off x="2134610" y="5013627"/>
              <a:ext cx="11365273" cy="2058048"/>
            </a:xfrm>
            <a:prstGeom prst="rect">
              <a:avLst/>
            </a:prstGeom>
          </p:spPr>
          <p:txBody>
            <a:bodyPr wrap="square">
              <a:spAutoFit/>
            </a:bodyPr>
            <a:lstStyle/>
            <a:p>
              <a:pPr algn="just" defTabSz="914378"/>
              <a:r>
                <a:rPr lang="en-US" sz="2400" dirty="0" err="1" smtClean="0">
                  <a:solidFill>
                    <a:srgbClr val="0070C0"/>
                  </a:solidFill>
                </a:rPr>
                <a:t>Hiểu</a:t>
              </a:r>
              <a:r>
                <a:rPr lang="en-US" sz="2400" dirty="0" smtClean="0">
                  <a:solidFill>
                    <a:srgbClr val="0070C0"/>
                  </a:solidFill>
                </a:rPr>
                <a:t> </a:t>
              </a:r>
              <a:r>
                <a:rPr lang="en-US" sz="2400" dirty="0" err="1" smtClean="0">
                  <a:solidFill>
                    <a:srgbClr val="0070C0"/>
                  </a:solidFill>
                </a:rPr>
                <a:t>nội</a:t>
              </a:r>
              <a:r>
                <a:rPr lang="en-US" sz="2400" dirty="0" smtClean="0">
                  <a:solidFill>
                    <a:srgbClr val="0070C0"/>
                  </a:solidFill>
                </a:rPr>
                <a:t> dung </a:t>
              </a:r>
              <a:r>
                <a:rPr lang="en-US" sz="2400" dirty="0" err="1" smtClean="0">
                  <a:solidFill>
                    <a:srgbClr val="0070C0"/>
                  </a:solidFill>
                </a:rPr>
                <a:t>và</a:t>
              </a:r>
              <a:r>
                <a:rPr lang="en-US" sz="2400" dirty="0" smtClean="0">
                  <a:solidFill>
                    <a:srgbClr val="0070C0"/>
                  </a:solidFill>
                </a:rPr>
                <a:t> </a:t>
              </a:r>
              <a:r>
                <a:rPr lang="en-US" sz="2400" dirty="0" err="1" smtClean="0">
                  <a:solidFill>
                    <a:srgbClr val="0070C0"/>
                  </a:solidFill>
                </a:rPr>
                <a:t>cách</a:t>
              </a:r>
              <a:r>
                <a:rPr lang="en-US" sz="2400" dirty="0" smtClean="0">
                  <a:solidFill>
                    <a:srgbClr val="0070C0"/>
                  </a:solidFill>
                </a:rPr>
                <a:t> </a:t>
              </a:r>
              <a:r>
                <a:rPr lang="en-US" sz="2400" dirty="0" err="1" smtClean="0">
                  <a:solidFill>
                    <a:srgbClr val="0070C0"/>
                  </a:solidFill>
                </a:rPr>
                <a:t>trình</a:t>
              </a:r>
              <a:r>
                <a:rPr lang="en-US" sz="2400" dirty="0" smtClean="0">
                  <a:solidFill>
                    <a:srgbClr val="0070C0"/>
                  </a:solidFill>
                </a:rPr>
                <a:t> </a:t>
              </a:r>
              <a:r>
                <a:rPr lang="en-US" sz="2400" dirty="0" err="1" smtClean="0">
                  <a:solidFill>
                    <a:srgbClr val="0070C0"/>
                  </a:solidFill>
                </a:rPr>
                <a:t>bày</a:t>
              </a:r>
              <a:r>
                <a:rPr lang="en-US" sz="2400" dirty="0" smtClean="0">
                  <a:solidFill>
                    <a:srgbClr val="0070C0"/>
                  </a:solidFill>
                </a:rPr>
                <a:t> </a:t>
              </a:r>
              <a:r>
                <a:rPr lang="en-US" sz="2400" dirty="0" err="1" smtClean="0">
                  <a:solidFill>
                    <a:srgbClr val="0070C0"/>
                  </a:solidFill>
                </a:rPr>
                <a:t>một</a:t>
              </a:r>
              <a:r>
                <a:rPr lang="en-US" sz="2400" dirty="0" smtClean="0">
                  <a:solidFill>
                    <a:srgbClr val="0070C0"/>
                  </a:solidFill>
                </a:rPr>
                <a:t> </a:t>
              </a:r>
              <a:r>
                <a:rPr lang="en-US" sz="2400" dirty="0" err="1" smtClean="0">
                  <a:solidFill>
                    <a:srgbClr val="0070C0"/>
                  </a:solidFill>
                </a:rPr>
                <a:t>tờ</a:t>
              </a:r>
              <a:r>
                <a:rPr lang="en-US" sz="2400" dirty="0" smtClean="0">
                  <a:solidFill>
                    <a:srgbClr val="0070C0"/>
                  </a:solidFill>
                </a:rPr>
                <a:t> </a:t>
              </a:r>
              <a:r>
                <a:rPr lang="en-US" sz="2400" dirty="0" err="1" smtClean="0">
                  <a:solidFill>
                    <a:srgbClr val="0070C0"/>
                  </a:solidFill>
                </a:rPr>
                <a:t>quảng</a:t>
              </a:r>
              <a:r>
                <a:rPr lang="en-US" sz="2400" dirty="0" smtClean="0">
                  <a:solidFill>
                    <a:srgbClr val="0070C0"/>
                  </a:solidFill>
                </a:rPr>
                <a:t> </a:t>
              </a:r>
              <a:r>
                <a:rPr lang="en-US" sz="2400" dirty="0" err="1" smtClean="0">
                  <a:solidFill>
                    <a:srgbClr val="0070C0"/>
                  </a:solidFill>
                </a:rPr>
                <a:t>cáo</a:t>
              </a:r>
              <a:r>
                <a:rPr lang="en-US" sz="2400" dirty="0" smtClean="0">
                  <a:solidFill>
                    <a:srgbClr val="0070C0"/>
                  </a:solidFill>
                </a:rPr>
                <a:t>.</a:t>
              </a:r>
              <a:endParaRPr lang="en-US" altLang="en-US" sz="2400" dirty="0">
                <a:solidFill>
                  <a:srgbClr val="0070C0"/>
                </a:solidFill>
              </a:endParaRPr>
            </a:p>
          </p:txBody>
        </p:sp>
      </p:grpSp>
      <p:sp>
        <p:nvSpPr>
          <p:cNvPr id="45" name="Hộp Văn bản 44">
            <a:extLst>
              <a:ext uri="{FF2B5EF4-FFF2-40B4-BE49-F238E27FC236}">
                <a16:creationId xmlns="" xmlns:a16="http://schemas.microsoft.com/office/drawing/2014/main" id="{385F418A-5CBE-4E1A-9CF8-15B393E7C542}"/>
              </a:ext>
            </a:extLst>
          </p:cNvPr>
          <p:cNvSpPr txBox="1"/>
          <p:nvPr/>
        </p:nvSpPr>
        <p:spPr>
          <a:xfrm>
            <a:off x="2983123" y="1067981"/>
            <a:ext cx="3177752" cy="507831"/>
          </a:xfrm>
          <a:prstGeom prst="rect">
            <a:avLst/>
          </a:prstGeom>
          <a:noFill/>
        </p:spPr>
        <p:txBody>
          <a:bodyPr wrap="square" rtlCol="0">
            <a:spAutoFit/>
          </a:bodyPr>
          <a:lstStyle/>
          <a:p>
            <a:pPr defTabSz="685783">
              <a:buClr>
                <a:srgbClr val="000000"/>
              </a:buClr>
              <a:defRPr/>
            </a:pPr>
            <a:r>
              <a:rPr lang="en-US" sz="2700" b="1" kern="0" dirty="0" err="1">
                <a:solidFill>
                  <a:srgbClr val="FF0000"/>
                </a:solidFill>
                <a:latin typeface="Times New Roman" panose="02020603050405020304" pitchFamily="18" charset="0"/>
                <a:cs typeface="Times New Roman" panose="02020603050405020304" pitchFamily="18" charset="0"/>
                <a:sym typeface="Arial"/>
              </a:rPr>
              <a:t>Yêu</a:t>
            </a:r>
            <a:r>
              <a:rPr lang="en-US" sz="2700" b="1" kern="0" dirty="0">
                <a:solidFill>
                  <a:srgbClr val="FF0000"/>
                </a:solidFill>
                <a:latin typeface="Times New Roman" panose="02020603050405020304" pitchFamily="18" charset="0"/>
                <a:cs typeface="Times New Roman" panose="02020603050405020304" pitchFamily="18" charset="0"/>
                <a:sym typeface="Arial"/>
              </a:rPr>
              <a:t> </a:t>
            </a:r>
            <a:r>
              <a:rPr lang="en-US" sz="2700" b="1" kern="0" dirty="0" err="1">
                <a:solidFill>
                  <a:srgbClr val="FF0000"/>
                </a:solidFill>
                <a:latin typeface="Times New Roman" panose="02020603050405020304" pitchFamily="18" charset="0"/>
                <a:cs typeface="Times New Roman" panose="02020603050405020304" pitchFamily="18" charset="0"/>
                <a:sym typeface="Arial"/>
              </a:rPr>
              <a:t>cầu</a:t>
            </a:r>
            <a:r>
              <a:rPr lang="en-US" sz="2700" b="1" kern="0" dirty="0">
                <a:solidFill>
                  <a:srgbClr val="FF0000"/>
                </a:solidFill>
                <a:latin typeface="Times New Roman" panose="02020603050405020304" pitchFamily="18" charset="0"/>
                <a:cs typeface="Times New Roman" panose="02020603050405020304" pitchFamily="18" charset="0"/>
                <a:sym typeface="Arial"/>
              </a:rPr>
              <a:t> </a:t>
            </a:r>
            <a:r>
              <a:rPr lang="en-US" sz="2700" b="1" kern="0" dirty="0" err="1">
                <a:solidFill>
                  <a:srgbClr val="FF0000"/>
                </a:solidFill>
                <a:latin typeface="Times New Roman" panose="02020603050405020304" pitchFamily="18" charset="0"/>
                <a:cs typeface="Times New Roman" panose="02020603050405020304" pitchFamily="18" charset="0"/>
                <a:sym typeface="Arial"/>
              </a:rPr>
              <a:t>cần</a:t>
            </a:r>
            <a:r>
              <a:rPr lang="en-US" sz="2700" b="1" kern="0" dirty="0">
                <a:solidFill>
                  <a:srgbClr val="FF0000"/>
                </a:solidFill>
                <a:latin typeface="Times New Roman" panose="02020603050405020304" pitchFamily="18" charset="0"/>
                <a:cs typeface="Times New Roman" panose="02020603050405020304" pitchFamily="18" charset="0"/>
                <a:sym typeface="Arial"/>
              </a:rPr>
              <a:t> </a:t>
            </a:r>
            <a:r>
              <a:rPr lang="en-US" sz="2700" b="1" kern="0" dirty="0" err="1">
                <a:solidFill>
                  <a:srgbClr val="FF0000"/>
                </a:solidFill>
                <a:latin typeface="Times New Roman" panose="02020603050405020304" pitchFamily="18" charset="0"/>
                <a:cs typeface="Times New Roman" panose="02020603050405020304" pitchFamily="18" charset="0"/>
                <a:sym typeface="Arial"/>
              </a:rPr>
              <a:t>đạt</a:t>
            </a:r>
            <a:endParaRPr lang="vi-VN" sz="2700" b="1" kern="0" dirty="0">
              <a:solidFill>
                <a:srgbClr val="FF0000"/>
              </a:solidFill>
              <a:latin typeface="Times New Roman" panose="02020603050405020304" pitchFamily="18" charset="0"/>
              <a:cs typeface="Times New Roman" panose="02020603050405020304" pitchFamily="18" charset="0"/>
              <a:sym typeface="Arial"/>
            </a:endParaRPr>
          </a:p>
        </p:txBody>
      </p:sp>
      <p:grpSp>
        <p:nvGrpSpPr>
          <p:cNvPr id="16" name="Group 28">
            <a:extLst>
              <a:ext uri="{FF2B5EF4-FFF2-40B4-BE49-F238E27FC236}">
                <a16:creationId xmlns="" xmlns:a16="http://schemas.microsoft.com/office/drawing/2014/main" id="{627B9C64-E92A-46AF-888E-D65F606D614B}"/>
              </a:ext>
            </a:extLst>
          </p:cNvPr>
          <p:cNvGrpSpPr/>
          <p:nvPr/>
        </p:nvGrpSpPr>
        <p:grpSpPr>
          <a:xfrm>
            <a:off x="1331033" y="4056158"/>
            <a:ext cx="6625949" cy="865754"/>
            <a:chOff x="1797595" y="3530154"/>
            <a:chExt cx="13067682" cy="1404847"/>
          </a:xfrm>
        </p:grpSpPr>
        <p:sp>
          <p:nvSpPr>
            <p:cNvPr id="17" name="Rectangle: Rounded Corners 43">
              <a:extLst>
                <a:ext uri="{FF2B5EF4-FFF2-40B4-BE49-F238E27FC236}">
                  <a16:creationId xmlns="" xmlns:a16="http://schemas.microsoft.com/office/drawing/2014/main" id="{1E7D050B-6D4A-4F81-8593-8F267F921E02}"/>
                </a:ext>
              </a:extLst>
            </p:cNvPr>
            <p:cNvSpPr/>
            <p:nvPr/>
          </p:nvSpPr>
          <p:spPr>
            <a:xfrm>
              <a:off x="1797595" y="3530154"/>
              <a:ext cx="13067682" cy="1404847"/>
            </a:xfrm>
            <a:custGeom>
              <a:avLst/>
              <a:gdLst>
                <a:gd name="connsiteX0" fmla="*/ 0 w 13067682"/>
                <a:gd name="connsiteY0" fmla="*/ 234146 h 1404847"/>
                <a:gd name="connsiteX1" fmla="*/ 234146 w 13067682"/>
                <a:gd name="connsiteY1" fmla="*/ 0 h 1404847"/>
                <a:gd name="connsiteX2" fmla="*/ 1086105 w 13067682"/>
                <a:gd name="connsiteY2" fmla="*/ 0 h 1404847"/>
                <a:gd name="connsiteX3" fmla="*/ 1812070 w 13067682"/>
                <a:gd name="connsiteY3" fmla="*/ 0 h 1404847"/>
                <a:gd name="connsiteX4" fmla="*/ 2034059 w 13067682"/>
                <a:gd name="connsiteY4" fmla="*/ 0 h 1404847"/>
                <a:gd name="connsiteX5" fmla="*/ 2886018 w 13067682"/>
                <a:gd name="connsiteY5" fmla="*/ 0 h 1404847"/>
                <a:gd name="connsiteX6" fmla="*/ 3737976 w 13067682"/>
                <a:gd name="connsiteY6" fmla="*/ 0 h 1404847"/>
                <a:gd name="connsiteX7" fmla="*/ 4085960 w 13067682"/>
                <a:gd name="connsiteY7" fmla="*/ 0 h 1404847"/>
                <a:gd name="connsiteX8" fmla="*/ 4937918 w 13067682"/>
                <a:gd name="connsiteY8" fmla="*/ 0 h 1404847"/>
                <a:gd name="connsiteX9" fmla="*/ 5537889 w 13067682"/>
                <a:gd name="connsiteY9" fmla="*/ 0 h 1404847"/>
                <a:gd name="connsiteX10" fmla="*/ 5759878 w 13067682"/>
                <a:gd name="connsiteY10" fmla="*/ 0 h 1404847"/>
                <a:gd name="connsiteX11" fmla="*/ 6611837 w 13067682"/>
                <a:gd name="connsiteY11" fmla="*/ 0 h 1404847"/>
                <a:gd name="connsiteX12" fmla="*/ 7463796 w 13067682"/>
                <a:gd name="connsiteY12" fmla="*/ 0 h 1404847"/>
                <a:gd name="connsiteX13" fmla="*/ 8189761 w 13067682"/>
                <a:gd name="connsiteY13" fmla="*/ 0 h 1404847"/>
                <a:gd name="connsiteX14" fmla="*/ 9041720 w 13067682"/>
                <a:gd name="connsiteY14" fmla="*/ 0 h 1404847"/>
                <a:gd name="connsiteX15" fmla="*/ 9641691 w 13067682"/>
                <a:gd name="connsiteY15" fmla="*/ 0 h 1404847"/>
                <a:gd name="connsiteX16" fmla="*/ 10367655 w 13067682"/>
                <a:gd name="connsiteY16" fmla="*/ 0 h 1404847"/>
                <a:gd name="connsiteX17" fmla="*/ 10841632 w 13067682"/>
                <a:gd name="connsiteY17" fmla="*/ 0 h 1404847"/>
                <a:gd name="connsiteX18" fmla="*/ 11063622 w 13067682"/>
                <a:gd name="connsiteY18" fmla="*/ 0 h 1404847"/>
                <a:gd name="connsiteX19" fmla="*/ 11285611 w 13067682"/>
                <a:gd name="connsiteY19" fmla="*/ 0 h 1404847"/>
                <a:gd name="connsiteX20" fmla="*/ 11633594 w 13067682"/>
                <a:gd name="connsiteY20" fmla="*/ 0 h 1404847"/>
                <a:gd name="connsiteX21" fmla="*/ 11981577 w 13067682"/>
                <a:gd name="connsiteY21" fmla="*/ 0 h 1404847"/>
                <a:gd name="connsiteX22" fmla="*/ 12833536 w 13067682"/>
                <a:gd name="connsiteY22" fmla="*/ 0 h 1404847"/>
                <a:gd name="connsiteX23" fmla="*/ 13067682 w 13067682"/>
                <a:gd name="connsiteY23" fmla="*/ 234146 h 1404847"/>
                <a:gd name="connsiteX24" fmla="*/ 13067682 w 13067682"/>
                <a:gd name="connsiteY24" fmla="*/ 711789 h 1404847"/>
                <a:gd name="connsiteX25" fmla="*/ 13067682 w 13067682"/>
                <a:gd name="connsiteY25" fmla="*/ 1170701 h 1404847"/>
                <a:gd name="connsiteX26" fmla="*/ 12833536 w 13067682"/>
                <a:gd name="connsiteY26" fmla="*/ 1404847 h 1404847"/>
                <a:gd name="connsiteX27" fmla="*/ 12485553 w 13067682"/>
                <a:gd name="connsiteY27" fmla="*/ 1404847 h 1404847"/>
                <a:gd name="connsiteX28" fmla="*/ 11759588 w 13067682"/>
                <a:gd name="connsiteY28" fmla="*/ 1404847 h 1404847"/>
                <a:gd name="connsiteX29" fmla="*/ 11033623 w 13067682"/>
                <a:gd name="connsiteY29" fmla="*/ 1404847 h 1404847"/>
                <a:gd name="connsiteX30" fmla="*/ 10307658 w 13067682"/>
                <a:gd name="connsiteY30" fmla="*/ 1404847 h 1404847"/>
                <a:gd name="connsiteX31" fmla="*/ 9455700 w 13067682"/>
                <a:gd name="connsiteY31" fmla="*/ 1404847 h 1404847"/>
                <a:gd name="connsiteX32" fmla="*/ 8729735 w 13067682"/>
                <a:gd name="connsiteY32" fmla="*/ 1404847 h 1404847"/>
                <a:gd name="connsiteX33" fmla="*/ 8003770 w 13067682"/>
                <a:gd name="connsiteY33" fmla="*/ 1404847 h 1404847"/>
                <a:gd name="connsiteX34" fmla="*/ 7277805 w 13067682"/>
                <a:gd name="connsiteY34" fmla="*/ 1404847 h 1404847"/>
                <a:gd name="connsiteX35" fmla="*/ 6551840 w 13067682"/>
                <a:gd name="connsiteY35" fmla="*/ 1404847 h 1404847"/>
                <a:gd name="connsiteX36" fmla="*/ 5699881 w 13067682"/>
                <a:gd name="connsiteY36" fmla="*/ 1404847 h 1404847"/>
                <a:gd name="connsiteX37" fmla="*/ 5477892 w 13067682"/>
                <a:gd name="connsiteY37" fmla="*/ 1404847 h 1404847"/>
                <a:gd name="connsiteX38" fmla="*/ 5003915 w 13067682"/>
                <a:gd name="connsiteY38" fmla="*/ 1404847 h 1404847"/>
                <a:gd name="connsiteX39" fmla="*/ 4529938 w 13067682"/>
                <a:gd name="connsiteY39" fmla="*/ 1404847 h 1404847"/>
                <a:gd name="connsiteX40" fmla="*/ 3677979 w 13067682"/>
                <a:gd name="connsiteY40" fmla="*/ 1404847 h 1404847"/>
                <a:gd name="connsiteX41" fmla="*/ 2952014 w 13067682"/>
                <a:gd name="connsiteY41" fmla="*/ 1404847 h 1404847"/>
                <a:gd name="connsiteX42" fmla="*/ 2352043 w 13067682"/>
                <a:gd name="connsiteY42" fmla="*/ 1404847 h 1404847"/>
                <a:gd name="connsiteX43" fmla="*/ 1752073 w 13067682"/>
                <a:gd name="connsiteY43" fmla="*/ 1404847 h 1404847"/>
                <a:gd name="connsiteX44" fmla="*/ 900114 w 13067682"/>
                <a:gd name="connsiteY44" fmla="*/ 1404847 h 1404847"/>
                <a:gd name="connsiteX45" fmla="*/ 234146 w 13067682"/>
                <a:gd name="connsiteY45" fmla="*/ 1404847 h 1404847"/>
                <a:gd name="connsiteX46" fmla="*/ 0 w 13067682"/>
                <a:gd name="connsiteY46" fmla="*/ 1170701 h 1404847"/>
                <a:gd name="connsiteX47" fmla="*/ 0 w 13067682"/>
                <a:gd name="connsiteY47" fmla="*/ 711789 h 1404847"/>
                <a:gd name="connsiteX48" fmla="*/ 0 w 13067682"/>
                <a:gd name="connsiteY48" fmla="*/ 234146 h 140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067682" h="1404847" fill="none" extrusionOk="0">
                  <a:moveTo>
                    <a:pt x="0" y="234146"/>
                  </a:moveTo>
                  <a:cubicBezTo>
                    <a:pt x="-5305" y="116223"/>
                    <a:pt x="122774" y="15247"/>
                    <a:pt x="234146" y="0"/>
                  </a:cubicBezTo>
                  <a:cubicBezTo>
                    <a:pt x="563118" y="-25775"/>
                    <a:pt x="754565" y="31244"/>
                    <a:pt x="1086105" y="0"/>
                  </a:cubicBezTo>
                  <a:cubicBezTo>
                    <a:pt x="1417645" y="-31244"/>
                    <a:pt x="1473842" y="82658"/>
                    <a:pt x="1812070" y="0"/>
                  </a:cubicBezTo>
                  <a:cubicBezTo>
                    <a:pt x="2150298" y="-82658"/>
                    <a:pt x="1947678" y="26408"/>
                    <a:pt x="2034059" y="0"/>
                  </a:cubicBezTo>
                  <a:cubicBezTo>
                    <a:pt x="2120440" y="-26408"/>
                    <a:pt x="2666188" y="71597"/>
                    <a:pt x="2886018" y="0"/>
                  </a:cubicBezTo>
                  <a:cubicBezTo>
                    <a:pt x="3105848" y="-71597"/>
                    <a:pt x="3337606" y="89381"/>
                    <a:pt x="3737976" y="0"/>
                  </a:cubicBezTo>
                  <a:cubicBezTo>
                    <a:pt x="4138346" y="-89381"/>
                    <a:pt x="3934050" y="29305"/>
                    <a:pt x="4085960" y="0"/>
                  </a:cubicBezTo>
                  <a:cubicBezTo>
                    <a:pt x="4237870" y="-29305"/>
                    <a:pt x="4572036" y="49155"/>
                    <a:pt x="4937918" y="0"/>
                  </a:cubicBezTo>
                  <a:cubicBezTo>
                    <a:pt x="5303800" y="-49155"/>
                    <a:pt x="5361196" y="25565"/>
                    <a:pt x="5537889" y="0"/>
                  </a:cubicBezTo>
                  <a:cubicBezTo>
                    <a:pt x="5714582" y="-25565"/>
                    <a:pt x="5655078" y="10297"/>
                    <a:pt x="5759878" y="0"/>
                  </a:cubicBezTo>
                  <a:cubicBezTo>
                    <a:pt x="5864678" y="-10297"/>
                    <a:pt x="6318814" y="16327"/>
                    <a:pt x="6611837" y="0"/>
                  </a:cubicBezTo>
                  <a:cubicBezTo>
                    <a:pt x="6904860" y="-16327"/>
                    <a:pt x="7188959" y="89618"/>
                    <a:pt x="7463796" y="0"/>
                  </a:cubicBezTo>
                  <a:cubicBezTo>
                    <a:pt x="7738633" y="-89618"/>
                    <a:pt x="7899491" y="47139"/>
                    <a:pt x="8189761" y="0"/>
                  </a:cubicBezTo>
                  <a:cubicBezTo>
                    <a:pt x="8480032" y="-47139"/>
                    <a:pt x="8779840" y="66463"/>
                    <a:pt x="9041720" y="0"/>
                  </a:cubicBezTo>
                  <a:cubicBezTo>
                    <a:pt x="9303600" y="-66463"/>
                    <a:pt x="9446283" y="33321"/>
                    <a:pt x="9641691" y="0"/>
                  </a:cubicBezTo>
                  <a:cubicBezTo>
                    <a:pt x="9837099" y="-33321"/>
                    <a:pt x="10202890" y="61426"/>
                    <a:pt x="10367655" y="0"/>
                  </a:cubicBezTo>
                  <a:cubicBezTo>
                    <a:pt x="10532420" y="-61426"/>
                    <a:pt x="10689784" y="3839"/>
                    <a:pt x="10841632" y="0"/>
                  </a:cubicBezTo>
                  <a:cubicBezTo>
                    <a:pt x="10993480" y="-3839"/>
                    <a:pt x="11012376" y="4905"/>
                    <a:pt x="11063622" y="0"/>
                  </a:cubicBezTo>
                  <a:cubicBezTo>
                    <a:pt x="11114868" y="-4905"/>
                    <a:pt x="11225552" y="14468"/>
                    <a:pt x="11285611" y="0"/>
                  </a:cubicBezTo>
                  <a:cubicBezTo>
                    <a:pt x="11345670" y="-14468"/>
                    <a:pt x="11531659" y="25753"/>
                    <a:pt x="11633594" y="0"/>
                  </a:cubicBezTo>
                  <a:cubicBezTo>
                    <a:pt x="11735529" y="-25753"/>
                    <a:pt x="11812541" y="4299"/>
                    <a:pt x="11981577" y="0"/>
                  </a:cubicBezTo>
                  <a:cubicBezTo>
                    <a:pt x="12150613" y="-4299"/>
                    <a:pt x="12572872" y="98719"/>
                    <a:pt x="12833536" y="0"/>
                  </a:cubicBezTo>
                  <a:cubicBezTo>
                    <a:pt x="12965484" y="-2254"/>
                    <a:pt x="13084813" y="118182"/>
                    <a:pt x="13067682" y="234146"/>
                  </a:cubicBezTo>
                  <a:cubicBezTo>
                    <a:pt x="13078098" y="384351"/>
                    <a:pt x="13021686" y="503046"/>
                    <a:pt x="13067682" y="711789"/>
                  </a:cubicBezTo>
                  <a:cubicBezTo>
                    <a:pt x="13113678" y="920532"/>
                    <a:pt x="13018035" y="991131"/>
                    <a:pt x="13067682" y="1170701"/>
                  </a:cubicBezTo>
                  <a:cubicBezTo>
                    <a:pt x="13075926" y="1304856"/>
                    <a:pt x="12934947" y="1404120"/>
                    <a:pt x="12833536" y="1404847"/>
                  </a:cubicBezTo>
                  <a:cubicBezTo>
                    <a:pt x="12752827" y="1413572"/>
                    <a:pt x="12642706" y="1373217"/>
                    <a:pt x="12485553" y="1404847"/>
                  </a:cubicBezTo>
                  <a:cubicBezTo>
                    <a:pt x="12328400" y="1436477"/>
                    <a:pt x="12051927" y="1353892"/>
                    <a:pt x="11759588" y="1404847"/>
                  </a:cubicBezTo>
                  <a:cubicBezTo>
                    <a:pt x="11467249" y="1455802"/>
                    <a:pt x="11239167" y="1371005"/>
                    <a:pt x="11033623" y="1404847"/>
                  </a:cubicBezTo>
                  <a:cubicBezTo>
                    <a:pt x="10828079" y="1438689"/>
                    <a:pt x="10628226" y="1339130"/>
                    <a:pt x="10307658" y="1404847"/>
                  </a:cubicBezTo>
                  <a:cubicBezTo>
                    <a:pt x="9987091" y="1470564"/>
                    <a:pt x="9630403" y="1357466"/>
                    <a:pt x="9455700" y="1404847"/>
                  </a:cubicBezTo>
                  <a:cubicBezTo>
                    <a:pt x="9280997" y="1452228"/>
                    <a:pt x="9088773" y="1325908"/>
                    <a:pt x="8729735" y="1404847"/>
                  </a:cubicBezTo>
                  <a:cubicBezTo>
                    <a:pt x="8370698" y="1483786"/>
                    <a:pt x="8315743" y="1369679"/>
                    <a:pt x="8003770" y="1404847"/>
                  </a:cubicBezTo>
                  <a:cubicBezTo>
                    <a:pt x="7691797" y="1440015"/>
                    <a:pt x="7476138" y="1345458"/>
                    <a:pt x="7277805" y="1404847"/>
                  </a:cubicBezTo>
                  <a:cubicBezTo>
                    <a:pt x="7079473" y="1464236"/>
                    <a:pt x="6723978" y="1348284"/>
                    <a:pt x="6551840" y="1404847"/>
                  </a:cubicBezTo>
                  <a:cubicBezTo>
                    <a:pt x="6379703" y="1461410"/>
                    <a:pt x="6015218" y="1357780"/>
                    <a:pt x="5699881" y="1404847"/>
                  </a:cubicBezTo>
                  <a:cubicBezTo>
                    <a:pt x="5384544" y="1451914"/>
                    <a:pt x="5526582" y="1391284"/>
                    <a:pt x="5477892" y="1404847"/>
                  </a:cubicBezTo>
                  <a:cubicBezTo>
                    <a:pt x="5429202" y="1418410"/>
                    <a:pt x="5191950" y="1349273"/>
                    <a:pt x="5003915" y="1404847"/>
                  </a:cubicBezTo>
                  <a:cubicBezTo>
                    <a:pt x="4815880" y="1460421"/>
                    <a:pt x="4725202" y="1378953"/>
                    <a:pt x="4529938" y="1404847"/>
                  </a:cubicBezTo>
                  <a:cubicBezTo>
                    <a:pt x="4334674" y="1430741"/>
                    <a:pt x="3948434" y="1347187"/>
                    <a:pt x="3677979" y="1404847"/>
                  </a:cubicBezTo>
                  <a:cubicBezTo>
                    <a:pt x="3407524" y="1462507"/>
                    <a:pt x="3243500" y="1403583"/>
                    <a:pt x="2952014" y="1404847"/>
                  </a:cubicBezTo>
                  <a:cubicBezTo>
                    <a:pt x="2660528" y="1406111"/>
                    <a:pt x="2506418" y="1375637"/>
                    <a:pt x="2352043" y="1404847"/>
                  </a:cubicBezTo>
                  <a:cubicBezTo>
                    <a:pt x="2197668" y="1434057"/>
                    <a:pt x="1906885" y="1334403"/>
                    <a:pt x="1752073" y="1404847"/>
                  </a:cubicBezTo>
                  <a:cubicBezTo>
                    <a:pt x="1597261" y="1475291"/>
                    <a:pt x="1227932" y="1381078"/>
                    <a:pt x="900114" y="1404847"/>
                  </a:cubicBezTo>
                  <a:cubicBezTo>
                    <a:pt x="572296" y="1428616"/>
                    <a:pt x="383355" y="1389602"/>
                    <a:pt x="234146" y="1404847"/>
                  </a:cubicBezTo>
                  <a:cubicBezTo>
                    <a:pt x="87264" y="1396926"/>
                    <a:pt x="-15035" y="1287319"/>
                    <a:pt x="0" y="1170701"/>
                  </a:cubicBezTo>
                  <a:cubicBezTo>
                    <a:pt x="-35332" y="969671"/>
                    <a:pt x="21903" y="829038"/>
                    <a:pt x="0" y="711789"/>
                  </a:cubicBezTo>
                  <a:cubicBezTo>
                    <a:pt x="-21903" y="594540"/>
                    <a:pt x="40442" y="469113"/>
                    <a:pt x="0" y="234146"/>
                  </a:cubicBezTo>
                  <a:close/>
                </a:path>
                <a:path w="13067682" h="1404847" stroke="0" extrusionOk="0">
                  <a:moveTo>
                    <a:pt x="0" y="234146"/>
                  </a:moveTo>
                  <a:cubicBezTo>
                    <a:pt x="-8336" y="102368"/>
                    <a:pt x="110235" y="4114"/>
                    <a:pt x="234146" y="0"/>
                  </a:cubicBezTo>
                  <a:cubicBezTo>
                    <a:pt x="590414" y="-49559"/>
                    <a:pt x="623799" y="29917"/>
                    <a:pt x="960111" y="0"/>
                  </a:cubicBezTo>
                  <a:cubicBezTo>
                    <a:pt x="1296423" y="-29917"/>
                    <a:pt x="1365306" y="71438"/>
                    <a:pt x="1686076" y="0"/>
                  </a:cubicBezTo>
                  <a:cubicBezTo>
                    <a:pt x="2006847" y="-71438"/>
                    <a:pt x="2136909" y="43149"/>
                    <a:pt x="2412041" y="0"/>
                  </a:cubicBezTo>
                  <a:cubicBezTo>
                    <a:pt x="2687174" y="-43149"/>
                    <a:pt x="2978374" y="75173"/>
                    <a:pt x="3263999" y="0"/>
                  </a:cubicBezTo>
                  <a:cubicBezTo>
                    <a:pt x="3549624" y="-75173"/>
                    <a:pt x="3513752" y="6088"/>
                    <a:pt x="3611982" y="0"/>
                  </a:cubicBezTo>
                  <a:cubicBezTo>
                    <a:pt x="3710212" y="-6088"/>
                    <a:pt x="3990357" y="31692"/>
                    <a:pt x="4211953" y="0"/>
                  </a:cubicBezTo>
                  <a:cubicBezTo>
                    <a:pt x="4433549" y="-31692"/>
                    <a:pt x="4569716" y="39964"/>
                    <a:pt x="4685930" y="0"/>
                  </a:cubicBezTo>
                  <a:cubicBezTo>
                    <a:pt x="4802144" y="-39964"/>
                    <a:pt x="4893031" y="27366"/>
                    <a:pt x="5033914" y="0"/>
                  </a:cubicBezTo>
                  <a:cubicBezTo>
                    <a:pt x="5174797" y="-27366"/>
                    <a:pt x="5594485" y="71450"/>
                    <a:pt x="5759878" y="0"/>
                  </a:cubicBezTo>
                  <a:cubicBezTo>
                    <a:pt x="5925271" y="-71450"/>
                    <a:pt x="5898333" y="402"/>
                    <a:pt x="5981868" y="0"/>
                  </a:cubicBezTo>
                  <a:cubicBezTo>
                    <a:pt x="6065403" y="-402"/>
                    <a:pt x="6128538" y="17896"/>
                    <a:pt x="6203857" y="0"/>
                  </a:cubicBezTo>
                  <a:cubicBezTo>
                    <a:pt x="6279176" y="-17896"/>
                    <a:pt x="6627939" y="73558"/>
                    <a:pt x="6929822" y="0"/>
                  </a:cubicBezTo>
                  <a:cubicBezTo>
                    <a:pt x="7231705" y="-73558"/>
                    <a:pt x="7192122" y="17250"/>
                    <a:pt x="7277805" y="0"/>
                  </a:cubicBezTo>
                  <a:cubicBezTo>
                    <a:pt x="7363488" y="-17250"/>
                    <a:pt x="7480065" y="33067"/>
                    <a:pt x="7625788" y="0"/>
                  </a:cubicBezTo>
                  <a:cubicBezTo>
                    <a:pt x="7771511" y="-33067"/>
                    <a:pt x="8096608" y="57594"/>
                    <a:pt x="8477747" y="0"/>
                  </a:cubicBezTo>
                  <a:cubicBezTo>
                    <a:pt x="8858886" y="-57594"/>
                    <a:pt x="8957173" y="93376"/>
                    <a:pt x="9329706" y="0"/>
                  </a:cubicBezTo>
                  <a:cubicBezTo>
                    <a:pt x="9702239" y="-93376"/>
                    <a:pt x="9679423" y="37028"/>
                    <a:pt x="9803683" y="0"/>
                  </a:cubicBezTo>
                  <a:cubicBezTo>
                    <a:pt x="9927943" y="-37028"/>
                    <a:pt x="10469144" y="67867"/>
                    <a:pt x="10655641" y="0"/>
                  </a:cubicBezTo>
                  <a:cubicBezTo>
                    <a:pt x="10842138" y="-67867"/>
                    <a:pt x="11030545" y="43539"/>
                    <a:pt x="11129618" y="0"/>
                  </a:cubicBezTo>
                  <a:cubicBezTo>
                    <a:pt x="11228691" y="-43539"/>
                    <a:pt x="11587923" y="84871"/>
                    <a:pt x="11855583" y="0"/>
                  </a:cubicBezTo>
                  <a:cubicBezTo>
                    <a:pt x="12123243" y="-84871"/>
                    <a:pt x="12043410" y="14391"/>
                    <a:pt x="12203567" y="0"/>
                  </a:cubicBezTo>
                  <a:cubicBezTo>
                    <a:pt x="12363724" y="-14391"/>
                    <a:pt x="12628397" y="71039"/>
                    <a:pt x="12833536" y="0"/>
                  </a:cubicBezTo>
                  <a:cubicBezTo>
                    <a:pt x="12957308" y="12031"/>
                    <a:pt x="13057668" y="100382"/>
                    <a:pt x="13067682" y="234146"/>
                  </a:cubicBezTo>
                  <a:cubicBezTo>
                    <a:pt x="13075618" y="458745"/>
                    <a:pt x="13037560" y="513533"/>
                    <a:pt x="13067682" y="683692"/>
                  </a:cubicBezTo>
                  <a:cubicBezTo>
                    <a:pt x="13097804" y="853851"/>
                    <a:pt x="13049388" y="1025809"/>
                    <a:pt x="13067682" y="1170701"/>
                  </a:cubicBezTo>
                  <a:cubicBezTo>
                    <a:pt x="13055498" y="1306396"/>
                    <a:pt x="12973811" y="1389503"/>
                    <a:pt x="12833536" y="1404847"/>
                  </a:cubicBezTo>
                  <a:cubicBezTo>
                    <a:pt x="12600498" y="1405303"/>
                    <a:pt x="12443035" y="1387572"/>
                    <a:pt x="12107571" y="1404847"/>
                  </a:cubicBezTo>
                  <a:cubicBezTo>
                    <a:pt x="11772108" y="1422122"/>
                    <a:pt x="11906176" y="1385393"/>
                    <a:pt x="11759588" y="1404847"/>
                  </a:cubicBezTo>
                  <a:cubicBezTo>
                    <a:pt x="11613000" y="1424301"/>
                    <a:pt x="11441946" y="1355899"/>
                    <a:pt x="11159617" y="1404847"/>
                  </a:cubicBezTo>
                  <a:cubicBezTo>
                    <a:pt x="10877288" y="1453795"/>
                    <a:pt x="10892927" y="1381832"/>
                    <a:pt x="10685640" y="1404847"/>
                  </a:cubicBezTo>
                  <a:cubicBezTo>
                    <a:pt x="10478353" y="1427862"/>
                    <a:pt x="10430849" y="1377708"/>
                    <a:pt x="10337657" y="1404847"/>
                  </a:cubicBezTo>
                  <a:cubicBezTo>
                    <a:pt x="10244465" y="1431986"/>
                    <a:pt x="9768635" y="1397253"/>
                    <a:pt x="9485698" y="1404847"/>
                  </a:cubicBezTo>
                  <a:cubicBezTo>
                    <a:pt x="9202761" y="1412441"/>
                    <a:pt x="9293751" y="1393683"/>
                    <a:pt x="9137715" y="1404847"/>
                  </a:cubicBezTo>
                  <a:cubicBezTo>
                    <a:pt x="8981679" y="1416011"/>
                    <a:pt x="8637735" y="1398783"/>
                    <a:pt x="8411750" y="1404847"/>
                  </a:cubicBezTo>
                  <a:cubicBezTo>
                    <a:pt x="8185766" y="1410911"/>
                    <a:pt x="8214094" y="1400169"/>
                    <a:pt x="8063767" y="1404847"/>
                  </a:cubicBezTo>
                  <a:cubicBezTo>
                    <a:pt x="7913440" y="1409525"/>
                    <a:pt x="7793104" y="1366220"/>
                    <a:pt x="7715784" y="1404847"/>
                  </a:cubicBezTo>
                  <a:cubicBezTo>
                    <a:pt x="7638464" y="1443474"/>
                    <a:pt x="7105783" y="1404671"/>
                    <a:pt x="6863825" y="1404847"/>
                  </a:cubicBezTo>
                  <a:cubicBezTo>
                    <a:pt x="6621867" y="1405023"/>
                    <a:pt x="6463036" y="1332616"/>
                    <a:pt x="6137860" y="1404847"/>
                  </a:cubicBezTo>
                  <a:cubicBezTo>
                    <a:pt x="5812685" y="1477078"/>
                    <a:pt x="5991012" y="1383848"/>
                    <a:pt x="5915871" y="1404847"/>
                  </a:cubicBezTo>
                  <a:cubicBezTo>
                    <a:pt x="5840730" y="1425846"/>
                    <a:pt x="5563970" y="1373681"/>
                    <a:pt x="5441894" y="1404847"/>
                  </a:cubicBezTo>
                  <a:cubicBezTo>
                    <a:pt x="5319818" y="1436013"/>
                    <a:pt x="4964379" y="1384222"/>
                    <a:pt x="4715929" y="1404847"/>
                  </a:cubicBezTo>
                  <a:cubicBezTo>
                    <a:pt x="4467480" y="1425472"/>
                    <a:pt x="4260546" y="1352136"/>
                    <a:pt x="3989964" y="1404847"/>
                  </a:cubicBezTo>
                  <a:cubicBezTo>
                    <a:pt x="3719383" y="1457558"/>
                    <a:pt x="3866459" y="1381879"/>
                    <a:pt x="3767975" y="1404847"/>
                  </a:cubicBezTo>
                  <a:cubicBezTo>
                    <a:pt x="3669491" y="1427815"/>
                    <a:pt x="3655939" y="1398470"/>
                    <a:pt x="3545986" y="1404847"/>
                  </a:cubicBezTo>
                  <a:cubicBezTo>
                    <a:pt x="3436033" y="1411224"/>
                    <a:pt x="3412470" y="1400642"/>
                    <a:pt x="3323996" y="1404847"/>
                  </a:cubicBezTo>
                  <a:cubicBezTo>
                    <a:pt x="3235522" y="1409052"/>
                    <a:pt x="3071100" y="1378085"/>
                    <a:pt x="2976013" y="1404847"/>
                  </a:cubicBezTo>
                  <a:cubicBezTo>
                    <a:pt x="2880926" y="1431609"/>
                    <a:pt x="2575937" y="1385776"/>
                    <a:pt x="2250048" y="1404847"/>
                  </a:cubicBezTo>
                  <a:cubicBezTo>
                    <a:pt x="1924160" y="1423918"/>
                    <a:pt x="2105002" y="1403919"/>
                    <a:pt x="2028059" y="1404847"/>
                  </a:cubicBezTo>
                  <a:cubicBezTo>
                    <a:pt x="1951116" y="1405775"/>
                    <a:pt x="1768961" y="1399305"/>
                    <a:pt x="1554082" y="1404847"/>
                  </a:cubicBezTo>
                  <a:cubicBezTo>
                    <a:pt x="1339203" y="1410389"/>
                    <a:pt x="1277094" y="1369839"/>
                    <a:pt x="1206099" y="1404847"/>
                  </a:cubicBezTo>
                  <a:cubicBezTo>
                    <a:pt x="1135104" y="1439855"/>
                    <a:pt x="555514" y="1310683"/>
                    <a:pt x="234146" y="1404847"/>
                  </a:cubicBezTo>
                  <a:cubicBezTo>
                    <a:pt x="92151" y="1372632"/>
                    <a:pt x="28126" y="1304592"/>
                    <a:pt x="0" y="1170701"/>
                  </a:cubicBezTo>
                  <a:cubicBezTo>
                    <a:pt x="-25298" y="1051642"/>
                    <a:pt x="28404" y="888521"/>
                    <a:pt x="0" y="683692"/>
                  </a:cubicBezTo>
                  <a:cubicBezTo>
                    <a:pt x="-28404" y="478863"/>
                    <a:pt x="18662" y="331759"/>
                    <a:pt x="0" y="234146"/>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783">
                <a:defRPr/>
              </a:pPr>
              <a:endParaRPr lang="en-US" ker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p:txBody>
        </p:sp>
        <p:sp>
          <p:nvSpPr>
            <p:cNvPr id="18" name="Rectangle 30">
              <a:extLst>
                <a:ext uri="{FF2B5EF4-FFF2-40B4-BE49-F238E27FC236}">
                  <a16:creationId xmlns="" xmlns:a16="http://schemas.microsoft.com/office/drawing/2014/main" id="{71A8E04C-AEC6-45B6-B918-CFCAA05A000F}"/>
                </a:ext>
              </a:extLst>
            </p:cNvPr>
            <p:cNvSpPr/>
            <p:nvPr/>
          </p:nvSpPr>
          <p:spPr>
            <a:xfrm>
              <a:off x="1901435" y="3571993"/>
              <a:ext cx="12847399" cy="1348447"/>
            </a:xfrm>
            <a:prstGeom prst="rect">
              <a:avLst/>
            </a:prstGeom>
          </p:spPr>
          <p:txBody>
            <a:bodyPr wrap="square">
              <a:spAutoFit/>
            </a:bodyPr>
            <a:lstStyle/>
            <a:p>
              <a:pPr algn="just" defTabSz="914378">
                <a:defRPr/>
              </a:pPr>
              <a:r>
                <a:rPr lang="nl-NL" sz="2400">
                  <a:solidFill>
                    <a:srgbClr val="0070C0"/>
                  </a:solidFill>
                  <a:latin typeface="Times New Roman" panose="02020603050405020304" pitchFamily="18" charset="0"/>
                </a:rPr>
                <a:t>Năng lực tự học, năng lực giải quyết vấn đề và sáng tạo, năng lực tư duy - năng lực </a:t>
              </a:r>
              <a:r>
                <a:rPr lang="nl-NL" altLang="en-US" sz="2400">
                  <a:solidFill>
                    <a:srgbClr val="0070C0"/>
                  </a:solidFill>
                  <a:latin typeface="Times New Roman" panose="02020603050405020304" pitchFamily="18" charset="0"/>
                </a:rPr>
                <a:t>sử dụng từ ngữ</a:t>
              </a:r>
              <a:r>
                <a:rPr lang="nl-NL" sz="2400">
                  <a:solidFill>
                    <a:srgbClr val="0070C0"/>
                  </a:solidFill>
                  <a:latin typeface="Times New Roman" panose="02020603050405020304" pitchFamily="18" charset="0"/>
                </a:rPr>
                <a:t>. </a:t>
              </a:r>
              <a:endParaRPr lang="en-US" sz="2400" dirty="0">
                <a:solidFill>
                  <a:srgbClr val="0070C0"/>
                </a:solidFill>
                <a:latin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005604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1263" y="712794"/>
            <a:ext cx="286583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a:solidFill>
                  <a:srgbClr val="FF0000"/>
                </a:solidFill>
                <a:latin typeface="Times New Roman" panose="02020603050405020304" pitchFamily="18" charset="0"/>
                <a:cs typeface="Times New Roman" panose="02020603050405020304" pitchFamily="18" charset="0"/>
              </a:rPr>
              <a:t>Chương trình xiếc đặc sắc</a:t>
            </a:r>
          </a:p>
        </p:txBody>
      </p:sp>
      <p:sp>
        <p:nvSpPr>
          <p:cNvPr id="6" name="Rectangle 5"/>
          <p:cNvSpPr/>
          <p:nvPr/>
        </p:nvSpPr>
        <p:spPr>
          <a:xfrm>
            <a:off x="2259425" y="21686"/>
            <a:ext cx="4625151" cy="71650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23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2022</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cs typeface="Times New Roman" panose="02020603050405020304" pitchFamily="18" charset="0"/>
              </a:rPr>
              <a:t>đọc</a:t>
            </a:r>
            <a:endParaRPr lang="en-US" sz="2000" dirty="0"/>
          </a:p>
        </p:txBody>
      </p:sp>
      <p:sp>
        <p:nvSpPr>
          <p:cNvPr id="17" name="TextBox 16"/>
          <p:cNvSpPr txBox="1"/>
          <p:nvPr/>
        </p:nvSpPr>
        <p:spPr>
          <a:xfrm>
            <a:off x="5456732" y="1298342"/>
            <a:ext cx="2692401" cy="523220"/>
          </a:xfrm>
          <a:prstGeom prst="rect">
            <a:avLst/>
          </a:prstGeom>
          <a:noFill/>
        </p:spPr>
        <p:txBody>
          <a:bodyPr wrap="square" rtlCol="0" anchor="ctr">
            <a:spAutoFit/>
          </a:bodyPr>
          <a:lstStyle/>
          <a:p>
            <a:r>
              <a:rPr lang="en-US" sz="2800" b="1">
                <a:latin typeface="Times New Roman" panose="02020603050405020304" pitchFamily="18" charset="0"/>
                <a:cs typeface="Times New Roman" panose="02020603050405020304" pitchFamily="18" charset="0"/>
              </a:rPr>
              <a:t>2</a:t>
            </a:r>
            <a:r>
              <a:rPr lang="en-US" sz="2800" b="1" smtClean="0">
                <a:latin typeface="Times New Roman" panose="02020603050405020304" pitchFamily="18" charset="0"/>
                <a:cs typeface="Times New Roman" panose="02020603050405020304" pitchFamily="18" charset="0"/>
              </a:rPr>
              <a:t>. Tìm hiểu bài</a:t>
            </a:r>
            <a:endParaRPr lang="en-US" sz="2800" b="1">
              <a:latin typeface="Times New Roman" panose="02020603050405020304" pitchFamily="18" charset="0"/>
              <a:cs typeface="Times New Roman" panose="02020603050405020304" pitchFamily="18" charset="0"/>
            </a:endParaRPr>
          </a:p>
        </p:txBody>
      </p:sp>
      <p:sp>
        <p:nvSpPr>
          <p:cNvPr id="18" name="TextBox 17"/>
          <p:cNvSpPr txBox="1"/>
          <p:nvPr/>
        </p:nvSpPr>
        <p:spPr>
          <a:xfrm>
            <a:off x="1142074" y="1266890"/>
            <a:ext cx="2234702" cy="523220"/>
          </a:xfrm>
          <a:prstGeom prst="rect">
            <a:avLst/>
          </a:prstGeom>
          <a:noFill/>
        </p:spPr>
        <p:txBody>
          <a:bodyPr wrap="square" rtlCol="0" anchor="ctr">
            <a:spAutoFit/>
          </a:bodyPr>
          <a:lstStyle/>
          <a:p>
            <a:r>
              <a:rPr lang="en-US" sz="2800" b="1" smtClean="0">
                <a:latin typeface="Times New Roman" panose="02020603050405020304" pitchFamily="18" charset="0"/>
                <a:cs typeface="Times New Roman" panose="02020603050405020304" pitchFamily="18" charset="0"/>
              </a:rPr>
              <a:t>1. Luyện đọc</a:t>
            </a:r>
            <a:endParaRPr lang="en-US" sz="2800" b="1">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4572000" y="1337429"/>
            <a:ext cx="14454" cy="51725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8615" y="1839111"/>
            <a:ext cx="78747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4397" y="1874211"/>
            <a:ext cx="2234702" cy="461665"/>
          </a:xfrm>
          <a:prstGeom prst="rect">
            <a:avLst/>
          </a:prstGeom>
          <a:noFill/>
        </p:spPr>
        <p:txBody>
          <a:bodyPr wrap="square" rtlCol="0" anchor="ctr">
            <a:spAutoFit/>
          </a:bodyPr>
          <a:lstStyle/>
          <a:p>
            <a:r>
              <a:rPr lang="en-US" sz="2400" b="1" smtClean="0">
                <a:latin typeface="Times New Roman" panose="02020603050405020304" pitchFamily="18" charset="0"/>
                <a:cs typeface="Times New Roman" panose="02020603050405020304" pitchFamily="18" charset="0"/>
              </a:rPr>
              <a:t>*Từ khó:</a:t>
            </a:r>
            <a:endParaRPr lang="en-US" sz="2400" b="1">
              <a:latin typeface="Times New Roman" panose="02020603050405020304" pitchFamily="18" charset="0"/>
              <a:cs typeface="Times New Roman" panose="02020603050405020304" pitchFamily="18" charset="0"/>
            </a:endParaRPr>
          </a:p>
        </p:txBody>
      </p:sp>
      <p:sp>
        <p:nvSpPr>
          <p:cNvPr id="25" name="TextBox 24"/>
          <p:cNvSpPr txBox="1"/>
          <p:nvPr/>
        </p:nvSpPr>
        <p:spPr>
          <a:xfrm>
            <a:off x="4601387" y="1900666"/>
            <a:ext cx="2234702" cy="461665"/>
          </a:xfrm>
          <a:prstGeom prst="rect">
            <a:avLst/>
          </a:prstGeom>
          <a:noFill/>
        </p:spPr>
        <p:txBody>
          <a:bodyPr wrap="square" rtlCol="0" anchor="ctr">
            <a:spAutoFit/>
          </a:bodyPr>
          <a:lstStyle/>
          <a:p>
            <a:r>
              <a:rPr lang="en-US" sz="2400" b="1" smtClean="0">
                <a:latin typeface="Times New Roman" panose="02020603050405020304" pitchFamily="18" charset="0"/>
                <a:cs typeface="Times New Roman" panose="02020603050405020304" pitchFamily="18" charset="0"/>
              </a:rPr>
              <a:t>*Từ mới</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26" name="TextBox 25"/>
          <p:cNvSpPr txBox="1"/>
          <p:nvPr/>
        </p:nvSpPr>
        <p:spPr>
          <a:xfrm>
            <a:off x="534397" y="4042525"/>
            <a:ext cx="2234702" cy="461665"/>
          </a:xfrm>
          <a:prstGeom prst="rect">
            <a:avLst/>
          </a:prstGeom>
          <a:noFill/>
        </p:spPr>
        <p:txBody>
          <a:bodyPr wrap="square" rtlCol="0" anchor="ctr">
            <a:spAutoFit/>
          </a:bodyPr>
          <a:lstStyle/>
          <a:p>
            <a:r>
              <a:rPr lang="en-US" sz="2400" b="1" smtClean="0">
                <a:latin typeface="Times New Roman" panose="02020603050405020304" pitchFamily="18" charset="0"/>
                <a:cs typeface="Times New Roman" panose="02020603050405020304" pitchFamily="18" charset="0"/>
              </a:rPr>
              <a:t>*</a:t>
            </a:r>
            <a:r>
              <a:rPr lang="en-US" sz="2400" b="1" u="sng" smtClean="0">
                <a:latin typeface="Times New Roman" panose="02020603050405020304" pitchFamily="18" charset="0"/>
                <a:cs typeface="Times New Roman" panose="02020603050405020304" pitchFamily="18" charset="0"/>
              </a:rPr>
              <a:t>Đoạn</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7" name="TextBox 26"/>
          <p:cNvSpPr txBox="1"/>
          <p:nvPr/>
        </p:nvSpPr>
        <p:spPr>
          <a:xfrm>
            <a:off x="4720660" y="4042526"/>
            <a:ext cx="2234702" cy="461665"/>
          </a:xfrm>
          <a:prstGeom prst="rect">
            <a:avLst/>
          </a:prstGeom>
          <a:noFill/>
        </p:spPr>
        <p:txBody>
          <a:bodyPr wrap="square" rtlCol="0" anchor="ctr">
            <a:spAutoFit/>
          </a:bodyPr>
          <a:lstStyle/>
          <a:p>
            <a:r>
              <a:rPr lang="en-US" sz="2400" b="1" smtClean="0">
                <a:latin typeface="Times New Roman" panose="02020603050405020304" pitchFamily="18" charset="0"/>
                <a:cs typeface="Times New Roman" panose="02020603050405020304" pitchFamily="18" charset="0"/>
              </a:rPr>
              <a:t>*Nội dung:</a:t>
            </a:r>
            <a:endParaRPr lang="en-US" sz="2400" b="1">
              <a:latin typeface="Times New Roman" panose="02020603050405020304" pitchFamily="18" charset="0"/>
              <a:cs typeface="Times New Roman" panose="02020603050405020304" pitchFamily="18" charset="0"/>
            </a:endParaRPr>
          </a:p>
        </p:txBody>
      </p:sp>
      <p:sp>
        <p:nvSpPr>
          <p:cNvPr id="13" name="TextBox 12"/>
          <p:cNvSpPr txBox="1"/>
          <p:nvPr/>
        </p:nvSpPr>
        <p:spPr>
          <a:xfrm>
            <a:off x="752763" y="2353348"/>
            <a:ext cx="2708143" cy="1569660"/>
          </a:xfrm>
          <a:prstGeom prst="rect">
            <a:avLst/>
          </a:prstGeom>
          <a:noFill/>
        </p:spPr>
        <p:txBody>
          <a:bodyPr wrap="square" rtlCol="0" anchor="ctr">
            <a:spAutoFit/>
          </a:bodyPr>
          <a:lstStyle/>
          <a:p>
            <a:r>
              <a:rPr lang="en-US" sz="3200" smtClean="0">
                <a:latin typeface="Times New Roman" panose="02020603050405020304" pitchFamily="18" charset="0"/>
                <a:cs typeface="Times New Roman" panose="02020603050405020304" pitchFamily="18" charset="0"/>
              </a:rPr>
              <a:t>1-6,</a:t>
            </a:r>
          </a:p>
          <a:p>
            <a:r>
              <a:rPr lang="en-US" sz="3200" smtClean="0">
                <a:latin typeface="Times New Roman" panose="02020603050405020304" pitchFamily="18" charset="0"/>
                <a:cs typeface="Times New Roman" panose="02020603050405020304" pitchFamily="18" charset="0"/>
              </a:rPr>
              <a:t>50%, 10%, </a:t>
            </a:r>
          </a:p>
          <a:p>
            <a:r>
              <a:rPr lang="en-US" sz="3200" smtClean="0">
                <a:latin typeface="Times New Roman" panose="02020603050405020304" pitchFamily="18" charset="0"/>
                <a:cs typeface="Times New Roman" panose="02020603050405020304" pitchFamily="18" charset="0"/>
              </a:rPr>
              <a:t>5180360</a:t>
            </a:r>
          </a:p>
        </p:txBody>
      </p:sp>
    </p:spTree>
    <p:extLst>
      <p:ext uri="{BB962C8B-B14F-4D97-AF65-F5344CB8AC3E}">
        <p14:creationId xmlns:p14="http://schemas.microsoft.com/office/powerpoint/2010/main" val="34814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1263" y="712794"/>
            <a:ext cx="286583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a:solidFill>
                  <a:srgbClr val="FF0000"/>
                </a:solidFill>
                <a:latin typeface="Times New Roman" panose="02020603050405020304" pitchFamily="18" charset="0"/>
                <a:cs typeface="Times New Roman" panose="02020603050405020304" pitchFamily="18" charset="0"/>
              </a:rPr>
              <a:t>Chương trình xiếc đặc sắc</a:t>
            </a:r>
          </a:p>
        </p:txBody>
      </p:sp>
      <p:sp>
        <p:nvSpPr>
          <p:cNvPr id="6" name="Rectangle 5"/>
          <p:cNvSpPr/>
          <p:nvPr/>
        </p:nvSpPr>
        <p:spPr>
          <a:xfrm>
            <a:off x="2259425" y="21686"/>
            <a:ext cx="4625151" cy="71650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23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2022</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1">
                    <a:lumMod val="50000"/>
                  </a:schemeClr>
                </a:solidFill>
                <a:latin typeface="Times New Roman" panose="02020603050405020304" pitchFamily="18" charset="0"/>
                <a:cs typeface="Times New Roman" panose="02020603050405020304" pitchFamily="18" charset="0"/>
              </a:rPr>
              <a:t>đọc</a:t>
            </a:r>
            <a:endParaRPr lang="en-US" sz="2000" dirty="0"/>
          </a:p>
        </p:txBody>
      </p:sp>
      <p:sp>
        <p:nvSpPr>
          <p:cNvPr id="26" name="TextBox 25"/>
          <p:cNvSpPr txBox="1"/>
          <p:nvPr/>
        </p:nvSpPr>
        <p:spPr>
          <a:xfrm>
            <a:off x="929835" y="1817156"/>
            <a:ext cx="2659179" cy="584775"/>
          </a:xfrm>
          <a:prstGeom prst="rect">
            <a:avLst/>
          </a:prstGeom>
          <a:noFill/>
        </p:spPr>
        <p:txBody>
          <a:bodyPr wrap="square" rtlCol="0" anchor="ctr">
            <a:spAutoFit/>
          </a:bodyPr>
          <a:lstStyle/>
          <a:p>
            <a:r>
              <a:rPr lang="en-US" sz="3200" b="1" i="1" smtClean="0">
                <a:latin typeface="Times New Roman" panose="02020603050405020304" pitchFamily="18" charset="0"/>
                <a:cs typeface="Times New Roman" panose="02020603050405020304" pitchFamily="18" charset="0"/>
              </a:rPr>
              <a:t>*</a:t>
            </a:r>
            <a:r>
              <a:rPr lang="en-US" sz="3200" b="1" i="1" u="sng" smtClean="0">
                <a:latin typeface="Times New Roman" panose="02020603050405020304" pitchFamily="18" charset="0"/>
                <a:cs typeface="Times New Roman" panose="02020603050405020304" pitchFamily="18" charset="0"/>
              </a:rPr>
              <a:t>Đoạn</a:t>
            </a:r>
            <a:r>
              <a:rPr lang="en-US" sz="3200" b="1" i="1" smtClean="0">
                <a:latin typeface="Times New Roman" panose="02020603050405020304" pitchFamily="18" charset="0"/>
                <a:cs typeface="Times New Roman" panose="02020603050405020304" pitchFamily="18" charset="0"/>
              </a:rPr>
              <a:t>:</a:t>
            </a:r>
            <a:endParaRPr lang="en-US" sz="3200" b="1" i="1">
              <a:latin typeface="Times New Roman" panose="02020603050405020304" pitchFamily="18" charset="0"/>
              <a:cs typeface="Times New Roman" panose="02020603050405020304" pitchFamily="18" charset="0"/>
            </a:endParaRPr>
          </a:p>
        </p:txBody>
      </p:sp>
      <p:sp>
        <p:nvSpPr>
          <p:cNvPr id="14" name="TextBox 13"/>
          <p:cNvSpPr txBox="1"/>
          <p:nvPr/>
        </p:nvSpPr>
        <p:spPr>
          <a:xfrm>
            <a:off x="929835" y="2511061"/>
            <a:ext cx="7328848" cy="3046988"/>
          </a:xfrm>
          <a:prstGeom prst="rect">
            <a:avLst/>
          </a:prstGeom>
          <a:noFill/>
        </p:spPr>
        <p:txBody>
          <a:bodyPr wrap="square" rtlCol="0" anchor="ctr">
            <a:spAutoFit/>
          </a:bodyPr>
          <a:lstStyle/>
          <a:p>
            <a:pPr algn="just">
              <a:lnSpc>
                <a:spcPct val="150000"/>
              </a:lnSpc>
            </a:pPr>
            <a:r>
              <a:rPr lang="vi-VN" sz="3200">
                <a:latin typeface="Times New Roman" panose="02020603050405020304" pitchFamily="18" charset="0"/>
                <a:cs typeface="Times New Roman" panose="02020603050405020304" pitchFamily="18" charset="0"/>
              </a:rPr>
              <a:t>RẠP MỚI ĐƯỢC TU BỔ thoáng </a:t>
            </a:r>
            <a:r>
              <a:rPr lang="vi-VN" sz="3200" smtClean="0">
                <a:latin typeface="Times New Roman" panose="02020603050405020304" pitchFamily="18" charset="0"/>
                <a:cs typeface="Times New Roman" panose="02020603050405020304" pitchFamily="18" charset="0"/>
              </a:rPr>
              <a:t>mát,</a:t>
            </a:r>
            <a:r>
              <a:rPr lang="en-US" sz="320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ghế </a:t>
            </a:r>
            <a:r>
              <a:rPr lang="vi-VN" sz="3200">
                <a:latin typeface="Times New Roman" panose="02020603050405020304" pitchFamily="18" charset="0"/>
                <a:cs typeface="Times New Roman" panose="02020603050405020304" pitchFamily="18" charset="0"/>
              </a:rPr>
              <a:t>ngồi tiện lợi</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thoải mái cho mọi lứa tuổi</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gn="just">
              <a:lnSpc>
                <a:spcPct val="150000"/>
              </a:lnSpc>
            </a:pPr>
            <a:r>
              <a:rPr lang="vi-VN" sz="3200" b="1">
                <a:latin typeface="Times New Roman" panose="02020603050405020304" pitchFamily="18" charset="0"/>
                <a:cs typeface="Times New Roman" panose="02020603050405020304" pitchFamily="18" charset="0"/>
              </a:rPr>
              <a:t>GIẢM GIÁ VÉ 50% </a:t>
            </a:r>
            <a:r>
              <a:rPr lang="vi-VN" sz="3200">
                <a:latin typeface="Times New Roman" panose="02020603050405020304" pitchFamily="18" charset="0"/>
                <a:cs typeface="Times New Roman" panose="02020603050405020304" pitchFamily="18" charset="0"/>
              </a:rPr>
              <a:t>cho thiếu nhi</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gn="just">
              <a:lnSpc>
                <a:spcPct val="150000"/>
              </a:lnSpc>
            </a:pPr>
            <a:r>
              <a:rPr lang="vi-VN" sz="3200" b="1">
                <a:latin typeface="Times New Roman" panose="02020603050405020304" pitchFamily="18" charset="0"/>
                <a:cs typeface="Times New Roman" panose="02020603050405020304" pitchFamily="18" charset="0"/>
              </a:rPr>
              <a:t>GIẢM 10%</a:t>
            </a:r>
            <a:r>
              <a:rPr lang="vi-VN" sz="3200">
                <a:latin typeface="Times New Roman" panose="02020603050405020304" pitchFamily="18" charset="0"/>
                <a:cs typeface="Times New Roman" panose="02020603050405020304" pitchFamily="18" charset="0"/>
              </a:rPr>
              <a:t> cho các đoàn đi tập thể</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7" name="TextBox 6"/>
          <p:cNvSpPr txBox="1"/>
          <p:nvPr/>
        </p:nvSpPr>
        <p:spPr>
          <a:xfrm>
            <a:off x="3454649" y="1302161"/>
            <a:ext cx="2234702" cy="523220"/>
          </a:xfrm>
          <a:prstGeom prst="rect">
            <a:avLst/>
          </a:prstGeom>
          <a:noFill/>
        </p:spPr>
        <p:txBody>
          <a:bodyPr wrap="square" rtlCol="0" anchor="ctr">
            <a:spAutoFit/>
          </a:bodyPr>
          <a:lstStyle/>
          <a:p>
            <a:r>
              <a:rPr lang="en-US" sz="2800" b="1" smtClean="0">
                <a:solidFill>
                  <a:schemeClr val="accent5">
                    <a:lumMod val="50000"/>
                  </a:schemeClr>
                </a:solidFill>
                <a:latin typeface="Times New Roman" panose="02020603050405020304" pitchFamily="18" charset="0"/>
                <a:cs typeface="Times New Roman" panose="02020603050405020304" pitchFamily="18" charset="0"/>
              </a:rPr>
              <a:t>1. Luyện đọc</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1624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6.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1339</TotalTime>
  <Words>1289</Words>
  <Application>Microsoft Office PowerPoint</Application>
  <PresentationFormat>On-screen Show (4:3)</PresentationFormat>
  <Paragraphs>141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微软雅黑</vt:lpstr>
      <vt:lpstr>Arial</vt:lpstr>
      <vt:lpstr>Calibri</vt:lpstr>
      <vt:lpstr>Calibri Light</vt:lpstr>
      <vt:lpstr>Times New Roman</vt:lpstr>
      <vt:lpstr>Wingdings</vt:lpstr>
      <vt:lpstr>Office Theme</vt:lpstr>
      <vt:lpstr>PowerPoint Presentation</vt:lpstr>
      <vt:lpstr>Ôn bài: Trò chơi “Hộp quà bí mật”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Thuyen Thuyen</dc:creator>
  <cp:lastModifiedBy>Microsoft account</cp:lastModifiedBy>
  <cp:revision>69</cp:revision>
  <dcterms:created xsi:type="dcterms:W3CDTF">2021-03-06T11:36:39Z</dcterms:created>
  <dcterms:modified xsi:type="dcterms:W3CDTF">2022-02-19T16:00:06Z</dcterms:modified>
</cp:coreProperties>
</file>