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7" r:id="rId11"/>
    <p:sldId id="260" r:id="rId12"/>
    <p:sldId id="278" r:id="rId13"/>
    <p:sldId id="280" r:id="rId14"/>
    <p:sldId id="288" r:id="rId15"/>
    <p:sldId id="282" r:id="rId16"/>
    <p:sldId id="283" r:id="rId17"/>
    <p:sldId id="284" r:id="rId18"/>
    <p:sldId id="285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2562" autoAdjust="0"/>
  </p:normalViewPr>
  <p:slideViewPr>
    <p:cSldViewPr>
      <p:cViewPr varScale="1">
        <p:scale>
          <a:sx n="58" d="100"/>
          <a:sy n="58" d="100"/>
        </p:scale>
        <p:origin x="972" y="40"/>
      </p:cViewPr>
      <p:guideLst>
        <p:guide orient="horz" pos="218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mtClean="0"/>
              <a:t>Click vào</a:t>
            </a:r>
            <a:r>
              <a:rPr lang="en-US" baseline="0" smtClean="0"/>
              <a:t> phi thuyền để đi đến câu hỏi. </a:t>
            </a:r>
          </a:p>
          <a:p>
            <a:pPr marL="228600" indent="-228600">
              <a:buAutoNum type="arabicPeriod"/>
            </a:pPr>
            <a:r>
              <a:rPr lang="en-US" baseline="0" smtClean="0"/>
              <a:t>Tại slide câu hỏi, click vào phi thuyền để quay về slide này. Khi quay về, chúng ta sẽ tìm được một sinh vật lạ ngoài hành tinh</a:t>
            </a:r>
          </a:p>
          <a:p>
            <a:pPr marL="228600" indent="-228600">
              <a:buAutoNum type="arabicPeriod"/>
            </a:pPr>
            <a:r>
              <a:rPr lang="en-US" baseline="0" smtClean="0"/>
              <a:t>Click vào phi hành gia nhí để đi đến bài học</a:t>
            </a:r>
          </a:p>
          <a:p>
            <a:pPr marL="228600" indent="-228600">
              <a:buAutoNum type="arabicPeriod"/>
            </a:pPr>
            <a:r>
              <a:rPr lang="en-US" baseline="0" smtClean="0"/>
              <a:t>Lưu ý: Nên soạn bài trực tiếp trên ppt này. Vì nếu copy qua ppt khác thì các hiệu ứng sẽ dễ bị thay đổi.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4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ô dấu hỏi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9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17" Type="http://schemas.openxmlformats.org/officeDocument/2006/relationships/slide" Target="slide11.xml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84"/>
            <a:ext cx="12161838" cy="6765023"/>
          </a:xfrm>
          <a:prstGeom prst="rect">
            <a:avLst/>
          </a:prstGeo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3823" y="163547"/>
            <a:ext cx="3520852" cy="36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1795" dirty="0"/>
          </a:p>
        </p:txBody>
      </p:sp>
      <p:sp>
        <p:nvSpPr>
          <p:cNvPr id="2" name="TextBox 1"/>
          <p:cNvSpPr txBox="1"/>
          <p:nvPr/>
        </p:nvSpPr>
        <p:spPr>
          <a:xfrm>
            <a:off x="1051719" y="170899"/>
            <a:ext cx="10338207" cy="32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78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78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78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78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78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8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78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78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78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10000</a:t>
            </a:r>
            <a:endParaRPr lang="vi-VN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83" y="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954" y="990600"/>
            <a:ext cx="115901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biết thực hiện phép tính trừ trong phạm vi 10000 (đặt tính và tính).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nl-NL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biết ý </a:t>
            </a:r>
            <a:r>
              <a:rPr lang="nl-NL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 phép trừ -  xác định trung điểm của đoạn thẳng.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nl-NL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biết vận dụng được vào giải toán có lời văn (phép tính trừ trong phạm vi 10000) và  trong cuộc sống.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956" y="-699892"/>
            <a:ext cx="10514013" cy="857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23" y="2088521"/>
            <a:ext cx="38893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869" y="812800"/>
            <a:ext cx="4687888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40881" y="1188471"/>
            <a:ext cx="4038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8652 </a:t>
            </a:r>
            <a:r>
              <a:rPr lang="en-US" alt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3917 </a:t>
            </a:r>
            <a:r>
              <a:rPr lang="en-US" altLang="en-US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5166519" y="1905000"/>
            <a:ext cx="0" cy="3810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090319" y="1762116"/>
            <a:ext cx="54102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2không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altLang="en-US" sz="2800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 1</a:t>
            </a: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5242719" y="2590800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alt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alt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146209" y="3490495"/>
            <a:ext cx="56388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trừ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en-US" altLang="en-US" sz="2800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 1</a:t>
            </a: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188572" y="4546600"/>
            <a:ext cx="52578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 1 </a:t>
            </a:r>
            <a:r>
              <a:rPr lang="en-US" altLang="en-US" sz="28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 4 viết 4</a:t>
            </a:r>
            <a:endParaRPr lang="en-US" altLang="en-US" sz="2800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2956719" y="2057400"/>
            <a:ext cx="1676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8652</a:t>
            </a:r>
            <a:endParaRPr lang="en-US" altLang="en-US" sz="4000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956719" y="2667000"/>
            <a:ext cx="22860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3917</a:t>
            </a:r>
            <a:endParaRPr lang="en-US" altLang="en-US" sz="4000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499519" y="2438400"/>
            <a:ext cx="4572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3600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>
            <a:off x="3109119" y="3352800"/>
            <a:ext cx="12192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2194719" y="4191000"/>
            <a:ext cx="1219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840797" y="3467100"/>
            <a:ext cx="34607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3517537" y="3428999"/>
            <a:ext cx="48103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3236070" y="3429000"/>
            <a:ext cx="3810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2913711" y="3429000"/>
            <a:ext cx="3810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1432719" y="4495800"/>
            <a:ext cx="12954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8652</a:t>
            </a:r>
            <a:endParaRPr lang="en-US" altLang="en-US" sz="2800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2423319" y="4495800"/>
            <a:ext cx="381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2651919" y="4495800"/>
            <a:ext cx="16002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39176</a:t>
            </a:r>
            <a:r>
              <a:rPr lang="en-US" altLang="en-US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3718719" y="4038600"/>
            <a:ext cx="381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3947319" y="4495800"/>
            <a:ext cx="14478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4735</a:t>
            </a:r>
            <a:endParaRPr lang="en-US" alt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-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34"/>
            <a:ext cx="12024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-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562" y="136525"/>
            <a:ext cx="4393358" cy="36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1-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1" y="-381000"/>
            <a:ext cx="4702660" cy="527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94919" y="914400"/>
            <a:ext cx="7620000" cy="35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tính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Viết các số hạng sao cho các chữ số ở hàng nghìn thẳng hàng nghìn, chữ số ở hàng trăm thẳng hàng trăm,chữ số ở hàng chục thẳng hàng chục và chữ số hàng đơn vị thẳng hàng đơn vị.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tính: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Từ phải sang trái ( thực hiện tính từ hàng  đơn vị).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1" y="-533400"/>
            <a:ext cx="10514012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1-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2157884"/>
            <a:ext cx="6229350" cy="46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505200" y="2106613"/>
            <a:ext cx="6858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5123" name="Text Box 27"/>
          <p:cNvSpPr txBox="1">
            <a:spLocks noChangeArrowheads="1"/>
          </p:cNvSpPr>
          <p:nvPr/>
        </p:nvSpPr>
        <p:spPr bwMode="auto">
          <a:xfrm>
            <a:off x="2209800" y="15240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1: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Tính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124" name="Text Box 27"/>
          <p:cNvSpPr txBox="1">
            <a:spLocks noChangeArrowheads="1"/>
          </p:cNvSpPr>
          <p:nvPr/>
        </p:nvSpPr>
        <p:spPr bwMode="auto">
          <a:xfrm>
            <a:off x="2743200" y="2106613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6385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125" name="Text Box 27"/>
          <p:cNvSpPr txBox="1">
            <a:spLocks noChangeArrowheads="1"/>
          </p:cNvSpPr>
          <p:nvPr/>
        </p:nvSpPr>
        <p:spPr bwMode="auto">
          <a:xfrm>
            <a:off x="2743200" y="2590800"/>
            <a:ext cx="1371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2927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90800" y="25908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19400" y="3124200"/>
            <a:ext cx="762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4343400" y="21574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7563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191000" y="26654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3122613"/>
            <a:ext cx="838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4343400" y="26400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4908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132" name="Text Box 27"/>
          <p:cNvSpPr txBox="1">
            <a:spLocks noChangeArrowheads="1"/>
          </p:cNvSpPr>
          <p:nvPr/>
        </p:nvSpPr>
        <p:spPr bwMode="auto">
          <a:xfrm>
            <a:off x="5867400" y="2182813"/>
            <a:ext cx="1295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8090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715000" y="2667000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867400" y="3124200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5867400" y="1981200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7131</a:t>
            </a:r>
          </a:p>
        </p:txBody>
      </p:sp>
      <p:sp>
        <p:nvSpPr>
          <p:cNvPr id="5136" name="Text Box 27"/>
          <p:cNvSpPr txBox="1">
            <a:spLocks noChangeArrowheads="1"/>
          </p:cNvSpPr>
          <p:nvPr/>
        </p:nvSpPr>
        <p:spPr bwMode="auto">
          <a:xfrm>
            <a:off x="7543800" y="2133600"/>
            <a:ext cx="1143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3561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391400" y="2643187"/>
            <a:ext cx="152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43800" y="3124200"/>
            <a:ext cx="838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7696200" y="2590800"/>
            <a:ext cx="91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924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2743200" y="3124200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3458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4343400" y="3124200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2655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6019800" y="31242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959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7543800" y="3101975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2637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pic>
        <p:nvPicPr>
          <p:cNvPr id="30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9850" y="5486400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1" y="-609600"/>
            <a:ext cx="10514012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1-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2157884"/>
            <a:ext cx="6229350" cy="46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5"/>
          <p:cNvSpPr>
            <a:spLocks noGrp="1" noChangeArrowheads="1"/>
          </p:cNvSpPr>
          <p:nvPr/>
        </p:nvSpPr>
        <p:spPr>
          <a:xfrm>
            <a:off x="1432560" y="598170"/>
            <a:ext cx="6453505" cy="685800"/>
          </a:xfrm>
          <a:prstGeom prst="ellipse">
            <a:avLst/>
          </a:prstGeom>
          <a:noFill/>
          <a:ln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vert="horz" lIns="91440" tIns="45720" rIns="91440" bIns="45720" rtlCol="0">
            <a:normAutofit fontScale="95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Đặt tính rồi tính 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079427" y="2362200"/>
            <a:ext cx="7391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b) </a:t>
            </a:r>
            <a:r>
              <a:rPr lang="en-US" sz="2800" b="1" dirty="0" smtClean="0">
                <a:latin typeface="Times New Roman" panose="02020603050405020304" pitchFamily="18" charset="0"/>
              </a:rPr>
              <a:t>9996 </a:t>
            </a:r>
            <a:r>
              <a:rPr lang="en-US" sz="2800" b="1" dirty="0">
                <a:latin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</a:rPr>
              <a:t>6669                              2340 </a:t>
            </a:r>
            <a:r>
              <a:rPr lang="en-US" sz="2800" b="1" dirty="0">
                <a:latin typeface="Times New Roman" panose="02020603050405020304" pitchFamily="18" charset="0"/>
              </a:rPr>
              <a:t>- 512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981200" y="1371600"/>
            <a:ext cx="73914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2800" b="1" dirty="0">
                <a:latin typeface="Times New Roman" panose="02020603050405020304" pitchFamily="18" charset="0"/>
              </a:rPr>
              <a:t>a) </a:t>
            </a:r>
            <a:r>
              <a:rPr lang="en-US" sz="2800" b="1" dirty="0" smtClean="0">
                <a:latin typeface="Times New Roman" panose="02020603050405020304" pitchFamily="18" charset="0"/>
              </a:rPr>
              <a:t>5482 </a:t>
            </a:r>
            <a:r>
              <a:rPr lang="en-US" sz="2800" b="1" dirty="0">
                <a:latin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</a:rPr>
              <a:t>1956                             8695 </a:t>
            </a:r>
            <a:r>
              <a:rPr lang="en-US" sz="2800" b="1" dirty="0">
                <a:latin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</a:rPr>
              <a:t>2772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86700" y="6781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nimBg="1"/>
      <p:bldP spid="31751" grpId="0"/>
      <p:bldP spid="3175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1" y="-609600"/>
            <a:ext cx="10514012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1-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2157884"/>
            <a:ext cx="6229350" cy="46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5"/>
          <p:cNvSpPr>
            <a:spLocks noGrp="1" noChangeArrowheads="1"/>
          </p:cNvSpPr>
          <p:nvPr/>
        </p:nvSpPr>
        <p:spPr>
          <a:xfrm>
            <a:off x="1432560" y="598170"/>
            <a:ext cx="6453505" cy="685800"/>
          </a:xfrm>
          <a:prstGeom prst="ellipse">
            <a:avLst/>
          </a:prstGeom>
          <a:noFill/>
          <a:ln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vert="horz" lIns="91440" tIns="45720" rIns="91440" bIns="45720" rtlCol="0">
            <a:normAutofit fontScale="95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Đặt tính rồi tính 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981200" y="3324085"/>
            <a:ext cx="7391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b) </a:t>
            </a:r>
            <a:r>
              <a:rPr lang="en-US" sz="2800" b="1" dirty="0" smtClean="0">
                <a:latin typeface="Times New Roman" panose="02020603050405020304" pitchFamily="18" charset="0"/>
              </a:rPr>
              <a:t>9996 </a:t>
            </a:r>
            <a:r>
              <a:rPr lang="en-US" sz="2800" b="1" dirty="0">
                <a:latin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</a:rPr>
              <a:t>6669                              2340 </a:t>
            </a:r>
            <a:r>
              <a:rPr lang="en-US" sz="2800" b="1" dirty="0">
                <a:latin typeface="Times New Roman" panose="02020603050405020304" pitchFamily="18" charset="0"/>
              </a:rPr>
              <a:t>- 512</a:t>
            </a:r>
          </a:p>
        </p:txBody>
      </p:sp>
      <p:grpSp>
        <p:nvGrpSpPr>
          <p:cNvPr id="3" name="Group 8"/>
          <p:cNvGrpSpPr/>
          <p:nvPr/>
        </p:nvGrpSpPr>
        <p:grpSpPr bwMode="auto">
          <a:xfrm>
            <a:off x="2590800" y="3847305"/>
            <a:ext cx="1600200" cy="1410495"/>
            <a:chOff x="836" y="3329"/>
            <a:chExt cx="912" cy="865"/>
          </a:xfrm>
        </p:grpSpPr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028" y="3329"/>
              <a:ext cx="720" cy="8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9996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6669</a:t>
              </a:r>
              <a:endPara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3327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836" y="3360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5" name="Group 11"/>
          <p:cNvGrpSpPr/>
          <p:nvPr/>
        </p:nvGrpSpPr>
        <p:grpSpPr bwMode="auto">
          <a:xfrm>
            <a:off x="7010400" y="3733801"/>
            <a:ext cx="1981200" cy="1384814"/>
            <a:chOff x="3702" y="3455"/>
            <a:chExt cx="838" cy="786"/>
          </a:xfrm>
        </p:grpSpPr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3888" y="3455"/>
              <a:ext cx="652" cy="78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2340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512</a:t>
              </a:r>
              <a:endPara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1828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3702" y="350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981200" y="1371600"/>
            <a:ext cx="73914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r>
              <a:rPr lang="en-US" sz="2800" b="1" dirty="0">
                <a:latin typeface="Times New Roman" panose="02020603050405020304" pitchFamily="18" charset="0"/>
              </a:rPr>
              <a:t>a) </a:t>
            </a:r>
            <a:r>
              <a:rPr lang="en-US" sz="2800" b="1" dirty="0" smtClean="0">
                <a:latin typeface="Times New Roman" panose="02020603050405020304" pitchFamily="18" charset="0"/>
              </a:rPr>
              <a:t>5482 </a:t>
            </a:r>
            <a:r>
              <a:rPr lang="en-US" sz="2800" b="1" dirty="0">
                <a:latin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</a:rPr>
              <a:t>1956                             8695 </a:t>
            </a:r>
            <a:r>
              <a:rPr lang="en-US" sz="2800" b="1" dirty="0">
                <a:latin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</a:rPr>
              <a:t>2772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819400" y="1905000"/>
            <a:ext cx="1066800" cy="144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5 482</a:t>
            </a:r>
          </a:p>
          <a:p>
            <a:pPr algn="ctr"/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1 956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3 526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590800" y="2209800"/>
            <a:ext cx="30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3000" dirty="0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467600" y="1905000"/>
            <a:ext cx="838200" cy="144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8 695</a:t>
            </a:r>
          </a:p>
          <a:p>
            <a:pPr algn="ctr"/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2 772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5 923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010400" y="2209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3000" dirty="0">
                <a:solidFill>
                  <a:schemeClr val="accent2"/>
                </a:solidFill>
              </a:rPr>
              <a:t>-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886700" y="6781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nimBg="1"/>
      <p:bldP spid="31751" grpId="0"/>
      <p:bldP spid="31758" grpId="0" bldLvl="0" animBg="1"/>
      <p:bldP spid="31759" grpId="0" bldLvl="0" animBg="1"/>
      <p:bldP spid="31760" grpId="0" bldLvl="0" animBg="1"/>
      <p:bldP spid="31761" grpId="0" bldLvl="0" animBg="1"/>
      <p:bldP spid="3176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1" y="-304800"/>
            <a:ext cx="10514012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 descr="Parchment"/>
          <p:cNvSpPr>
            <a:spLocks noChangeArrowheads="1"/>
          </p:cNvSpPr>
          <p:nvPr/>
        </p:nvSpPr>
        <p:spPr bwMode="auto">
          <a:xfrm>
            <a:off x="1752600" y="1313325"/>
            <a:ext cx="83820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4283 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được1635 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229100" y="2456325"/>
            <a:ext cx="4343400" cy="1838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:       4283    m </a:t>
            </a: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:       1635    m</a:t>
            </a: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:       ….       m ?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667000" y="4572000"/>
            <a:ext cx="7467600" cy="167640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u="sng">
                <a:solidFill>
                  <a:srgbClr val="0066FF"/>
                </a:solidFill>
                <a:latin typeface="Times New Roman" panose="02020603050405020304" pitchFamily="18" charset="0"/>
              </a:rPr>
              <a:t>Bài giải:</a:t>
            </a:r>
          </a:p>
          <a:p>
            <a:pPr algn="ctr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Số mét vải cửa hàng còn lại là:</a:t>
            </a:r>
          </a:p>
          <a:p>
            <a:pPr algn="ctr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4283 – 1635    =  2648 (m)</a:t>
            </a:r>
          </a:p>
          <a:p>
            <a:pPr algn="ctr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800" b="1" u="sng">
                <a:solidFill>
                  <a:srgbClr val="0066FF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:  2648 m vải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819400" y="709049"/>
            <a:ext cx="28194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u="sng" dirty="0">
                <a:solidFill>
                  <a:schemeClr val="hlink"/>
                </a:solidFill>
                <a:latin typeface="VNI-Bodon-Poster" pitchFamily="2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1884825"/>
            <a:ext cx="198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00800" y="1828800"/>
            <a:ext cx="335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2286000"/>
            <a:ext cx="502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  <p:bldP spid="7174" grpId="0" bldLvl="0" animBg="1"/>
      <p:bldP spid="7175" grpId="0" bldLvl="0" animBg="1"/>
      <p:bldP spid="717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1" y="-304800"/>
            <a:ext cx="10514012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352800" y="947738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95600" y="2143125"/>
            <a:ext cx="670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>
              <a:latin typeface="Arial" panose="020B0604020202020204" pitchFamily="34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05025" y="44196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5486400" y="22240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3095625" y="3133725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pic>
        <p:nvPicPr>
          <p:cNvPr id="75805" name="Picture 29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7500" r="15625" b="50000"/>
          <a:stretch>
            <a:fillRect/>
          </a:stretch>
        </p:blipFill>
        <p:spPr bwMode="auto">
          <a:xfrm>
            <a:off x="2895600" y="3514725"/>
            <a:ext cx="72247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6" name="Picture 30" descr="CA4PIJ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2698" r="4192" b="11111"/>
          <a:stretch>
            <a:fillRect/>
          </a:stretch>
        </p:blipFill>
        <p:spPr bwMode="auto">
          <a:xfrm>
            <a:off x="3128963" y="2524125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7" name="Line 31"/>
          <p:cNvSpPr>
            <a:spLocks noChangeShapeType="1"/>
          </p:cNvSpPr>
          <p:nvPr/>
        </p:nvSpPr>
        <p:spPr bwMode="auto">
          <a:xfrm flipV="1">
            <a:off x="-1600200" y="3590925"/>
            <a:ext cx="4738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Rectangle 32"/>
          <p:cNvSpPr>
            <a:spLocks noChangeArrowheads="1"/>
          </p:cNvSpPr>
          <p:nvPr/>
        </p:nvSpPr>
        <p:spPr bwMode="auto">
          <a:xfrm>
            <a:off x="1419225" y="3071813"/>
            <a:ext cx="1752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3" name="Text Box 5"/>
          <p:cNvSpPr txBox="1">
            <a:spLocks noChangeArrowheads="1"/>
          </p:cNvSpPr>
          <p:nvPr/>
        </p:nvSpPr>
        <p:spPr bwMode="auto">
          <a:xfrm>
            <a:off x="1981200" y="17097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Vẽ đoạn thẳng AB có độ dài 8cm rồi xác định trung       điểm O của đoạn thẳng đó.   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095625" y="4233863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31" name="WordArt 23"/>
          <p:cNvSpPr>
            <a:spLocks noChangeArrowheads="1" noChangeShapeType="1" noTextEdit="1"/>
          </p:cNvSpPr>
          <p:nvPr/>
        </p:nvSpPr>
        <p:spPr bwMode="auto">
          <a:xfrm>
            <a:off x="3019425" y="31718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/>
                <a:cs typeface="Arial" panose="020B0604020202020204"/>
              </a:rPr>
              <a:t>A</a:t>
            </a:r>
          </a:p>
        </p:txBody>
      </p:sp>
      <p:sp>
        <p:nvSpPr>
          <p:cNvPr id="32" name="WordArt 24"/>
          <p:cNvSpPr>
            <a:spLocks noChangeArrowheads="1" noChangeShapeType="1" noTextEdit="1"/>
          </p:cNvSpPr>
          <p:nvPr/>
        </p:nvSpPr>
        <p:spPr bwMode="auto">
          <a:xfrm>
            <a:off x="7820025" y="31718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/>
                <a:cs typeface="Arial" panose="020B0604020202020204"/>
              </a:rPr>
              <a:t>B</a:t>
            </a:r>
          </a:p>
        </p:txBody>
      </p:sp>
      <p:sp>
        <p:nvSpPr>
          <p:cNvPr id="35" name="WordArt 28"/>
          <p:cNvSpPr>
            <a:spLocks noChangeArrowheads="1" noChangeShapeType="1" noTextEdit="1"/>
          </p:cNvSpPr>
          <p:nvPr/>
        </p:nvSpPr>
        <p:spPr bwMode="auto">
          <a:xfrm>
            <a:off x="5424488" y="3209925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O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3019425" y="33337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7743825" y="33337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5534025" y="3552825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905000" y="4724400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- Tìm vạch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trên thước, đánh dấu điểm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981200" y="52181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Nối điểm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lại ta được đoạn thẳng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dài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1981200" y="55626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Chia nhẩm: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 : 2 = 4cm.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vạch 4cm trên thước rồi chấm điểm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2139950" y="4352925"/>
            <a:ext cx="548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4"/>
          <p:cNvSpPr/>
          <p:nvPr/>
        </p:nvSpPr>
        <p:spPr bwMode="auto">
          <a:xfrm rot="-5400000">
            <a:off x="5295900" y="919163"/>
            <a:ext cx="533400" cy="4724400"/>
          </a:xfrm>
          <a:prstGeom prst="rightBrace">
            <a:avLst>
              <a:gd name="adj1" fmla="val 95255"/>
              <a:gd name="adj2" fmla="val 48444"/>
            </a:avLst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181600" y="2557463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8cm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3962400" y="39433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24600" y="39433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44" name="AutoShape 24"/>
          <p:cNvSpPr/>
          <p:nvPr/>
        </p:nvSpPr>
        <p:spPr bwMode="auto">
          <a:xfrm rot="5400000">
            <a:off x="4114800" y="2709863"/>
            <a:ext cx="457200" cy="2286000"/>
          </a:xfrm>
          <a:prstGeom prst="rightBrace">
            <a:avLst>
              <a:gd name="adj1" fmla="val 95231"/>
              <a:gd name="adj2" fmla="val 48444"/>
            </a:avLst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" name="AutoShape 24"/>
          <p:cNvSpPr/>
          <p:nvPr/>
        </p:nvSpPr>
        <p:spPr bwMode="auto">
          <a:xfrm rot="5400000">
            <a:off x="6515100" y="2671763"/>
            <a:ext cx="457200" cy="2362200"/>
          </a:xfrm>
          <a:prstGeom prst="rightBrace">
            <a:avLst>
              <a:gd name="adj1" fmla="val 95225"/>
              <a:gd name="adj2" fmla="val 48444"/>
            </a:avLst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889125" y="4295775"/>
            <a:ext cx="906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- Lấy điểm </a:t>
            </a:r>
            <a:r>
              <a:rPr lang="en-US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trùng với vạch 0cm của thước.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56069E-6 L 0.5224 -1.5606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78035E-7 L 0.52101 5.78035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5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 bldLvl="0" animBg="1"/>
      <p:bldP spid="31" grpId="0" animBg="1"/>
      <p:bldP spid="32" grpId="0" animBg="1"/>
      <p:bldP spid="35" grpId="0" animBg="1"/>
      <p:bldP spid="38" grpId="0"/>
      <p:bldP spid="39" grpId="0"/>
      <p:bldP spid="43" grpId="0" bldLvl="0" animBg="1"/>
      <p:bldP spid="30" grpId="0"/>
      <p:bldP spid="30" grpId="1"/>
      <p:bldP spid="33" grpId="0"/>
      <p:bldP spid="33" grpId="1"/>
      <p:bldP spid="34" grpId="0"/>
      <p:bldP spid="34" grpId="1"/>
      <p:bldP spid="36" grpId="0"/>
      <p:bldP spid="37" grpId="0" bldLvl="0" animBg="1"/>
      <p:bldP spid="40" grpId="0"/>
      <p:bldP spid="41" grpId="0"/>
      <p:bldP spid="42" grpId="0"/>
      <p:bldP spid="44" grpId="0" bldLvl="0" animBg="1"/>
      <p:bldP spid="46" grpId="0" bldLvl="0" animBg="1"/>
      <p:bldP spid="45" grpId="0"/>
      <p:bldP spid="4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261360" y="2819400"/>
            <a:ext cx="67805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UTM Americana" panose="02040603050506020204" charset="0"/>
                <a:cs typeface="UTM Americana" panose="02040603050506020204" charset="0"/>
              </a:rPr>
              <a:t>TIẾT HỌC KẾT THÚC CHÀO 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anose="020B0604020202020204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anose="020B0604020202020204" pitchFamily="34" charset="0"/>
            </a:endParaRP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919" y="9144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69" y="4343400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6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>
            <a:fillRect/>
          </a:stretch>
        </p:blipFill>
        <p:spPr>
          <a:xfrm>
            <a:off x="7909719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>
            <a:fillRect/>
          </a:stretch>
        </p:blipFill>
        <p:spPr>
          <a:xfrm>
            <a:off x="4859244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>
            <a:fillRect/>
          </a:stretch>
        </p:blipFill>
        <p:spPr>
          <a:xfrm>
            <a:off x="1813719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>
            <a:fillRect/>
          </a:stretch>
        </p:blipFill>
        <p:spPr>
          <a:xfrm>
            <a:off x="9704388" y="1636939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>
            <a:fillRect/>
          </a:stretch>
        </p:blipFill>
        <p:spPr>
          <a:xfrm>
            <a:off x="289719" y="3792359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>
            <a:fillRect/>
          </a:stretch>
        </p:blipFill>
        <p:spPr>
          <a:xfrm>
            <a:off x="3174739" y="4922219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>
            <a:fillRect/>
          </a:stretch>
        </p:blipFill>
        <p:spPr>
          <a:xfrm>
            <a:off x="2789471" y="1350018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>
            <a:fillRect/>
          </a:stretch>
        </p:blipFill>
        <p:spPr>
          <a:xfrm>
            <a:off x="8541238" y="1494065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>
            <a:fillRect/>
          </a:stretch>
        </p:blipFill>
        <p:spPr>
          <a:xfrm>
            <a:off x="7412981" y="5047664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5047664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5438 + 4432=?</a:t>
            </a:r>
            <a:endParaRPr lang="en-US" sz="7200" dirty="0">
              <a:latin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9870</a:t>
            </a:r>
            <a:endParaRPr lang="en-US" sz="7200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>
            <a:fillRect/>
          </a:stretch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735-324=?</a:t>
            </a:r>
            <a:endParaRPr lang="en-US" sz="7200" dirty="0">
              <a:latin typeface="Arial" panose="020B060402020202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411</a:t>
            </a:r>
            <a:endParaRPr lang="en-US" sz="7200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>
            <a:fillRect/>
          </a:stretch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567-253 =?</a:t>
            </a:r>
            <a:endParaRPr lang="en-US" sz="7200" dirty="0">
              <a:latin typeface="Arial" panose="020B0604020202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314</a:t>
            </a:r>
            <a:endParaRPr lang="en-US" sz="7200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>
            <a:fillRect/>
          </a:stretch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627-156=?</a:t>
            </a:r>
            <a:endParaRPr lang="en-US" sz="7200" dirty="0">
              <a:latin typeface="Arial" panose="020B0604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471</a:t>
            </a:r>
            <a:endParaRPr lang="en-US" sz="7200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849" y="228599"/>
            <a:ext cx="11978640" cy="64103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</a:endParaRP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>
            <a:fillRect/>
          </a:stretch>
        </p:blipFill>
        <p:spPr>
          <a:xfrm>
            <a:off x="9715583" y="100969"/>
            <a:ext cx="2457450" cy="24574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653-250=?</a:t>
            </a:r>
            <a:endParaRPr lang="en-US" sz="7200" dirty="0">
              <a:latin typeface="Arial" panose="020B0604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Arial" panose="020B0604020202020204"/>
              </a:rPr>
              <a:t>403</a:t>
            </a:r>
            <a:endParaRPr lang="en-US" sz="7200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923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2" y="3522663"/>
            <a:ext cx="2643176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402682" y="1913131"/>
            <a:ext cx="8374122" cy="10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Thứ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ba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, ngày 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8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tháng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01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 năm 202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2</a:t>
            </a:r>
            <a:endParaRPr lang="vi-VN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charset="0"/>
              <a:cs typeface="HP001 4H" panose="020B0603050302020204" charset="0"/>
            </a:endParaRPr>
          </a:p>
          <a:p>
            <a:pPr algn="ctr" eaLnBrk="1" hangingPunct="1">
              <a:defRPr/>
            </a:pPr>
            <a:endParaRPr lang="en-US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charset="0"/>
              <a:cs typeface="HP001 4H" panose="020B060305030202020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547519" y="2590120"/>
            <a:ext cx="3376662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Toán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 </a:t>
            </a:r>
            <a:endParaRPr lang="en-US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charset="0"/>
              <a:cs typeface="HP001 4H" panose="020B060305030202020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80313" y="3119231"/>
            <a:ext cx="1064012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Phép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trừ các số trong phạm vi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charset="0"/>
                <a:cs typeface="HP001 4H" panose="020B0603050302020204" charset="0"/>
              </a:rPr>
              <a:t>10000</a:t>
            </a:r>
            <a:endParaRPr lang="en-US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charset="0"/>
              <a:cs typeface="HP001 4H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630</Words>
  <Application>Microsoft Office PowerPoint</Application>
  <PresentationFormat>Custom</PresentationFormat>
  <Paragraphs>114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Comic Sans MS</vt:lpstr>
      <vt:lpstr>HP001 4 hàng</vt:lpstr>
      <vt:lpstr>HP001 4H</vt:lpstr>
      <vt:lpstr>Times New Roman</vt:lpstr>
      <vt:lpstr>UTM Americana</vt:lpstr>
      <vt:lpstr>UTM Showcard</vt:lpstr>
      <vt:lpstr>VNI-Bodon-Poster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Microsoft account</cp:lastModifiedBy>
  <cp:revision>86</cp:revision>
  <dcterms:created xsi:type="dcterms:W3CDTF">2021-08-11T02:27:00Z</dcterms:created>
  <dcterms:modified xsi:type="dcterms:W3CDTF">2022-01-26T01:56:38Z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8D4FDB2AF7AC44F69ED50CAD7316C701</vt:lpwstr>
  </property>
  <property fmtid="{D5CDD505-2E9C-101B-9397-08002B2CF9AE}" pid="3" name="KSOProductBuildVer">
    <vt:lpwstr>1033-11.2.0.10463</vt:lpwstr>
  </property>
</Properties>
</file>