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0099"/>
    <a:srgbClr val="00CC99"/>
    <a:srgbClr val="FF0000"/>
    <a:srgbClr val="FFFF66"/>
    <a:srgbClr val="AEE3F0"/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BBAC48-1C46-4C36-B709-9A7C332A54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941135-3F67-4924-B3AC-5806622FF7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1BFAF4-FB65-4274-88B5-229462A635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3E867D-FDCB-4D3D-9AE4-442733BEF2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6A9841-DC40-486B-AF3E-11513C40EB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CF3AC5-BE6A-46AB-98CF-0AC32D1875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CA1457-B58D-459D-BAFB-637435521A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168510-7B73-468B-ABAF-793C9A9243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DCEC00-313B-497B-9564-E61331A88D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4EE783-682B-4C83-BCBD-986C8B1948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39C3AC-047D-4D9F-817C-56448AF93E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C2D3A-1B7E-4A80-AE12-5C3C96C6CA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EE3F0"/>
            </a:gs>
            <a:gs pos="100000">
              <a:srgbClr val="FF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20DB71A-EDFC-4E53-9F2E-09DE406181E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255329" y="1828800"/>
            <a:ext cx="6858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dirty="0" err="1" smtClean="0"/>
              <a:t>Trường</a:t>
            </a:r>
            <a:r>
              <a:rPr lang="en-US" sz="4000" dirty="0" smtClean="0"/>
              <a:t> </a:t>
            </a:r>
            <a:r>
              <a:rPr lang="en-US" sz="4000" dirty="0" err="1" smtClean="0"/>
              <a:t>Tiểu</a:t>
            </a:r>
            <a:r>
              <a:rPr lang="en-US" sz="4000" dirty="0" smtClean="0"/>
              <a:t> </a:t>
            </a:r>
            <a:r>
              <a:rPr lang="en-US" sz="4000" dirty="0" err="1" smtClean="0"/>
              <a:t>học</a:t>
            </a:r>
            <a:r>
              <a:rPr lang="en-US" sz="4000" dirty="0" smtClean="0"/>
              <a:t> </a:t>
            </a:r>
            <a:r>
              <a:rPr lang="en-US" sz="4000" dirty="0" err="1" smtClean="0"/>
              <a:t>Phúc</a:t>
            </a:r>
            <a:r>
              <a:rPr lang="en-US" sz="4000" dirty="0" smtClean="0"/>
              <a:t> </a:t>
            </a:r>
            <a:r>
              <a:rPr lang="en-US" sz="4000" dirty="0" err="1" smtClean="0"/>
              <a:t>Lợi</a:t>
            </a:r>
            <a:endParaRPr lang="en-US" sz="4000" dirty="0"/>
          </a:p>
          <a:p>
            <a:r>
              <a:rPr lang="en-US" sz="4000" dirty="0"/>
              <a:t>            </a:t>
            </a:r>
            <a:r>
              <a:rPr lang="en-US" sz="4000" dirty="0" smtClean="0"/>
              <a:t>  </a:t>
            </a:r>
            <a:r>
              <a:rPr lang="en-US" sz="4000" dirty="0" err="1" smtClean="0"/>
              <a:t>Toán</a:t>
            </a:r>
            <a:r>
              <a:rPr lang="en-US" sz="4000" dirty="0" smtClean="0"/>
              <a:t> 3</a:t>
            </a:r>
            <a:endParaRPr lang="en-US" sz="4000" dirty="0"/>
          </a:p>
        </p:txBody>
      </p:sp>
      <p:pic>
        <p:nvPicPr>
          <p:cNvPr id="2092" name="Picture 70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1587" y="55641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3" name="Picture 71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9662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81000" y="1524000"/>
            <a:ext cx="8041071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dirty="0" err="1" smtClean="0"/>
              <a:t>Thứ</a:t>
            </a:r>
            <a:r>
              <a:rPr lang="en-US" sz="4000" dirty="0" smtClean="0"/>
              <a:t> </a:t>
            </a:r>
            <a:r>
              <a:rPr lang="en-US" sz="4000" dirty="0" err="1" smtClean="0"/>
              <a:t>ba</a:t>
            </a:r>
            <a:r>
              <a:rPr lang="en-US" sz="4000" dirty="0" smtClean="0"/>
              <a:t> </a:t>
            </a:r>
            <a:r>
              <a:rPr lang="en-US" sz="4000" dirty="0" err="1" smtClean="0"/>
              <a:t>ngày</a:t>
            </a:r>
            <a:r>
              <a:rPr lang="en-US" sz="4000" dirty="0" smtClean="0"/>
              <a:t> 18 </a:t>
            </a:r>
            <a:r>
              <a:rPr lang="en-US" sz="4000" dirty="0" err="1" smtClean="0"/>
              <a:t>tháng</a:t>
            </a:r>
            <a:r>
              <a:rPr lang="en-US" sz="4000" dirty="0" smtClean="0"/>
              <a:t> 1 </a:t>
            </a:r>
            <a:r>
              <a:rPr lang="en-US" sz="4000" dirty="0" err="1" smtClean="0"/>
              <a:t>năm</a:t>
            </a:r>
            <a:r>
              <a:rPr lang="en-US" sz="4000" dirty="0" smtClean="0"/>
              <a:t> 2022</a:t>
            </a:r>
            <a:endParaRPr lang="en-US" sz="4000" dirty="0"/>
          </a:p>
          <a:p>
            <a:r>
              <a:rPr lang="en-US" sz="4000" dirty="0"/>
              <a:t>            </a:t>
            </a:r>
            <a:r>
              <a:rPr lang="en-US" sz="4000" dirty="0" smtClean="0"/>
              <a:t>         </a:t>
            </a:r>
            <a:r>
              <a:rPr lang="en-US" sz="4000" dirty="0" err="1" smtClean="0"/>
              <a:t>Toán</a:t>
            </a:r>
            <a:endParaRPr lang="en-US" sz="4000" dirty="0" smtClean="0"/>
          </a:p>
          <a:p>
            <a:r>
              <a:rPr lang="en-US" sz="4000" dirty="0" smtClean="0"/>
              <a:t>         </a:t>
            </a:r>
            <a:r>
              <a:rPr lang="en-US" sz="4000" dirty="0" err="1" smtClean="0"/>
              <a:t>Luyện</a:t>
            </a:r>
            <a:r>
              <a:rPr lang="en-US" sz="4000" dirty="0" smtClean="0"/>
              <a:t> </a:t>
            </a:r>
            <a:r>
              <a:rPr lang="en-US" sz="4000" dirty="0" err="1" smtClean="0"/>
              <a:t>tập</a:t>
            </a:r>
            <a:r>
              <a:rPr lang="en-US" sz="4000" dirty="0" smtClean="0"/>
              <a:t> </a:t>
            </a:r>
            <a:r>
              <a:rPr lang="en-US" sz="4000" dirty="0" err="1" smtClean="0"/>
              <a:t>trang</a:t>
            </a:r>
            <a:r>
              <a:rPr lang="en-US" sz="4000" dirty="0" smtClean="0"/>
              <a:t> 94</a:t>
            </a:r>
            <a:endParaRPr lang="en-US" sz="4000" dirty="0"/>
          </a:p>
        </p:txBody>
      </p:sp>
      <p:pic>
        <p:nvPicPr>
          <p:cNvPr id="2092" name="Picture 70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1587" y="55641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3" name="Picture 71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07598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53340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Yêu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cầu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cần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đạt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2057400"/>
            <a:ext cx="8229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t-I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it-IT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 tục củng cố nhận biết được các số có 4 chữ số (Các chữ số đều khác 0)</a:t>
            </a:r>
            <a:endParaRPr lang="vi-VN" sz="32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Tiếp tục nhận biết thứ tự của các số có 4 Csố trong từng dãy số.</a:t>
            </a:r>
            <a:endParaRPr lang="vi-VN" sz="32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Bước đầu làm quen số tròn nghìn</a:t>
            </a:r>
            <a:endParaRPr lang="vi-VN" sz="32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50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209800" y="152400"/>
            <a:ext cx="5181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/>
              <a:t>Toán</a:t>
            </a:r>
            <a:r>
              <a:rPr lang="en-US" sz="3200"/>
              <a:t>: </a:t>
            </a:r>
          </a:p>
          <a:p>
            <a:pPr algn="ctr"/>
            <a:r>
              <a:rPr lang="en-US" sz="3200"/>
              <a:t>            Luyện tập </a:t>
            </a:r>
            <a:r>
              <a:rPr lang="en-US"/>
              <a:t>( trang 94 )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04800" y="1397000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Bài 1</a:t>
            </a:r>
            <a:r>
              <a:rPr lang="en-US" sz="2400"/>
              <a:t>: </a:t>
            </a:r>
            <a:r>
              <a:rPr lang="en-US" sz="2000"/>
              <a:t> viết ( theo mẫu )</a:t>
            </a:r>
          </a:p>
        </p:txBody>
      </p:sp>
      <p:graphicFrame>
        <p:nvGraphicFramePr>
          <p:cNvPr id="4159" name="Group 63"/>
          <p:cNvGraphicFramePr>
            <a:graphicFrameLocks noGrp="1"/>
          </p:cNvGraphicFramePr>
          <p:nvPr>
            <p:ph/>
          </p:nvPr>
        </p:nvGraphicFramePr>
        <p:xfrm>
          <a:off x="457200" y="2133600"/>
          <a:ext cx="8229600" cy="3857055"/>
        </p:xfrm>
        <a:graphic>
          <a:graphicData uri="http://schemas.openxmlformats.org/drawingml/2006/table">
            <a:tbl>
              <a:tblPr/>
              <a:tblGrid>
                <a:gridCol w="6172200"/>
                <a:gridCol w="20574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2171700" y="220980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Đọc số</a:t>
            </a:r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6705600" y="2209800"/>
            <a:ext cx="185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Viết số</a:t>
            </a:r>
          </a:p>
        </p:txBody>
      </p:sp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7162800" y="28194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8527</a:t>
            </a:r>
          </a:p>
        </p:txBody>
      </p:sp>
      <p:sp>
        <p:nvSpPr>
          <p:cNvPr id="4145" name="Rectangle 49"/>
          <p:cNvSpPr>
            <a:spLocks noChangeArrowheads="1"/>
          </p:cNvSpPr>
          <p:nvPr/>
        </p:nvSpPr>
        <p:spPr bwMode="auto">
          <a:xfrm>
            <a:off x="558800" y="2819400"/>
            <a:ext cx="41386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Tám nghìn n</a:t>
            </a:r>
            <a:r>
              <a:rPr lang="vi-VN" sz="2000"/>
              <a:t>ă</a:t>
            </a:r>
            <a:r>
              <a:rPr lang="en-US" sz="2000"/>
              <a:t>m tr</a:t>
            </a:r>
            <a:r>
              <a:rPr lang="vi-VN" sz="2000"/>
              <a:t>ă</a:t>
            </a:r>
            <a:r>
              <a:rPr lang="en-US" sz="2000"/>
              <a:t>m hai m</a:t>
            </a:r>
            <a:r>
              <a:rPr lang="vi-VN" sz="2000"/>
              <a:t>ươ</a:t>
            </a:r>
            <a:r>
              <a:rPr lang="en-US" sz="2000"/>
              <a:t>i bảy</a:t>
            </a:r>
          </a:p>
        </p:txBody>
      </p:sp>
      <p:sp>
        <p:nvSpPr>
          <p:cNvPr id="4146" name="Rectangle 50"/>
          <p:cNvSpPr>
            <a:spLocks noChangeArrowheads="1"/>
          </p:cNvSpPr>
          <p:nvPr/>
        </p:nvSpPr>
        <p:spPr bwMode="auto">
          <a:xfrm>
            <a:off x="571500" y="3314700"/>
            <a:ext cx="4097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Chín nghìn bốn tr</a:t>
            </a:r>
            <a:r>
              <a:rPr lang="vi-VN" sz="2000"/>
              <a:t>ă</a:t>
            </a:r>
            <a:r>
              <a:rPr lang="en-US" sz="2000"/>
              <a:t>m sáu m</a:t>
            </a:r>
            <a:r>
              <a:rPr lang="vi-VN" sz="2000"/>
              <a:t>ươ</a:t>
            </a:r>
            <a:r>
              <a:rPr lang="en-US" sz="2000"/>
              <a:t>i hai</a:t>
            </a:r>
          </a:p>
        </p:txBody>
      </p:sp>
      <p:sp>
        <p:nvSpPr>
          <p:cNvPr id="4147" name="Rectangle 51"/>
          <p:cNvSpPr>
            <a:spLocks noChangeArrowheads="1"/>
          </p:cNvSpPr>
          <p:nvPr/>
        </p:nvSpPr>
        <p:spPr bwMode="auto">
          <a:xfrm>
            <a:off x="558800" y="3784600"/>
            <a:ext cx="4022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Một nghìn chín tr</a:t>
            </a:r>
            <a:r>
              <a:rPr lang="vi-VN" sz="2000"/>
              <a:t>ă</a:t>
            </a:r>
            <a:r>
              <a:rPr lang="en-US" sz="2000"/>
              <a:t>m n</a:t>
            </a:r>
            <a:r>
              <a:rPr lang="vi-VN" sz="2000"/>
              <a:t>ă</a:t>
            </a:r>
            <a:r>
              <a:rPr lang="en-US" sz="2000"/>
              <a:t>m m</a:t>
            </a:r>
            <a:r>
              <a:rPr lang="vi-VN" sz="2000"/>
              <a:t>ươ</a:t>
            </a:r>
            <a:r>
              <a:rPr lang="en-US" sz="2000"/>
              <a:t>i t</a:t>
            </a:r>
            <a:r>
              <a:rPr lang="vi-VN" sz="2000"/>
              <a:t>ư</a:t>
            </a:r>
            <a:endParaRPr lang="en-US" sz="2000"/>
          </a:p>
        </p:txBody>
      </p:sp>
      <p:sp>
        <p:nvSpPr>
          <p:cNvPr id="4148" name="Rectangle 52"/>
          <p:cNvSpPr>
            <a:spLocks noChangeArrowheads="1"/>
          </p:cNvSpPr>
          <p:nvPr/>
        </p:nvSpPr>
        <p:spPr bwMode="auto">
          <a:xfrm>
            <a:off x="546100" y="4356100"/>
            <a:ext cx="40687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Bốn nghìn bảy tr</a:t>
            </a:r>
            <a:r>
              <a:rPr lang="vi-VN" sz="2000"/>
              <a:t>ă</a:t>
            </a:r>
            <a:r>
              <a:rPr lang="en-US" sz="2000"/>
              <a:t>m sáu m</a:t>
            </a:r>
            <a:r>
              <a:rPr lang="vi-VN" sz="2000"/>
              <a:t>ươ</a:t>
            </a:r>
            <a:r>
              <a:rPr lang="en-US" sz="2000"/>
              <a:t>i l</a:t>
            </a:r>
            <a:r>
              <a:rPr lang="vi-VN" sz="2000"/>
              <a:t>ă</a:t>
            </a:r>
            <a:r>
              <a:rPr lang="en-US" sz="2000"/>
              <a:t>m</a:t>
            </a:r>
          </a:p>
        </p:txBody>
      </p:sp>
      <p:sp>
        <p:nvSpPr>
          <p:cNvPr id="4149" name="Rectangle 53"/>
          <p:cNvSpPr>
            <a:spLocks noChangeArrowheads="1"/>
          </p:cNvSpPr>
          <p:nvPr/>
        </p:nvSpPr>
        <p:spPr bwMode="auto">
          <a:xfrm>
            <a:off x="558800" y="4889500"/>
            <a:ext cx="3636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Một nghìn chín tr</a:t>
            </a:r>
            <a:r>
              <a:rPr lang="vi-VN" sz="2000"/>
              <a:t>ă</a:t>
            </a:r>
            <a:r>
              <a:rPr lang="en-US" sz="2000"/>
              <a:t>m m</a:t>
            </a:r>
            <a:r>
              <a:rPr lang="vi-VN" sz="2000"/>
              <a:t>ư</a:t>
            </a:r>
            <a:r>
              <a:rPr lang="en-US" sz="2000"/>
              <a:t>ời một</a:t>
            </a:r>
          </a:p>
        </p:txBody>
      </p:sp>
      <p:sp>
        <p:nvSpPr>
          <p:cNvPr id="4150" name="Rectangle 54"/>
          <p:cNvSpPr>
            <a:spLocks noChangeArrowheads="1"/>
          </p:cNvSpPr>
          <p:nvPr/>
        </p:nvSpPr>
        <p:spPr bwMode="auto">
          <a:xfrm>
            <a:off x="508000" y="5486400"/>
            <a:ext cx="4108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N</a:t>
            </a:r>
            <a:r>
              <a:rPr lang="vi-VN" sz="2000"/>
              <a:t>ă</a:t>
            </a:r>
            <a:r>
              <a:rPr lang="en-US" sz="2000"/>
              <a:t>m nghìn tám tr</a:t>
            </a:r>
            <a:r>
              <a:rPr lang="vi-VN" sz="2000"/>
              <a:t>ă</a:t>
            </a:r>
            <a:r>
              <a:rPr lang="en-US" sz="2000"/>
              <a:t>m hai m</a:t>
            </a:r>
            <a:r>
              <a:rPr lang="vi-VN" sz="2000"/>
              <a:t>ươ</a:t>
            </a:r>
            <a:r>
              <a:rPr lang="en-US" sz="2000"/>
              <a:t>i mốt</a:t>
            </a:r>
          </a:p>
        </p:txBody>
      </p:sp>
      <p:sp>
        <p:nvSpPr>
          <p:cNvPr id="4153" name="Text Box 57"/>
          <p:cNvSpPr txBox="1">
            <a:spLocks noChangeArrowheads="1"/>
          </p:cNvSpPr>
          <p:nvPr/>
        </p:nvSpPr>
        <p:spPr bwMode="auto">
          <a:xfrm>
            <a:off x="7162800" y="33528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9462</a:t>
            </a:r>
          </a:p>
        </p:txBody>
      </p:sp>
      <p:sp>
        <p:nvSpPr>
          <p:cNvPr id="4154" name="Text Box 58"/>
          <p:cNvSpPr txBox="1">
            <a:spLocks noChangeArrowheads="1"/>
          </p:cNvSpPr>
          <p:nvPr/>
        </p:nvSpPr>
        <p:spPr bwMode="auto">
          <a:xfrm>
            <a:off x="70866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1954</a:t>
            </a:r>
          </a:p>
        </p:txBody>
      </p:sp>
      <p:sp>
        <p:nvSpPr>
          <p:cNvPr id="4155" name="Text Box 59"/>
          <p:cNvSpPr txBox="1">
            <a:spLocks noChangeArrowheads="1"/>
          </p:cNvSpPr>
          <p:nvPr/>
        </p:nvSpPr>
        <p:spPr bwMode="auto">
          <a:xfrm>
            <a:off x="7086600" y="44196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4765</a:t>
            </a:r>
          </a:p>
        </p:txBody>
      </p:sp>
      <p:sp>
        <p:nvSpPr>
          <p:cNvPr id="4156" name="Text Box 60"/>
          <p:cNvSpPr txBox="1">
            <a:spLocks noChangeArrowheads="1"/>
          </p:cNvSpPr>
          <p:nvPr/>
        </p:nvSpPr>
        <p:spPr bwMode="auto">
          <a:xfrm>
            <a:off x="7124700" y="49276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1911</a:t>
            </a:r>
          </a:p>
        </p:txBody>
      </p:sp>
      <p:sp>
        <p:nvSpPr>
          <p:cNvPr id="4157" name="Text Box 61"/>
          <p:cNvSpPr txBox="1">
            <a:spLocks noChangeArrowheads="1"/>
          </p:cNvSpPr>
          <p:nvPr/>
        </p:nvSpPr>
        <p:spPr bwMode="auto">
          <a:xfrm>
            <a:off x="7162800" y="54864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5821</a:t>
            </a:r>
          </a:p>
        </p:txBody>
      </p:sp>
      <p:pic>
        <p:nvPicPr>
          <p:cNvPr id="2092" name="Picture 70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1587" y="55641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3" name="Picture 71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8" grpId="0"/>
      <p:bldP spid="4139" grpId="0"/>
      <p:bldP spid="4144" grpId="0"/>
      <p:bldP spid="4145" grpId="0"/>
      <p:bldP spid="4146" grpId="0"/>
      <p:bldP spid="4147" grpId="0"/>
      <p:bldP spid="4148" grpId="0"/>
      <p:bldP spid="4149" grpId="0"/>
      <p:bldP spid="4150" grpId="0"/>
      <p:bldP spid="4153" grpId="0"/>
      <p:bldP spid="4154" grpId="0"/>
      <p:bldP spid="4155" grpId="0"/>
      <p:bldP spid="4156" grpId="0"/>
      <p:bldP spid="41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2286000" y="152400"/>
            <a:ext cx="4572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/>
              <a:t>Toán</a:t>
            </a:r>
            <a:r>
              <a:rPr lang="en-US" sz="3200"/>
              <a:t>: </a:t>
            </a:r>
          </a:p>
          <a:p>
            <a:pPr algn="ctr"/>
            <a:r>
              <a:rPr lang="en-US" sz="3200"/>
              <a:t>          Luyện tập </a:t>
            </a:r>
            <a:r>
              <a:rPr lang="en-US"/>
              <a:t>( trang 94 )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04800" y="1752600"/>
            <a:ext cx="373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Bài 2:</a:t>
            </a:r>
            <a:r>
              <a:rPr lang="en-US" sz="2000"/>
              <a:t>  viết ( theo mẫu )</a:t>
            </a:r>
          </a:p>
        </p:txBody>
      </p:sp>
      <p:graphicFrame>
        <p:nvGraphicFramePr>
          <p:cNvPr id="5164" name="Group 44"/>
          <p:cNvGraphicFramePr>
            <a:graphicFrameLocks noGrp="1"/>
          </p:cNvGraphicFramePr>
          <p:nvPr>
            <p:ph/>
          </p:nvPr>
        </p:nvGraphicFramePr>
        <p:xfrm>
          <a:off x="457200" y="2514600"/>
          <a:ext cx="8229600" cy="3672427"/>
        </p:xfrm>
        <a:graphic>
          <a:graphicData uri="http://schemas.openxmlformats.org/drawingml/2006/table">
            <a:tbl>
              <a:tblPr/>
              <a:tblGrid>
                <a:gridCol w="2362200"/>
                <a:gridCol w="5867400"/>
              </a:tblGrid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4648200" y="257810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Đọc số</a:t>
            </a:r>
          </a:p>
        </p:txBody>
      </p:sp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762000" y="2590800"/>
            <a:ext cx="185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Viết số</a:t>
            </a:r>
          </a:p>
        </p:txBody>
      </p: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1143000" y="31242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1942</a:t>
            </a:r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1143000" y="35814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6358</a:t>
            </a: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1143000" y="41148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4444</a:t>
            </a:r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1155700" y="46482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8781</a:t>
            </a: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1155700" y="51816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9246</a:t>
            </a:r>
          </a:p>
        </p:txBody>
      </p:sp>
      <p:sp>
        <p:nvSpPr>
          <p:cNvPr id="5170" name="Text Box 50"/>
          <p:cNvSpPr txBox="1">
            <a:spLocks noChangeArrowheads="1"/>
          </p:cNvSpPr>
          <p:nvPr/>
        </p:nvSpPr>
        <p:spPr bwMode="auto">
          <a:xfrm>
            <a:off x="1143000" y="57150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7155</a:t>
            </a:r>
          </a:p>
        </p:txBody>
      </p:sp>
      <p:sp>
        <p:nvSpPr>
          <p:cNvPr id="5171" name="Text Box 51"/>
          <p:cNvSpPr txBox="1">
            <a:spLocks noChangeArrowheads="1"/>
          </p:cNvSpPr>
          <p:nvPr/>
        </p:nvSpPr>
        <p:spPr bwMode="auto">
          <a:xfrm>
            <a:off x="3124200" y="31242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Một nghìn chín tr</a:t>
            </a:r>
            <a:r>
              <a:rPr lang="vi-VN" sz="2000">
                <a:solidFill>
                  <a:srgbClr val="FF0000"/>
                </a:solidFill>
              </a:rPr>
              <a:t>ă</a:t>
            </a:r>
            <a:r>
              <a:rPr lang="en-US" sz="2000">
                <a:solidFill>
                  <a:srgbClr val="FF0000"/>
                </a:solidFill>
              </a:rPr>
              <a:t>m bốn m</a:t>
            </a:r>
            <a:r>
              <a:rPr lang="vi-VN" sz="2000">
                <a:solidFill>
                  <a:srgbClr val="FF0000"/>
                </a:solidFill>
              </a:rPr>
              <a:t>ươ</a:t>
            </a:r>
            <a:r>
              <a:rPr lang="en-US" sz="2000">
                <a:solidFill>
                  <a:srgbClr val="FF0000"/>
                </a:solidFill>
              </a:rPr>
              <a:t>i hai</a:t>
            </a: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3124200" y="35814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Sáu nghìn ba tr</a:t>
            </a:r>
            <a:r>
              <a:rPr lang="vi-VN" sz="2000">
                <a:solidFill>
                  <a:srgbClr val="0000FF"/>
                </a:solidFill>
              </a:rPr>
              <a:t>ă</a:t>
            </a:r>
            <a:r>
              <a:rPr lang="en-US" sz="2000">
                <a:solidFill>
                  <a:srgbClr val="0000FF"/>
                </a:solidFill>
              </a:rPr>
              <a:t>m n</a:t>
            </a:r>
            <a:r>
              <a:rPr lang="vi-VN" sz="2000">
                <a:solidFill>
                  <a:srgbClr val="0000FF"/>
                </a:solidFill>
              </a:rPr>
              <a:t>ă</a:t>
            </a:r>
            <a:r>
              <a:rPr lang="en-US" sz="2000">
                <a:solidFill>
                  <a:srgbClr val="0000FF"/>
                </a:solidFill>
              </a:rPr>
              <a:t>m m</a:t>
            </a:r>
            <a:r>
              <a:rPr lang="vi-VN" sz="2000">
                <a:solidFill>
                  <a:srgbClr val="0000FF"/>
                </a:solidFill>
              </a:rPr>
              <a:t>ươ</a:t>
            </a:r>
            <a:r>
              <a:rPr lang="en-US" sz="2000">
                <a:solidFill>
                  <a:srgbClr val="0000FF"/>
                </a:solidFill>
              </a:rPr>
              <a:t>i tám</a:t>
            </a:r>
          </a:p>
        </p:txBody>
      </p:sp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3200400" y="41148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Bốn nghìn bốn tr</a:t>
            </a:r>
            <a:r>
              <a:rPr lang="vi-VN" sz="2000">
                <a:solidFill>
                  <a:srgbClr val="0000FF"/>
                </a:solidFill>
              </a:rPr>
              <a:t>ă</a:t>
            </a:r>
            <a:r>
              <a:rPr lang="en-US" sz="2000">
                <a:solidFill>
                  <a:srgbClr val="0000FF"/>
                </a:solidFill>
              </a:rPr>
              <a:t>m bốn m</a:t>
            </a:r>
            <a:r>
              <a:rPr lang="vi-VN" sz="2000">
                <a:solidFill>
                  <a:srgbClr val="0000FF"/>
                </a:solidFill>
              </a:rPr>
              <a:t>ươ</a:t>
            </a:r>
            <a:r>
              <a:rPr lang="en-US" sz="2000">
                <a:solidFill>
                  <a:srgbClr val="0000FF"/>
                </a:solidFill>
              </a:rPr>
              <a:t>i bốn</a:t>
            </a:r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3187700" y="46482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Tám nghìn bảy tr</a:t>
            </a:r>
            <a:r>
              <a:rPr lang="vi-VN" sz="2000">
                <a:solidFill>
                  <a:srgbClr val="0000FF"/>
                </a:solidFill>
              </a:rPr>
              <a:t>ă</a:t>
            </a:r>
            <a:r>
              <a:rPr lang="en-US" sz="2000">
                <a:solidFill>
                  <a:srgbClr val="0000FF"/>
                </a:solidFill>
              </a:rPr>
              <a:t>m tám m</a:t>
            </a:r>
            <a:r>
              <a:rPr lang="vi-VN" sz="2000">
                <a:solidFill>
                  <a:srgbClr val="0000FF"/>
                </a:solidFill>
              </a:rPr>
              <a:t>ươ</a:t>
            </a:r>
            <a:r>
              <a:rPr lang="en-US" sz="2000">
                <a:solidFill>
                  <a:srgbClr val="0000FF"/>
                </a:solidFill>
              </a:rPr>
              <a:t>i mốt</a:t>
            </a:r>
          </a:p>
        </p:txBody>
      </p:sp>
      <p:sp>
        <p:nvSpPr>
          <p:cNvPr id="5175" name="Text Box 55"/>
          <p:cNvSpPr txBox="1">
            <a:spLocks noChangeArrowheads="1"/>
          </p:cNvSpPr>
          <p:nvPr/>
        </p:nvSpPr>
        <p:spPr bwMode="auto">
          <a:xfrm>
            <a:off x="3213100" y="51816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chín nghìn hai tr</a:t>
            </a:r>
            <a:r>
              <a:rPr lang="vi-VN" sz="2000"/>
              <a:t>ă</a:t>
            </a:r>
            <a:r>
              <a:rPr lang="en-US" sz="2000"/>
              <a:t>m bốn m</a:t>
            </a:r>
            <a:r>
              <a:rPr lang="vi-VN" sz="2000"/>
              <a:t>ươ</a:t>
            </a:r>
            <a:r>
              <a:rPr lang="en-US" sz="2000"/>
              <a:t>i sáu</a:t>
            </a:r>
          </a:p>
        </p:txBody>
      </p:sp>
      <p:sp>
        <p:nvSpPr>
          <p:cNvPr id="5176" name="Text Box 56"/>
          <p:cNvSpPr txBox="1">
            <a:spLocks noChangeArrowheads="1"/>
          </p:cNvSpPr>
          <p:nvPr/>
        </p:nvSpPr>
        <p:spPr bwMode="auto">
          <a:xfrm>
            <a:off x="3238500" y="57150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Bảy nghìn một tr</a:t>
            </a:r>
            <a:r>
              <a:rPr lang="vi-VN" sz="2000">
                <a:solidFill>
                  <a:srgbClr val="0000FF"/>
                </a:solidFill>
              </a:rPr>
              <a:t>ă</a:t>
            </a:r>
            <a:r>
              <a:rPr lang="en-US" sz="2000">
                <a:solidFill>
                  <a:srgbClr val="0000FF"/>
                </a:solidFill>
              </a:rPr>
              <a:t>m n</a:t>
            </a:r>
            <a:r>
              <a:rPr lang="vi-VN" sz="2000">
                <a:solidFill>
                  <a:srgbClr val="0000FF"/>
                </a:solidFill>
              </a:rPr>
              <a:t>ă</a:t>
            </a:r>
            <a:r>
              <a:rPr lang="en-US" sz="2000">
                <a:solidFill>
                  <a:srgbClr val="0000FF"/>
                </a:solidFill>
              </a:rPr>
              <a:t>m m</a:t>
            </a:r>
            <a:r>
              <a:rPr lang="vi-VN" sz="2000">
                <a:solidFill>
                  <a:srgbClr val="0000FF"/>
                </a:solidFill>
              </a:rPr>
              <a:t>ươ</a:t>
            </a:r>
            <a:r>
              <a:rPr lang="en-US" sz="2000">
                <a:solidFill>
                  <a:srgbClr val="0000FF"/>
                </a:solidFill>
              </a:rPr>
              <a:t>i l</a:t>
            </a:r>
            <a:r>
              <a:rPr lang="vi-VN" sz="2000">
                <a:solidFill>
                  <a:srgbClr val="0000FF"/>
                </a:solidFill>
              </a:rPr>
              <a:t>ă</a:t>
            </a:r>
            <a:r>
              <a:rPr lang="en-US" sz="2000">
                <a:solidFill>
                  <a:srgbClr val="0000FF"/>
                </a:solidFill>
              </a:rPr>
              <a:t>m</a:t>
            </a:r>
          </a:p>
        </p:txBody>
      </p:sp>
      <p:pic>
        <p:nvPicPr>
          <p:cNvPr id="3116" name="Picture 58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17" name="Picture 59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1587" y="55641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517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800" decel="1000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62" grpId="0"/>
      <p:bldP spid="5163" grpId="0"/>
      <p:bldP spid="5165" grpId="0"/>
      <p:bldP spid="5166" grpId="0"/>
      <p:bldP spid="5167" grpId="0"/>
      <p:bldP spid="5168" grpId="0"/>
      <p:bldP spid="5169" grpId="0"/>
      <p:bldP spid="5170" grpId="0"/>
      <p:bldP spid="5171" grpId="0"/>
      <p:bldP spid="5172" grpId="0"/>
      <p:bldP spid="5173" grpId="0"/>
      <p:bldP spid="5174" grpId="0"/>
      <p:bldP spid="5175" grpId="0"/>
      <p:bldP spid="51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2286000" y="152400"/>
            <a:ext cx="4572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/>
              <a:t>Toán</a:t>
            </a:r>
            <a:r>
              <a:rPr lang="en-US" sz="3200"/>
              <a:t>: </a:t>
            </a:r>
          </a:p>
          <a:p>
            <a:pPr algn="ctr"/>
            <a:r>
              <a:rPr lang="en-US" sz="3200"/>
              <a:t>          Luyện tập </a:t>
            </a:r>
            <a:r>
              <a:rPr lang="en-US"/>
              <a:t>( trang 94 )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04800" y="1752600"/>
            <a:ext cx="373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Bài 3:</a:t>
            </a:r>
            <a:r>
              <a:rPr lang="en-US" sz="2000"/>
              <a:t> 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536700" y="1752600"/>
            <a:ext cx="609600" cy="4000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Số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2146300" y="17780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?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33400" y="2514600"/>
            <a:ext cx="640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a, 8650; 8651; 8652;  …. ; 8654;  …. ; …..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533400" y="3289300"/>
            <a:ext cx="563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b, 3120; 3121; …. ;  …. ; …..  ;  …. ; …..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533400" y="4051300"/>
            <a:ext cx="563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c, 6494; 6495; …. ;  …. ; …..  ;  …. ; …..</a:t>
            </a:r>
          </a:p>
        </p:txBody>
      </p:sp>
      <p:pic>
        <p:nvPicPr>
          <p:cNvPr id="4105" name="Picture 13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4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1587" y="55641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3" grpId="0" animBg="1"/>
      <p:bldP spid="9224" grpId="0"/>
      <p:bldP spid="9225" grpId="0"/>
      <p:bldP spid="9226" grpId="0"/>
      <p:bldP spid="92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2286000" y="152400"/>
            <a:ext cx="4572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/>
              <a:t>Toán</a:t>
            </a:r>
            <a:r>
              <a:rPr lang="en-US" sz="3200"/>
              <a:t>: </a:t>
            </a:r>
          </a:p>
          <a:p>
            <a:pPr algn="ctr"/>
            <a:r>
              <a:rPr lang="en-US" sz="3200"/>
              <a:t>          Luyện tập </a:t>
            </a:r>
            <a:r>
              <a:rPr lang="en-US"/>
              <a:t>( trang 94 )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304800" y="1752600"/>
            <a:ext cx="373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Bài 3:</a:t>
            </a:r>
            <a:r>
              <a:rPr lang="en-US" sz="2000"/>
              <a:t> 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2146300" y="17780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?</a:t>
            </a:r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1536700" y="1752600"/>
            <a:ext cx="609600" cy="4000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Số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33400" y="2514600"/>
            <a:ext cx="746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a, 8650; 8651; 8652;          ; 8654 ;          ; </a:t>
            </a:r>
            <a:endParaRPr lang="en-US" sz="2400">
              <a:solidFill>
                <a:srgbClr val="FF0066"/>
              </a:solidFill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533400" y="3289300"/>
            <a:ext cx="739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b, 3120; 3121;           ;         ;         ;         ; </a:t>
            </a:r>
            <a:endParaRPr lang="en-US" sz="2400">
              <a:solidFill>
                <a:srgbClr val="FF0066"/>
              </a:solidFill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533400" y="4051300"/>
            <a:ext cx="739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c, 6494; 6495;         ;          ;         ;          ; </a:t>
            </a:r>
            <a:endParaRPr lang="en-US" sz="2400">
              <a:solidFill>
                <a:srgbClr val="FF0066"/>
              </a:solidFill>
            </a:endParaRP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429000" y="25146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8653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5257800" y="25146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8655  </a:t>
            </a:r>
          </a:p>
        </p:txBody>
      </p:sp>
      <p:sp>
        <p:nvSpPr>
          <p:cNvPr id="5131" name="Text Box 14"/>
          <p:cNvSpPr txBox="1">
            <a:spLocks noChangeArrowheads="1"/>
          </p:cNvSpPr>
          <p:nvPr/>
        </p:nvSpPr>
        <p:spPr bwMode="auto">
          <a:xfrm>
            <a:off x="2057400" y="4953000"/>
            <a:ext cx="152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6261100" y="25146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8656</a:t>
            </a:r>
            <a:endParaRPr lang="en-US" sz="2400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2514600" y="3276600"/>
            <a:ext cx="8715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3122</a:t>
            </a:r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3492500" y="3276600"/>
            <a:ext cx="8715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3123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4368800" y="32766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3124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5270500" y="32766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3125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184900" y="32766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3126</a:t>
            </a:r>
            <a:endParaRPr lang="en-US" sz="2400"/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2514600" y="40513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6496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3403600" y="40513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6497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4267200" y="40767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6498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5207000" y="41021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6499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6096000" y="40894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6500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1828800" y="5334000"/>
            <a:ext cx="647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1992; 1994;         ; 1998;         ; 2002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3429000" y="5329238"/>
            <a:ext cx="990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</a:rPr>
              <a:t>1996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5181600" y="5367338"/>
            <a:ext cx="990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</a:rPr>
              <a:t>2000</a:t>
            </a:r>
          </a:p>
        </p:txBody>
      </p:sp>
      <p:pic>
        <p:nvPicPr>
          <p:cNvPr id="5146" name="Picture 31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7" name="Picture 32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1587" y="55641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3581400" y="539115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...</a:t>
            </a:r>
          </a:p>
        </p:txBody>
      </p:sp>
      <p:sp>
        <p:nvSpPr>
          <p:cNvPr id="10274" name="Text Box 34"/>
          <p:cNvSpPr txBox="1">
            <a:spLocks noChangeArrowheads="1"/>
          </p:cNvSpPr>
          <p:nvPr/>
        </p:nvSpPr>
        <p:spPr bwMode="auto">
          <a:xfrm>
            <a:off x="5562600" y="5410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102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102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70" decel="100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770" decel="100000"/>
                                        <p:tgtEl>
                                          <p:spTgt spid="1025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 tmFilter="0,0; .5, 1; 1, 1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 tmFilter="0,0; .5, 1; 1, 1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900" decel="100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4" dur="80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5" dur="80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80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9" dur="80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0" dur="80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80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4" dur="80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5" dur="80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80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170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173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4" dur="1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  <p:bldP spid="10250" grpId="0"/>
      <p:bldP spid="10252" grpId="0"/>
      <p:bldP spid="10253" grpId="0"/>
      <p:bldP spid="10255" grpId="0"/>
      <p:bldP spid="10257" grpId="0"/>
      <p:bldP spid="10258" grpId="0"/>
      <p:bldP spid="10259" grpId="0"/>
      <p:bldP spid="10260" grpId="0"/>
      <p:bldP spid="10261" grpId="0"/>
      <p:bldP spid="10262" grpId="0"/>
      <p:bldP spid="10263" grpId="0"/>
      <p:bldP spid="10264" grpId="0"/>
      <p:bldP spid="10265" grpId="0"/>
      <p:bldP spid="10266" grpId="0"/>
      <p:bldP spid="10267" grpId="0"/>
      <p:bldP spid="10269" grpId="0"/>
      <p:bldP spid="10270" grpId="0"/>
      <p:bldP spid="10273" grpId="0"/>
      <p:bldP spid="10273" grpId="1"/>
      <p:bldP spid="10274" grpId="0"/>
      <p:bldP spid="1027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2590800" y="228600"/>
            <a:ext cx="457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/>
          </a:p>
        </p:txBody>
      </p:sp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2286000" y="152400"/>
            <a:ext cx="4572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/>
              <a:t>Toán</a:t>
            </a:r>
            <a:r>
              <a:rPr lang="en-US" sz="3200"/>
              <a:t>: </a:t>
            </a:r>
          </a:p>
          <a:p>
            <a:pPr algn="ctr"/>
            <a:r>
              <a:rPr lang="en-US" sz="3200"/>
              <a:t>          Luyện tập </a:t>
            </a:r>
            <a:r>
              <a:rPr lang="en-US"/>
              <a:t>( trang 94 )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1676400"/>
            <a:ext cx="914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Bài 4</a:t>
            </a:r>
            <a:r>
              <a:rPr lang="en-US" sz="2400"/>
              <a:t>:</a:t>
            </a:r>
          </a:p>
          <a:p>
            <a:pPr>
              <a:spcBef>
                <a:spcPct val="50000"/>
              </a:spcBef>
            </a:pPr>
            <a:r>
              <a:rPr lang="en-US" sz="2000"/>
              <a:t>Vẽ tia số rồi viết tiếp số tròn nghìn thích hợp vào d</a:t>
            </a:r>
            <a:r>
              <a:rPr lang="vi-VN" sz="2000"/>
              <a:t>ư</a:t>
            </a:r>
            <a:r>
              <a:rPr lang="en-US" sz="2000"/>
              <a:t>ới mỗi vạch của tia số: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V="1">
            <a:off x="304800" y="3657600"/>
            <a:ext cx="861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317500" y="35433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1155700" y="355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flipH="1">
            <a:off x="2070100" y="355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flipH="1">
            <a:off x="3022600" y="35433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flipH="1">
            <a:off x="3987800" y="35687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flipH="1">
            <a:off x="4914900" y="355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 flipH="1">
            <a:off x="5892800" y="355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 flipH="1">
            <a:off x="67818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 flipH="1">
            <a:off x="76200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 flipH="1">
            <a:off x="85344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190500" y="38989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0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7493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1000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16764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2000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2895600" y="38862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…</a:t>
            </a: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3810000" y="38862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…</a:t>
            </a: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4648200" y="38862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…</a:t>
            </a:r>
          </a:p>
        </p:txBody>
      </p:sp>
      <p:sp>
        <p:nvSpPr>
          <p:cNvPr id="11298" name="Text Box 34"/>
          <p:cNvSpPr txBox="1">
            <a:spLocks noChangeArrowheads="1"/>
          </p:cNvSpPr>
          <p:nvPr/>
        </p:nvSpPr>
        <p:spPr bwMode="auto">
          <a:xfrm>
            <a:off x="5638800" y="38862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…</a:t>
            </a:r>
          </a:p>
        </p:txBody>
      </p:sp>
      <p:sp>
        <p:nvSpPr>
          <p:cNvPr id="11299" name="Text Box 35"/>
          <p:cNvSpPr txBox="1">
            <a:spLocks noChangeArrowheads="1"/>
          </p:cNvSpPr>
          <p:nvPr/>
        </p:nvSpPr>
        <p:spPr bwMode="auto">
          <a:xfrm>
            <a:off x="6553200" y="38862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…</a:t>
            </a:r>
          </a:p>
        </p:txBody>
      </p:sp>
      <p:sp>
        <p:nvSpPr>
          <p:cNvPr id="11300" name="Text Box 36"/>
          <p:cNvSpPr txBox="1">
            <a:spLocks noChangeArrowheads="1"/>
          </p:cNvSpPr>
          <p:nvPr/>
        </p:nvSpPr>
        <p:spPr bwMode="auto">
          <a:xfrm>
            <a:off x="7391400" y="38862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…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8305800" y="38862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…</a:t>
            </a:r>
          </a:p>
        </p:txBody>
      </p:sp>
      <p:pic>
        <p:nvPicPr>
          <p:cNvPr id="6170" name="Picture 38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1" name="Picture 39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1587" y="55641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animBg="1"/>
      <p:bldP spid="11273" grpId="0" animBg="1"/>
      <p:bldP spid="11282" grpId="0" animBg="1"/>
      <p:bldP spid="11283" grpId="0" animBg="1"/>
      <p:bldP spid="11284" grpId="0" animBg="1"/>
      <p:bldP spid="11285" grpId="0" animBg="1"/>
      <p:bldP spid="11286" grpId="0" animBg="1"/>
      <p:bldP spid="11287" grpId="0" animBg="1"/>
      <p:bldP spid="11288" grpId="0" animBg="1"/>
      <p:bldP spid="11289" grpId="0" animBg="1"/>
      <p:bldP spid="11290" grpId="0" animBg="1"/>
      <p:bldP spid="11291" grpId="0"/>
      <p:bldP spid="11292" grpId="0"/>
      <p:bldP spid="11293" grpId="0"/>
      <p:bldP spid="11294" grpId="0"/>
      <p:bldP spid="11296" grpId="0"/>
      <p:bldP spid="11297" grpId="0"/>
      <p:bldP spid="11298" grpId="0"/>
      <p:bldP spid="11299" grpId="0"/>
      <p:bldP spid="11300" grpId="0"/>
      <p:bldP spid="1130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2286000" y="152400"/>
            <a:ext cx="4572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/>
              <a:t>Toán</a:t>
            </a:r>
            <a:r>
              <a:rPr lang="en-US" sz="3200"/>
              <a:t>: </a:t>
            </a:r>
          </a:p>
          <a:p>
            <a:pPr algn="ctr"/>
            <a:r>
              <a:rPr lang="en-US" sz="3200"/>
              <a:t>          Luyện tập </a:t>
            </a:r>
            <a:r>
              <a:rPr lang="en-US"/>
              <a:t>( trang 94 )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0" y="1676400"/>
            <a:ext cx="914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Bài 4</a:t>
            </a:r>
            <a:r>
              <a:rPr lang="en-US" sz="2400"/>
              <a:t>:</a:t>
            </a:r>
          </a:p>
          <a:p>
            <a:pPr>
              <a:spcBef>
                <a:spcPct val="50000"/>
              </a:spcBef>
            </a:pPr>
            <a:r>
              <a:rPr lang="en-US" sz="2000"/>
              <a:t>Vẽ tia số rồi viết tiếp số tròn nghìn thích hợp vào d</a:t>
            </a:r>
            <a:r>
              <a:rPr lang="vi-VN" sz="2000"/>
              <a:t>ư</a:t>
            </a:r>
            <a:r>
              <a:rPr lang="en-US" sz="2000"/>
              <a:t>ới mỗi vạch của tia số:</a:t>
            </a:r>
          </a:p>
        </p:txBody>
      </p:sp>
      <p:sp>
        <p:nvSpPr>
          <p:cNvPr id="7172" name="Line 6"/>
          <p:cNvSpPr>
            <a:spLocks noChangeShapeType="1"/>
          </p:cNvSpPr>
          <p:nvPr/>
        </p:nvSpPr>
        <p:spPr bwMode="auto">
          <a:xfrm flipV="1">
            <a:off x="304800" y="3657600"/>
            <a:ext cx="861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3" name="Line 7"/>
          <p:cNvSpPr>
            <a:spLocks noChangeShapeType="1"/>
          </p:cNvSpPr>
          <p:nvPr/>
        </p:nvSpPr>
        <p:spPr bwMode="auto">
          <a:xfrm flipH="1">
            <a:off x="317500" y="35433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4" name="Line 8"/>
          <p:cNvSpPr>
            <a:spLocks noChangeShapeType="1"/>
          </p:cNvSpPr>
          <p:nvPr/>
        </p:nvSpPr>
        <p:spPr bwMode="auto">
          <a:xfrm flipH="1">
            <a:off x="1155700" y="355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Line 9"/>
          <p:cNvSpPr>
            <a:spLocks noChangeShapeType="1"/>
          </p:cNvSpPr>
          <p:nvPr/>
        </p:nvSpPr>
        <p:spPr bwMode="auto">
          <a:xfrm flipH="1">
            <a:off x="2070100" y="355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Line 10"/>
          <p:cNvSpPr>
            <a:spLocks noChangeShapeType="1"/>
          </p:cNvSpPr>
          <p:nvPr/>
        </p:nvSpPr>
        <p:spPr bwMode="auto">
          <a:xfrm flipH="1">
            <a:off x="3022600" y="35433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Line 11"/>
          <p:cNvSpPr>
            <a:spLocks noChangeShapeType="1"/>
          </p:cNvSpPr>
          <p:nvPr/>
        </p:nvSpPr>
        <p:spPr bwMode="auto">
          <a:xfrm flipH="1">
            <a:off x="3987800" y="35687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8" name="Line 12"/>
          <p:cNvSpPr>
            <a:spLocks noChangeShapeType="1"/>
          </p:cNvSpPr>
          <p:nvPr/>
        </p:nvSpPr>
        <p:spPr bwMode="auto">
          <a:xfrm flipH="1">
            <a:off x="4914900" y="355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Line 13"/>
          <p:cNvSpPr>
            <a:spLocks noChangeShapeType="1"/>
          </p:cNvSpPr>
          <p:nvPr/>
        </p:nvSpPr>
        <p:spPr bwMode="auto">
          <a:xfrm flipH="1">
            <a:off x="5892800" y="355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0" name="Line 14"/>
          <p:cNvSpPr>
            <a:spLocks noChangeShapeType="1"/>
          </p:cNvSpPr>
          <p:nvPr/>
        </p:nvSpPr>
        <p:spPr bwMode="auto">
          <a:xfrm flipH="1">
            <a:off x="67818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1" name="Line 15"/>
          <p:cNvSpPr>
            <a:spLocks noChangeShapeType="1"/>
          </p:cNvSpPr>
          <p:nvPr/>
        </p:nvSpPr>
        <p:spPr bwMode="auto">
          <a:xfrm flipH="1">
            <a:off x="76200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2" name="Line 16"/>
          <p:cNvSpPr>
            <a:spLocks noChangeShapeType="1"/>
          </p:cNvSpPr>
          <p:nvPr/>
        </p:nvSpPr>
        <p:spPr bwMode="auto">
          <a:xfrm flipH="1">
            <a:off x="85344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3" name="Text Box 17"/>
          <p:cNvSpPr txBox="1">
            <a:spLocks noChangeArrowheads="1"/>
          </p:cNvSpPr>
          <p:nvPr/>
        </p:nvSpPr>
        <p:spPr bwMode="auto">
          <a:xfrm>
            <a:off x="190500" y="38989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0</a:t>
            </a:r>
          </a:p>
        </p:txBody>
      </p:sp>
      <p:sp>
        <p:nvSpPr>
          <p:cNvPr id="7184" name="Text Box 18"/>
          <p:cNvSpPr txBox="1">
            <a:spLocks noChangeArrowheads="1"/>
          </p:cNvSpPr>
          <p:nvPr/>
        </p:nvSpPr>
        <p:spPr bwMode="auto">
          <a:xfrm>
            <a:off x="7493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1000</a:t>
            </a:r>
          </a:p>
        </p:txBody>
      </p:sp>
      <p:sp>
        <p:nvSpPr>
          <p:cNvPr id="7185" name="Text Box 19"/>
          <p:cNvSpPr txBox="1">
            <a:spLocks noChangeArrowheads="1"/>
          </p:cNvSpPr>
          <p:nvPr/>
        </p:nvSpPr>
        <p:spPr bwMode="auto">
          <a:xfrm>
            <a:off x="16764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2000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25908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3000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44958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5000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54102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6000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63246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7000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72390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8000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80772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9000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35814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4000</a:t>
            </a:r>
          </a:p>
        </p:txBody>
      </p:sp>
      <p:pic>
        <p:nvPicPr>
          <p:cNvPr id="7193" name="Picture 27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4" name="Picture 28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1587" y="55641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8" grpId="0"/>
      <p:bldP spid="12309" grpId="0"/>
      <p:bldP spid="12310" grpId="0"/>
      <p:bldP spid="12311" grpId="0"/>
      <p:bldP spid="12312" grpId="0"/>
      <p:bldP spid="12313" grpId="0"/>
      <p:bldP spid="1231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492</Words>
  <Application>Microsoft Office PowerPoint</Application>
  <PresentationFormat>On-screen Show (4:3)</PresentationFormat>
  <Paragraphs>105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.VnTime</vt:lpstr>
      <vt:lpstr>Arial</vt:lpstr>
      <vt:lpstr>Times New Roman</vt:lpstr>
      <vt:lpstr>VNI-Times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TTC</dc:creator>
  <cp:lastModifiedBy>Microsoft account</cp:lastModifiedBy>
  <cp:revision>30</cp:revision>
  <dcterms:created xsi:type="dcterms:W3CDTF">2009-12-15T00:49:57Z</dcterms:created>
  <dcterms:modified xsi:type="dcterms:W3CDTF">2022-01-15T14:36:44Z</dcterms:modified>
</cp:coreProperties>
</file>