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7"/>
  </p:notesMasterIdLst>
  <p:sldIdLst>
    <p:sldId id="382" r:id="rId5"/>
    <p:sldId id="280" r:id="rId6"/>
    <p:sldId id="381" r:id="rId7"/>
    <p:sldId id="282" r:id="rId8"/>
    <p:sldId id="295" r:id="rId9"/>
    <p:sldId id="358" r:id="rId10"/>
    <p:sldId id="318" r:id="rId11"/>
    <p:sldId id="369" r:id="rId12"/>
    <p:sldId id="370" r:id="rId13"/>
    <p:sldId id="360" r:id="rId14"/>
    <p:sldId id="362" r:id="rId15"/>
    <p:sldId id="371" r:id="rId16"/>
    <p:sldId id="339" r:id="rId17"/>
    <p:sldId id="379" r:id="rId18"/>
    <p:sldId id="372" r:id="rId19"/>
    <p:sldId id="292" r:id="rId20"/>
    <p:sldId id="375" r:id="rId21"/>
    <p:sldId id="373" r:id="rId22"/>
    <p:sldId id="376" r:id="rId23"/>
    <p:sldId id="377" r:id="rId24"/>
    <p:sldId id="378" r:id="rId25"/>
    <p:sldId id="31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74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78316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41627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8544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28751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7843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784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11/5/2022</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11/5/2022</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11/5/2022</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11/5/2022</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11/5/2022</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11/5/2022</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11/5/2022</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11/5/2022</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1694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11/5/2022</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11/5/2022</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11/5/2022</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177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386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9168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3371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744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33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34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156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845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564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027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357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39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333287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6171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75553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491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350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5156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252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427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90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622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1541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664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5158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646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7305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583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437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582E9-4F3F-4026-9570-E934901A88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99592" y="245165"/>
            <a:ext cx="1430109" cy="1430109"/>
          </a:xfrm>
          <a:prstGeom prst="rect">
            <a:avLst/>
          </a:prstGeom>
        </p:spPr>
      </p:pic>
    </p:spTree>
    <p:extLst>
      <p:ext uri="{BB962C8B-B14F-4D97-AF65-F5344CB8AC3E}">
        <p14:creationId xmlns:p14="http://schemas.microsoft.com/office/powerpoint/2010/main" val="413360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07720150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0433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60.emf"/><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44.png"/><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6.jpg"/><Relationship Id="rId1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60.emf"/><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44.png"/><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6.jpg"/><Relationship Id="rId1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sp>
        <p:nvSpPr>
          <p:cNvPr id="4" name="TextBox 3"/>
          <p:cNvSpPr txBox="1"/>
          <p:nvPr/>
        </p:nvSpPr>
        <p:spPr>
          <a:xfrm>
            <a:off x="3174124" y="470505"/>
            <a:ext cx="8650014" cy="523220"/>
          </a:xfrm>
          <a:prstGeom prst="rect">
            <a:avLst/>
          </a:prstGeom>
          <a:noFill/>
        </p:spPr>
        <p:txBody>
          <a:bodyPr wrap="square" rtlCol="0">
            <a:spAutoFit/>
          </a:bodyPr>
          <a:lstStyle/>
          <a:p>
            <a:r>
              <a:rPr lang="en-US" sz="2800" b="1" dirty="0">
                <a:solidFill>
                  <a:schemeClr val="accent6">
                    <a:lumMod val="75000"/>
                  </a:schemeClr>
                </a:solidFill>
                <a:latin typeface="Times New Roman (Headings)"/>
              </a:rPr>
              <a:t>TRƯỜNG TIỂU HỌC PHÚC LỢI</a:t>
            </a:r>
            <a:endParaRPr lang="vi-VN" sz="2800" b="1" dirty="0">
              <a:solidFill>
                <a:schemeClr val="accent6">
                  <a:lumMod val="75000"/>
                </a:schemeClr>
              </a:solidFill>
              <a:latin typeface="Times New Roman (Headings)"/>
            </a:endParaRPr>
          </a:p>
        </p:txBody>
      </p:sp>
      <p:sp>
        <p:nvSpPr>
          <p:cNvPr id="5" name="TextBox 4">
            <a:extLst>
              <a:ext uri="{FF2B5EF4-FFF2-40B4-BE49-F238E27FC236}">
                <a16:creationId xmlns:a16="http://schemas.microsoft.com/office/drawing/2014/main" id="{19C6FF74-A3CD-43E9-B936-B3D00B198B50}"/>
              </a:ext>
            </a:extLst>
          </p:cNvPr>
          <p:cNvSpPr txBox="1"/>
          <p:nvPr/>
        </p:nvSpPr>
        <p:spPr>
          <a:xfrm>
            <a:off x="3174124" y="1602662"/>
            <a:ext cx="4674112" cy="715581"/>
          </a:xfrm>
          <a:prstGeom prst="rect">
            <a:avLst/>
          </a:prstGeom>
          <a:noFill/>
        </p:spPr>
        <p:txBody>
          <a:bodyPr wrap="square" rtlCol="0">
            <a:spAutoFit/>
          </a:bodyPr>
          <a:lstStyle/>
          <a:p>
            <a:pPr algn="ctr">
              <a:defRPr/>
            </a:pPr>
            <a:r>
              <a:rPr lang="en-US" sz="4050" b="1" spc="-113" dirty="0">
                <a:solidFill>
                  <a:srgbClr val="135E98"/>
                </a:solidFill>
                <a:effectLst>
                  <a:outerShdw blurRad="50800" dist="38100" dir="5400000" algn="t" rotWithShape="0">
                    <a:prstClr val="black">
                      <a:alpha val="40000"/>
                    </a:prstClr>
                  </a:outerShdw>
                </a:effectLst>
                <a:latin typeface="Times New Roman (Headings)"/>
                <a:ea typeface="LNTH-Kids  Chinese Font 1" panose="02010600030101010101" pitchFamily="2" charset="-128"/>
              </a:rPr>
              <a:t>TUẦN 9</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05" y="0"/>
            <a:ext cx="12265573" cy="6899385"/>
          </a:xfrm>
          <a:prstGeom prst="rect">
            <a:avLst/>
          </a:prstGeom>
        </p:spPr>
      </p:pic>
      <p:sp>
        <p:nvSpPr>
          <p:cNvPr id="7" name="TextBox 6"/>
          <p:cNvSpPr txBox="1"/>
          <p:nvPr/>
        </p:nvSpPr>
        <p:spPr>
          <a:xfrm>
            <a:off x="3174124" y="470505"/>
            <a:ext cx="8650014" cy="523220"/>
          </a:xfrm>
          <a:prstGeom prst="rect">
            <a:avLst/>
          </a:prstGeom>
          <a:noFill/>
        </p:spPr>
        <p:txBody>
          <a:bodyPr wrap="square" rtlCol="0">
            <a:spAutoFit/>
          </a:bodyPr>
          <a:lstStyle/>
          <a:p>
            <a:r>
              <a:rPr lang="en-US" sz="2800" b="1" dirty="0">
                <a:solidFill>
                  <a:schemeClr val="accent6">
                    <a:lumMod val="75000"/>
                  </a:schemeClr>
                </a:solidFill>
                <a:latin typeface="Times New Roman" panose="02020603050405020304" pitchFamily="18" charset="0"/>
                <a:cs typeface="Times New Roman" panose="02020603050405020304" pitchFamily="18" charset="0"/>
              </a:rPr>
              <a:t>TRƯỜNG TIỂU HỌC PHÚC LỢI</a:t>
            </a:r>
            <a:endParaRPr lang="vi-VN"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9C6FF74-A3CD-43E9-B936-B3D00B198B50}"/>
              </a:ext>
            </a:extLst>
          </p:cNvPr>
          <p:cNvSpPr txBox="1"/>
          <p:nvPr/>
        </p:nvSpPr>
        <p:spPr>
          <a:xfrm>
            <a:off x="3174124" y="1602662"/>
            <a:ext cx="4674112" cy="715581"/>
          </a:xfrm>
          <a:prstGeom prst="rect">
            <a:avLst/>
          </a:prstGeom>
          <a:noFill/>
        </p:spPr>
        <p:txBody>
          <a:bodyPr wrap="square" rtlCol="0">
            <a:spAutoFit/>
          </a:bodyPr>
          <a:lstStyle/>
          <a:p>
            <a:pPr algn="ctr">
              <a:defRPr/>
            </a:pPr>
            <a:r>
              <a:rPr lang="en-US" sz="4050" b="1"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b="1" spc="-113" dirty="0" smtClean="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10</a:t>
            </a:r>
            <a:endParaRPr lang="en-US" sz="4050" b="1"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9" name="TextBox 8"/>
          <p:cNvSpPr txBox="1"/>
          <p:nvPr/>
        </p:nvSpPr>
        <p:spPr>
          <a:xfrm>
            <a:off x="754289" y="2602332"/>
            <a:ext cx="10144402" cy="1999411"/>
          </a:xfrm>
          <a:prstGeom prst="rect">
            <a:avLst/>
          </a:prstGeom>
          <a:noFill/>
        </p:spPr>
        <p:txBody>
          <a:bodyPr wrap="square" rtlCol="0">
            <a:spAutoFit/>
          </a:bodyPr>
          <a:lstStyle/>
          <a:p>
            <a:pPr algn="ct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Hoạt</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động</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trải</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nghiêm</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endParaRPr lang="en-US" sz="4050"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Bài</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10: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Bảo</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vệ</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tình</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bạn</a:t>
            </a:r>
            <a:endParaRPr lang="en-US" sz="4050" b="1" dirty="0">
              <a:solidFill>
                <a:srgbClr val="FF0000"/>
              </a:solidFill>
              <a:latin typeface="Times New Roman" panose="02020603050405020304" pitchFamily="18" charset="0"/>
              <a:ea typeface="Zilla Slab" pitchFamily="2" charset="0"/>
              <a:cs typeface="Times New Roman" panose="02020603050405020304" pitchFamily="18" charset="0"/>
            </a:endParaRPr>
          </a:p>
          <a:p>
            <a:r>
              <a:rPr lang="en-US" sz="4050" b="1" dirty="0">
                <a:latin typeface="Times New Roman" panose="02020603050405020304" pitchFamily="18" charset="0"/>
                <a:ea typeface="Zilla Slab" pitchFamily="2" charset="0"/>
                <a:cs typeface="Times New Roman" panose="02020603050405020304" pitchFamily="18" charset="0"/>
              </a:rPr>
              <a:t>           </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67" y="-16959"/>
            <a:ext cx="1413301" cy="141330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4048" y="175577"/>
            <a:ext cx="1537719" cy="1537719"/>
          </a:xfrm>
          <a:prstGeom prst="rect">
            <a:avLst/>
          </a:prstGeom>
        </p:spPr>
      </p:pic>
    </p:spTree>
    <p:extLst>
      <p:ext uri="{BB962C8B-B14F-4D97-AF65-F5344CB8AC3E}">
        <p14:creationId xmlns:p14="http://schemas.microsoft.com/office/powerpoint/2010/main" val="72672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C7DF2FF7-835C-4EA0-A319-8DBF963FFBD2}"/>
              </a:ext>
            </a:extLst>
          </p:cNvPr>
          <p:cNvSpPr/>
          <p:nvPr/>
        </p:nvSpPr>
        <p:spPr>
          <a:xfrm>
            <a:off x="1239520" y="228312"/>
            <a:ext cx="101092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Arial" panose="020B0604020202020204" pitchFamily="34" charset="0"/>
                <a:cs typeface="Arial" panose="020B0604020202020204" pitchFamily="34" charset="0"/>
              </a:rPr>
              <a:t>Suy</a:t>
            </a:r>
            <a:r>
              <a:rPr lang="en-US" altLang="zh-CN" sz="4000" dirty="0">
                <a:solidFill>
                  <a:prstClr val="white"/>
                </a:solidFill>
                <a:latin typeface="Arial" panose="020B0604020202020204" pitchFamily="34" charset="0"/>
                <a:cs typeface="Arial" panose="020B0604020202020204" pitchFamily="34" charset="0"/>
              </a:rPr>
              <a:t> </a:t>
            </a:r>
            <a:r>
              <a:rPr lang="vi-VN" altLang="zh-CN" sz="4000" dirty="0">
                <a:solidFill>
                  <a:prstClr val="white"/>
                </a:solidFill>
                <a:latin typeface="Arial" panose="020B0604020202020204" pitchFamily="34" charset="0"/>
                <a:cs typeface="Arial" panose="020B0604020202020204" pitchFamily="34"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5769AC8F-B477-4105-A143-2E87B291E8A0}"/>
              </a:ext>
            </a:extLst>
          </p:cNvPr>
          <p:cNvPicPr>
            <a:picLocks noChangeAspect="1"/>
          </p:cNvPicPr>
          <p:nvPr/>
        </p:nvPicPr>
        <p:blipFill>
          <a:blip r:embed="rId4"/>
          <a:stretch>
            <a:fillRect/>
          </a:stretch>
        </p:blipFill>
        <p:spPr>
          <a:xfrm>
            <a:off x="1495523" y="2027554"/>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Cảm xúc khi đang giận 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9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4673600" y="1039109"/>
            <a:ext cx="6835319" cy="4506939"/>
          </a:xfrm>
          <a:prstGeom prst="rect">
            <a:avLst/>
          </a:prstGeom>
          <a:noFill/>
        </p:spPr>
        <p:txBody>
          <a:bodyPr wrap="square" rtlCol="0">
            <a:spAutoFit/>
          </a:bodyPr>
          <a:lstStyle/>
          <a:p>
            <a:pPr lvl="0" algn="just">
              <a:lnSpc>
                <a:spcPct val="130000"/>
              </a:lnSpc>
              <a:defRPr/>
            </a:pPr>
            <a:r>
              <a:rPr lang="nl-NL" sz="3200">
                <a:latin typeface="Arial" panose="020B0604020202020204" pitchFamily="34" charset="0"/>
                <a:cs typeface="Arial" panose="020B0604020202020204" pitchFamily="34" charset="0"/>
              </a:rPr>
              <a:t>Em giận bạn vì bạn sai hẹn. Em không biết rằng, lí do bạn sai hẹn là bạn phải trông em bé cho đến khi bố mẹ về. Em đã không tìm hiểu nguyên nhân mà vội nặng lời với bạn. Bạn cũng nóng giận, nặng lời với em.</a:t>
            </a:r>
            <a:endParaRPr lang="vi-VN" sz="3200"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t>Tình</a:t>
            </a:r>
            <a:r>
              <a:rPr lang="en-US" sz="3600" b="1" dirty="0"/>
              <a:t> </a:t>
            </a:r>
            <a:r>
              <a:rPr lang="en-US" sz="3600" b="1" dirty="0" err="1"/>
              <a:t>huống</a:t>
            </a:r>
            <a:endParaRPr lang="en-US" sz="3600" b="1" dirty="0"/>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8"/>
            <a:ext cx="3785235" cy="2230038"/>
            <a:chOff x="8416216" y="4844834"/>
            <a:chExt cx="3649410" cy="2004581"/>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7157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err="1">
                  <a:solidFill>
                    <a:srgbClr val="002060"/>
                  </a:solidFill>
                  <a:latin typeface="Arial" panose="020B0604020202020204" pitchFamily="34" charset="0"/>
                  <a:cs typeface="Arial" panose="020B0604020202020204" pitchFamily="34" charset="0"/>
                </a:rPr>
                <a:t>nhóm</a:t>
              </a:r>
              <a:r>
                <a:rPr lang="en-US" sz="2800" b="1">
                  <a:solidFill>
                    <a:srgbClr val="002060"/>
                  </a:solidFill>
                  <a:latin typeface="Arial" panose="020B0604020202020204" pitchFamily="34" charset="0"/>
                  <a:cs typeface="Arial" panose="020B0604020202020204" pitchFamily="34" charset="0"/>
                </a:rPr>
                <a:t> </a:t>
              </a:r>
              <a:r>
                <a:rPr lang="en-US" sz="2800" b="1" smtClean="0">
                  <a:solidFill>
                    <a:srgbClr val="002060"/>
                  </a:solidFill>
                  <a:latin typeface="Arial" panose="020B0604020202020204" pitchFamily="34" charset="0"/>
                  <a:cs typeface="Arial" panose="020B0604020202020204" pitchFamily="34" charset="0"/>
                </a:rPr>
                <a:t>2, sắm vai</a:t>
              </a:r>
              <a:endParaRPr lang="en-US" sz="2800" b="1" dirty="0">
                <a:solidFill>
                  <a:srgbClr val="002060"/>
                </a:solidFill>
                <a:latin typeface="Arial" panose="020B0604020202020204" pitchFamily="34" charset="0"/>
                <a:cs typeface="Arial" panose="020B0604020202020204" pitchFamily="34" charset="0"/>
              </a:endParaRP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nl-NL" sz="2800"/>
              <a:t>Em và bạn bất đồng vì điều gì? Em cảm thấy như thế nào khi xảy ra sự việc?</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 </a:t>
            </a:r>
            <a:r>
              <a:rPr lang="nl-NL" sz="2800"/>
              <a:t>Em suy nghĩ như thế nào nếu em ở vị trí bạn? Theo em, có thể có chuyện gì xảy ra?</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nl-NL" sz="2800"/>
              <a:t>Em nên làm gì để bạn hiểu em?</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98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a:extLst>
              <a:ext uri="{FF2B5EF4-FFF2-40B4-BE49-F238E27FC236}">
                <a16:creationId xmlns:a16="http://schemas.microsoft.com/office/drawing/2014/main" id="{D9CBFE7A-9AA7-40BF-9B7F-25A02CBDF9E3}"/>
              </a:ext>
            </a:extLst>
          </p:cNvPr>
          <p:cNvPicPr>
            <a:picLocks noChangeAspect="1"/>
          </p:cNvPicPr>
          <p:nvPr/>
        </p:nvPicPr>
        <p:blipFill>
          <a:blip r:embed="rId7"/>
          <a:stretch>
            <a:fillRect/>
          </a:stretch>
        </p:blipFill>
        <p:spPr>
          <a:xfrm>
            <a:off x="1024867" y="2049978"/>
            <a:ext cx="6383065" cy="2139881"/>
          </a:xfrm>
          <a:prstGeom prst="rect">
            <a:avLst/>
          </a:prstGeom>
        </p:spPr>
      </p:pic>
    </p:spTree>
    <p:extLst>
      <p:ext uri="{BB962C8B-B14F-4D97-AF65-F5344CB8AC3E}">
        <p14:creationId xmlns:p14="http://schemas.microsoft.com/office/powerpoint/2010/main" val="133287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ôi bạn tốt">
            <a:hlinkClick r:id="" action="ppaction://media"/>
            <a:extLst>
              <a:ext uri="{FF2B5EF4-FFF2-40B4-BE49-F238E27FC236}">
                <a16:creationId xmlns:a16="http://schemas.microsoft.com/office/drawing/2014/main" id="{716EE356-24AE-446B-A26F-232E0585C4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7360" y="263767"/>
            <a:ext cx="9205552" cy="6330466"/>
          </a:xfrm>
          <a:prstGeom prst="rect">
            <a:avLst/>
          </a:prstGeom>
        </p:spPr>
      </p:pic>
    </p:spTree>
    <p:extLst>
      <p:ext uri="{BB962C8B-B14F-4D97-AF65-F5344CB8AC3E}">
        <p14:creationId xmlns:p14="http://schemas.microsoft.com/office/powerpoint/2010/main" val="318280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400685" y="2863876"/>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2904762" y="358814"/>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đã làm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306058" y="2027932"/>
            <a:ext cx="7073142"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641338" y="3539698"/>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Vịt xử sự thế nào với gà?</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8" name="Rounded Rectangular Callout 18">
            <a:extLst>
              <a:ext uri="{FF2B5EF4-FFF2-40B4-BE49-F238E27FC236}">
                <a16:creationId xmlns:a16="http://schemas.microsoft.com/office/drawing/2014/main" id="{B8DB602F-7AAD-426B-89E4-A377C5489C4E}"/>
              </a:ext>
            </a:extLst>
          </p:cNvPr>
          <p:cNvSpPr/>
          <p:nvPr/>
        </p:nvSpPr>
        <p:spPr>
          <a:xfrm>
            <a:off x="4641337" y="5266537"/>
            <a:ext cx="6447019"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Gà đã nhận ra điều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90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Gà </a:t>
            </a:r>
            <a:r>
              <a:rPr lang="vi-VN" sz="4000" kern="0">
                <a:solidFill>
                  <a:srgbClr val="005279"/>
                </a:solidFill>
                <a:cs typeface="Arial" panose="020B0604020202020204" pitchFamily="34" charset="0"/>
              </a:rPr>
              <a:t>đã </a:t>
            </a:r>
            <a:r>
              <a:rPr lang="vi-VN" sz="4000" kern="0" smtClean="0">
                <a:solidFill>
                  <a:srgbClr val="005279"/>
                </a:solidFill>
                <a:cs typeface="Arial" panose="020B0604020202020204" pitchFamily="34" charset="0"/>
              </a:rPr>
              <a:t>là</a:t>
            </a:r>
            <a:r>
              <a:rPr lang="en-US" sz="4400" kern="0" smtClean="0">
                <a:solidFill>
                  <a:srgbClr val="005279"/>
                </a:solidFill>
                <a:cs typeface="Arial" panose="020B0604020202020204" pitchFamily="34" charset="0"/>
              </a:rPr>
              <a:t>m</a:t>
            </a:r>
            <a:r>
              <a:rPr lang="vi-VN" sz="4000" kern="0" smtClean="0">
                <a:solidFill>
                  <a:srgbClr val="005279"/>
                </a:solidFill>
                <a:cs typeface="Arial" panose="020B0604020202020204" pitchFamily="34" charset="0"/>
              </a:rPr>
              <a:t> </a:t>
            </a:r>
            <a:r>
              <a:rPr lang="vi-VN" sz="4000" kern="0" dirty="0">
                <a:solidFill>
                  <a:srgbClr val="005279"/>
                </a:solidFill>
                <a:cs typeface="Arial" panose="020B0604020202020204" pitchFamily="34" charset="0"/>
              </a:rPr>
              <a:t>gì với vịt?</a:t>
            </a: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chê vịt bới thức ăn kém nên đuổi vịt đi.</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89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Sau khi vịt đi, gà gặp chuyện gì?</a:t>
            </a:r>
            <a:endParaRPr lang="vi-VN" sz="4000" kern="0" dirty="0">
              <a:solidFill>
                <a:srgbClr val="005279"/>
              </a:solidFill>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gặp sói đuổi ăn thịt.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889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5774090" y="0"/>
            <a:ext cx="6303886" cy="6858000"/>
          </a:xfrm>
          <a:prstGeom prst="rect">
            <a:avLst/>
          </a:prstGeom>
        </p:spPr>
      </p:pic>
      <p:pic>
        <p:nvPicPr>
          <p:cNvPr id="13" name="Picture 12">
            <a:extLst>
              <a:ext uri="{FF2B5EF4-FFF2-40B4-BE49-F238E27FC236}">
                <a16:creationId xmlns:a16="http://schemas.microsoft.com/office/drawing/2014/main" id="{B0E3B7AA-7EE6-415E-A131-8284F1CCD187}"/>
              </a:ext>
            </a:extLst>
          </p:cNvPr>
          <p:cNvPicPr>
            <a:picLocks noChangeAspect="1"/>
          </p:cNvPicPr>
          <p:nvPr/>
        </p:nvPicPr>
        <p:blipFill>
          <a:blip r:embed="rId6"/>
          <a:stretch>
            <a:fillRect/>
          </a:stretch>
        </p:blipFill>
        <p:spPr>
          <a:xfrm>
            <a:off x="199204" y="1394951"/>
            <a:ext cx="8047417" cy="749873"/>
          </a:xfrm>
          <a:prstGeom prst="rect">
            <a:avLst/>
          </a:prstGeom>
        </p:spPr>
      </p:pic>
      <p:pic>
        <p:nvPicPr>
          <p:cNvPr id="9" name="Picture 8">
            <a:extLst>
              <a:ext uri="{FF2B5EF4-FFF2-40B4-BE49-F238E27FC236}">
                <a16:creationId xmlns:a16="http://schemas.microsoft.com/office/drawing/2014/main" id="{A91C1DF9-FBE7-4EA4-8119-BE0F295B8133}"/>
              </a:ext>
            </a:extLst>
          </p:cNvPr>
          <p:cNvPicPr>
            <a:picLocks noChangeAspect="1"/>
          </p:cNvPicPr>
          <p:nvPr/>
        </p:nvPicPr>
        <p:blipFill>
          <a:blip r:embed="rId7"/>
          <a:stretch>
            <a:fillRect/>
          </a:stretch>
        </p:blipFill>
        <p:spPr>
          <a:xfrm>
            <a:off x="138584" y="2298515"/>
            <a:ext cx="7602371" cy="219475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0" objId="1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3342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a:solidFill>
                  <a:srgbClr val="6E4F2B"/>
                </a:solidFill>
                <a:cs typeface="Arial" panose="020B0604020202020204" pitchFamily="34"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866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2326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Gà đã nhận ra điều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Mỗi con vật có một đặc điểm riêng và nhận ra mình sai, xin lỗi vịt.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54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6" name="Picture 5">
            <a:extLst>
              <a:ext uri="{FF2B5EF4-FFF2-40B4-BE49-F238E27FC236}">
                <a16:creationId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3" y="1303842"/>
            <a:ext cx="8853828" cy="2380636"/>
          </a:xfrm>
          <a:prstGeom prst="rect">
            <a:avLst/>
          </a:prstGeom>
        </p:spPr>
      </p:pic>
    </p:spTree>
    <p:extLst>
      <p:ext uri="{BB962C8B-B14F-4D97-AF65-F5344CB8AC3E}">
        <p14:creationId xmlns:p14="http://schemas.microsoft.com/office/powerpoint/2010/main" val="8836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9" name="Google Shape;59;p13"/>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6">
            <a:alphaModFix/>
          </a:blip>
          <a:stretch>
            <a:fillRect/>
          </a:stretch>
        </p:blipFill>
        <p:spPr>
          <a:xfrm>
            <a:off x="5383901" y="-100082"/>
            <a:ext cx="1333999" cy="13339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7">
            <a:alphaModFix/>
          </a:blip>
          <a:stretch>
            <a:fillRect/>
          </a:stretch>
        </p:blipFill>
        <p:spPr>
          <a:xfrm>
            <a:off x="1116531" y="974663"/>
            <a:ext cx="10443410" cy="566676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1511166" y="1233917"/>
            <a:ext cx="9721515" cy="5164178"/>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sp>
        <p:nvSpPr>
          <p:cNvPr id="2" name="TextBox 1"/>
          <p:cNvSpPr txBox="1"/>
          <p:nvPr/>
        </p:nvSpPr>
        <p:spPr>
          <a:xfrm>
            <a:off x="2050180" y="2010696"/>
            <a:ext cx="8296353" cy="3046988"/>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YÊU CẦU CẦN ĐẠT</a:t>
            </a:r>
          </a:p>
          <a:p>
            <a:pPr algn="just"/>
            <a:r>
              <a:rPr lang="nl-NL" sz="3200" dirty="0" smtClean="0">
                <a:latin typeface="Times New Roman" panose="02020603050405020304" pitchFamily="18" charset="0"/>
                <a:cs typeface="Times New Roman" panose="02020603050405020304" pitchFamily="18" charset="0"/>
              </a:rPr>
              <a:t>1. </a:t>
            </a:r>
            <a:r>
              <a:rPr lang="nl-NL" sz="3200" dirty="0">
                <a:latin typeface="Times New Roman" panose="02020603050405020304" pitchFamily="18" charset="0"/>
                <a:cs typeface="Times New Roman" panose="02020603050405020304" pitchFamily="18" charset="0"/>
              </a:rPr>
              <a:t>B</a:t>
            </a:r>
            <a:r>
              <a:rPr lang="nl-NL" sz="3200" dirty="0" smtClean="0">
                <a:latin typeface="Times New Roman" panose="02020603050405020304" pitchFamily="18" charset="0"/>
                <a:cs typeface="Times New Roman" panose="02020603050405020304" pitchFamily="18" charset="0"/>
              </a:rPr>
              <a:t>iết </a:t>
            </a:r>
            <a:r>
              <a:rPr lang="nl-NL" sz="3200" dirty="0">
                <a:latin typeface="Times New Roman" panose="02020603050405020304" pitchFamily="18" charset="0"/>
                <a:cs typeface="Times New Roman" panose="02020603050405020304" pitchFamily="18" charset="0"/>
              </a:rPr>
              <a:t>cách giải quyết những bất đồng giữa mình và bạn.</a:t>
            </a:r>
            <a:endParaRPr lang="vi-VN" sz="3200" dirty="0">
              <a:latin typeface="Times New Roman" panose="02020603050405020304" pitchFamily="18" charset="0"/>
              <a:cs typeface="Times New Roman" panose="02020603050405020304" pitchFamily="18" charset="0"/>
            </a:endParaRPr>
          </a:p>
          <a:p>
            <a:pPr algn="just"/>
            <a:r>
              <a:rPr lang="en-US" sz="3200" dirty="0" smtClean="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Biết </a:t>
            </a:r>
            <a:r>
              <a:rPr lang="vi-VN" sz="3200" dirty="0">
                <a:latin typeface="Times New Roman" panose="02020603050405020304" pitchFamily="18" charset="0"/>
                <a:cs typeface="Times New Roman" panose="02020603050405020304" pitchFamily="18" charset="0"/>
              </a:rPr>
              <a:t>chia sẻ với bạn về mong muốn vun đắp tình bạn trong sáng, đoàn kết.</a:t>
            </a:r>
          </a:p>
          <a:p>
            <a:pPr algn="ct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72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descr="Logo&#10;&#10;Description automatically generated">
            <a:extLst>
              <a:ext uri="{FF2B5EF4-FFF2-40B4-BE49-F238E27FC236}">
                <a16:creationId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79" y="1223139"/>
            <a:ext cx="5520335" cy="2236879"/>
          </a:xfrm>
          <a:prstGeom prst="rect">
            <a:avLst/>
          </a:prstGeom>
        </p:spPr>
      </p:pic>
    </p:spTree>
    <p:extLst>
      <p:ext uri="{BB962C8B-B14F-4D97-AF65-F5344CB8AC3E}">
        <p14:creationId xmlns:p14="http://schemas.microsoft.com/office/powerpoint/2010/main" val="139987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rot="21142875">
            <a:off x="2253800" y="2153767"/>
            <a:ext cx="4870332"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Vẽ</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sơ</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đồ</a:t>
            </a: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Sao tình bạn”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1625600" y="144595"/>
            <a:ext cx="93154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6" name="Group 5">
            <a:extLst>
              <a:ext uri="{FF2B5EF4-FFF2-40B4-BE49-F238E27FC236}">
                <a16:creationId xmlns:a16="http://schemas.microsoft.com/office/drawing/2014/main" id="{D65C72E4-A955-441D-9545-99BD7688B403}"/>
              </a:ext>
            </a:extLst>
          </p:cNvPr>
          <p:cNvGrpSpPr/>
          <p:nvPr/>
        </p:nvGrpSpPr>
        <p:grpSpPr>
          <a:xfrm>
            <a:off x="1223393" y="1503677"/>
            <a:ext cx="2971538" cy="2253973"/>
            <a:chOff x="1223393" y="1503677"/>
            <a:chExt cx="2971538" cy="2253973"/>
          </a:xfrm>
        </p:grpSpPr>
        <p:grpSp>
          <p:nvGrpSpPr>
            <p:cNvPr id="4" name="Group 3">
              <a:extLst>
                <a:ext uri="{FF2B5EF4-FFF2-40B4-BE49-F238E27FC236}">
                  <a16:creationId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24E75490-99C3-41FC-A4BC-2E48B440864C}"/>
              </a:ext>
            </a:extLst>
          </p:cNvPr>
          <p:cNvGrpSpPr/>
          <p:nvPr/>
        </p:nvGrpSpPr>
        <p:grpSpPr>
          <a:xfrm>
            <a:off x="1335153" y="2876054"/>
            <a:ext cx="2971538" cy="2253973"/>
            <a:chOff x="1223393" y="1503677"/>
            <a:chExt cx="2971538" cy="2253973"/>
          </a:xfrm>
        </p:grpSpPr>
        <p:sp>
          <p:nvSpPr>
            <p:cNvPr id="10" name="Google Shape;200;p27">
              <a:extLst>
                <a:ext uri="{FF2B5EF4-FFF2-40B4-BE49-F238E27FC236}">
                  <a16:creationId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id="{44D173E3-37DC-4B81-B40F-0B97E48A8184}"/>
              </a:ext>
            </a:extLst>
          </p:cNvPr>
          <p:cNvGrpSpPr/>
          <p:nvPr/>
        </p:nvGrpSpPr>
        <p:grpSpPr>
          <a:xfrm>
            <a:off x="5017518" y="2094278"/>
            <a:ext cx="1291842" cy="1200329"/>
            <a:chOff x="5017518" y="2094278"/>
            <a:chExt cx="1291842" cy="1200329"/>
          </a:xfrm>
        </p:grpSpPr>
        <p:sp>
          <p:nvSpPr>
            <p:cNvPr id="7" name="Star: 5 Points 6">
              <a:extLst>
                <a:ext uri="{FF2B5EF4-FFF2-40B4-BE49-F238E27FC236}">
                  <a16:creationId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id="{48D7B4F8-BC25-44FD-8F69-081FC1DAE471}"/>
              </a:ext>
            </a:extLst>
          </p:cNvPr>
          <p:cNvSpPr/>
          <p:nvPr/>
        </p:nvSpPr>
        <p:spPr>
          <a:xfrm>
            <a:off x="6045200" y="295656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8B166573-C079-45A9-953B-40A096E3532B}"/>
              </a:ext>
            </a:extLst>
          </p:cNvPr>
          <p:cNvSpPr/>
          <p:nvPr/>
        </p:nvSpPr>
        <p:spPr>
          <a:xfrm>
            <a:off x="6595362" y="292861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40AE844-EC4C-45B2-B7FB-31E7E9E6BF60}"/>
              </a:ext>
            </a:extLst>
          </p:cNvPr>
          <p:cNvSpPr/>
          <p:nvPr/>
        </p:nvSpPr>
        <p:spPr>
          <a:xfrm>
            <a:off x="7080884" y="336177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1541-4266-4EF3-9323-A066D891D3D7}"/>
              </a:ext>
            </a:extLst>
          </p:cNvPr>
          <p:cNvGrpSpPr/>
          <p:nvPr/>
        </p:nvGrpSpPr>
        <p:grpSpPr>
          <a:xfrm>
            <a:off x="7506721" y="2802712"/>
            <a:ext cx="1291842" cy="1200329"/>
            <a:chOff x="5017518" y="2094278"/>
            <a:chExt cx="1291842" cy="1200329"/>
          </a:xfrm>
        </p:grpSpPr>
        <p:sp>
          <p:nvSpPr>
            <p:cNvPr id="20" name="Star: 5 Points 19">
              <a:extLst>
                <a:ext uri="{FF2B5EF4-FFF2-40B4-BE49-F238E27FC236}">
                  <a16:creationId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id="{0860FD3F-8267-4805-8511-38672622D56C}"/>
              </a:ext>
            </a:extLst>
          </p:cNvPr>
          <p:cNvSpPr/>
          <p:nvPr/>
        </p:nvSpPr>
        <p:spPr>
          <a:xfrm>
            <a:off x="8517006" y="361621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E93EA-813A-4B54-BEEC-E91D964B52F3}"/>
              </a:ext>
            </a:extLst>
          </p:cNvPr>
          <p:cNvSpPr txBox="1"/>
          <p:nvPr/>
        </p:nvSpPr>
        <p:spPr>
          <a:xfrm rot="569907">
            <a:off x="8759447" y="341875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id="{7379A059-B042-4EA7-8EFF-A36441859679}"/>
              </a:ext>
            </a:extLst>
          </p:cNvPr>
          <p:cNvSpPr/>
          <p:nvPr/>
        </p:nvSpPr>
        <p:spPr>
          <a:xfrm>
            <a:off x="8986288" y="378793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177B027-1195-4573-B315-C0F581282E3E}"/>
              </a:ext>
            </a:extLst>
          </p:cNvPr>
          <p:cNvGrpSpPr/>
          <p:nvPr/>
        </p:nvGrpSpPr>
        <p:grpSpPr>
          <a:xfrm>
            <a:off x="9267324" y="3079341"/>
            <a:ext cx="1291842" cy="1200329"/>
            <a:chOff x="5017518" y="2094278"/>
            <a:chExt cx="1291842" cy="1200329"/>
          </a:xfrm>
        </p:grpSpPr>
        <p:sp>
          <p:nvSpPr>
            <p:cNvPr id="27" name="Star: 5 Points 26">
              <a:extLst>
                <a:ext uri="{FF2B5EF4-FFF2-40B4-BE49-F238E27FC236}">
                  <a16:creationId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id="{57C94B46-64D1-4723-86BC-7FF005AA78CF}"/>
              </a:ext>
            </a:extLst>
          </p:cNvPr>
          <p:cNvSpPr/>
          <p:nvPr/>
        </p:nvSpPr>
        <p:spPr>
          <a:xfrm>
            <a:off x="7639002" y="263951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E2A91642-1643-4F08-810B-AEA0331DA879}"/>
              </a:ext>
            </a:extLst>
          </p:cNvPr>
          <p:cNvSpPr/>
          <p:nvPr/>
        </p:nvSpPr>
        <p:spPr>
          <a:xfrm>
            <a:off x="7663642" y="221795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3C2CE725-A35C-4BB2-98DC-90AF724CAA22}"/>
              </a:ext>
            </a:extLst>
          </p:cNvPr>
          <p:cNvGrpSpPr/>
          <p:nvPr/>
        </p:nvGrpSpPr>
        <p:grpSpPr>
          <a:xfrm>
            <a:off x="8382828" y="1208631"/>
            <a:ext cx="1291842" cy="1200329"/>
            <a:chOff x="5017518" y="2094278"/>
            <a:chExt cx="1291842" cy="1200329"/>
          </a:xfrm>
        </p:grpSpPr>
        <p:sp>
          <p:nvSpPr>
            <p:cNvPr id="32" name="Star: 5 Points 31">
              <a:extLst>
                <a:ext uri="{FF2B5EF4-FFF2-40B4-BE49-F238E27FC236}">
                  <a16:creationId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id="{16DCAA80-79D3-44A0-A440-EBC967F5CCC5}"/>
              </a:ext>
            </a:extLst>
          </p:cNvPr>
          <p:cNvSpPr/>
          <p:nvPr/>
        </p:nvSpPr>
        <p:spPr>
          <a:xfrm>
            <a:off x="8016240" y="199136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7" name="Picture 6">
            <a:extLst>
              <a:ext uri="{FF2B5EF4-FFF2-40B4-BE49-F238E27FC236}">
                <a16:creationId xmlns:a16="http://schemas.microsoft.com/office/drawing/2014/main" id="{637F78C1-D8E7-4657-B8EB-9CDC6D869879}"/>
              </a:ext>
            </a:extLst>
          </p:cNvPr>
          <p:cNvPicPr>
            <a:picLocks noChangeAspect="1"/>
          </p:cNvPicPr>
          <p:nvPr/>
        </p:nvPicPr>
        <p:blipFill>
          <a:blip r:embed="rId7"/>
          <a:stretch>
            <a:fillRect/>
          </a:stretch>
        </p:blipFill>
        <p:spPr>
          <a:xfrm>
            <a:off x="429311" y="2213951"/>
            <a:ext cx="6943946" cy="2347163"/>
          </a:xfrm>
          <a:prstGeom prst="rect">
            <a:avLst/>
          </a:prstGeom>
        </p:spPr>
      </p:pic>
    </p:spTree>
    <p:extLst>
      <p:ext uri="{BB962C8B-B14F-4D97-AF65-F5344CB8AC3E}">
        <p14:creationId xmlns:p14="http://schemas.microsoft.com/office/powerpoint/2010/main" val="68718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91" y="223520"/>
            <a:ext cx="10620991" cy="6331745"/>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rot="21200484">
            <a:off x="1472584" y="1637606"/>
            <a:ext cx="47142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Lựa chọn cách giải quyết bất đồng giữa những người bạn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61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432</Words>
  <Application>Microsoft Office PowerPoint</Application>
  <PresentationFormat>Widescreen</PresentationFormat>
  <Paragraphs>64</Paragraphs>
  <Slides>22</Slides>
  <Notes>21</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宋体</vt:lpstr>
      <vt:lpstr>Arial</vt:lpstr>
      <vt:lpstr>Calibri</vt:lpstr>
      <vt:lpstr>Calibri Light</vt:lpstr>
      <vt:lpstr>等线</vt:lpstr>
      <vt:lpstr>Georgia</vt:lpstr>
      <vt:lpstr>LNTH-Kids  Chinese Font 1</vt:lpstr>
      <vt:lpstr>Times New Roman</vt:lpstr>
      <vt:lpstr>Times New Roman (Headings)</vt:lpstr>
      <vt:lpstr>Zilla Slab</vt:lpstr>
      <vt:lpstr>字魂59号-创粗黑</vt:lpstr>
      <vt:lpstr>Office 主题</vt:lpstr>
      <vt:lpstr>2_Office Theme</vt:lpstr>
      <vt:lpstr>1_Simple Light</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2022-08-04T03:07:46Z</dcterms:created>
  <dcterms:modified xsi:type="dcterms:W3CDTF">2022-11-05T03:25:20Z</dcterms:modified>
</cp:coreProperties>
</file>