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</p:sldMasterIdLst>
  <p:notesMasterIdLst>
    <p:notesMasterId r:id="rId27"/>
  </p:notesMasterIdLst>
  <p:sldIdLst>
    <p:sldId id="257" r:id="rId4"/>
    <p:sldId id="270" r:id="rId5"/>
    <p:sldId id="304" r:id="rId6"/>
    <p:sldId id="312" r:id="rId7"/>
    <p:sldId id="258" r:id="rId8"/>
    <p:sldId id="295" r:id="rId9"/>
    <p:sldId id="297" r:id="rId10"/>
    <p:sldId id="313" r:id="rId11"/>
    <p:sldId id="310" r:id="rId12"/>
    <p:sldId id="274" r:id="rId13"/>
    <p:sldId id="303" r:id="rId14"/>
    <p:sldId id="277" r:id="rId15"/>
    <p:sldId id="305" r:id="rId16"/>
    <p:sldId id="267" r:id="rId17"/>
    <p:sldId id="279" r:id="rId18"/>
    <p:sldId id="282" r:id="rId19"/>
    <p:sldId id="315" r:id="rId20"/>
    <p:sldId id="314" r:id="rId21"/>
    <p:sldId id="319" r:id="rId22"/>
    <p:sldId id="320" r:id="rId23"/>
    <p:sldId id="321" r:id="rId24"/>
    <p:sldId id="322" r:id="rId25"/>
    <p:sldId id="318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CCFF"/>
    <a:srgbClr val="CC99FF"/>
    <a:srgbClr val="3399FF"/>
    <a:srgbClr val="FF66CC"/>
    <a:srgbClr val="FF99FF"/>
    <a:srgbClr val="0099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0E3C72A6-4B76-472B-95B5-A9C2057D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F6EC5-8006-413D-A8E9-E83B9AAA66C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4CC3-03C3-4218-AFF6-67C9F8DFD81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A60E3DB1-2AD8-4BC1-8A9F-29025325B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F6DF-5484-465F-8A50-C456BBAB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E448-F783-4DF5-AE97-789331AA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C671-DEAE-4AA9-A49C-67CC3461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957E-10E7-4A96-8744-DB1DB8BE40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BB33-23E0-44DB-B5A7-9296C56C0CE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A358-04D4-471D-BBD2-74AB7ACE2F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1007-CA33-460C-9D5E-D0466960DC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6B44-8388-4B67-A436-56FECA0E6B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256A-0632-46CE-AF6C-7A12D36E74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1932-030A-4890-B0CF-2EA57E3462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491A-A9D6-4296-BA3B-26F5638B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A158-18F4-4214-9952-4E6536E0886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0430-E114-4D54-9878-037D0FB3BFC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333D-D4BE-4F11-B79D-6EA17A6C02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3E70-B4FA-4F6C-B4AA-4C43C5249AE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63B6-FCBD-494A-B9A3-9DF4F57DDF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6D7E-39D1-4ACF-8FC7-DA1CE26088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9D91-4425-4762-8F6E-78242B5C74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1038-23C2-4D43-8500-CA8202C929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034-A4AC-4AD7-9452-14B45E6B51C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DDF9-D258-48AF-AF5D-3BF9EE9B81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F490-88F6-4904-9902-29376437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2F25-3637-4D4A-9134-1015568DDE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E58C-BF6B-48CB-9224-07EEC88248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638A-C456-437C-A954-AB8B9996E0F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8CE8-9C47-4BD2-9461-C7D794ED8A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7E76-1047-4544-9043-5A31F37ABD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9B7A-A987-4A16-AC38-D071191134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0BFC-EBDD-4BB7-B838-77FED13E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19E3-74C5-4249-A8AA-808BC560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B506-FEC0-4BD3-A02C-96F42D088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9D2A-9309-4880-911F-5BC840685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1940-5E4D-4AA5-95A1-DD57DB91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210C-C530-4B5E-950B-5AB076E5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9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8202" name="Picture 7" descr="grapes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03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6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119D54C6-43B5-4133-945F-80C83F58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slow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1310F66-359B-4E29-836C-9CE126572C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9A50BAE-B8A9-4E99-9B9A-FDBEC0C51E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T-lop3-hoat%20dong%20tho\bai%20tap%20violet.exe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1828800" y="-62170"/>
            <a:ext cx="600668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TỰ NHIÊN XÃ HỘI LỚP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3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4590"/>
              </p:ext>
            </p:extLst>
          </p:nvPr>
        </p:nvGraphicFramePr>
        <p:xfrm>
          <a:off x="3276600" y="1676400"/>
          <a:ext cx="335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4006850" imgH="2857500" progId="MS_ClipArt_Gallery.2">
                  <p:embed/>
                </p:oleObj>
              </mc:Choice>
              <mc:Fallback>
                <p:oleObj name="Clip" r:id="rId4" imgW="4006850" imgH="28575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33528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86000" y="3960265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BÀI 1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066800" y="4431035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Times New Roman" pitchFamily="18" charset="0"/>
              </a:rPr>
              <a:t>HO</a:t>
            </a:r>
            <a:r>
              <a:rPr lang="vi-VN" sz="2800" b="1" dirty="0">
                <a:cs typeface="Times New Roman" pitchFamily="18" charset="0"/>
              </a:rPr>
              <a:t>ẠT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vi-VN" sz="2800" b="1" dirty="0">
                <a:cs typeface="Times New Roman" pitchFamily="18" charset="0"/>
              </a:rPr>
              <a:t>ĐỘNG</a:t>
            </a:r>
            <a:r>
              <a:rPr lang="en-US" sz="2800" b="1" dirty="0">
                <a:cs typeface="Times New Roman" pitchFamily="18" charset="0"/>
              </a:rPr>
              <a:t> TH</a:t>
            </a:r>
            <a:r>
              <a:rPr lang="vi-VN" sz="2800" b="1" dirty="0">
                <a:cs typeface="Times New Roman" pitchFamily="18" charset="0"/>
              </a:rPr>
              <a:t>Ở</a:t>
            </a:r>
            <a:r>
              <a:rPr lang="en-US" sz="2800" b="1" dirty="0">
                <a:cs typeface="Times New Roman" pitchFamily="18" charset="0"/>
              </a:rPr>
              <a:t> V</a:t>
            </a:r>
            <a:r>
              <a:rPr lang="vi-VN" sz="2800" b="1" dirty="0">
                <a:cs typeface="Times New Roman" pitchFamily="18" charset="0"/>
              </a:rPr>
              <a:t>À</a:t>
            </a:r>
            <a:r>
              <a:rPr lang="en-US" sz="2800" b="1" dirty="0">
                <a:cs typeface="Times New Roman" pitchFamily="18" charset="0"/>
              </a:rPr>
              <a:t> C</a:t>
            </a:r>
            <a:r>
              <a:rPr lang="vi-VN" sz="2800" b="1" dirty="0">
                <a:cs typeface="Times New Roman" pitchFamily="18" charset="0"/>
              </a:rPr>
              <a:t>Ơ</a:t>
            </a:r>
            <a:r>
              <a:rPr lang="en-US" sz="2800" b="1" dirty="0">
                <a:cs typeface="Times New Roman" pitchFamily="18" charset="0"/>
              </a:rPr>
              <a:t> QUAN H</a:t>
            </a:r>
            <a:r>
              <a:rPr lang="vi-VN" sz="2800" b="1" dirty="0">
                <a:cs typeface="Times New Roman" pitchFamily="18" charset="0"/>
              </a:rPr>
              <a:t>Ô</a:t>
            </a:r>
            <a:r>
              <a:rPr lang="en-US" sz="2800" b="1" dirty="0">
                <a:cs typeface="Times New Roman" pitchFamily="18" charset="0"/>
              </a:rPr>
              <a:t> H</a:t>
            </a:r>
            <a:r>
              <a:rPr lang="vi-VN" sz="2800" b="1" dirty="0">
                <a:cs typeface="Times New Roman" pitchFamily="18" charset="0"/>
              </a:rPr>
              <a:t>ẤP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6604" y="5114505"/>
            <a:ext cx="288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GV</a:t>
            </a:r>
            <a:r>
              <a:rPr lang="en-US" i="1" dirty="0"/>
              <a:t>: </a:t>
            </a:r>
            <a:r>
              <a:rPr lang="en-US" i="1" dirty="0" smtClean="0"/>
              <a:t>Ng </a:t>
            </a:r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Thảo</a:t>
            </a:r>
            <a:endParaRPr lang="en-US" i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2" grpId="0"/>
      <p:bldP spid="71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479925" y="21939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2010056" imgH="2010056" progId="MSPhotoEd.3">
                  <p:embed/>
                </p:oleObj>
              </mc:Choice>
              <mc:Fallback>
                <p:oleObj name="Photo Editor Photo" r:id="rId3" imgW="2010056" imgH="201005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66800" y="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vi</a:t>
            </a:r>
            <a:r>
              <a:rPr lang="vi-VN" sz="2000">
                <a:latin typeface="Arial" charset="0"/>
              </a:rPr>
              <a:t>ệc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đô</a:t>
            </a:r>
            <a:r>
              <a:rPr lang="en-US" sz="2000">
                <a:latin typeface="Arial" charset="0"/>
              </a:rPr>
              <a:t>i v</a:t>
            </a:r>
            <a:r>
              <a:rPr lang="vi-VN" sz="2000">
                <a:latin typeface="Arial" charset="0"/>
              </a:rPr>
              <a:t>ới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ch gi</a:t>
            </a:r>
            <a:r>
              <a:rPr lang="vi-VN" sz="2000">
                <a:latin typeface="Arial" charset="0"/>
              </a:rPr>
              <a:t>áo</a:t>
            </a:r>
            <a:r>
              <a:rPr lang="en-US" sz="2000">
                <a:latin typeface="Arial" charset="0"/>
              </a:rPr>
              <a:t> khoa</a:t>
            </a:r>
            <a:endParaRPr lang="vi-VN" sz="2000">
              <a:latin typeface="Arial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43000" y="609600"/>
            <a:ext cx="6858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Nh</a:t>
            </a:r>
            <a:r>
              <a:rPr lang="vi-VN" sz="2000">
                <a:latin typeface="Arial" charset="0"/>
              </a:rPr>
              <a:t>ìn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ố</a:t>
            </a:r>
            <a:r>
              <a:rPr lang="en-US" sz="2000">
                <a:latin typeface="Arial" charset="0"/>
              </a:rPr>
              <a:t> 2, h</a:t>
            </a:r>
            <a:r>
              <a:rPr lang="vi-VN" sz="2000">
                <a:latin typeface="Arial" charset="0"/>
              </a:rPr>
              <a:t>ãy</a:t>
            </a:r>
            <a:r>
              <a:rPr lang="en-US" sz="2000">
                <a:latin typeface="Arial" charset="0"/>
              </a:rPr>
              <a:t> k</a:t>
            </a:r>
            <a:r>
              <a:rPr lang="vi-VN" sz="2000">
                <a:latin typeface="Arial" charset="0"/>
              </a:rPr>
              <a:t>ể</a:t>
            </a:r>
            <a:r>
              <a:rPr lang="en-US" sz="2000">
                <a:latin typeface="Arial" charset="0"/>
              </a:rPr>
              <a:t> t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 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</a:p>
        </p:txBody>
      </p:sp>
      <p:pic>
        <p:nvPicPr>
          <p:cNvPr id="26634" name="Picture 10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524000"/>
            <a:ext cx="3324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00800" y="32766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ổi</a:t>
            </a:r>
            <a:r>
              <a:rPr lang="en-US" sz="2000">
                <a:latin typeface="Arial" charset="0"/>
              </a:rPr>
              <a:t> tr</a:t>
            </a:r>
            <a:r>
              <a:rPr lang="vi-VN" sz="2000">
                <a:latin typeface="Arial" charset="0"/>
              </a:rPr>
              <a:t>ái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00800" y="39624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Ph</a:t>
            </a:r>
            <a:r>
              <a:rPr lang="vi-VN" sz="2000">
                <a:latin typeface="Arial" charset="0"/>
              </a:rPr>
              <a:t>ế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ản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905000" y="2057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ũi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219200" y="3124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ản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38200" y="4038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ổi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ải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019800" y="3352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a</a:t>
            </a:r>
            <a:endParaRPr lang="vi-VN" sz="2000">
              <a:latin typeface="Arial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019800" y="3886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b</a:t>
            </a:r>
            <a:endParaRPr lang="vi-VN" sz="2000">
              <a:latin typeface="Arial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743200" y="2057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</a:t>
            </a:r>
            <a:endParaRPr lang="vi-VN" sz="2000">
              <a:latin typeface="Arial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2743200" y="2971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</a:t>
            </a:r>
            <a:endParaRPr lang="vi-VN" sz="2000">
              <a:latin typeface="Arial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743200" y="3810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e</a:t>
            </a:r>
            <a:endParaRPr lang="vi-VN" sz="2000">
              <a:latin typeface="Arial" charset="0"/>
            </a:endParaRPr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2066925" y="2062163"/>
            <a:ext cx="5160963" cy="30368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THẤY ĐƯỢC CỬ ĐỘNG</a:t>
            </a:r>
          </a:p>
          <a:p>
            <a:r>
              <a:rPr lang="en-US" sz="2000">
                <a:latin typeface="Arial" charset="0"/>
              </a:rPr>
              <a:t> CỦA LỒNG NGỰC KHI HÍT THỞ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/>
      <p:bldP spid="26648" grpId="0"/>
      <p:bldP spid="26649" grpId="0"/>
      <p:bldP spid="26650" grpId="0"/>
      <p:bldP spid="26651" grpId="0"/>
      <p:bldP spid="266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371600" y="3048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Nh</a:t>
            </a:r>
            <a:r>
              <a:rPr lang="vi-VN" sz="2000" b="1">
                <a:latin typeface="Arial" charset="0"/>
              </a:rPr>
              <a:t>ìn</a:t>
            </a:r>
            <a:r>
              <a:rPr lang="en-US" sz="2000" b="1">
                <a:latin typeface="Arial" charset="0"/>
              </a:rPr>
              <a:t> h</a:t>
            </a:r>
            <a:r>
              <a:rPr lang="vi-VN" sz="2000" b="1">
                <a:latin typeface="Arial" charset="0"/>
              </a:rPr>
              <a:t>ình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ẽ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à</a:t>
            </a:r>
            <a:r>
              <a:rPr lang="en-US" sz="2000" b="1">
                <a:latin typeface="Arial" charset="0"/>
              </a:rPr>
              <a:t> ch</a:t>
            </a:r>
            <a:r>
              <a:rPr lang="vi-VN" sz="2000" b="1">
                <a:latin typeface="Arial" charset="0"/>
              </a:rPr>
              <a:t>ú</a:t>
            </a:r>
            <a:r>
              <a:rPr lang="en-US" sz="2000" b="1">
                <a:latin typeface="Arial" charset="0"/>
              </a:rPr>
              <a:t> th</a:t>
            </a:r>
            <a:r>
              <a:rPr lang="vi-VN" sz="2000" b="1">
                <a:latin typeface="Arial" charset="0"/>
              </a:rPr>
              <a:t>íc</a:t>
            </a:r>
            <a:r>
              <a:rPr lang="en-US" sz="2000" b="1">
                <a:latin typeface="Arial" charset="0"/>
              </a:rPr>
              <a:t>h c</a:t>
            </a:r>
            <a:r>
              <a:rPr lang="vi-VN" sz="2000" b="1">
                <a:latin typeface="Arial" charset="0"/>
              </a:rPr>
              <a:t>ác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ị</a:t>
            </a:r>
            <a:r>
              <a:rPr lang="en-US" sz="2000" b="1">
                <a:latin typeface="Arial" charset="0"/>
              </a:rPr>
              <a:t> tr</a:t>
            </a:r>
            <a:r>
              <a:rPr lang="vi-VN" sz="2000" b="1">
                <a:latin typeface="Arial" charset="0"/>
              </a:rPr>
              <a:t>í</a:t>
            </a:r>
            <a:r>
              <a:rPr lang="en-US" sz="2000" b="1">
                <a:latin typeface="Arial" charset="0"/>
              </a:rPr>
              <a:t> c</a:t>
            </a:r>
            <a:r>
              <a:rPr lang="vi-VN" sz="2000" b="1">
                <a:latin typeface="Arial" charset="0"/>
              </a:rPr>
              <a:t>ủa</a:t>
            </a:r>
            <a:r>
              <a:rPr lang="en-US" sz="2000" b="1">
                <a:latin typeface="Arial" charset="0"/>
              </a:rPr>
              <a:t> c</a:t>
            </a:r>
            <a:r>
              <a:rPr lang="vi-VN" sz="2000" b="1">
                <a:latin typeface="Arial" charset="0"/>
              </a:rPr>
              <a:t>ơ</a:t>
            </a:r>
            <a:r>
              <a:rPr lang="en-US" sz="2000" b="1">
                <a:latin typeface="Arial" charset="0"/>
              </a:rPr>
              <a:t> quan h</a:t>
            </a:r>
            <a:r>
              <a:rPr lang="vi-VN" sz="2000" b="1">
                <a:latin typeface="Arial" charset="0"/>
              </a:rPr>
              <a:t>ô</a:t>
            </a:r>
            <a:r>
              <a:rPr lang="en-US" sz="2000" b="1">
                <a:latin typeface="Arial" charset="0"/>
              </a:rPr>
              <a:t> h</a:t>
            </a:r>
            <a:r>
              <a:rPr lang="vi-VN" sz="2000" b="1">
                <a:latin typeface="Arial" charset="0"/>
              </a:rPr>
              <a:t>ấp</a:t>
            </a:r>
            <a:r>
              <a:rPr lang="en-US" sz="2000" b="1">
                <a:latin typeface="Arial" charset="0"/>
              </a:rPr>
              <a:t>.</a:t>
            </a:r>
            <a:endParaRPr lang="vi-VN" sz="2000" b="1">
              <a:latin typeface="Arial" charset="0"/>
            </a:endParaRPr>
          </a:p>
        </p:txBody>
      </p:sp>
      <p:pic>
        <p:nvPicPr>
          <p:cNvPr id="16387" name="Picture 11" descr="Copy of Copy of tranh TN-XH 01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762000"/>
            <a:ext cx="3849688" cy="5486400"/>
          </a:xfrm>
          <a:noFill/>
        </p:spPr>
      </p:pic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5257800" y="3733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 flipH="1" flipV="1">
            <a:off x="3429000" y="3124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16"/>
          <p:cNvSpPr>
            <a:spLocks noChangeShapeType="1"/>
          </p:cNvSpPr>
          <p:nvPr/>
        </p:nvSpPr>
        <p:spPr bwMode="auto">
          <a:xfrm flipH="1">
            <a:off x="3733800" y="4495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17"/>
          <p:cNvSpPr>
            <a:spLocks noChangeShapeType="1"/>
          </p:cNvSpPr>
          <p:nvPr/>
        </p:nvSpPr>
        <p:spPr bwMode="auto">
          <a:xfrm>
            <a:off x="5638800" y="4572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8"/>
          <p:cNvSpPr>
            <a:spLocks noChangeShapeType="1"/>
          </p:cNvSpPr>
          <p:nvPr/>
        </p:nvSpPr>
        <p:spPr bwMode="auto">
          <a:xfrm>
            <a:off x="70104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1981200" y="2895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905000" y="56229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086600" y="4114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Thanh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239000" y="4876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tr</a:t>
            </a:r>
            <a:r>
              <a:rPr lang="vi-VN" sz="1800">
                <a:latin typeface="Arial" charset="0"/>
              </a:rPr>
              <a:t>á</a:t>
            </a:r>
            <a:r>
              <a:rPr lang="en-US" sz="1800">
                <a:latin typeface="Arial" charset="0"/>
              </a:rPr>
              <a:t>i</a:t>
            </a:r>
            <a:endParaRPr lang="vi-VN" sz="1800">
              <a:latin typeface="Arial" charset="0"/>
            </a:endParaRPr>
          </a:p>
        </p:txBody>
      </p:sp>
      <p:sp>
        <p:nvSpPr>
          <p:cNvPr id="16397" name="Line 24"/>
          <p:cNvSpPr>
            <a:spLocks noChangeShapeType="1"/>
          </p:cNvSpPr>
          <p:nvPr/>
        </p:nvSpPr>
        <p:spPr bwMode="auto">
          <a:xfrm flipH="1" flipV="1">
            <a:off x="3429000" y="21336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438400" y="1905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ũi</a:t>
            </a:r>
          </a:p>
        </p:txBody>
      </p:sp>
      <p:sp>
        <p:nvSpPr>
          <p:cNvPr id="16399" name="Text Box 26"/>
          <p:cNvSpPr txBox="1">
            <a:spLocks noChangeArrowheads="1"/>
          </p:cNvSpPr>
          <p:nvPr/>
        </p:nvSpPr>
        <p:spPr bwMode="auto">
          <a:xfrm>
            <a:off x="3048000" y="19050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1</a:t>
            </a:r>
            <a:endParaRPr lang="vi-VN" sz="2000">
              <a:latin typeface="Arial" charset="0"/>
            </a:endParaRPr>
          </a:p>
        </p:txBody>
      </p:sp>
      <p:sp>
        <p:nvSpPr>
          <p:cNvPr id="16400" name="Text Box 27"/>
          <p:cNvSpPr txBox="1">
            <a:spLocks noChangeArrowheads="1"/>
          </p:cNvSpPr>
          <p:nvPr/>
        </p:nvSpPr>
        <p:spPr bwMode="auto">
          <a:xfrm>
            <a:off x="3124200" y="2895600"/>
            <a:ext cx="22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2</a:t>
            </a:r>
            <a:endParaRPr lang="vi-VN" sz="2000">
              <a:latin typeface="Arial" charset="0"/>
            </a:endParaRPr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3352800" y="55626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3</a:t>
            </a:r>
            <a:endParaRPr lang="vi-VN" sz="2000">
              <a:latin typeface="Arial" charset="0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6705600" y="4114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5</a:t>
            </a:r>
            <a:endParaRPr lang="vi-VN" sz="2000">
              <a:latin typeface="Arial" charset="0"/>
            </a:endParaRPr>
          </a:p>
        </p:txBody>
      </p:sp>
      <p:sp>
        <p:nvSpPr>
          <p:cNvPr id="16403" name="Text Box 30"/>
          <p:cNvSpPr txBox="1">
            <a:spLocks noChangeArrowheads="1"/>
          </p:cNvSpPr>
          <p:nvPr/>
        </p:nvSpPr>
        <p:spPr bwMode="auto">
          <a:xfrm>
            <a:off x="6705600" y="48768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4</a:t>
            </a:r>
            <a:endParaRPr lang="vi-VN" sz="20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1227" y="100036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-  </a:t>
            </a:r>
            <a:r>
              <a:rPr lang="nl-NL" sz="2000" dirty="0"/>
              <a:t>Mũi dùng làm gì?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951227" y="1637622"/>
            <a:ext cx="210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- Khí </a:t>
            </a:r>
            <a:r>
              <a:rPr lang="nl-NL" sz="2000" dirty="0"/>
              <a:t>quản, phế quản có c/năng gì?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240867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- Phổi </a:t>
            </a:r>
            <a:r>
              <a:rPr lang="nl-NL" sz="2000" dirty="0"/>
              <a:t>có c/năng gì?</a:t>
            </a:r>
            <a:endParaRPr lang="en-US" sz="20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8" grpId="0" animBg="1"/>
      <p:bldP spid="65556" grpId="0"/>
      <p:bldP spid="65557" grpId="0"/>
      <p:bldP spid="65558" grpId="0"/>
      <p:bldP spid="65559" grpId="0"/>
      <p:bldP spid="65561" grpId="0"/>
      <p:bldP spid="65565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4479925" y="21939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0" y="0"/>
          <a:ext cx="11715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hoto Editor Photo" r:id="rId3" imgW="2010056" imgH="2010056" progId="MSPhotoEd.3">
                  <p:embed/>
                </p:oleObj>
              </mc:Choice>
              <mc:Fallback>
                <p:oleObj name="Photo Editor Photo" r:id="rId3" imgW="2010056" imgH="2010056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7157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19200" y="76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vi</a:t>
            </a:r>
            <a:r>
              <a:rPr lang="vi-VN" sz="2000">
                <a:latin typeface="Arial" charset="0"/>
              </a:rPr>
              <a:t>ệc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đô</a:t>
            </a:r>
            <a:r>
              <a:rPr lang="en-US" sz="2000">
                <a:latin typeface="Arial" charset="0"/>
              </a:rPr>
              <a:t>i</a:t>
            </a:r>
            <a:endParaRPr lang="vi-VN" sz="2000">
              <a:latin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143000" y="5334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Quan s</a:t>
            </a:r>
            <a:r>
              <a:rPr lang="vi-VN" sz="2000">
                <a:latin typeface="Arial" charset="0"/>
              </a:rPr>
              <a:t>át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3, h</a:t>
            </a:r>
            <a:r>
              <a:rPr lang="vi-VN" sz="2000">
                <a:latin typeface="Arial" charset="0"/>
              </a:rPr>
              <a:t>ãy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ỉ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đường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 c</a:t>
            </a:r>
            <a:r>
              <a:rPr lang="vi-VN" sz="2000">
                <a:latin typeface="Arial" charset="0"/>
              </a:rPr>
              <a:t>ủa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kh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ng 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khi h</a:t>
            </a:r>
            <a:r>
              <a:rPr lang="vi-VN" sz="2000">
                <a:latin typeface="Arial" charset="0"/>
              </a:rPr>
              <a:t>ít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khi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 ra</a:t>
            </a:r>
            <a:endParaRPr lang="vi-VN" sz="2000">
              <a:latin typeface="Arial" charset="0"/>
            </a:endParaRPr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1536700" y="1682750"/>
          <a:ext cx="67056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5" imgW="6354062" imgH="3895238" progId="MSPhotoEd.3">
                  <p:embed/>
                </p:oleObj>
              </mc:Choice>
              <mc:Fallback>
                <p:oleObj name="Photo Editor Photo" r:id="rId5" imgW="6354062" imgH="3895238" progId="MSPhotoEd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1682750"/>
                        <a:ext cx="670560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2590800" y="2746375"/>
            <a:ext cx="160338" cy="149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2446338" y="2897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6924675" y="47958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901950" y="5705475"/>
            <a:ext cx="13668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</a:t>
            </a:r>
            <a:r>
              <a:rPr lang="vi-VN" sz="2000" b="1">
                <a:latin typeface="Arial" charset="0"/>
              </a:rPr>
              <a:t>ít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ào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634038" y="5705475"/>
            <a:ext cx="1517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Th</a:t>
            </a:r>
            <a:r>
              <a:rPr lang="vi-VN" sz="2000" b="1">
                <a:latin typeface="Arial" charset="0"/>
              </a:rPr>
              <a:t>ở</a:t>
            </a:r>
            <a:r>
              <a:rPr lang="en-US" sz="2000" b="1">
                <a:latin typeface="Arial" charset="0"/>
              </a:rPr>
              <a:t> ra</a:t>
            </a:r>
            <a:endParaRPr lang="vi-VN" sz="2000" b="1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1111 -0.02894 0.02222 -0.05764 0.03577 -0.06343 C 0.04931 -0.06921 0.07136 -0.05324 0.0809 -0.03472 C 0.09045 -0.0162 0.09254 0.03079 0.09288 0.04769 C 0.09323 0.06458 0.08177 0.04977 0.08334 0.06667 C 0.0849 0.08356 0.10156 0.12546 0.10243 0.14931 C 0.1033 0.17315 0.09271 0.21065 0.08802 0.20972 C 0.08334 0.2088 0.08559 0.1331 0.07379 0.14306 C 0.06198 0.15301 0.0257 0.23449 0.01667 0.26991 C 0.00764 0.30532 0.01163 0.3456 0.0191 0.35556 C 0.02656 0.36551 0.05226 0.33356 0.06181 0.33032 C 0.07136 0.32708 0.07066 0.35301 0.07622 0.33657 C 0.08177 0.32014 0.10035 0.24259 0.09514 0.23194 C 0.08993 0.2213 0.05347 0.2662 0.04514 0.27315 " pathEditMode="relative" ptsTypes="aaaaaaaaaaaaaA">
                                      <p:cBhvr>
                                        <p:cTn id="56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C 0.01736 -0.03796 0.03489 -0.07569 0.04999 -0.08565 C 0.0651 -0.0956 0.08055 -0.07708 0.09045 -0.06018 C 0.10034 -0.04328 0.10763 -0.00254 0.10954 0.01597 C 0.11145 0.03449 0.09965 0.02824 0.10243 0.05093 C 0.1052 0.07361 0.12031 0.12824 0.12621 0.15255 C 0.13211 0.17685 0.13506 0.20116 0.13819 0.19699 C 0.14131 0.19283 0.1401 0.13611 0.14531 0.12709 C 0.15052 0.11806 0.15798 0.11968 0.16909 0.14306 C 0.1802 0.16644 0.20451 0.23449 0.21197 0.26667 C 0.21944 0.29884 0.22291 0.32963 0.21423 0.33658 C 0.20555 0.34352 0.17135 0.32246 0.15954 0.3081 C 0.14774 0.29375 0.14565 0.26898 0.14288 0.25093 C 0.1401 0.23287 0.1401 0.21111 0.14288 0.2 C 0.14565 0.18889 0.15121 0.16945 0.15954 0.18426 C 0.16788 0.19908 0.18038 0.24398 0.19288 0.28889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1319 0.02083 -0.02621 0.0419 -0.02152 0.04769 C -0.01684 0.05347 0.01823 0.0544 0.02848 0.03495 C 0.03872 0.01551 0.03525 -0.04653 0.04046 -0.06968 C 0.04566 -0.09282 0.05591 -0.09028 0.05955 -0.10463 C 0.0632 -0.11898 0.06337 -0.13449 0.06181 -0.15556 C 0.06025 -0.17662 0.05191 -0.21111 0.05 -0.23171 C 0.04809 -0.25231 0.05035 -0.2625 0.05 -0.2794 C 0.04966 -0.2963 0.05278 -0.32014 0.04757 -0.33333 C 0.04237 -0.34653 0.02917 -0.35486 0.01893 -0.35856 C 0.00868 -0.36227 -0.00451 -0.36667 -0.01441 -0.35556 C -0.0243 -0.34444 -0.03211 -0.30509 -0.04045 -0.2919 C -0.04878 -0.2787 -0.05659 -0.27755 -0.06441 -0.27616 " pathEditMode="relative" ptsTypes="aaaaaaaaaaaaA">
                                      <p:cBhvr>
                                        <p:cTn id="74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5.18519E-6 C 0.00087 0.01805 0.00192 0.0361 0.00711 0.03495 C 0.01232 0.03379 0.03021 0.00717 0.03108 -0.00649 C 0.03195 -0.02015 0.02188 -0.02339 0.01199 -0.04769 C 0.00209 -0.072 -0.01857 -0.14306 -0.02847 -0.15255 C -0.03836 -0.16205 -0.04114 -0.10973 -0.04756 -0.10487 C -0.05399 -0.10001 -0.06111 -0.10209 -0.06666 -0.12385 C -0.07222 -0.14561 -0.07899 -0.20649 -0.0809 -0.23496 C -0.08281 -0.26343 -0.07777 -0.2757 -0.07847 -0.29538 C -0.07916 -0.31505 -0.07638 -0.33936 -0.08558 -0.35255 C -0.09479 -0.36575 -0.12066 -0.37894 -0.13334 -0.37478 C -0.14601 -0.37061 -0.15191 -0.34885 -0.16181 -0.32709 C -0.17171 -0.30533 -0.1823 -0.27501 -0.19289 -0.24445 " pathEditMode="relative" ptsTypes="aaaaaaaaaaaaA">
                                      <p:cBhvr>
                                        <p:cTn id="78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 animBg="1"/>
      <p:bldP spid="29721" grpId="0" animBg="1"/>
      <p:bldP spid="29721" grpId="1" animBg="1"/>
      <p:bldP spid="29722" grpId="0" animBg="1"/>
      <p:bldP spid="29722" grpId="1" animBg="1"/>
      <p:bldP spid="29723" grpId="0" animBg="1"/>
      <p:bldP spid="29723" grpId="1" animBg="1"/>
      <p:bldP spid="29723" grpId="2" animBg="1"/>
      <p:bldP spid="29724" grpId="0" animBg="1"/>
      <p:bldP spid="29724" grpId="1" animBg="1"/>
      <p:bldP spid="29725" grpId="0"/>
      <p:bldP spid="29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K</a:t>
            </a:r>
            <a:r>
              <a:rPr lang="vi-VN" sz="2800" b="1" u="sng">
                <a:latin typeface="Arial" charset="0"/>
              </a:rPr>
              <a:t>ết</a:t>
            </a:r>
            <a:r>
              <a:rPr lang="en-US" sz="2800" b="1" u="sng">
                <a:latin typeface="Arial" charset="0"/>
              </a:rPr>
              <a:t> lu</a:t>
            </a:r>
            <a:r>
              <a:rPr lang="vi-VN" sz="2800" b="1" u="sng">
                <a:latin typeface="Arial" charset="0"/>
              </a:rPr>
              <a:t>ận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Khi h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ít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 v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ào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</a:t>
            </a:r>
            <a:endParaRPr lang="vi-VN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14800" y="6858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M</a:t>
            </a:r>
            <a:r>
              <a:rPr lang="vi-VN">
                <a:latin typeface="Arial" charset="0"/>
              </a:rPr>
              <a:t>ũi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114800" y="2286000"/>
            <a:ext cx="13716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Kh</a:t>
            </a:r>
            <a:r>
              <a:rPr lang="vi-VN">
                <a:latin typeface="Arial" charset="0"/>
              </a:rPr>
              <a:t>í</a:t>
            </a:r>
            <a:r>
              <a:rPr lang="en-US">
                <a:latin typeface="Arial" charset="0"/>
              </a:rPr>
              <a:t> qu</a:t>
            </a:r>
            <a:r>
              <a:rPr lang="vi-VN">
                <a:latin typeface="Arial" charset="0"/>
              </a:rPr>
              <a:t>ản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114800" y="3886200"/>
            <a:ext cx="1371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Ph</a:t>
            </a:r>
            <a:r>
              <a:rPr lang="vi-VN">
                <a:latin typeface="Arial" charset="0"/>
              </a:rPr>
              <a:t>ế</a:t>
            </a:r>
            <a:r>
              <a:rPr lang="en-US">
                <a:latin typeface="Arial" charset="0"/>
              </a:rPr>
              <a:t> qu</a:t>
            </a:r>
            <a:r>
              <a:rPr lang="vi-VN">
                <a:latin typeface="Arial" charset="0"/>
              </a:rPr>
              <a:t>ản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114800" y="5562600"/>
            <a:ext cx="1371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Ph</a:t>
            </a:r>
            <a:r>
              <a:rPr lang="vi-VN">
                <a:latin typeface="Arial" charset="0"/>
              </a:rPr>
              <a:t>ổi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324600" y="91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latin typeface="Arial" charset="0"/>
              </a:rPr>
              <a:t>Khi th</a:t>
            </a:r>
            <a:r>
              <a:rPr lang="vi-VN" b="1">
                <a:solidFill>
                  <a:srgbClr val="009900"/>
                </a:solidFill>
                <a:latin typeface="Arial" charset="0"/>
              </a:rPr>
              <a:t>ở</a:t>
            </a:r>
            <a:r>
              <a:rPr lang="en-US" b="1">
                <a:solidFill>
                  <a:srgbClr val="009900"/>
                </a:solidFill>
                <a:latin typeface="Arial" charset="0"/>
              </a:rPr>
              <a:t> ra</a:t>
            </a:r>
            <a:endParaRPr lang="vi-VN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7417" name="AutoShape 22"/>
          <p:cNvSpPr>
            <a:spLocks noChangeArrowheads="1"/>
          </p:cNvSpPr>
          <p:nvPr/>
        </p:nvSpPr>
        <p:spPr bwMode="auto">
          <a:xfrm flipH="1">
            <a:off x="3200400" y="1676400"/>
            <a:ext cx="990600" cy="1128713"/>
          </a:xfrm>
          <a:prstGeom prst="downArrow">
            <a:avLst>
              <a:gd name="adj1" fmla="val 50000"/>
              <a:gd name="adj2" fmla="val 28486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8" name="AutoShape 23"/>
          <p:cNvSpPr>
            <a:spLocks noChangeArrowheads="1"/>
          </p:cNvSpPr>
          <p:nvPr/>
        </p:nvSpPr>
        <p:spPr bwMode="auto">
          <a:xfrm>
            <a:off x="2514600" y="2667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9" name="AutoShape 24"/>
          <p:cNvSpPr>
            <a:spLocks noChangeArrowheads="1"/>
          </p:cNvSpPr>
          <p:nvPr/>
        </p:nvSpPr>
        <p:spPr bwMode="auto">
          <a:xfrm>
            <a:off x="6172200" y="3810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 rot="-5400000">
            <a:off x="41671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 rot="-5400000">
            <a:off x="41671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9" name="AutoShape 27"/>
          <p:cNvSpPr>
            <a:spLocks noChangeArrowheads="1"/>
          </p:cNvSpPr>
          <p:nvPr/>
        </p:nvSpPr>
        <p:spPr bwMode="auto">
          <a:xfrm rot="-5400000">
            <a:off x="4090988" y="1700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3" name="AutoShape 28"/>
          <p:cNvSpPr>
            <a:spLocks noChangeArrowheads="1"/>
          </p:cNvSpPr>
          <p:nvPr/>
        </p:nvSpPr>
        <p:spPr bwMode="auto">
          <a:xfrm>
            <a:off x="7010400" y="3429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4" name="AutoShape 29"/>
          <p:cNvSpPr>
            <a:spLocks noChangeArrowheads="1"/>
          </p:cNvSpPr>
          <p:nvPr/>
        </p:nvSpPr>
        <p:spPr bwMode="auto">
          <a:xfrm>
            <a:off x="6324600" y="4572000"/>
            <a:ext cx="457200" cy="1066800"/>
          </a:xfrm>
          <a:prstGeom prst="upArrow">
            <a:avLst>
              <a:gd name="adj1" fmla="val 6875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rot="5400000">
            <a:off x="4700588" y="16240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 rot="5400000">
            <a:off x="47767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 rot="5400000">
            <a:off x="48529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 animBg="1"/>
      <p:bldP spid="69638" grpId="1" animBg="1"/>
      <p:bldP spid="69639" grpId="0" animBg="1"/>
      <p:bldP spid="69639" grpId="1" animBg="1"/>
      <p:bldP spid="69640" grpId="0" animBg="1"/>
      <p:bldP spid="69640" grpId="1" animBg="1"/>
      <p:bldP spid="69641" grpId="0" animBg="1"/>
      <p:bldP spid="69641" grpId="1" animBg="1"/>
      <p:bldP spid="69646" grpId="0"/>
      <p:bldP spid="69657" grpId="0" animBg="1"/>
      <p:bldP spid="69658" grpId="0" animBg="1"/>
      <p:bldP spid="69659" grpId="0" animBg="1"/>
      <p:bldP spid="69662" grpId="0" animBg="1"/>
      <p:bldP spid="69663" grpId="0" animBg="1"/>
      <p:bldP spid="696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124200" y="457200"/>
            <a:ext cx="5562600" cy="4800600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038600" y="2209800"/>
            <a:ext cx="320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latin typeface="Arial" charset="0"/>
              </a:rPr>
              <a:t>C</a:t>
            </a:r>
            <a:r>
              <a:rPr lang="vi-VN" sz="3200" b="1">
                <a:solidFill>
                  <a:srgbClr val="CC3300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CC3300"/>
                </a:solidFill>
                <a:latin typeface="Arial" charset="0"/>
              </a:rPr>
              <a:t> quan hô hấp có nhiệm vụ gì?</a:t>
            </a:r>
            <a:endParaRPr lang="en-US" sz="3200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914400"/>
            <a:ext cx="1447800" cy="1524000"/>
            <a:chOff x="1008" y="576"/>
            <a:chExt cx="912" cy="960"/>
          </a:xfrm>
        </p:grpSpPr>
        <p:sp>
          <p:nvSpPr>
            <p:cNvPr id="18437" name="Oval 10"/>
            <p:cNvSpPr>
              <a:spLocks noChangeArrowheads="1"/>
            </p:cNvSpPr>
            <p:nvPr/>
          </p:nvSpPr>
          <p:spPr bwMode="auto">
            <a:xfrm>
              <a:off x="1008" y="576"/>
              <a:ext cx="912" cy="96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8438" name="Text Box 11"/>
            <p:cNvSpPr txBox="1">
              <a:spLocks noChangeArrowheads="1"/>
            </p:cNvSpPr>
            <p:nvPr/>
          </p:nvSpPr>
          <p:spPr bwMode="auto">
            <a:xfrm>
              <a:off x="1104" y="672"/>
              <a:ext cx="76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>
                  <a:latin typeface="Arial" charset="0"/>
                </a:rPr>
                <a:t>?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 rot="-5400000">
            <a:off x="5726907" y="1816893"/>
            <a:ext cx="2381250" cy="3319463"/>
          </a:xfrm>
          <a:prstGeom prst="wedgeRoundRectCallout">
            <a:avLst>
              <a:gd name="adj1" fmla="val 60264"/>
              <a:gd name="adj2" fmla="val -7515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gi</a:t>
            </a:r>
            <a:r>
              <a:rPr lang="vi-VN" sz="2000">
                <a:latin typeface="Arial" charset="0"/>
              </a:rPr>
              <a:t>úp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ể</a:t>
            </a:r>
            <a:r>
              <a:rPr lang="en-US" sz="2000">
                <a:latin typeface="Arial" charset="0"/>
              </a:rPr>
              <a:t> trao </a:t>
            </a:r>
            <a:r>
              <a:rPr lang="vi-VN" sz="2000">
                <a:latin typeface="Arial" charset="0"/>
              </a:rPr>
              <a:t>đổi</a:t>
            </a:r>
            <a:r>
              <a:rPr lang="en-US" sz="2000">
                <a:latin typeface="Arial" charset="0"/>
              </a:rPr>
              <a:t> 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ới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i tr</a:t>
            </a:r>
            <a:r>
              <a:rPr lang="vi-VN" sz="2000">
                <a:latin typeface="Arial" charset="0"/>
              </a:rPr>
              <a:t>ường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 ngo</a:t>
            </a:r>
            <a:r>
              <a:rPr lang="vi-VN" sz="2000">
                <a:latin typeface="Arial" charset="0"/>
              </a:rPr>
              <a:t>ài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124200" y="533400"/>
            <a:ext cx="2286000" cy="1752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0" y="2286000"/>
            <a:ext cx="3581400" cy="2514600"/>
          </a:xfrm>
          <a:prstGeom prst="wedgeRoundRectCallout">
            <a:avLst>
              <a:gd name="adj1" fmla="val 64139"/>
              <a:gd name="adj2" fmla="val -608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Ở cơ quan hô hấp</a:t>
            </a:r>
            <a:endParaRPr lang="en-US" sz="2000">
              <a:solidFill>
                <a:srgbClr val="CC3300"/>
              </a:solidFill>
              <a:latin typeface="Arial" charset="0"/>
            </a:endParaRP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vi-VN" sz="2000">
                <a:solidFill>
                  <a:srgbClr val="CC3300"/>
                </a:solidFill>
              </a:rPr>
              <a:t>ũi</a:t>
            </a:r>
            <a:r>
              <a:rPr lang="en-US" sz="2000">
                <a:solidFill>
                  <a:srgbClr val="CC3300"/>
                </a:solidFill>
              </a:rPr>
              <a:t>, kh</a:t>
            </a:r>
            <a:r>
              <a:rPr lang="vi-VN" sz="2000">
                <a:solidFill>
                  <a:srgbClr val="CC3300"/>
                </a:solidFill>
              </a:rPr>
              <a:t>í</a:t>
            </a:r>
            <a:r>
              <a:rPr lang="en-US" sz="2000">
                <a:solidFill>
                  <a:srgbClr val="CC3300"/>
                </a:solidFill>
              </a:rPr>
              <a:t> qu</a:t>
            </a:r>
            <a:r>
              <a:rPr lang="vi-VN" sz="2000">
                <a:solidFill>
                  <a:srgbClr val="CC3300"/>
                </a:solidFill>
              </a:rPr>
              <a:t>ản</a:t>
            </a:r>
            <a:r>
              <a:rPr lang="en-US" sz="2000">
                <a:solidFill>
                  <a:srgbClr val="CC3300"/>
                </a:solidFill>
              </a:rPr>
              <a:t>, ph</a:t>
            </a:r>
            <a:r>
              <a:rPr lang="vi-VN" sz="2000">
                <a:solidFill>
                  <a:srgbClr val="CC3300"/>
                </a:solidFill>
              </a:rPr>
              <a:t>ế</a:t>
            </a:r>
            <a:r>
              <a:rPr lang="en-US" sz="2000">
                <a:solidFill>
                  <a:srgbClr val="CC3300"/>
                </a:solidFill>
              </a:rPr>
              <a:t> qu</a:t>
            </a:r>
            <a:r>
              <a:rPr lang="vi-VN" sz="2000">
                <a:solidFill>
                  <a:srgbClr val="CC3300"/>
                </a:solidFill>
              </a:rPr>
              <a:t>ản</a:t>
            </a:r>
            <a:r>
              <a:rPr lang="en-US" sz="2000">
                <a:solidFill>
                  <a:srgbClr val="CC3300"/>
                </a:solidFill>
              </a:rPr>
              <a:t> </a:t>
            </a:r>
          </a:p>
          <a:p>
            <a:r>
              <a:rPr lang="en-US" sz="2000">
                <a:solidFill>
                  <a:srgbClr val="CC3300"/>
                </a:solidFill>
              </a:rPr>
              <a:t>l</a:t>
            </a:r>
            <a:r>
              <a:rPr lang="vi-VN" sz="2000">
                <a:solidFill>
                  <a:srgbClr val="CC3300"/>
                </a:solidFill>
              </a:rPr>
              <a:t>à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vi-VN" sz="2000">
                <a:solidFill>
                  <a:srgbClr val="CC3300"/>
                </a:solidFill>
              </a:rPr>
              <a:t>đường</a:t>
            </a:r>
            <a:r>
              <a:rPr lang="en-US" sz="2000">
                <a:solidFill>
                  <a:srgbClr val="CC3300"/>
                </a:solidFill>
              </a:rPr>
              <a:t> dẫn kh</a:t>
            </a:r>
            <a:r>
              <a:rPr lang="vi-VN" sz="2000">
                <a:solidFill>
                  <a:srgbClr val="CC3300"/>
                </a:solidFill>
              </a:rPr>
              <a:t>í</a:t>
            </a:r>
            <a:endParaRPr lang="en-US" sz="2000">
              <a:solidFill>
                <a:srgbClr val="CC3300"/>
              </a:solidFill>
            </a:endParaRPr>
          </a:p>
          <a:p>
            <a:endParaRPr lang="en-US" sz="2000">
              <a:solidFill>
                <a:srgbClr val="CC3300"/>
              </a:solidFill>
            </a:endParaRPr>
          </a:p>
          <a:p>
            <a:r>
              <a:rPr lang="en-US" sz="2000"/>
              <a:t>Hai l</a:t>
            </a:r>
            <a:r>
              <a:rPr lang="vi-VN" sz="2000"/>
              <a:t>á</a:t>
            </a:r>
            <a:r>
              <a:rPr lang="en-US" sz="2000"/>
              <a:t> ph</a:t>
            </a:r>
            <a:r>
              <a:rPr lang="vi-VN" sz="2000"/>
              <a:t>ổi</a:t>
            </a:r>
            <a:r>
              <a:rPr lang="en-US" sz="2000"/>
              <a:t> c</a:t>
            </a:r>
            <a:r>
              <a:rPr lang="vi-VN" sz="2000"/>
              <a:t>ó</a:t>
            </a:r>
            <a:r>
              <a:rPr lang="en-US" sz="2000"/>
              <a:t> </a:t>
            </a:r>
          </a:p>
          <a:p>
            <a:r>
              <a:rPr lang="en-US" sz="2000"/>
              <a:t>ch</a:t>
            </a:r>
            <a:r>
              <a:rPr lang="vi-VN" sz="2000"/>
              <a:t>ức</a:t>
            </a:r>
            <a:r>
              <a:rPr lang="en-US" sz="2000"/>
              <a:t> n</a:t>
            </a:r>
            <a:r>
              <a:rPr lang="vi-VN" sz="2000"/>
              <a:t>ă</a:t>
            </a:r>
            <a:r>
              <a:rPr lang="en-US" sz="2000"/>
              <a:t>ng trao </a:t>
            </a:r>
            <a:r>
              <a:rPr lang="vi-VN" sz="2000"/>
              <a:t>đổi</a:t>
            </a:r>
            <a:r>
              <a:rPr lang="en-US" sz="2000"/>
              <a:t> kh</a:t>
            </a:r>
            <a:r>
              <a:rPr lang="vi-VN" sz="2000"/>
              <a:t>í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>
                <a:latin typeface="Arial" charset="0"/>
              </a:rPr>
              <a:t>K</a:t>
            </a:r>
            <a:r>
              <a:rPr lang="vi-VN" sz="2000" b="1" u="sng">
                <a:latin typeface="Arial" charset="0"/>
              </a:rPr>
              <a:t>ết</a:t>
            </a:r>
            <a:r>
              <a:rPr lang="en-US" sz="2000" b="1" u="sng">
                <a:latin typeface="Arial" charset="0"/>
              </a:rPr>
              <a:t> lu</a:t>
            </a:r>
            <a:r>
              <a:rPr lang="vi-VN" sz="2000" b="1" u="sng">
                <a:latin typeface="Arial" charset="0"/>
              </a:rPr>
              <a:t>ận</a:t>
            </a:r>
            <a:r>
              <a:rPr lang="en-US" sz="2000" b="1" u="sng">
                <a:latin typeface="Arial" charset="0"/>
              </a:rPr>
              <a:t>:</a:t>
            </a:r>
            <a:endParaRPr lang="vi-VN" sz="2000" b="1" u="sng">
              <a:latin typeface="Arial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2371725" y="2366963"/>
            <a:ext cx="5008563" cy="33385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GIÚP HỌC SINH BIẾT ĐƯỜNG ĐI</a:t>
            </a:r>
          </a:p>
          <a:p>
            <a:r>
              <a:rPr lang="en-US" sz="2000">
                <a:latin typeface="Arial" charset="0"/>
              </a:rPr>
              <a:t> CỦA CƠ QUAN HÔ HẤP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5" grpId="0" animBg="1"/>
      <p:bldP spid="32776" grpId="0"/>
      <p:bldP spid="327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7172" name="WordArt 16"/>
          <p:cNvSpPr>
            <a:spLocks noChangeArrowheads="1" noChangeShapeType="1" noTextEdit="1"/>
          </p:cNvSpPr>
          <p:nvPr/>
        </p:nvSpPr>
        <p:spPr bwMode="auto">
          <a:xfrm>
            <a:off x="2895600" y="-152400"/>
            <a:ext cx="2819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03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1600200" y="15240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dirty="0"/>
              <a:t>-</a:t>
            </a:r>
            <a:r>
              <a:rPr lang="nl-NL" sz="3200" dirty="0" smtClean="0"/>
              <a:t> Cần  </a:t>
            </a:r>
            <a:r>
              <a:rPr lang="nl-NL" sz="3200" dirty="0"/>
              <a:t>giữ vệ sinh cơ quan hô hấp</a:t>
            </a:r>
            <a:endParaRPr lang="en-US" sz="3200" dirty="0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1600722" y="2273300"/>
            <a:ext cx="7543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smtClean="0">
                <a:cs typeface="Times New Roman" pitchFamily="18" charset="0"/>
              </a:rPr>
              <a:t>  - </a:t>
            </a:r>
            <a:r>
              <a:rPr lang="en-US" sz="2800" dirty="0" err="1">
                <a:cs typeface="Times New Roman" pitchFamily="18" charset="0"/>
              </a:rPr>
              <a:t>Chuẩn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bị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bài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tiếp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theo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762000" y="4648200"/>
          <a:ext cx="20558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3" imgW="3025775" imgH="3252788" progId="MS_ClipArt_Gallery.2">
                  <p:embed/>
                </p:oleObj>
              </mc:Choice>
              <mc:Fallback>
                <p:oleObj name="Clip" r:id="rId3" imgW="3025775" imgH="3252788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2055813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AutoShape 20"/>
          <p:cNvSpPr>
            <a:spLocks noChangeArrowheads="1"/>
          </p:cNvSpPr>
          <p:nvPr/>
        </p:nvSpPr>
        <p:spPr bwMode="auto">
          <a:xfrm>
            <a:off x="3352800" y="3048000"/>
            <a:ext cx="4495800" cy="3581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7176" name="Text Box 21"/>
          <p:cNvSpPr txBox="1">
            <a:spLocks noChangeArrowheads="1"/>
          </p:cNvSpPr>
          <p:nvPr/>
        </p:nvSpPr>
        <p:spPr bwMode="auto">
          <a:xfrm>
            <a:off x="3962400" y="4480718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sát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xem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trong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mũi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có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gì</a:t>
            </a:r>
            <a:r>
              <a:rPr lang="en-US" b="1" dirty="0"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676775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Tài liệu tham khảo</a:t>
            </a:r>
          </a:p>
        </p:txBody>
      </p:sp>
      <p:pic>
        <p:nvPicPr>
          <p:cNvPr id="88067" name="Picture 3" descr="90912-1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1981200" cy="1981200"/>
          </a:xfrm>
          <a:noFill/>
        </p:spPr>
      </p:pic>
      <p:pic>
        <p:nvPicPr>
          <p:cNvPr id="88068" name="Picture 4" descr="G07054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4038600"/>
            <a:ext cx="3276600" cy="2533650"/>
          </a:xfr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91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1. 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l</a:t>
            </a:r>
            <a:r>
              <a:rPr lang="vi-VN" sz="1600">
                <a:latin typeface="Arial" charset="0"/>
              </a:rPr>
              <a:t>à</a:t>
            </a:r>
            <a:r>
              <a:rPr lang="en-US" sz="1600">
                <a:latin typeface="Arial" charset="0"/>
              </a:rPr>
              <a:t> g</a:t>
            </a:r>
            <a:r>
              <a:rPr lang="vi-VN" sz="1600">
                <a:latin typeface="Arial" charset="0"/>
              </a:rPr>
              <a:t>ì</a:t>
            </a:r>
            <a:r>
              <a:rPr lang="en-US" sz="1600">
                <a:latin typeface="Arial" charset="0"/>
              </a:rPr>
              <a:t>?</a:t>
            </a:r>
            <a:endParaRPr lang="vi-VN" sz="1600"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33600" y="304800"/>
            <a:ext cx="510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latin typeface="Arial" charset="0"/>
              </a:rPr>
              <a:t>H</a:t>
            </a:r>
            <a:r>
              <a:rPr lang="vi-VN" sz="1800" b="1">
                <a:latin typeface="Arial" charset="0"/>
              </a:rPr>
              <a:t>ô</a:t>
            </a:r>
            <a:r>
              <a:rPr lang="en-US" sz="1800" b="1">
                <a:latin typeface="Arial" charset="0"/>
              </a:rPr>
              <a:t> h</a:t>
            </a:r>
            <a:r>
              <a:rPr lang="vi-VN" sz="1800" b="1">
                <a:latin typeface="Arial" charset="0"/>
              </a:rPr>
              <a:t>ấp</a:t>
            </a:r>
            <a:r>
              <a:rPr lang="en-US" sz="1800" b="1">
                <a:latin typeface="Arial" charset="0"/>
              </a:rPr>
              <a:t> l</a:t>
            </a:r>
            <a:r>
              <a:rPr lang="vi-VN" sz="1800" b="1">
                <a:latin typeface="Arial" charset="0"/>
              </a:rPr>
              <a:t>à</a:t>
            </a:r>
            <a:r>
              <a:rPr lang="en-US" sz="1800" b="1">
                <a:latin typeface="Arial" charset="0"/>
              </a:rPr>
              <a:t> qu</a:t>
            </a:r>
            <a:r>
              <a:rPr lang="vi-VN" sz="1800" b="1">
                <a:latin typeface="Arial" charset="0"/>
              </a:rPr>
              <a:t>á</a:t>
            </a:r>
            <a:r>
              <a:rPr lang="en-US" sz="1800" b="1">
                <a:latin typeface="Arial" charset="0"/>
              </a:rPr>
              <a:t> tr</a:t>
            </a:r>
            <a:r>
              <a:rPr lang="vi-VN" sz="1800" b="1">
                <a:latin typeface="Arial" charset="0"/>
              </a:rPr>
              <a:t>ình</a:t>
            </a:r>
            <a:r>
              <a:rPr lang="en-US" sz="1800" b="1">
                <a:latin typeface="Arial" charset="0"/>
              </a:rPr>
              <a:t> ph</a:t>
            </a:r>
            <a:r>
              <a:rPr lang="vi-VN" sz="1800" b="1">
                <a:latin typeface="Arial" charset="0"/>
              </a:rPr>
              <a:t>â</a:t>
            </a:r>
            <a:r>
              <a:rPr lang="en-US" sz="1800" b="1">
                <a:latin typeface="Arial" charset="0"/>
              </a:rPr>
              <a:t>n gi</a:t>
            </a:r>
            <a:r>
              <a:rPr lang="vi-VN" sz="1800" b="1">
                <a:latin typeface="Arial" charset="0"/>
              </a:rPr>
              <a:t>ải</a:t>
            </a:r>
            <a:r>
              <a:rPr lang="en-US" sz="1800" b="1">
                <a:latin typeface="Arial" charset="0"/>
              </a:rPr>
              <a:t> ch</a:t>
            </a:r>
            <a:r>
              <a:rPr lang="vi-VN" sz="1800" b="1">
                <a:latin typeface="Arial" charset="0"/>
              </a:rPr>
              <a:t>ất</a:t>
            </a:r>
            <a:r>
              <a:rPr lang="en-US" sz="1800" b="1">
                <a:latin typeface="Arial" charset="0"/>
              </a:rPr>
              <a:t> h</a:t>
            </a:r>
            <a:r>
              <a:rPr lang="vi-VN" sz="1800" b="1">
                <a:latin typeface="Arial" charset="0"/>
              </a:rPr>
              <a:t>ữu</a:t>
            </a:r>
            <a:r>
              <a:rPr lang="en-US" sz="1800" b="1">
                <a:latin typeface="Arial" charset="0"/>
              </a:rPr>
              <a:t> c</a:t>
            </a:r>
            <a:r>
              <a:rPr lang="vi-VN" sz="1800" b="1">
                <a:latin typeface="Arial" charset="0"/>
              </a:rPr>
              <a:t>ơ</a:t>
            </a:r>
            <a:r>
              <a:rPr lang="en-US" sz="1800" b="1">
                <a:latin typeface="Arial" charset="0"/>
              </a:rPr>
              <a:t> </a:t>
            </a:r>
          </a:p>
          <a:p>
            <a:pPr eaLnBrk="1" hangingPunct="1"/>
            <a:r>
              <a:rPr lang="en-US" sz="1800" b="1">
                <a:latin typeface="Arial" charset="0"/>
              </a:rPr>
              <a:t>c</a:t>
            </a:r>
            <a:r>
              <a:rPr lang="vi-VN" sz="1800" b="1">
                <a:latin typeface="Arial" charset="0"/>
              </a:rPr>
              <a:t>ó</a:t>
            </a:r>
            <a:r>
              <a:rPr lang="en-US" sz="1800" b="1">
                <a:latin typeface="Arial" charset="0"/>
              </a:rPr>
              <a:t> trong c</a:t>
            </a:r>
            <a:r>
              <a:rPr lang="vi-VN" sz="1800" b="1">
                <a:latin typeface="Arial" charset="0"/>
              </a:rPr>
              <a:t>ơ</a:t>
            </a:r>
            <a:r>
              <a:rPr lang="en-US" sz="1800" b="1">
                <a:latin typeface="Arial" charset="0"/>
              </a:rPr>
              <a:t> th</a:t>
            </a:r>
            <a:r>
              <a:rPr lang="vi-VN" sz="1800" b="1">
                <a:latin typeface="Arial" charset="0"/>
              </a:rPr>
              <a:t>ể</a:t>
            </a:r>
            <a:r>
              <a:rPr lang="en-US" sz="1800" b="1">
                <a:latin typeface="Arial" charset="0"/>
              </a:rPr>
              <a:t> </a:t>
            </a:r>
            <a:r>
              <a:rPr lang="vi-VN" sz="1800" b="1">
                <a:latin typeface="Arial" charset="0"/>
              </a:rPr>
              <a:t>để</a:t>
            </a:r>
            <a:r>
              <a:rPr lang="en-US" sz="1800" b="1">
                <a:latin typeface="Arial" charset="0"/>
              </a:rPr>
              <a:t> gi</a:t>
            </a:r>
            <a:r>
              <a:rPr lang="vi-VN" sz="1800" b="1">
                <a:latin typeface="Arial" charset="0"/>
              </a:rPr>
              <a:t>ải</a:t>
            </a:r>
            <a:r>
              <a:rPr lang="en-US" sz="1800" b="1">
                <a:latin typeface="Arial" charset="0"/>
              </a:rPr>
              <a:t> ph</a:t>
            </a:r>
            <a:r>
              <a:rPr lang="vi-VN" sz="1800" b="1">
                <a:latin typeface="Arial" charset="0"/>
              </a:rPr>
              <a:t>óng</a:t>
            </a:r>
            <a:r>
              <a:rPr lang="en-US" sz="1800" b="1">
                <a:latin typeface="Arial" charset="0"/>
              </a:rPr>
              <a:t> n</a:t>
            </a:r>
            <a:r>
              <a:rPr lang="vi-VN" sz="1800" b="1">
                <a:latin typeface="Arial" charset="0"/>
              </a:rPr>
              <a:t>ă</a:t>
            </a:r>
            <a:r>
              <a:rPr lang="en-US" sz="1800" b="1">
                <a:latin typeface="Arial" charset="0"/>
              </a:rPr>
              <a:t>ng l</a:t>
            </a:r>
            <a:r>
              <a:rPr lang="vi-VN" sz="1800" b="1">
                <a:latin typeface="Arial" charset="0"/>
              </a:rPr>
              <a:t>ượng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2133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hi</a:t>
            </a:r>
            <a:r>
              <a:rPr lang="vi-VN" sz="1600">
                <a:latin typeface="Arial" charset="0"/>
              </a:rPr>
              <a:t>ếu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800600" y="2133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k</a:t>
            </a:r>
            <a:r>
              <a:rPr lang="vi-VN" sz="1600">
                <a:latin typeface="Arial" charset="0"/>
              </a:rPr>
              <a:t>ị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S</a:t>
            </a:r>
            <a:r>
              <a:rPr lang="vi-VN" sz="1600">
                <a:latin typeface="Arial" charset="0"/>
              </a:rPr>
              <a:t>ử</a:t>
            </a:r>
            <a:r>
              <a:rPr lang="en-US" sz="1600">
                <a:latin typeface="Arial" charset="0"/>
              </a:rPr>
              <a:t> d</a:t>
            </a:r>
            <a:r>
              <a:rPr lang="vi-VN" sz="1600">
                <a:latin typeface="Arial" charset="0"/>
              </a:rPr>
              <a:t>ụng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  <a:r>
              <a:rPr lang="en-US" sz="1600">
                <a:latin typeface="Arial" charset="0"/>
              </a:rPr>
              <a:t> </a:t>
            </a:r>
            <a:r>
              <a:rPr lang="vi-VN" sz="1600">
                <a:latin typeface="Arial" charset="0"/>
              </a:rPr>
              <a:t>ox</a:t>
            </a:r>
            <a:r>
              <a:rPr lang="en-US" sz="1600">
                <a:latin typeface="Arial" charset="0"/>
              </a:rPr>
              <a:t>i tự do c</a:t>
            </a:r>
            <a:r>
              <a:rPr lang="vi-VN" sz="1600">
                <a:latin typeface="Arial" charset="0"/>
              </a:rPr>
              <a:t>ủa</a:t>
            </a:r>
            <a:r>
              <a:rPr lang="en-US" sz="1600">
                <a:latin typeface="Arial" charset="0"/>
              </a:rPr>
              <a:t> m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i tr</a:t>
            </a:r>
            <a:r>
              <a:rPr lang="vi-VN" sz="1600">
                <a:latin typeface="Arial" charset="0"/>
              </a:rPr>
              <a:t>ường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24400" y="15240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S</a:t>
            </a:r>
            <a:r>
              <a:rPr lang="vi-VN" sz="1600">
                <a:latin typeface="Arial" charset="0"/>
              </a:rPr>
              <a:t>ử</a:t>
            </a:r>
            <a:r>
              <a:rPr lang="en-US" sz="1600">
                <a:latin typeface="Arial" charset="0"/>
              </a:rPr>
              <a:t> d</a:t>
            </a:r>
            <a:r>
              <a:rPr lang="vi-VN" sz="1600">
                <a:latin typeface="Arial" charset="0"/>
              </a:rPr>
              <a:t>ụng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  <a:r>
              <a:rPr lang="en-US" sz="1600">
                <a:latin typeface="Arial" charset="0"/>
              </a:rPr>
              <a:t> </a:t>
            </a:r>
            <a:r>
              <a:rPr lang="vi-VN" sz="1600">
                <a:latin typeface="Arial" charset="0"/>
              </a:rPr>
              <a:t>ox</a:t>
            </a:r>
            <a:r>
              <a:rPr lang="en-US" sz="1600">
                <a:latin typeface="Arial" charset="0"/>
              </a:rPr>
              <a:t>i c</a:t>
            </a:r>
            <a:r>
              <a:rPr lang="vi-VN" sz="1600">
                <a:latin typeface="Arial" charset="0"/>
              </a:rPr>
              <a:t>ủa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ợp</a:t>
            </a:r>
            <a:r>
              <a:rPr lang="en-US" sz="1600">
                <a:latin typeface="Arial" charset="0"/>
              </a:rPr>
              <a:t> ch</a:t>
            </a:r>
            <a:r>
              <a:rPr lang="vi-VN" sz="1600">
                <a:latin typeface="Arial" charset="0"/>
              </a:rPr>
              <a:t>ất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ữ</a:t>
            </a:r>
            <a:r>
              <a:rPr lang="en-US" sz="1600">
                <a:latin typeface="Arial" charset="0"/>
              </a:rPr>
              <a:t>u c</a:t>
            </a:r>
            <a:r>
              <a:rPr lang="vi-VN" sz="1600">
                <a:latin typeface="Arial" charset="0"/>
              </a:rPr>
              <a:t>ơ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429000" y="3657600"/>
            <a:ext cx="1828800" cy="1066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ô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ấp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N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itr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at</a:t>
            </a:r>
            <a:endParaRPr lang="vi-VN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5410200" y="3581400"/>
            <a:ext cx="1828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S</a:t>
            </a:r>
            <a:r>
              <a:rPr lang="vi-VN" sz="1600">
                <a:latin typeface="Arial" charset="0"/>
              </a:rPr>
              <a:t>unf</a:t>
            </a:r>
            <a:r>
              <a:rPr lang="en-US" sz="1600">
                <a:latin typeface="Arial" charset="0"/>
              </a:rPr>
              <a:t>at</a:t>
            </a:r>
            <a:endParaRPr lang="vi-VN" sz="1600">
              <a:latin typeface="Arial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315200" y="3581400"/>
            <a:ext cx="1828800" cy="10668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ô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ấp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Cacbonat</a:t>
            </a:r>
            <a:endParaRPr lang="vi-VN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" y="5562600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0066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0066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006600"/>
                </a:solidFill>
                <a:latin typeface="Arial" charset="0"/>
              </a:rPr>
              <a:t> cacbonic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352800" y="5638800"/>
            <a:ext cx="1600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 nit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ơ</a:t>
            </a:r>
            <a:endParaRPr 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410200" y="5638800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9900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9900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990000"/>
                </a:solidFill>
                <a:latin typeface="Arial" charset="0"/>
              </a:rPr>
              <a:t> s</a:t>
            </a:r>
            <a:r>
              <a:rPr lang="vi-VN" sz="1600" b="1">
                <a:solidFill>
                  <a:srgbClr val="990000"/>
                </a:solidFill>
                <a:latin typeface="Arial" charset="0"/>
              </a:rPr>
              <a:t>unf</a:t>
            </a:r>
            <a:r>
              <a:rPr lang="en-US" sz="1600" b="1">
                <a:solidFill>
                  <a:srgbClr val="990000"/>
                </a:solidFill>
                <a:latin typeface="Arial" charset="0"/>
              </a:rPr>
              <a:t>ua hidro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696200" y="55626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</a:t>
            </a:r>
            <a:r>
              <a:rPr lang="en-US" sz="1600">
                <a:latin typeface="Arial" charset="0"/>
              </a:rPr>
              <a:t>g</a:t>
            </a:r>
          </a:p>
          <a:p>
            <a:pPr eaLnBrk="1" hangingPunct="1"/>
            <a:r>
              <a:rPr lang="en-US" sz="1600" b="1">
                <a:solidFill>
                  <a:srgbClr val="3333FF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3333FF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3333FF"/>
                </a:solidFill>
                <a:latin typeface="Arial" charset="0"/>
              </a:rPr>
              <a:t> M</a:t>
            </a:r>
            <a:r>
              <a:rPr lang="vi-VN" sz="1600" b="1">
                <a:solidFill>
                  <a:srgbClr val="3333FF"/>
                </a:solidFill>
                <a:latin typeface="Arial" charset="0"/>
              </a:rPr>
              <a:t>ê</a:t>
            </a:r>
            <a:r>
              <a:rPr lang="en-US" sz="1600" b="1">
                <a:solidFill>
                  <a:srgbClr val="3333FF"/>
                </a:solidFill>
                <a:latin typeface="Arial" charset="0"/>
              </a:rPr>
              <a:t>tan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524000" y="3276600"/>
            <a:ext cx="457200" cy="16002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191000" y="4800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6248400" y="48768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8229600" y="4800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3657600" y="1295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191000" y="1295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953000" y="29718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6324600" y="2971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581400" y="3810000"/>
          <a:ext cx="3276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4054475" imgH="3549650" progId="MS_ClipArt_Gallery.2">
                  <p:embed/>
                </p:oleObj>
              </mc:Choice>
              <mc:Fallback>
                <p:oleObj name="Clip" r:id="rId3" imgW="4054475" imgH="35496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0"/>
                        <a:ext cx="3276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62063" y="1295400"/>
            <a:ext cx="6619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Chủ đề: Con người và Sức khoẻ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524000"/>
            <a:ext cx="6019800" cy="3581400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5105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5707063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  <a:r>
              <a:rPr lang="vi-VN" sz="1800">
                <a:latin typeface="Arial" charset="0"/>
              </a:rPr>
              <a:t>ít</a:t>
            </a:r>
            <a:r>
              <a:rPr lang="en-US" sz="1800">
                <a:latin typeface="Arial" charset="0"/>
              </a:rPr>
              <a:t>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, x</a:t>
            </a:r>
            <a:r>
              <a:rPr lang="vi-VN" sz="1800">
                <a:latin typeface="Arial" charset="0"/>
              </a:rPr>
              <a:t>ươ</a:t>
            </a:r>
            <a:r>
              <a:rPr lang="en-US" sz="1800">
                <a:latin typeface="Arial" charset="0"/>
              </a:rPr>
              <a:t>ng s</a:t>
            </a:r>
            <a:r>
              <a:rPr lang="vi-VN" sz="1800">
                <a:latin typeface="Arial" charset="0"/>
              </a:rPr>
              <a:t>ườn</a:t>
            </a:r>
            <a:r>
              <a:rPr lang="en-US" sz="1800">
                <a:latin typeface="Arial" charset="0"/>
              </a:rPr>
              <a:t> n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ng l</a:t>
            </a:r>
            <a:r>
              <a:rPr lang="vi-VN" sz="1800">
                <a:latin typeface="Arial" charset="0"/>
              </a:rPr>
              <a:t>ê</a:t>
            </a:r>
            <a:r>
              <a:rPr lang="en-US" sz="1800">
                <a:latin typeface="Arial" charset="0"/>
              </a:rPr>
              <a:t>n l</a:t>
            </a:r>
            <a:r>
              <a:rPr lang="vi-VN" sz="1800">
                <a:latin typeface="Arial" charset="0"/>
              </a:rPr>
              <a:t>àm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ng th</a:t>
            </a:r>
            <a:r>
              <a:rPr lang="vi-VN" sz="1800">
                <a:latin typeface="Arial" charset="0"/>
              </a:rPr>
              <a:t>ể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ích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81600" y="57150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</a:t>
            </a:r>
            <a:r>
              <a:rPr lang="vi-VN" sz="1800">
                <a:latin typeface="Arial" charset="0"/>
              </a:rPr>
              <a:t>ở</a:t>
            </a:r>
            <a:r>
              <a:rPr lang="en-US" sz="1800">
                <a:latin typeface="Arial" charset="0"/>
              </a:rPr>
              <a:t> ra, x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ong sườn h</a:t>
            </a:r>
            <a:r>
              <a:rPr lang="vi-VN" sz="1800">
                <a:latin typeface="Arial" charset="0"/>
              </a:rPr>
              <a:t>ạ</a:t>
            </a:r>
            <a:r>
              <a:rPr lang="en-US" sz="1800">
                <a:latin typeface="Arial" charset="0"/>
              </a:rPr>
              <a:t> xu</a:t>
            </a:r>
            <a:r>
              <a:rPr lang="vi-VN" sz="1800">
                <a:latin typeface="Arial" charset="0"/>
              </a:rPr>
              <a:t>ống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àm</a:t>
            </a:r>
            <a:r>
              <a:rPr lang="en-US" sz="1800">
                <a:latin typeface="Arial" charset="0"/>
              </a:rPr>
              <a:t> gi</a:t>
            </a:r>
            <a:r>
              <a:rPr lang="vi-VN" sz="1800">
                <a:latin typeface="Arial" charset="0"/>
              </a:rPr>
              <a:t>ảm</a:t>
            </a:r>
            <a:r>
              <a:rPr lang="en-US" sz="1800">
                <a:latin typeface="Arial" charset="0"/>
              </a:rPr>
              <a:t> th</a:t>
            </a:r>
            <a:r>
              <a:rPr lang="vi-VN" sz="1800">
                <a:latin typeface="Arial" charset="0"/>
              </a:rPr>
              <a:t>ể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ích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ử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động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4572000" cy="6858000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Thanh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95400" y="776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  <a:r>
              <a:rPr lang="vi-VN" sz="1800">
                <a:latin typeface="Arial" charset="0"/>
              </a:rPr>
              <a:t>òng</a:t>
            </a:r>
            <a:r>
              <a:rPr lang="en-US" sz="1800">
                <a:latin typeface="Arial" charset="0"/>
              </a:rPr>
              <a:t> s</a:t>
            </a:r>
            <a:r>
              <a:rPr lang="vi-VN" sz="1800">
                <a:latin typeface="Arial" charset="0"/>
              </a:rPr>
              <a:t>ụn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8200" y="1614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</a:t>
            </a:r>
            <a:r>
              <a:rPr lang="vi-VN" sz="1800">
                <a:latin typeface="Arial" charset="0"/>
              </a:rPr>
              <a:t>ùy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ải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553200" y="1066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Mạch m</a:t>
            </a:r>
            <a:r>
              <a:rPr lang="vi-VN" sz="1800">
                <a:latin typeface="Arial" charset="0"/>
              </a:rPr>
              <a:t>áu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629400" y="16144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m nh</a:t>
            </a:r>
            <a:r>
              <a:rPr lang="vi-VN" sz="1800">
                <a:latin typeface="Arial" charset="0"/>
              </a:rPr>
              <a:t>ĩ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629400" y="2300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m th</a:t>
            </a:r>
            <a:r>
              <a:rPr lang="vi-VN" sz="1800">
                <a:latin typeface="Arial" charset="0"/>
              </a:rPr>
              <a:t>ất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2667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ch</a:t>
            </a:r>
            <a:r>
              <a:rPr lang="vi-VN" sz="1800">
                <a:latin typeface="Arial" charset="0"/>
              </a:rPr>
              <a:t>ủ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10400" y="3505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ừ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ới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43000" y="4114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ầu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066800" y="4724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Ôx</a:t>
            </a:r>
            <a:r>
              <a:rPr lang="en-US" sz="1800">
                <a:latin typeface="Arial" charset="0"/>
              </a:rPr>
              <a:t>i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 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ầu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66800" y="55626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ác</a:t>
            </a:r>
            <a:r>
              <a:rPr lang="en-US" sz="1800">
                <a:latin typeface="Arial" charset="0"/>
              </a:rPr>
              <a:t>bonic tho</a:t>
            </a:r>
            <a:r>
              <a:rPr lang="vi-VN" sz="1800">
                <a:latin typeface="Arial" charset="0"/>
              </a:rPr>
              <a:t>át</a:t>
            </a:r>
            <a:r>
              <a:rPr lang="en-US" sz="1800">
                <a:latin typeface="Arial" charset="0"/>
              </a:rPr>
              <a:t> ra kh</a:t>
            </a:r>
            <a:r>
              <a:rPr lang="vi-VN" sz="1800">
                <a:latin typeface="Arial" charset="0"/>
              </a:rPr>
              <a:t>ỏi</a:t>
            </a:r>
            <a:r>
              <a:rPr lang="en-US" sz="1800">
                <a:latin typeface="Arial" charset="0"/>
              </a:rPr>
              <a:t> mao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nang</a:t>
            </a:r>
            <a:endParaRPr lang="vi-VN" sz="1800">
              <a:latin typeface="Arial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162800" y="46402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Đường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c</a:t>
            </a:r>
            <a:r>
              <a:rPr lang="vi-VN" sz="1800">
                <a:latin typeface="Arial" charset="0"/>
              </a:rPr>
              <a:t>ủa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í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162800" y="518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àng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ẩm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858000" y="548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Bi</a:t>
            </a:r>
            <a:r>
              <a:rPr lang="vi-VN" sz="1800">
                <a:latin typeface="Arial" charset="0"/>
              </a:rPr>
              <a:t>ểu</a:t>
            </a:r>
            <a:r>
              <a:rPr lang="en-US" sz="1800">
                <a:latin typeface="Arial" charset="0"/>
              </a:rPr>
              <a:t> b</a:t>
            </a:r>
            <a:r>
              <a:rPr lang="vi-VN" sz="1800">
                <a:latin typeface="Arial" charset="0"/>
              </a:rPr>
              <a:t>ì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ủa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nang</a:t>
            </a:r>
            <a:endParaRPr lang="vi-VN" sz="1800">
              <a:latin typeface="Arial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553200" y="6248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ới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ĩnh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0"/>
            <a:ext cx="4648200" cy="68580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22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53200" y="5334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  <a:r>
              <a:rPr lang="vi-VN" sz="1800">
                <a:latin typeface="Arial" charset="0"/>
              </a:rPr>
              <a:t>òng</a:t>
            </a:r>
            <a:r>
              <a:rPr lang="en-US" sz="1800">
                <a:latin typeface="Arial" charset="0"/>
              </a:rPr>
              <a:t> s</a:t>
            </a:r>
            <a:r>
              <a:rPr lang="vi-VN" sz="1800">
                <a:latin typeface="Arial" charset="0"/>
              </a:rPr>
              <a:t>ụn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47800" y="1309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43000" y="220186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Ti</a:t>
            </a:r>
            <a:r>
              <a:rPr lang="vi-VN" sz="1800">
                <a:latin typeface="Arial" charset="0"/>
              </a:rPr>
              <a:t>ểu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77000" y="3352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t</a:t>
            </a:r>
            <a:r>
              <a:rPr lang="vi-VN" sz="1800">
                <a:latin typeface="Arial" charset="0"/>
              </a:rPr>
              <a:t>ới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ĩnh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934200" y="4876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ừ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đế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400800" y="556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</a:p>
        </p:txBody>
      </p:sp>
      <p:sp>
        <p:nvSpPr>
          <p:cNvPr id="2868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5538" y="6540500"/>
            <a:ext cx="398462" cy="3175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763713" y="1000125"/>
            <a:ext cx="6019800" cy="13668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học kết thúc</a:t>
            </a:r>
          </a:p>
        </p:txBody>
      </p:sp>
      <p:pic>
        <p:nvPicPr>
          <p:cNvPr id="22531" name="Picture 3" descr="HAPPY10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0" y="3209925"/>
            <a:ext cx="3238500" cy="2411413"/>
          </a:xfrm>
          <a:noFill/>
        </p:spPr>
      </p:pic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94725" y="6464300"/>
            <a:ext cx="549275" cy="3937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181600" y="3581400"/>
          <a:ext cx="3360738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3" imgW="4435475" imgH="3328988" progId="MS_ClipArt_Gallery.2">
                  <p:embed/>
                </p:oleObj>
              </mc:Choice>
              <mc:Fallback>
                <p:oleObj name="Clip" r:id="rId3" imgW="4435475" imgH="332898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81400"/>
                        <a:ext cx="3360738" cy="303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WordArt 16"/>
          <p:cNvSpPr>
            <a:spLocks noChangeArrowheads="1" noChangeShapeType="1" noTextEdit="1"/>
          </p:cNvSpPr>
          <p:nvPr/>
        </p:nvSpPr>
        <p:spPr bwMode="auto">
          <a:xfrm>
            <a:off x="904875" y="1828800"/>
            <a:ext cx="8162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Hoạt động thở và cơ quan hô hấp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4052888" y="762000"/>
            <a:ext cx="1038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Bài 1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 animBg="1"/>
      <p:bldP spid="686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7172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1. Hoạt động thở và cơ quan hô hấp</a:t>
            </a:r>
            <a:endParaRPr lang="en-US" sz="32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85800" y="3581400"/>
            <a:ext cx="3581400" cy="1219200"/>
          </a:xfrm>
          <a:prstGeom prst="ellipse">
            <a:avLst/>
          </a:prstGeom>
          <a:solidFill>
            <a:srgbClr val="F0F9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ọc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  <a:hlinkClick r:id="rId2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105400" y="3581400"/>
            <a:ext cx="3581400" cy="1219200"/>
          </a:xfrm>
          <a:prstGeom prst="ellipse">
            <a:avLst/>
          </a:prstGeom>
          <a:solidFill>
            <a:srgbClr val="F94F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</a:rPr>
              <a:t> t</a:t>
            </a:r>
            <a:r>
              <a:rPr lang="vi-VN" sz="2000">
                <a:latin typeface="Arial" charset="0"/>
              </a:rPr>
              <a:t>ập</a:t>
            </a:r>
            <a:r>
              <a:rPr lang="en-US" sz="2000">
                <a:latin typeface="Arial" charset="0"/>
                <a:hlinkClick r:id="rId3" action="ppaction://hlinkfile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105400" y="1447800"/>
            <a:ext cx="3581400" cy="1219200"/>
          </a:xfrm>
          <a:prstGeom prst="ellipse">
            <a:avLst/>
          </a:prstGeom>
          <a:solidFill>
            <a:srgbClr val="7EF8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ục</a:t>
            </a:r>
            <a:r>
              <a:rPr lang="en-US" sz="2000">
                <a:latin typeface="Arial" charset="0"/>
              </a:rPr>
              <a:t> ti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u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ọc</a:t>
            </a:r>
            <a:r>
              <a:rPr lang="en-US" sz="2000">
                <a:latin typeface="Arial" charset="0"/>
                <a:hlinkClick r:id="rId2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762000" y="1371600"/>
            <a:ext cx="3581400" cy="1219200"/>
          </a:xfrm>
          <a:prstGeom prst="ellipse">
            <a:avLst/>
          </a:prstGeom>
          <a:solidFill>
            <a:srgbClr val="A1FD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N</a:t>
            </a:r>
            <a:r>
              <a:rPr lang="vi-VN" sz="2000">
                <a:latin typeface="Arial" charset="0"/>
              </a:rPr>
              <a:t>ội</a:t>
            </a:r>
            <a:r>
              <a:rPr lang="en-US" sz="2000">
                <a:latin typeface="Arial" charset="0"/>
              </a:rPr>
              <a:t> dung s</a:t>
            </a:r>
            <a:r>
              <a:rPr lang="vi-VN" sz="2000">
                <a:latin typeface="Arial" charset="0"/>
              </a:rPr>
              <a:t>ách</a:t>
            </a:r>
            <a:r>
              <a:rPr lang="en-US" sz="2000">
                <a:latin typeface="Arial" charset="0"/>
              </a:rPr>
              <a:t> gi</a:t>
            </a:r>
            <a:r>
              <a:rPr lang="vi-VN" sz="2000">
                <a:latin typeface="Arial" charset="0"/>
              </a:rPr>
              <a:t>áo</a:t>
            </a:r>
            <a:r>
              <a:rPr lang="en-US" sz="2000">
                <a:latin typeface="Arial" charset="0"/>
              </a:rPr>
              <a:t> khoa</a:t>
            </a:r>
            <a:r>
              <a:rPr lang="en-US" sz="2000">
                <a:latin typeface="Arial" charset="0"/>
                <a:hlinkClick r:id="rId4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2743200" y="5181600"/>
            <a:ext cx="3581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rgbClr val="000099"/>
                </a:solidFill>
                <a:latin typeface="Arial" charset="0"/>
              </a:rPr>
              <a:t>T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ài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li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ệu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tham kh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ảo</a:t>
            </a:r>
            <a:r>
              <a:rPr lang="en-US" sz="2000">
                <a:solidFill>
                  <a:srgbClr val="333300"/>
                </a:solidFill>
                <a:latin typeface="Arial" charset="0"/>
                <a:hlinkClick r:id="rId5" action="ppaction://hlinksldjump"/>
              </a:rPr>
              <a:t>(.)</a:t>
            </a:r>
            <a:endParaRPr lang="vi-VN" sz="200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-138490">
            <a:off x="8215313" y="6464300"/>
            <a:ext cx="928687" cy="3937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Mục tiêu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6002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latin typeface="Arial" charset="0"/>
              </a:rPr>
              <a:t>  </a:t>
            </a:r>
            <a:r>
              <a:rPr lang="en-US" dirty="0">
                <a:latin typeface="Arial" charset="0"/>
                <a:sym typeface="Monotype Sorts" pitchFamily="2" charset="2"/>
              </a:rPr>
              <a:t> </a:t>
            </a:r>
            <a:r>
              <a:rPr lang="en-US" dirty="0" err="1">
                <a:latin typeface="Arial" charset="0"/>
              </a:rPr>
              <a:t>Kể</a:t>
            </a:r>
            <a:r>
              <a:rPr lang="en-US" dirty="0">
                <a:latin typeface="Arial" charset="0"/>
              </a:rPr>
              <a:t> </a:t>
            </a:r>
            <a:r>
              <a:rPr lang="vi-VN" dirty="0">
                <a:latin typeface="Arial" charset="0"/>
              </a:rPr>
              <a:t>đư</a:t>
            </a:r>
            <a:r>
              <a:rPr lang="en-US" dirty="0" err="1">
                <a:latin typeface="Arial" charset="0"/>
              </a:rPr>
              <a:t>ợc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tên</a:t>
            </a:r>
            <a:r>
              <a:rPr lang="en-US" dirty="0">
                <a:latin typeface="Arial" charset="0"/>
              </a:rPr>
              <a:t>  </a:t>
            </a:r>
            <a:r>
              <a:rPr lang="en-US" dirty="0" err="1">
                <a:latin typeface="Arial" charset="0"/>
              </a:rPr>
              <a:t>các</a:t>
            </a:r>
            <a:r>
              <a:rPr lang="en-US" dirty="0">
                <a:latin typeface="Arial" charset="0"/>
              </a:rPr>
              <a:t> c</a:t>
            </a:r>
            <a:r>
              <a:rPr lang="vi-VN" dirty="0">
                <a:latin typeface="Arial" charset="0"/>
              </a:rPr>
              <a:t>ơ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quan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hô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hấp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6800" y="2514600"/>
            <a:ext cx="7467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</a:t>
            </a:r>
            <a:r>
              <a:rPr lang="en-US">
                <a:latin typeface="Arial" charset="0"/>
                <a:sym typeface="Monotype Sorts" pitchFamily="2" charset="2"/>
              </a:rPr>
              <a:t> Bi</a:t>
            </a:r>
            <a:r>
              <a:rPr lang="en-US">
                <a:sym typeface="Monotype Sorts" pitchFamily="2" charset="2"/>
              </a:rPr>
              <a:t>ết được vai trò của cơ quan hô hấp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43000" y="3886200"/>
            <a:ext cx="7391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 </a:t>
            </a:r>
            <a:r>
              <a:rPr lang="en-US">
                <a:latin typeface="Arial" charset="0"/>
                <a:sym typeface="Monotype Sorts" pitchFamily="2" charset="2"/>
              </a:rPr>
              <a:t> Nh</a:t>
            </a:r>
            <a:r>
              <a:rPr lang="en-US">
                <a:sym typeface="Monotype Sorts" pitchFamily="2" charset="2"/>
              </a:rPr>
              <a:t>â</a:t>
            </a:r>
            <a:r>
              <a:rPr lang="en-US">
                <a:latin typeface="Arial" charset="0"/>
                <a:sym typeface="Monotype Sorts" pitchFamily="2" charset="2"/>
              </a:rPr>
              <a:t>n biết sự thay đổi của lồng ngực khi hụ hấp</a:t>
            </a:r>
          </a:p>
          <a:p>
            <a:pPr algn="l"/>
            <a:r>
              <a:rPr lang="en-US">
                <a:latin typeface="Arial" charset="0"/>
                <a:sym typeface="Monotype Sorts" pitchFamily="2" charset="2"/>
              </a:rPr>
              <a:t>Ch</a:t>
            </a:r>
            <a:r>
              <a:rPr lang="en-US">
                <a:sym typeface="Monotype Sorts" pitchFamily="2" charset="2"/>
              </a:rPr>
              <a:t>ỉ được đường đi của cơ quan hô hấp trên sơ đồ câm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066800" y="5638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latin typeface="Arial" charset="0"/>
              </a:rPr>
              <a:t>    </a:t>
            </a:r>
            <a:r>
              <a:rPr lang="en-US" dirty="0">
                <a:latin typeface="Arial" charset="0"/>
                <a:sym typeface="Monotype Sorts" pitchFamily="2" charset="2"/>
              </a:rPr>
              <a:t> </a:t>
            </a:r>
            <a:r>
              <a:rPr lang="en-US" dirty="0" err="1">
                <a:latin typeface="Arial" charset="0"/>
                <a:sym typeface="Monotype Sorts" pitchFamily="2" charset="2"/>
              </a:rPr>
              <a:t>Bi</a:t>
            </a:r>
            <a:r>
              <a:rPr lang="en-US" dirty="0" err="1">
                <a:sym typeface="Monotype Sorts" pitchFamily="2" charset="2"/>
              </a:rPr>
              <a:t>ế</a:t>
            </a:r>
            <a:r>
              <a:rPr lang="en-US" dirty="0" err="1">
                <a:latin typeface="Arial" charset="0"/>
                <a:sym typeface="Monotype Sorts" pitchFamily="2" charset="2"/>
              </a:rPr>
              <a:t>t</a:t>
            </a:r>
            <a:r>
              <a:rPr lang="en-US" dirty="0">
                <a:latin typeface="Arial" charset="0"/>
                <a:sym typeface="Monotype Sorts" pitchFamily="2" charset="2"/>
              </a:rPr>
              <a:t> </a:t>
            </a:r>
            <a:r>
              <a:rPr lang="en-US" dirty="0" err="1" smtClean="0">
                <a:latin typeface="Arial" charset="0"/>
                <a:sym typeface="Monotype Sorts" pitchFamily="2" charset="2"/>
              </a:rPr>
              <a:t>yêu</a:t>
            </a:r>
            <a:r>
              <a:rPr lang="en-US" dirty="0" smtClean="0">
                <a:latin typeface="Arial" charset="0"/>
                <a:sym typeface="Monotype Sorts" pitchFamily="2" charset="2"/>
              </a:rPr>
              <a:t> </a:t>
            </a:r>
            <a:r>
              <a:rPr lang="en-US" dirty="0" err="1">
                <a:latin typeface="Arial" charset="0"/>
                <a:sym typeface="Monotype Sorts" pitchFamily="2" charset="2"/>
              </a:rPr>
              <a:t>quý</a:t>
            </a:r>
            <a:r>
              <a:rPr lang="en-US" dirty="0">
                <a:latin typeface="Arial" charset="0"/>
                <a:sym typeface="Monotype Sorts" pitchFamily="2" charset="2"/>
              </a:rPr>
              <a:t> </a:t>
            </a:r>
            <a:r>
              <a:rPr lang="en-US" dirty="0">
                <a:latin typeface="Arial" charset="0"/>
              </a:rPr>
              <a:t>c</a:t>
            </a:r>
            <a:r>
              <a:rPr lang="vi-VN" dirty="0">
                <a:latin typeface="Arial" charset="0"/>
              </a:rPr>
              <a:t>ơ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quan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hô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hấp</a:t>
            </a:r>
            <a:endParaRPr lang="en-US" dirty="0">
              <a:latin typeface="Arial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66800" y="990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Ki</a:t>
            </a:r>
            <a:r>
              <a:rPr lang="vi-VN" b="1" i="1">
                <a:latin typeface="Arial" charset="0"/>
              </a:rPr>
              <a:t>ến</a:t>
            </a:r>
            <a:r>
              <a:rPr lang="en-US" b="1" i="1">
                <a:latin typeface="Arial" charset="0"/>
              </a:rPr>
              <a:t> th</a:t>
            </a:r>
            <a:r>
              <a:rPr lang="vi-VN" b="1" i="1">
                <a:latin typeface="Arial" charset="0"/>
              </a:rPr>
              <a:t>ức</a:t>
            </a:r>
            <a:r>
              <a:rPr lang="en-US" b="1" i="1">
                <a:latin typeface="Arial" charset="0"/>
              </a:rPr>
              <a:t>:</a:t>
            </a:r>
            <a:endParaRPr lang="vi-VN" b="1" i="1">
              <a:latin typeface="Arial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066800" y="34210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K</a:t>
            </a:r>
            <a:r>
              <a:rPr lang="vi-VN" b="1" i="1">
                <a:latin typeface="Arial" charset="0"/>
              </a:rPr>
              <a:t>ỹ</a:t>
            </a:r>
            <a:r>
              <a:rPr lang="en-US" b="1" i="1">
                <a:latin typeface="Arial" charset="0"/>
              </a:rPr>
              <a:t> n</a:t>
            </a:r>
            <a:r>
              <a:rPr lang="vi-VN" b="1" i="1">
                <a:latin typeface="Arial" charset="0"/>
              </a:rPr>
              <a:t>ă</a:t>
            </a:r>
            <a:r>
              <a:rPr lang="en-US" b="1" i="1">
                <a:latin typeface="Arial" charset="0"/>
              </a:rPr>
              <a:t>ng:</a:t>
            </a:r>
            <a:endParaRPr lang="vi-VN" b="1" i="1">
              <a:latin typeface="Arial" charset="0"/>
            </a:endParaRP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1066800" y="495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Th</a:t>
            </a:r>
            <a:r>
              <a:rPr lang="vi-VN" b="1" i="1">
                <a:latin typeface="Arial" charset="0"/>
              </a:rPr>
              <a:t>ái</a:t>
            </a:r>
            <a:r>
              <a:rPr lang="en-US" b="1" i="1">
                <a:latin typeface="Arial" charset="0"/>
              </a:rPr>
              <a:t> </a:t>
            </a:r>
            <a:r>
              <a:rPr lang="vi-VN" b="1" i="1">
                <a:latin typeface="Arial" charset="0"/>
              </a:rPr>
              <a:t>độ</a:t>
            </a:r>
            <a:r>
              <a:rPr lang="en-US" b="1" i="1">
                <a:latin typeface="Arial" charset="0"/>
              </a:rPr>
              <a:t>:</a:t>
            </a:r>
            <a:endParaRPr lang="vi-VN" b="1" i="1">
              <a:latin typeface="Arial" charset="0"/>
            </a:endParaRPr>
          </a:p>
        </p:txBody>
      </p:sp>
      <p:sp>
        <p:nvSpPr>
          <p:cNvPr id="1434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8525" y="6540500"/>
            <a:ext cx="625475" cy="3175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384300" y="1000125"/>
            <a:ext cx="2655888" cy="904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3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1763713" y="3276600"/>
            <a:ext cx="6465887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6738" y="2645526"/>
            <a:ext cx="507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/>
              <a:t>“ Bịt mũi nén thở”</a:t>
            </a:r>
            <a:endParaRPr lang="en-US" sz="48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3433763" y="620713"/>
            <a:ext cx="3490912" cy="1209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2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Cách chơi</a:t>
            </a:r>
            <a:endParaRPr lang="en-US" sz="32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687513" y="2062163"/>
            <a:ext cx="6299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241550" y="2662238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57288" y="2443163"/>
            <a:ext cx="798671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nl-NL" sz="4000" dirty="0" smtClean="0"/>
              <a:t> Cả </a:t>
            </a:r>
            <a:r>
              <a:rPr lang="nl-NL" sz="4000" dirty="0"/>
              <a:t>lớp thực hiện động tác “ Bịt mũi nén thở</a:t>
            </a:r>
            <a:r>
              <a:rPr lang="nl-NL" sz="4000" dirty="0" smtClean="0"/>
              <a:t>” thi xem ai nén thở lâu nhất</a:t>
            </a:r>
            <a:endParaRPr lang="vi-VN" sz="4000" dirty="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629400"/>
            <a:ext cx="5334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Grp="1" noChangeAspect="1"/>
          </p:cNvGraphicFramePr>
          <p:nvPr>
            <p:ph/>
          </p:nvPr>
        </p:nvGraphicFramePr>
        <p:xfrm>
          <a:off x="1295400" y="685800"/>
          <a:ext cx="37338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16295238" imgH="13251125" progId="MSPhotoEd.3">
                  <p:embed/>
                </p:oleObj>
              </mc:Choice>
              <mc:Fallback>
                <p:oleObj name="Photo Editor Photo" r:id="rId3" imgW="16295238" imgH="1325112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85800"/>
                        <a:ext cx="37338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143000" y="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Quan s</a:t>
            </a:r>
            <a:r>
              <a:rPr lang="vi-VN">
                <a:latin typeface="Arial" charset="0"/>
              </a:rPr>
              <a:t>át</a:t>
            </a:r>
            <a:r>
              <a:rPr lang="en-US">
                <a:latin typeface="Arial" charset="0"/>
              </a:rPr>
              <a:t> tranh v</a:t>
            </a:r>
            <a:r>
              <a:rPr lang="vi-VN">
                <a:latin typeface="Arial" charset="0"/>
              </a:rPr>
              <a:t>à</a:t>
            </a:r>
            <a:r>
              <a:rPr lang="en-US">
                <a:latin typeface="Arial" charset="0"/>
              </a:rPr>
              <a:t> tr</a:t>
            </a:r>
            <a:r>
              <a:rPr lang="vi-VN">
                <a:latin typeface="Arial" charset="0"/>
              </a:rPr>
              <a:t>ả</a:t>
            </a:r>
            <a:r>
              <a:rPr lang="en-US">
                <a:latin typeface="Arial" charset="0"/>
              </a:rPr>
              <a:t> l</a:t>
            </a:r>
            <a:r>
              <a:rPr lang="vi-VN">
                <a:latin typeface="Arial" charset="0"/>
              </a:rPr>
              <a:t>ời</a:t>
            </a:r>
            <a:r>
              <a:rPr lang="en-US">
                <a:latin typeface="Arial" charset="0"/>
              </a:rPr>
              <a:t>: 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867400" y="1676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ào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hít v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ào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o th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ở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ra?</a:t>
            </a:r>
          </a:p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-T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ại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sao em bi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ết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?</a:t>
            </a:r>
            <a:endParaRPr lang="vi-VN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33400" y="4092575"/>
            <a:ext cx="2362200" cy="784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</a:t>
            </a:r>
            <a:r>
              <a:rPr lang="en-US" sz="1800">
                <a:latin typeface="Arial" charset="0"/>
              </a:rPr>
              <a:t>c ph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ê</a:t>
            </a:r>
            <a:r>
              <a:rPr lang="en-US" sz="1800">
                <a:latin typeface="Arial" charset="0"/>
              </a:rPr>
              <a:t>n </a:t>
            </a:r>
          </a:p>
          <a:p>
            <a:pPr algn="l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để</a:t>
            </a:r>
            <a:r>
              <a:rPr lang="en-US" sz="1800">
                <a:latin typeface="Arial" charset="0"/>
              </a:rPr>
              <a:t> nh</a:t>
            </a:r>
            <a:r>
              <a:rPr lang="vi-VN" sz="1800">
                <a:latin typeface="Arial" charset="0"/>
              </a:rPr>
              <a:t>ận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ô</a:t>
            </a:r>
            <a:r>
              <a:rPr lang="en-US" sz="1800">
                <a:latin typeface="Arial" charset="0"/>
              </a:rPr>
              <a:t>ng kh</a:t>
            </a:r>
            <a:r>
              <a:rPr lang="vi-VN" sz="1800">
                <a:latin typeface="Arial" charset="0"/>
              </a:rPr>
              <a:t>í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200400" y="4092575"/>
            <a:ext cx="2895600" cy="784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  <a:r>
              <a:rPr lang="en-US" sz="1800">
                <a:latin typeface="Arial" charset="0"/>
              </a:rPr>
              <a:t> x</a:t>
            </a:r>
            <a:r>
              <a:rPr lang="vi-VN" sz="1800">
                <a:latin typeface="Arial" charset="0"/>
              </a:rPr>
              <a:t>ẹp</a:t>
            </a:r>
            <a:r>
              <a:rPr lang="en-US" sz="1800">
                <a:latin typeface="Arial" charset="0"/>
              </a:rPr>
              <a:t> xu</a:t>
            </a:r>
            <a:r>
              <a:rPr lang="vi-VN" sz="1800">
                <a:latin typeface="Arial" charset="0"/>
              </a:rPr>
              <a:t>ống</a:t>
            </a:r>
            <a:r>
              <a:rPr lang="en-US" sz="180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để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đẩy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ô</a:t>
            </a:r>
            <a:r>
              <a:rPr lang="en-US" sz="1800">
                <a:latin typeface="Arial" charset="0"/>
              </a:rPr>
              <a:t>ng 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ra ngo</a:t>
            </a:r>
            <a:r>
              <a:rPr lang="vi-VN" sz="1800">
                <a:latin typeface="Arial" charset="0"/>
              </a:rPr>
              <a:t>ài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066800" y="5334000"/>
            <a:ext cx="6705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Khi ta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, l</a:t>
            </a:r>
            <a:r>
              <a:rPr lang="vi-VN" sz="2000">
                <a:latin typeface="Arial" charset="0"/>
              </a:rPr>
              <a:t>ồng</a:t>
            </a:r>
            <a:r>
              <a:rPr lang="en-US" sz="2000">
                <a:latin typeface="Arial" charset="0"/>
              </a:rPr>
              <a:t> ng</a:t>
            </a:r>
            <a:r>
              <a:rPr lang="vi-VN" sz="2000">
                <a:latin typeface="Arial" charset="0"/>
              </a:rPr>
              <a:t>ực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ồng</a:t>
            </a:r>
            <a:r>
              <a:rPr lang="en-US" sz="2000">
                <a:latin typeface="Arial" charset="0"/>
              </a:rPr>
              <a:t> l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n, x</a:t>
            </a:r>
            <a:r>
              <a:rPr lang="vi-VN" sz="2000">
                <a:latin typeface="Arial" charset="0"/>
              </a:rPr>
              <a:t>ẹp</a:t>
            </a:r>
            <a:r>
              <a:rPr lang="en-US" sz="2000">
                <a:latin typeface="Arial" charset="0"/>
              </a:rPr>
              <a:t> xu</a:t>
            </a:r>
            <a:r>
              <a:rPr lang="vi-VN" sz="2000">
                <a:latin typeface="Arial" charset="0"/>
              </a:rPr>
              <a:t>ống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đều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đặn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do c</a:t>
            </a:r>
            <a:r>
              <a:rPr lang="vi-VN" sz="2000">
                <a:latin typeface="Arial" charset="0"/>
              </a:rPr>
              <a:t>ử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động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: h</a:t>
            </a:r>
            <a:r>
              <a:rPr lang="vi-VN" sz="2000">
                <a:latin typeface="Arial" charset="0"/>
              </a:rPr>
              <a:t>ít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 ra</a:t>
            </a:r>
            <a:endParaRPr lang="vi-VN" sz="2000">
              <a:latin typeface="Arial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1349375" y="3592513"/>
            <a:ext cx="939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1</a:t>
            </a:r>
          </a:p>
          <a:p>
            <a:r>
              <a:rPr lang="en-US" sz="2000">
                <a:latin typeface="Arial" charset="0"/>
              </a:rPr>
              <a:t> </a:t>
            </a:r>
            <a:endParaRPr lang="vi-VN" sz="2000">
              <a:latin typeface="Arial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475038" y="3578225"/>
            <a:ext cx="939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2</a:t>
            </a:r>
            <a:endParaRPr lang="vi-VN" sz="2000"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235200" y="3578225"/>
            <a:ext cx="10398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0099"/>
                </a:solidFill>
                <a:latin typeface="Arial" charset="0"/>
              </a:rPr>
              <a:t>ít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v</a:t>
            </a:r>
            <a:r>
              <a:rPr lang="vi-VN" sz="2000" b="1">
                <a:solidFill>
                  <a:srgbClr val="000099"/>
                </a:solidFill>
                <a:latin typeface="Arial" charset="0"/>
              </a:rPr>
              <a:t>ào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4179888" y="3578225"/>
            <a:ext cx="1135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Th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ở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ra</a:t>
            </a:r>
            <a:endParaRPr lang="vi-VN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2" grpId="0" animBg="1"/>
      <p:bldP spid="74763" grpId="0" animBg="1"/>
      <p:bldP spid="74765" grpId="0" animBg="1"/>
      <p:bldP spid="74767" grpId="0"/>
      <p:bldP spid="74768" grpId="0"/>
      <p:bldP spid="74772" grpId="0"/>
      <p:bldP spid="74773" grpId="0"/>
    </p:bld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1090</Words>
  <Application>Microsoft Office PowerPoint</Application>
  <PresentationFormat>On-screen Show (4:3)</PresentationFormat>
  <Paragraphs>154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Blush</vt:lpstr>
      <vt:lpstr>Default Design</vt:lpstr>
      <vt:lpstr>1_Default Design</vt:lpstr>
      <vt:lpstr>Clip</vt:lpstr>
      <vt:lpstr>Photo Editor Photo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Sky123.Org</cp:lastModifiedBy>
  <cp:revision>75</cp:revision>
  <dcterms:created xsi:type="dcterms:W3CDTF">2000-02-25T09:52:29Z</dcterms:created>
  <dcterms:modified xsi:type="dcterms:W3CDTF">2021-08-26T13:46:34Z</dcterms:modified>
</cp:coreProperties>
</file>