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20" r:id="rId4"/>
    <p:sldMasterId id="2147483732" r:id="rId5"/>
  </p:sldMasterIdLst>
  <p:notesMasterIdLst>
    <p:notesMasterId r:id="rId21"/>
  </p:notesMasterIdLst>
  <p:sldIdLst>
    <p:sldId id="259" r:id="rId6"/>
    <p:sldId id="301" r:id="rId7"/>
    <p:sldId id="268" r:id="rId8"/>
    <p:sldId id="291" r:id="rId9"/>
    <p:sldId id="269" r:id="rId10"/>
    <p:sldId id="297" r:id="rId11"/>
    <p:sldId id="295" r:id="rId12"/>
    <p:sldId id="298" r:id="rId13"/>
    <p:sldId id="294" r:id="rId14"/>
    <p:sldId id="296" r:id="rId15"/>
    <p:sldId id="278" r:id="rId16"/>
    <p:sldId id="300" r:id="rId17"/>
    <p:sldId id="277" r:id="rId18"/>
    <p:sldId id="274"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3883" autoAdjust="0"/>
  </p:normalViewPr>
  <p:slideViewPr>
    <p:cSldViewPr>
      <p:cViewPr varScale="1">
        <p:scale>
          <a:sx n="70" d="100"/>
          <a:sy n="70" d="100"/>
        </p:scale>
        <p:origin x="468"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AA165-BB60-4582-AC87-3035F8671A07}" type="datetimeFigureOut">
              <a:rPr lang="en-US" smtClean="0"/>
              <a:t>9/15/2021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DABB7-0C21-41D8-9DAE-258D4D799A89}" type="slidenum">
              <a:rPr lang="en-US" smtClean="0"/>
              <a:t>‹#›</a:t>
            </a:fld>
            <a:endParaRPr lang="en-US"/>
          </a:p>
        </p:txBody>
      </p:sp>
    </p:spTree>
    <p:extLst>
      <p:ext uri="{BB962C8B-B14F-4D97-AF65-F5344CB8AC3E}">
        <p14:creationId xmlns:p14="http://schemas.microsoft.com/office/powerpoint/2010/main" val="278079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1</a:t>
            </a:fld>
            <a:endParaRPr lang="en-US"/>
          </a:p>
        </p:txBody>
      </p:sp>
    </p:spTree>
    <p:extLst>
      <p:ext uri="{BB962C8B-B14F-4D97-AF65-F5344CB8AC3E}">
        <p14:creationId xmlns:p14="http://schemas.microsoft.com/office/powerpoint/2010/main" val="601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3</a:t>
            </a:fld>
            <a:endParaRPr lang="en-US"/>
          </a:p>
        </p:txBody>
      </p:sp>
    </p:spTree>
    <p:extLst>
      <p:ext uri="{BB962C8B-B14F-4D97-AF65-F5344CB8AC3E}">
        <p14:creationId xmlns:p14="http://schemas.microsoft.com/office/powerpoint/2010/main" val="243810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4</a:t>
            </a:fld>
            <a:endParaRPr lang="en-US"/>
          </a:p>
        </p:txBody>
      </p:sp>
    </p:spTree>
    <p:extLst>
      <p:ext uri="{BB962C8B-B14F-4D97-AF65-F5344CB8AC3E}">
        <p14:creationId xmlns:p14="http://schemas.microsoft.com/office/powerpoint/2010/main" val="538655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7</a:t>
            </a:fld>
            <a:endParaRPr lang="en-US"/>
          </a:p>
        </p:txBody>
      </p:sp>
    </p:spTree>
    <p:extLst>
      <p:ext uri="{BB962C8B-B14F-4D97-AF65-F5344CB8AC3E}">
        <p14:creationId xmlns:p14="http://schemas.microsoft.com/office/powerpoint/2010/main" val="329156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11</a:t>
            </a:fld>
            <a:endParaRPr lang="en-US"/>
          </a:p>
        </p:txBody>
      </p:sp>
    </p:spTree>
    <p:extLst>
      <p:ext uri="{BB962C8B-B14F-4D97-AF65-F5344CB8AC3E}">
        <p14:creationId xmlns:p14="http://schemas.microsoft.com/office/powerpoint/2010/main" val="343511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12</a:t>
            </a:fld>
            <a:endParaRPr lang="en-US"/>
          </a:p>
        </p:txBody>
      </p:sp>
    </p:spTree>
    <p:extLst>
      <p:ext uri="{BB962C8B-B14F-4D97-AF65-F5344CB8AC3E}">
        <p14:creationId xmlns:p14="http://schemas.microsoft.com/office/powerpoint/2010/main" val="323312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baseline="0" dirty="0"/>
              <a:t>Mỗi cta đều có những ước mơ, lí tưởng, hoài bão khác nhau. Và điều đó luôn đáng được trân trọng. Cô hi vọng lớp cm ai cũng sẽ có những niềm vui, những sở thích và ước mơ thật đẹp đẽ. Chúc các con luôn ngoan và học tập tốt đẻ có thể biến ước mơ thành hiện thực.</a:t>
            </a:r>
            <a:endParaRPr lang="en-US" dirty="0"/>
          </a:p>
        </p:txBody>
      </p:sp>
      <p:sp>
        <p:nvSpPr>
          <p:cNvPr id="4" name="Slide Number Placeholder 3"/>
          <p:cNvSpPr>
            <a:spLocks noGrp="1"/>
          </p:cNvSpPr>
          <p:nvPr>
            <p:ph type="sldNum" sz="quarter" idx="10"/>
          </p:nvPr>
        </p:nvSpPr>
        <p:spPr/>
        <p:txBody>
          <a:bodyPr/>
          <a:lstStyle/>
          <a:p>
            <a:fld id="{9C4DABB7-0C21-41D8-9DAE-258D4D799A89}" type="slidenum">
              <a:rPr lang="en-US" smtClean="0"/>
              <a:t>15</a:t>
            </a:fld>
            <a:endParaRPr lang="en-US"/>
          </a:p>
        </p:txBody>
      </p:sp>
    </p:spTree>
    <p:extLst>
      <p:ext uri="{BB962C8B-B14F-4D97-AF65-F5344CB8AC3E}">
        <p14:creationId xmlns:p14="http://schemas.microsoft.com/office/powerpoint/2010/main" val="91851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48713"/>
      </p:ext>
    </p:extLst>
  </p:cSld>
  <p:clrMapOvr>
    <a:masterClrMapping/>
  </p:clrMapOvr>
  <p:transition spd="slow">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605024"/>
      </p:ext>
    </p:extLst>
  </p:cSld>
  <p:clrMapOvr>
    <a:masterClrMapping/>
  </p:clrMapOvr>
  <p:transition spd="slow">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714457"/>
      </p:ext>
    </p:extLst>
  </p:cSld>
  <p:clrMapOvr>
    <a:masterClrMapping/>
  </p:clrMapOvr>
  <p:transition spd="slow">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969059"/>
      </p:ext>
    </p:extLst>
  </p:cSld>
  <p:clrMapOvr>
    <a:masterClrMapping/>
  </p:clrMapOvr>
  <p:transition spd="slow">
    <p:wheel spokes="3"/>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554524"/>
      </p:ext>
    </p:extLst>
  </p:cSld>
  <p:clrMapOvr>
    <a:masterClrMapping/>
  </p:clrMapOvr>
  <p:transition spd="slow">
    <p:wheel spokes="3"/>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05625"/>
      </p:ext>
    </p:extLst>
  </p:cSld>
  <p:clrMapOvr>
    <a:masterClrMapping/>
  </p:clrMapOvr>
  <p:transition spd="slow">
    <p:wheel spokes="3"/>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43077"/>
      </p:ext>
    </p:extLst>
  </p:cSld>
  <p:clrMapOvr>
    <a:masterClrMapping/>
  </p:clrMapOvr>
  <p:transition spd="slow">
    <p:wheel spokes="3"/>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678315"/>
      </p:ext>
    </p:extLst>
  </p:cSld>
  <p:clrMapOvr>
    <a:masterClrMapping/>
  </p:clrMapOvr>
  <p:transition spd="slow">
    <p:wheel spokes="3"/>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154371"/>
      </p:ext>
    </p:extLst>
  </p:cSld>
  <p:clrMapOvr>
    <a:masterClrMapping/>
  </p:clrMapOvr>
  <p:transition spd="slow">
    <p:wheel spokes="3"/>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601790"/>
      </p:ext>
    </p:extLst>
  </p:cSld>
  <p:clrMapOvr>
    <a:masterClrMapping/>
  </p:clrMapOvr>
  <p:transition spd="slow">
    <p:wheel spokes="3"/>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021885"/>
      </p:ext>
    </p:extLst>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565228"/>
      </p:ext>
    </p:extLst>
  </p:cSld>
  <p:clrMapOvr>
    <a:masterClrMapping/>
  </p:clrMapOvr>
  <p:transition spd="slow">
    <p:wheel spokes="3"/>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329121"/>
      </p:ext>
    </p:extLst>
  </p:cSld>
  <p:clrMapOvr>
    <a:masterClrMapping/>
  </p:clrMapOvr>
  <p:transition spd="slow">
    <p:wheel spokes="3"/>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193087"/>
      </p:ext>
    </p:extLst>
  </p:cSld>
  <p:clrMapOvr>
    <a:masterClrMapping/>
  </p:clrMapOvr>
  <p:transition spd="slow">
    <p:wheel spokes="3"/>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478878"/>
      </p:ext>
    </p:extLst>
  </p:cSld>
  <p:clrMapOvr>
    <a:masterClrMapping/>
  </p:clrMapOvr>
  <p:transition spd="slow">
    <p:wheel spokes="3"/>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006640"/>
      </p:ext>
    </p:extLst>
  </p:cSld>
  <p:clrMapOvr>
    <a:masterClrMapping/>
  </p:clrMapOvr>
  <p:transition spd="slow">
    <p:wheel spokes="3"/>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814413"/>
      </p:ext>
    </p:extLst>
  </p:cSld>
  <p:clrMapOvr>
    <a:masterClrMapping/>
  </p:clrMapOvr>
  <p:transition spd="slow">
    <p:wheel spokes="3"/>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913277"/>
      </p:ext>
    </p:extLst>
  </p:cSld>
  <p:clrMapOvr>
    <a:masterClrMapping/>
  </p:clrMapOvr>
  <p:transition spd="slow">
    <p:wheel spokes="3"/>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472209"/>
      </p:ext>
    </p:extLst>
  </p:cSld>
  <p:clrMapOvr>
    <a:masterClrMapping/>
  </p:clrMapOvr>
  <p:transition spd="slow">
    <p:wheel spokes="3"/>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059908"/>
      </p:ext>
    </p:extLst>
  </p:cSld>
  <p:clrMapOvr>
    <a:masterClrMapping/>
  </p:clrMapOvr>
  <p:transition spd="slow">
    <p:wheel spokes="3"/>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046558"/>
      </p:ext>
    </p:extLst>
  </p:cSld>
  <p:clrMapOvr>
    <a:masterClrMapping/>
  </p:clrMapOvr>
  <p:transition spd="slow">
    <p:wheel spokes="3"/>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826419"/>
      </p:ext>
    </p:extLst>
  </p:cSld>
  <p:clrMapOvr>
    <a:masterClrMapping/>
  </p:clrMapOvr>
  <p:transition spd="slow">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722038"/>
      </p:ext>
    </p:extLst>
  </p:cSld>
  <p:clrMapOvr>
    <a:masterClrMapping/>
  </p:clrMapOvr>
  <p:transition spd="slow">
    <p:wheel spokes="3"/>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782358"/>
      </p:ext>
    </p:extLst>
  </p:cSld>
  <p:clrMapOvr>
    <a:masterClrMapping/>
  </p:clrMapOvr>
  <p:transition spd="slow">
    <p:wheel spokes="3"/>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122658"/>
      </p:ext>
    </p:extLst>
  </p:cSld>
  <p:clrMapOvr>
    <a:masterClrMapping/>
  </p:clrMapOvr>
  <p:transition spd="slow">
    <p:wheel spokes="3"/>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825584"/>
      </p:ext>
    </p:extLst>
  </p:cSld>
  <p:clrMapOvr>
    <a:masterClrMapping/>
  </p:clrMapOvr>
  <p:transition spd="slow">
    <p:wheel spokes="3"/>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9450"/>
      </p:ext>
    </p:extLst>
  </p:cSld>
  <p:clrMapOvr>
    <a:masterClrMapping/>
  </p:clrMapOvr>
  <p:transition spd="slow">
    <p:wheel spokes="3"/>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43"/>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911"/>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89820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4" name="Date Placeholder 3"/>
          <p:cNvSpPr>
            <a:spLocks noGrp="1"/>
          </p:cNvSpPr>
          <p:nvPr>
            <p:ph type="dt" sz="half" idx="10"/>
          </p:nvPr>
        </p:nvSpPr>
        <p:spPr/>
        <p:txBody>
          <a:bodyPr/>
          <a:lstStyle/>
          <a:p>
            <a:fld id="{7B2D3E9E-A95C-48F2-B4BF-A71542E0BE9A}" type="datetime1">
              <a:rPr lang="en-US">
                <a:solidFill>
                  <a:prstClr val="black"/>
                </a:solidFill>
              </a:rPr>
              <a:pPr/>
              <a:t>9/15/2021</a:t>
            </a:fld>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94951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sz="1800">
              <a:solidFill>
                <a:prstClr val="white"/>
              </a:solidFill>
            </a:endParaRPr>
          </a:p>
        </p:txBody>
      </p:sp>
      <p:sp>
        <p:nvSpPr>
          <p:cNvPr id="2" name="Title 1"/>
          <p:cNvSpPr>
            <a:spLocks noGrp="1"/>
          </p:cNvSpPr>
          <p:nvPr>
            <p:ph type="title"/>
          </p:nvPr>
        </p:nvSpPr>
        <p:spPr>
          <a:xfrm>
            <a:off x="1293815"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4" name="Date Placeholder 3"/>
          <p:cNvSpPr>
            <a:spLocks noGrp="1"/>
          </p:cNvSpPr>
          <p:nvPr>
            <p:ph type="dt" sz="half" idx="10"/>
          </p:nvPr>
        </p:nvSpPr>
        <p:spPr/>
        <p:txBody>
          <a:bodyPr/>
          <a:lstStyle/>
          <a:p>
            <a:fld id="{A50F84E2-2D7A-43CF-AC90-352A289A783A}" type="datetime1">
              <a:rPr lang="en-US">
                <a:solidFill>
                  <a:prstClr val="black"/>
                </a:solidFill>
              </a:rPr>
              <a:pPr/>
              <a:t>9/15/2021</a:t>
            </a:fld>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68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5" name="Date Placeholder 4"/>
          <p:cNvSpPr>
            <a:spLocks noGrp="1"/>
          </p:cNvSpPr>
          <p:nvPr>
            <p:ph type="dt" sz="half" idx="10"/>
          </p:nvPr>
        </p:nvSpPr>
        <p:spPr/>
        <p:txBody>
          <a:bodyPr/>
          <a:lstStyle/>
          <a:p>
            <a:fld id="{F12952B5-7A2F-4CC8-B7CE-9234E21C2837}" type="datetime1">
              <a:rPr lang="en-US">
                <a:solidFill>
                  <a:prstClr val="black"/>
                </a:solidFill>
              </a:rPr>
              <a:pPr/>
              <a:t>9/15/2021</a:t>
            </a:fld>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6491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7" name="Date Placeholder 6"/>
          <p:cNvSpPr>
            <a:spLocks noGrp="1"/>
          </p:cNvSpPr>
          <p:nvPr>
            <p:ph type="dt" sz="half" idx="10"/>
          </p:nvPr>
        </p:nvSpPr>
        <p:spPr/>
        <p:txBody>
          <a:bodyPr/>
          <a:lstStyle/>
          <a:p>
            <a:fld id="{CE1DA07A-9201-4B4B-BAF2-015AFA30F520}" type="datetime1">
              <a:rPr lang="en-US">
                <a:solidFill>
                  <a:prstClr val="black"/>
                </a:solidFill>
              </a:rPr>
              <a:pPr/>
              <a:t>9/15/2021</a:t>
            </a:fld>
            <a:endParaRPr>
              <a:solidFill>
                <a:prstClr val="black"/>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97369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3" name="Date Placeholder 2"/>
          <p:cNvSpPr>
            <a:spLocks noGrp="1"/>
          </p:cNvSpPr>
          <p:nvPr>
            <p:ph type="dt" sz="half" idx="10"/>
          </p:nvPr>
        </p:nvSpPr>
        <p:spPr/>
        <p:txBody>
          <a:bodyPr/>
          <a:lstStyle/>
          <a:p>
            <a:fld id="{73D7E00A-486F-4252-8B1D-E32645521F49}" type="datetime1">
              <a:rPr lang="en-US">
                <a:solidFill>
                  <a:prstClr val="black"/>
                </a:solidFill>
              </a:rPr>
              <a:pPr/>
              <a:t>9/15/2021</a:t>
            </a:fld>
            <a:endParaRPr>
              <a:solidFill>
                <a:prstClr val="black"/>
              </a:solidFill>
            </a:endParaRPr>
          </a:p>
        </p:txBody>
      </p:sp>
      <p:sp>
        <p:nvSpPr>
          <p:cNvPr id="5" name="Slide Number Placeholder 4"/>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9959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074591"/>
      </p:ext>
    </p:extLst>
  </p:cSld>
  <p:clrMapOvr>
    <a:masterClrMapping/>
  </p:clrMapOvr>
  <p:transition spd="slow">
    <p:wheel spokes="3"/>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sz="1800">
              <a:solidFill>
                <a:prstClr val="white"/>
              </a:solidFill>
            </a:endParaRPr>
          </a:p>
        </p:txBody>
      </p:sp>
      <p:sp>
        <p:nvSpPr>
          <p:cNvPr id="3" name="Footer Placeholder 2"/>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2" name="Date Placeholder 1"/>
          <p:cNvSpPr>
            <a:spLocks noGrp="1"/>
          </p:cNvSpPr>
          <p:nvPr>
            <p:ph type="dt" sz="half" idx="10"/>
          </p:nvPr>
        </p:nvSpPr>
        <p:spPr/>
        <p:txBody>
          <a:bodyPr/>
          <a:lstStyle/>
          <a:p>
            <a:fld id="{8DDF5F92-E675-4B36-9A60-69A962A68675}" type="datetime1">
              <a:rPr lang="en-US">
                <a:solidFill>
                  <a:prstClr val="black"/>
                </a:solidFill>
              </a:rPr>
              <a:pPr/>
              <a:t>9/15/2021</a:t>
            </a:fld>
            <a:endParaRPr>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33119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80"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80"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5" name="Date Placeholder 4"/>
          <p:cNvSpPr>
            <a:spLocks noGrp="1"/>
          </p:cNvSpPr>
          <p:nvPr>
            <p:ph type="dt" sz="half" idx="10"/>
          </p:nvPr>
        </p:nvSpPr>
        <p:spPr/>
        <p:txBody>
          <a:bodyPr/>
          <a:lstStyle/>
          <a:p>
            <a:fld id="{AF6E2C9B-5FA2-460D-9BE7-B0812FC2A6FF}" type="datetime1">
              <a:rPr lang="en-US">
                <a:solidFill>
                  <a:prstClr val="black"/>
                </a:solidFill>
              </a:rPr>
              <a:pPr/>
              <a:t>9/15/2021</a:t>
            </a:fld>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77205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80"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80"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5" name="Date Placeholder 4"/>
          <p:cNvSpPr>
            <a:spLocks noGrp="1"/>
          </p:cNvSpPr>
          <p:nvPr>
            <p:ph type="dt" sz="half" idx="10"/>
          </p:nvPr>
        </p:nvSpPr>
        <p:spPr/>
        <p:txBody>
          <a:bodyPr/>
          <a:lstStyle/>
          <a:p>
            <a:fld id="{1D374940-A916-4C8B-9648-02A2D3898F9E}" type="datetime1">
              <a:rPr lang="en-US">
                <a:solidFill>
                  <a:prstClr val="black"/>
                </a:solidFill>
              </a:rPr>
              <a:pPr/>
              <a:t>9/15/2021</a:t>
            </a:fld>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27747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4" name="Date Placeholder 3"/>
          <p:cNvSpPr>
            <a:spLocks noGrp="1"/>
          </p:cNvSpPr>
          <p:nvPr>
            <p:ph type="dt" sz="half" idx="10"/>
          </p:nvPr>
        </p:nvSpPr>
        <p:spPr/>
        <p:txBody>
          <a:bodyPr/>
          <a:lstStyle/>
          <a:p>
            <a:fld id="{5F4E5243-F52A-4D37-9694-EB26C6C31910}" type="datetime1">
              <a:rPr lang="en-US">
                <a:solidFill>
                  <a:prstClr val="black"/>
                </a:solidFill>
              </a:rPr>
              <a:pPr/>
              <a:t>9/15/2021</a:t>
            </a:fld>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60424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3"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solidFill>
                  <a:prstClr val="black"/>
                </a:solidFill>
              </a:rPr>
              <a:t>Add a footer</a:t>
            </a:r>
            <a:endParaRPr dirty="0">
              <a:solidFill>
                <a:prstClr val="black"/>
              </a:solidFill>
            </a:endParaRPr>
          </a:p>
        </p:txBody>
      </p:sp>
      <p:sp>
        <p:nvSpPr>
          <p:cNvPr id="4" name="Date Placeholder 3"/>
          <p:cNvSpPr>
            <a:spLocks noGrp="1"/>
          </p:cNvSpPr>
          <p:nvPr>
            <p:ph type="dt" sz="half" idx="10"/>
          </p:nvPr>
        </p:nvSpPr>
        <p:spPr/>
        <p:txBody>
          <a:bodyPr/>
          <a:lstStyle/>
          <a:p>
            <a:fld id="{3A77B6E1-634A-48DC-9E8B-D894023267EF}" type="datetime1">
              <a:rPr lang="en-US">
                <a:solidFill>
                  <a:prstClr val="black"/>
                </a:solidFill>
              </a:rPr>
              <a:pPr/>
              <a:t>9/15/2021</a:t>
            </a:fld>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14975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A7E63B7-779D-443D-BD40-369B40D04059}" type="slidenum">
              <a:rPr lang="en-US" altLang="en-US" smtClean="0"/>
              <a:pPr/>
              <a:t>‹#›</a:t>
            </a:fld>
            <a:endParaRPr lang="en-US" altLang="en-US"/>
          </a:p>
        </p:txBody>
      </p:sp>
    </p:spTree>
    <p:extLst>
      <p:ext uri="{BB962C8B-B14F-4D97-AF65-F5344CB8AC3E}">
        <p14:creationId xmlns:p14="http://schemas.microsoft.com/office/powerpoint/2010/main" val="2453934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F189637-8C6F-4583-80CD-D171946F6D41}" type="slidenum">
              <a:rPr lang="en-US" altLang="en-US" smtClean="0"/>
              <a:pPr/>
              <a:t>‹#›</a:t>
            </a:fld>
            <a:endParaRPr lang="en-US" altLang="en-US"/>
          </a:p>
        </p:txBody>
      </p:sp>
    </p:spTree>
    <p:extLst>
      <p:ext uri="{BB962C8B-B14F-4D97-AF65-F5344CB8AC3E}">
        <p14:creationId xmlns:p14="http://schemas.microsoft.com/office/powerpoint/2010/main" val="230815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A8D1A82-8C02-4DD2-A75E-D38032871592}" type="slidenum">
              <a:rPr lang="en-US" altLang="en-US" smtClean="0"/>
              <a:pPr/>
              <a:t>‹#›</a:t>
            </a:fld>
            <a:endParaRPr lang="en-US" altLang="en-US"/>
          </a:p>
        </p:txBody>
      </p:sp>
    </p:spTree>
    <p:extLst>
      <p:ext uri="{BB962C8B-B14F-4D97-AF65-F5344CB8AC3E}">
        <p14:creationId xmlns:p14="http://schemas.microsoft.com/office/powerpoint/2010/main" val="481396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379CCB3-37B3-4074-8F37-A06AF1DAA9C4}" type="slidenum">
              <a:rPr lang="en-US" altLang="en-US" smtClean="0"/>
              <a:pPr/>
              <a:t>‹#›</a:t>
            </a:fld>
            <a:endParaRPr lang="en-US" altLang="en-US"/>
          </a:p>
        </p:txBody>
      </p:sp>
    </p:spTree>
    <p:extLst>
      <p:ext uri="{BB962C8B-B14F-4D97-AF65-F5344CB8AC3E}">
        <p14:creationId xmlns:p14="http://schemas.microsoft.com/office/powerpoint/2010/main" val="38489204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4FB78FD-2E6A-4913-A38F-DB3C33AFB9F8}" type="slidenum">
              <a:rPr lang="en-US" altLang="en-US" smtClean="0"/>
              <a:pPr/>
              <a:t>‹#›</a:t>
            </a:fld>
            <a:endParaRPr lang="en-US" altLang="en-US"/>
          </a:p>
        </p:txBody>
      </p:sp>
    </p:spTree>
    <p:extLst>
      <p:ext uri="{BB962C8B-B14F-4D97-AF65-F5344CB8AC3E}">
        <p14:creationId xmlns:p14="http://schemas.microsoft.com/office/powerpoint/2010/main" val="207953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545576"/>
      </p:ext>
    </p:extLst>
  </p:cSld>
  <p:clrMapOvr>
    <a:masterClrMapping/>
  </p:clrMapOvr>
  <p:transition spd="slow">
    <p:wheel spokes="3"/>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4A6A93A-AE6C-4357-AF5D-3EEF3283C182}" type="slidenum">
              <a:rPr lang="en-US" altLang="en-US" smtClean="0"/>
              <a:pPr/>
              <a:t>‹#›</a:t>
            </a:fld>
            <a:endParaRPr lang="en-US" altLang="en-US"/>
          </a:p>
        </p:txBody>
      </p:sp>
    </p:spTree>
    <p:extLst>
      <p:ext uri="{BB962C8B-B14F-4D97-AF65-F5344CB8AC3E}">
        <p14:creationId xmlns:p14="http://schemas.microsoft.com/office/powerpoint/2010/main" val="2046505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F12DCF6C-2FF9-4E80-8FA0-EF5DE97AA838}" type="slidenum">
              <a:rPr lang="en-US" altLang="en-US" smtClean="0"/>
              <a:pPr/>
              <a:t>‹#›</a:t>
            </a:fld>
            <a:endParaRPr lang="en-US" altLang="en-US"/>
          </a:p>
        </p:txBody>
      </p:sp>
    </p:spTree>
    <p:extLst>
      <p:ext uri="{BB962C8B-B14F-4D97-AF65-F5344CB8AC3E}">
        <p14:creationId xmlns:p14="http://schemas.microsoft.com/office/powerpoint/2010/main" val="1790121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127DC5B-BF68-4F18-8BE2-4A09780F2893}" type="slidenum">
              <a:rPr lang="en-US" altLang="en-US" smtClean="0"/>
              <a:pPr/>
              <a:t>‹#›</a:t>
            </a:fld>
            <a:endParaRPr lang="en-US" altLang="en-US"/>
          </a:p>
        </p:txBody>
      </p:sp>
    </p:spTree>
    <p:extLst>
      <p:ext uri="{BB962C8B-B14F-4D97-AF65-F5344CB8AC3E}">
        <p14:creationId xmlns:p14="http://schemas.microsoft.com/office/powerpoint/2010/main" val="2277167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092091B-7CF4-459D-AE67-7B49DC69C6FA}" type="slidenum">
              <a:rPr lang="en-US" altLang="en-US" smtClean="0"/>
              <a:pPr/>
              <a:t>‹#›</a:t>
            </a:fld>
            <a:endParaRPr lang="en-US" altLang="en-US"/>
          </a:p>
        </p:txBody>
      </p:sp>
    </p:spTree>
    <p:extLst>
      <p:ext uri="{BB962C8B-B14F-4D97-AF65-F5344CB8AC3E}">
        <p14:creationId xmlns:p14="http://schemas.microsoft.com/office/powerpoint/2010/main" val="703128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D38178B-9F63-4B00-8C1E-EE5A0D86D0D2}" type="slidenum">
              <a:rPr lang="en-US" altLang="en-US" smtClean="0"/>
              <a:pPr/>
              <a:t>‹#›</a:t>
            </a:fld>
            <a:endParaRPr lang="en-US" altLang="en-US"/>
          </a:p>
        </p:txBody>
      </p:sp>
    </p:spTree>
    <p:extLst>
      <p:ext uri="{BB962C8B-B14F-4D97-AF65-F5344CB8AC3E}">
        <p14:creationId xmlns:p14="http://schemas.microsoft.com/office/powerpoint/2010/main" val="3269687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2747323-DB43-41BE-B785-0F7869F24256}" type="slidenum">
              <a:rPr lang="en-US" altLang="en-US" smtClean="0"/>
              <a:pPr/>
              <a:t>‹#›</a:t>
            </a:fld>
            <a:endParaRPr lang="en-US" altLang="en-US"/>
          </a:p>
        </p:txBody>
      </p:sp>
    </p:spTree>
    <p:extLst>
      <p:ext uri="{BB962C8B-B14F-4D97-AF65-F5344CB8AC3E}">
        <p14:creationId xmlns:p14="http://schemas.microsoft.com/office/powerpoint/2010/main" val="217728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193296"/>
      </p:ext>
    </p:extLst>
  </p:cSld>
  <p:clrMapOvr>
    <a:masterClrMapping/>
  </p:clrMapOvr>
  <p:transition spd="slow">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335323"/>
      </p:ext>
    </p:extLst>
  </p:cSld>
  <p:clrMapOvr>
    <a:masterClrMapping/>
  </p:clrMapOvr>
  <p:transition spd="slow">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965109"/>
      </p:ext>
    </p:extLst>
  </p:cSld>
  <p:clrMapOvr>
    <a:masterClrMapping/>
  </p:clrMapOvr>
  <p:transition spd="slow">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34503"/>
      </p:ext>
    </p:extLst>
  </p:cSld>
  <p:clrMapOvr>
    <a:masterClrMapping/>
  </p:clrMapOvr>
  <p:transition spd="slow">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334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3255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163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sz="1800">
              <a:solidFill>
                <a:prstClr val="white"/>
              </a:solidFill>
            </a:endParaRPr>
          </a:p>
        </p:txBody>
      </p:sp>
      <p:sp>
        <p:nvSpPr>
          <p:cNvPr id="8" name="water3"/>
          <p:cNvSpPr/>
          <p:nvPr/>
        </p:nvSpPr>
        <p:spPr bwMode="gray">
          <a:xfrm>
            <a:off x="2552" y="6064115"/>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95"/>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3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solidFill>
                  <a:prstClr val="black"/>
                </a:solidFill>
              </a:rPr>
              <a:t>Add a footer</a:t>
            </a:r>
            <a:endParaRPr lang="en-US" dirty="0">
              <a:solidFill>
                <a:prstClr val="black"/>
              </a:solidFill>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solidFill>
                  <a:prstClr val="black"/>
                </a:solidFill>
              </a:rPr>
              <a:pPr/>
              <a:t>9/15/2021</a:t>
            </a:fld>
            <a:endParaRPr lang="en-US">
              <a:solidFill>
                <a:prstClr val="black"/>
              </a:solidFill>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04042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12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E430E-DE5B-460A-A1AB-5F3DE61FF6C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B0160-D62E-4FB9-807B-A17DA51C1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8845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2613027" y="4564063"/>
            <a:ext cx="184150" cy="457200"/>
          </a:xfrm>
          <a:prstGeom prst="rect">
            <a:avLst/>
          </a:prstGeom>
          <a:noFill/>
          <a:ln w="9525">
            <a:noFill/>
            <a:miter lim="800000"/>
            <a:headEnd/>
            <a:tailEnd/>
          </a:ln>
        </p:spPr>
        <p:txBody>
          <a:bodyPr>
            <a:spAutoFit/>
          </a:bodyPr>
          <a:lstStyle/>
          <a:p>
            <a:pPr>
              <a:spcBef>
                <a:spcPct val="50000"/>
              </a:spcBef>
            </a:pPr>
            <a:endParaRPr lang="en-US" sz="2400">
              <a:solidFill>
                <a:prstClr val="black"/>
              </a:solidFill>
            </a:endParaRPr>
          </a:p>
        </p:txBody>
      </p:sp>
      <p:sp>
        <p:nvSpPr>
          <p:cNvPr id="8196" name="Text Box 3"/>
          <p:cNvSpPr txBox="1">
            <a:spLocks noChangeArrowheads="1"/>
          </p:cNvSpPr>
          <p:nvPr/>
        </p:nvSpPr>
        <p:spPr bwMode="auto">
          <a:xfrm>
            <a:off x="2003427" y="373063"/>
            <a:ext cx="184150" cy="457200"/>
          </a:xfrm>
          <a:prstGeom prst="rect">
            <a:avLst/>
          </a:prstGeom>
          <a:noFill/>
          <a:ln w="9525">
            <a:noFill/>
            <a:miter lim="800000"/>
            <a:headEnd/>
            <a:tailEnd/>
          </a:ln>
        </p:spPr>
        <p:txBody>
          <a:bodyPr>
            <a:spAutoFit/>
          </a:bodyPr>
          <a:lstStyle/>
          <a:p>
            <a:pPr>
              <a:spcBef>
                <a:spcPct val="50000"/>
              </a:spcBef>
            </a:pPr>
            <a:endParaRPr lang="en-US" sz="2400">
              <a:solidFill>
                <a:prstClr val="black"/>
              </a:solidFill>
            </a:endParaRPr>
          </a:p>
        </p:txBody>
      </p:sp>
      <p:sp>
        <p:nvSpPr>
          <p:cNvPr id="2" name="TextBox 1"/>
          <p:cNvSpPr txBox="1"/>
          <p:nvPr/>
        </p:nvSpPr>
        <p:spPr>
          <a:xfrm>
            <a:off x="3143672" y="350114"/>
            <a:ext cx="5327460" cy="1200329"/>
          </a:xfrm>
          <a:prstGeom prst="rect">
            <a:avLst/>
          </a:prstGeom>
          <a:noFill/>
        </p:spPr>
        <p:txBody>
          <a:bodyPr wrap="square" rtlCol="0">
            <a:spAutoFit/>
          </a:bodyPr>
          <a:lstStyle/>
          <a:p>
            <a:pPr algn="ctr"/>
            <a:r>
              <a:rPr lang="vi-VN" sz="3600" dirty="0">
                <a:latin typeface="+mj-lt"/>
              </a:rPr>
              <a:t>Tập đọc </a:t>
            </a:r>
          </a:p>
          <a:p>
            <a:pPr algn="ctr"/>
            <a:r>
              <a:rPr lang="vi-VN" sz="3600" b="1" dirty="0">
                <a:solidFill>
                  <a:srgbClr val="FF0000"/>
                </a:solidFill>
                <a:latin typeface="+mj-lt"/>
              </a:rPr>
              <a:t>Cô giáo tí hon</a:t>
            </a:r>
            <a:r>
              <a:rPr lang="en-GB" sz="3600" b="1" dirty="0">
                <a:solidFill>
                  <a:srgbClr val="FF0000"/>
                </a:solidFill>
                <a:latin typeface="+mj-lt"/>
              </a:rPr>
              <a:t> </a:t>
            </a:r>
            <a:r>
              <a:rPr lang="en-GB" sz="3600" b="1" dirty="0">
                <a:solidFill>
                  <a:srgbClr val="FF0000"/>
                </a:solidFill>
                <a:latin typeface="Times New Roman" panose="02020603050405020304" pitchFamily="18" charset="0"/>
                <a:cs typeface="Times New Roman" panose="02020603050405020304" pitchFamily="18" charset="0"/>
              </a:rPr>
              <a:t>(tr.17)</a:t>
            </a:r>
            <a:r>
              <a:rPr lang="vi-VN" sz="3600" b="1" dirty="0">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810" y="1766210"/>
            <a:ext cx="7704856" cy="5100206"/>
          </a:xfrm>
          <a:prstGeom prst="rect">
            <a:avLst/>
          </a:prstGeom>
        </p:spPr>
      </p:pic>
    </p:spTree>
    <p:extLst>
      <p:ext uri="{BB962C8B-B14F-4D97-AF65-F5344CB8AC3E}">
        <p14:creationId xmlns:p14="http://schemas.microsoft.com/office/powerpoint/2010/main" val="272793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nh tính bé gái má núng nính thịt gây sốt hội mẹ bỉm sữa">
            <a:extLst>
              <a:ext uri="{FF2B5EF4-FFF2-40B4-BE49-F238E27FC236}">
                <a16:creationId xmlns="" xmlns:a16="http://schemas.microsoft.com/office/drawing/2014/main" id="{9242436D-4D9D-40CC-809D-E43F7F623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125" b="3875"/>
          <a:stretch/>
        </p:blipFill>
        <p:spPr bwMode="auto">
          <a:xfrm>
            <a:off x="1524020" y="10"/>
            <a:ext cx="9143980" cy="6857990"/>
          </a:xfrm>
          <a:prstGeom prst="rect">
            <a:avLst/>
          </a:prstGeom>
          <a:solidFill>
            <a:srgbClr val="FFFFFF"/>
          </a:solidFill>
        </p:spPr>
      </p:pic>
    </p:spTree>
    <p:extLst>
      <p:ext uri="{BB962C8B-B14F-4D97-AF65-F5344CB8AC3E}">
        <p14:creationId xmlns:p14="http://schemas.microsoft.com/office/powerpoint/2010/main" val="2087189593"/>
      </p:ext>
    </p:extLst>
  </p:cSld>
  <p:clrMapOvr>
    <a:masterClrMapping/>
  </p:clrMapOvr>
  <p:transition spd="slow">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AutoShape 6"/>
          <p:cNvSpPr>
            <a:spLocks noChangeArrowheads="1"/>
          </p:cNvSpPr>
          <p:nvPr/>
        </p:nvSpPr>
        <p:spPr bwMode="gray">
          <a:xfrm>
            <a:off x="4560098" y="188640"/>
            <a:ext cx="3071804"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pPr>
            <a:r>
              <a:rPr lang="en-US" altLang="en-US" sz="3200" b="1" dirty="0" err="1">
                <a:solidFill>
                  <a:srgbClr val="140476"/>
                </a:solidFill>
                <a:latin typeface="Times New Roman" pitchFamily="18" charset="0"/>
              </a:rPr>
              <a:t>Tìm</a:t>
            </a:r>
            <a:r>
              <a:rPr lang="en-US" altLang="en-US" sz="3200" b="1" dirty="0">
                <a:solidFill>
                  <a:srgbClr val="140476"/>
                </a:solidFill>
                <a:latin typeface="Times New Roman" pitchFamily="18" charset="0"/>
              </a:rPr>
              <a:t> </a:t>
            </a:r>
            <a:r>
              <a:rPr lang="en-US" altLang="en-US" sz="3200" b="1" dirty="0" err="1">
                <a:solidFill>
                  <a:srgbClr val="140476"/>
                </a:solidFill>
                <a:latin typeface="Times New Roman" pitchFamily="18" charset="0"/>
              </a:rPr>
              <a:t>hiểu</a:t>
            </a:r>
            <a:r>
              <a:rPr lang="en-US" altLang="en-US" sz="3200" b="1" dirty="0">
                <a:solidFill>
                  <a:srgbClr val="140476"/>
                </a:solidFill>
                <a:latin typeface="Times New Roman" pitchFamily="18" charset="0"/>
              </a:rPr>
              <a:t> </a:t>
            </a:r>
            <a:r>
              <a:rPr lang="en-US" altLang="en-US" sz="3200" b="1" dirty="0" err="1">
                <a:solidFill>
                  <a:srgbClr val="140476"/>
                </a:solidFill>
                <a:latin typeface="Times New Roman" pitchFamily="18" charset="0"/>
              </a:rPr>
              <a:t>bài</a:t>
            </a:r>
            <a:r>
              <a:rPr lang="en-US" altLang="en-US" sz="3200" b="1" dirty="0">
                <a:solidFill>
                  <a:srgbClr val="140476"/>
                </a:solidFill>
                <a:latin typeface="Times New Roman" pitchFamily="18" charset="0"/>
              </a:rPr>
              <a:t>:</a:t>
            </a:r>
          </a:p>
        </p:txBody>
      </p:sp>
      <p:sp>
        <p:nvSpPr>
          <p:cNvPr id="36897" name="Rectangle 33"/>
          <p:cNvSpPr>
            <a:spLocks noChangeArrowheads="1"/>
          </p:cNvSpPr>
          <p:nvPr/>
        </p:nvSpPr>
        <p:spPr bwMode="auto">
          <a:xfrm>
            <a:off x="1775520" y="1052736"/>
            <a:ext cx="78500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vi-VN" altLang="en-US" sz="2800" b="1" dirty="0">
                <a:solidFill>
                  <a:srgbClr val="002060"/>
                </a:solidFill>
                <a:latin typeface="Times New Roman" pitchFamily="18" charset="0"/>
              </a:rPr>
              <a:t>1. Các bạn nhỏ đang chơi trò chơi gì ?</a:t>
            </a:r>
            <a:endParaRPr lang="en-US" altLang="en-US" sz="2800" dirty="0">
              <a:solidFill>
                <a:srgbClr val="002060"/>
              </a:solidFill>
              <a:latin typeface="Arial" charset="0"/>
            </a:endParaRPr>
          </a:p>
        </p:txBody>
      </p:sp>
      <p:sp>
        <p:nvSpPr>
          <p:cNvPr id="7" name="TextBox 6">
            <a:extLst>
              <a:ext uri="{FF2B5EF4-FFF2-40B4-BE49-F238E27FC236}">
                <a16:creationId xmlns="" xmlns:a16="http://schemas.microsoft.com/office/drawing/2014/main" id="{CE858B8C-4B81-4889-8DD4-37BCFD2C1B0E}"/>
              </a:ext>
            </a:extLst>
          </p:cNvPr>
          <p:cNvSpPr txBox="1"/>
          <p:nvPr/>
        </p:nvSpPr>
        <p:spPr>
          <a:xfrm>
            <a:off x="1775520" y="1606735"/>
            <a:ext cx="8640960" cy="954107"/>
          </a:xfrm>
          <a:prstGeom prst="rect">
            <a:avLst/>
          </a:prstGeom>
          <a:noFill/>
        </p:spPr>
        <p:txBody>
          <a:bodyPr wrap="square" rtlCol="0">
            <a:spAutoFit/>
          </a:bodyPr>
          <a:lstStyle/>
          <a:p>
            <a:pPr algn="just"/>
            <a:r>
              <a:rPr lang="vi-VN" sz="2800" b="1" dirty="0">
                <a:solidFill>
                  <a:srgbClr val="002060"/>
                </a:solidFill>
                <a:latin typeface="+mj-lt"/>
              </a:rPr>
              <a:t>2. ‘‘ Cô giáo’’ Bé có những hành động, cử chỉ như thế nào trong trò chơi này?</a:t>
            </a:r>
            <a:endParaRPr lang="en-US" sz="2800" b="1" dirty="0">
              <a:solidFill>
                <a:srgbClr val="002060"/>
              </a:solidFill>
              <a:latin typeface="+mj-lt"/>
            </a:endParaRPr>
          </a:p>
        </p:txBody>
      </p:sp>
      <p:sp>
        <p:nvSpPr>
          <p:cNvPr id="9" name="TextBox 8">
            <a:extLst>
              <a:ext uri="{FF2B5EF4-FFF2-40B4-BE49-F238E27FC236}">
                <a16:creationId xmlns="" xmlns:a16="http://schemas.microsoft.com/office/drawing/2014/main" id="{0E8AC1DB-8AE3-4D02-90F7-9BC6F32CEBD3}"/>
              </a:ext>
            </a:extLst>
          </p:cNvPr>
          <p:cNvSpPr txBox="1"/>
          <p:nvPr/>
        </p:nvSpPr>
        <p:spPr>
          <a:xfrm>
            <a:off x="1775520" y="2852936"/>
            <a:ext cx="864096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700" dirty="0">
                <a:solidFill>
                  <a:prstClr val="black"/>
                </a:solidFill>
                <a:latin typeface="Times New Roman" pitchFamily="18" charset="0"/>
              </a:rPr>
              <a:t>	</a:t>
            </a:r>
            <a:r>
              <a:rPr lang="en-US" sz="2700" dirty="0" err="1">
                <a:solidFill>
                  <a:prstClr val="black"/>
                </a:solidFill>
                <a:latin typeface="Times New Roman" pitchFamily="18" charset="0"/>
              </a:rPr>
              <a:t>Bé</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kẹp</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lại</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tóc</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thả</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ống</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quần</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xuống</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lấy</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cái</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nón</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của</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má</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đội</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lên</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đầu</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Nó</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cố</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bắt</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chước</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dáng</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đi</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khoan</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thai</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của</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cô</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giáo</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khi</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cô</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bước</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vào</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lớp</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Mấy</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đứa</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nhỏ</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làm</a:t>
            </a:r>
            <a:r>
              <a:rPr lang="en-US" sz="2700" dirty="0">
                <a:solidFill>
                  <a:prstClr val="black"/>
                </a:solidFill>
                <a:latin typeface="Times New Roman" pitchFamily="18" charset="0"/>
              </a:rPr>
              <a:t> y </a:t>
            </a:r>
            <a:r>
              <a:rPr lang="en-US" sz="2700" dirty="0" err="1">
                <a:solidFill>
                  <a:prstClr val="black"/>
                </a:solidFill>
                <a:latin typeface="Times New Roman" pitchFamily="18" charset="0"/>
              </a:rPr>
              <a:t>hệt</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đám</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học</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trò</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đứng</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cả</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dậy</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khúc</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khích</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cười</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chào</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cô</a:t>
            </a:r>
            <a:r>
              <a:rPr lang="en-US" sz="2700" dirty="0">
                <a:solidFill>
                  <a:prstClr val="black"/>
                </a:solidFill>
                <a:latin typeface="Times New Roman" pitchFamily="18" charset="0"/>
              </a:rPr>
              <a:t>. </a:t>
            </a:r>
          </a:p>
          <a:p>
            <a:pPr algn="just"/>
            <a:r>
              <a:rPr lang="en-US" sz="2700" dirty="0">
                <a:solidFill>
                  <a:prstClr val="black"/>
                </a:solidFill>
                <a:latin typeface="Times New Roman" pitchFamily="18" charset="0"/>
              </a:rPr>
              <a:t>	</a:t>
            </a:r>
            <a:r>
              <a:rPr lang="en-US" sz="2700" dirty="0" err="1">
                <a:solidFill>
                  <a:prstClr val="black"/>
                </a:solidFill>
                <a:latin typeface="Times New Roman" pitchFamily="18" charset="0"/>
              </a:rPr>
              <a:t>Bé</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treo</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nón</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mặt</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tỉnh</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khô</a:t>
            </a:r>
            <a:r>
              <a:rPr lang="en-US" sz="2700" dirty="0">
                <a:solidFill>
                  <a:prstClr val="black"/>
                </a:solidFill>
                <a:latin typeface="Times New Roman" pitchFamily="18" charset="0"/>
              </a:rPr>
              <a:t>, b</a:t>
            </a:r>
            <a:r>
              <a:rPr lang="vi-VN" sz="2700" dirty="0">
                <a:solidFill>
                  <a:prstClr val="black"/>
                </a:solidFill>
                <a:latin typeface="Times New Roman" pitchFamily="18" charset="0"/>
              </a:rPr>
              <a:t>ẻ</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một</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nhánh</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trâm</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bầu</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làm</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thước</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Mấy</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đứa</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em</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chống</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hai</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tay</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ngồi</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nhìn</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chị</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Làm</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như</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cô</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giáo</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Bé</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đưa</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mắt</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nhìn</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đám</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học</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trò</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tay</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cầm</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nhánh</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trâm</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bầu</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nhịp</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nhịp</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trên</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tấm</a:t>
            </a:r>
            <a:r>
              <a:rPr lang="en-US" sz="2700" dirty="0">
                <a:solidFill>
                  <a:prstClr val="black"/>
                </a:solidFill>
                <a:latin typeface="Times New Roman" pitchFamily="18" charset="0"/>
              </a:rPr>
              <a:t> </a:t>
            </a:r>
            <a:r>
              <a:rPr lang="en-US" sz="2700" dirty="0" err="1">
                <a:solidFill>
                  <a:prstClr val="black"/>
                </a:solidFill>
                <a:latin typeface="Times New Roman" pitchFamily="18" charset="0"/>
              </a:rPr>
              <a:t>bảng</a:t>
            </a:r>
            <a:r>
              <a:rPr lang="en-US" sz="2700" dirty="0">
                <a:solidFill>
                  <a:prstClr val="black"/>
                </a:solidFill>
                <a:latin typeface="Times New Roman" pitchFamily="18" charset="0"/>
              </a:rPr>
              <a:t>. </a:t>
            </a:r>
            <a:endParaRPr lang="en-GB" sz="2700" dirty="0"/>
          </a:p>
        </p:txBody>
      </p:sp>
      <p:cxnSp>
        <p:nvCxnSpPr>
          <p:cNvPr id="6" name="Straight Connector 5">
            <a:extLst>
              <a:ext uri="{FF2B5EF4-FFF2-40B4-BE49-F238E27FC236}">
                <a16:creationId xmlns="" xmlns:a16="http://schemas.microsoft.com/office/drawing/2014/main" id="{57AA4179-80A3-4199-AF8D-AF2381A1FF2B}"/>
              </a:ext>
            </a:extLst>
          </p:cNvPr>
          <p:cNvCxnSpPr/>
          <p:nvPr/>
        </p:nvCxnSpPr>
        <p:spPr>
          <a:xfrm>
            <a:off x="2783632" y="3284984"/>
            <a:ext cx="76328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8142C1AB-7F0C-4929-84D4-82F830E2A47D}"/>
              </a:ext>
            </a:extLst>
          </p:cNvPr>
          <p:cNvCxnSpPr>
            <a:cxnSpLocks/>
          </p:cNvCxnSpPr>
          <p:nvPr/>
        </p:nvCxnSpPr>
        <p:spPr>
          <a:xfrm>
            <a:off x="1884142" y="3717032"/>
            <a:ext cx="15475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676F5CC4-49E6-4115-91C6-EB9DDBDC464C}"/>
              </a:ext>
            </a:extLst>
          </p:cNvPr>
          <p:cNvCxnSpPr>
            <a:cxnSpLocks/>
          </p:cNvCxnSpPr>
          <p:nvPr/>
        </p:nvCxnSpPr>
        <p:spPr>
          <a:xfrm>
            <a:off x="4151784" y="3717032"/>
            <a:ext cx="62646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8FC6DA85-2DEA-4E19-93B5-A7468BE9A315}"/>
              </a:ext>
            </a:extLst>
          </p:cNvPr>
          <p:cNvCxnSpPr>
            <a:cxnSpLocks/>
          </p:cNvCxnSpPr>
          <p:nvPr/>
        </p:nvCxnSpPr>
        <p:spPr>
          <a:xfrm>
            <a:off x="3215680" y="4941168"/>
            <a:ext cx="64099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F6D7340A-76DD-4177-BD8A-73BE1ED086E4}"/>
              </a:ext>
            </a:extLst>
          </p:cNvPr>
          <p:cNvCxnSpPr>
            <a:cxnSpLocks/>
          </p:cNvCxnSpPr>
          <p:nvPr/>
        </p:nvCxnSpPr>
        <p:spPr>
          <a:xfrm>
            <a:off x="4403304" y="5733256"/>
            <a:ext cx="5869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38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97"/>
                                        </p:tgtEl>
                                        <p:attrNameLst>
                                          <p:attrName>style.visibility</p:attrName>
                                        </p:attrNameLst>
                                      </p:cBhvr>
                                      <p:to>
                                        <p:strVal val="visible"/>
                                      </p:to>
                                    </p:set>
                                    <p:animEffect transition="in" filter="fade">
                                      <p:cBhvr>
                                        <p:cTn id="7" dur="500"/>
                                        <p:tgtEl>
                                          <p:spTgt spid="368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7" grpId="0"/>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457213"/>
            <a:ext cx="8001000" cy="584775"/>
          </a:xfrm>
          <a:prstGeom prst="rect">
            <a:avLst/>
          </a:prstGeom>
        </p:spPr>
        <p:txBody>
          <a:bodyPr wrap="square">
            <a:spAutoFit/>
          </a:bodyPr>
          <a:lstStyle/>
          <a:p>
            <a:pPr algn="ctr">
              <a:spcBef>
                <a:spcPct val="50000"/>
              </a:spcBef>
            </a:pPr>
            <a:endParaRPr lang="en-US" sz="3200" dirty="0">
              <a:solidFill>
                <a:prstClr val="black"/>
              </a:solidFill>
              <a:latin typeface="Times New Roman" pitchFamily="18" charset="0"/>
              <a:cs typeface="Times New Roman" pitchFamily="18" charset="0"/>
            </a:endParaRPr>
          </a:p>
        </p:txBody>
      </p:sp>
      <p:sp>
        <p:nvSpPr>
          <p:cNvPr id="4" name="TextBox 3"/>
          <p:cNvSpPr txBox="1"/>
          <p:nvPr/>
        </p:nvSpPr>
        <p:spPr>
          <a:xfrm>
            <a:off x="2057400" y="2633009"/>
            <a:ext cx="8153400" cy="461665"/>
          </a:xfrm>
          <a:prstGeom prst="rect">
            <a:avLst/>
          </a:prstGeom>
          <a:noFill/>
        </p:spPr>
        <p:txBody>
          <a:bodyPr wrap="square" rtlCol="0">
            <a:spAutoFit/>
          </a:bodyPr>
          <a:lstStyle/>
          <a:p>
            <a:pPr algn="just">
              <a:spcBef>
                <a:spcPct val="50000"/>
              </a:spcBef>
            </a:pPr>
            <a:r>
              <a:rPr lang="en-US" sz="2400" dirty="0">
                <a:solidFill>
                  <a:prstClr val="black"/>
                </a:solidFill>
                <a:latin typeface="Times New Roman" pitchFamily="18" charset="0"/>
              </a:rPr>
              <a:t>         </a:t>
            </a:r>
            <a:endParaRPr lang="en-US" sz="2400" dirty="0">
              <a:solidFill>
                <a:prstClr val="black"/>
              </a:solidFill>
            </a:endParaRPr>
          </a:p>
        </p:txBody>
      </p:sp>
      <p:sp>
        <p:nvSpPr>
          <p:cNvPr id="6" name="TextBox 5"/>
          <p:cNvSpPr txBox="1"/>
          <p:nvPr/>
        </p:nvSpPr>
        <p:spPr>
          <a:xfrm>
            <a:off x="2057400" y="4495801"/>
            <a:ext cx="8153400" cy="461665"/>
          </a:xfrm>
          <a:prstGeom prst="rect">
            <a:avLst/>
          </a:prstGeom>
          <a:noFill/>
        </p:spPr>
        <p:txBody>
          <a:bodyPr wrap="square" rtlCol="0">
            <a:spAutoFit/>
          </a:bodyPr>
          <a:lstStyle/>
          <a:p>
            <a:pPr algn="just"/>
            <a:endParaRPr lang="en-US" sz="2400" dirty="0">
              <a:solidFill>
                <a:prstClr val="black"/>
              </a:solidFill>
            </a:endParaRPr>
          </a:p>
        </p:txBody>
      </p:sp>
      <p:sp>
        <p:nvSpPr>
          <p:cNvPr id="8" name="TextBox 7"/>
          <p:cNvSpPr txBox="1"/>
          <p:nvPr/>
        </p:nvSpPr>
        <p:spPr>
          <a:xfrm>
            <a:off x="3381828" y="4100299"/>
            <a:ext cx="6858000" cy="461665"/>
          </a:xfrm>
          <a:prstGeom prst="rect">
            <a:avLst/>
          </a:prstGeom>
          <a:noFill/>
        </p:spPr>
        <p:txBody>
          <a:bodyPr wrap="square" rtlCol="0">
            <a:spAutoFit/>
          </a:bodyPr>
          <a:lstStyle/>
          <a:p>
            <a:pPr algn="just"/>
            <a:endParaRPr lang="en-US" sz="2400" dirty="0">
              <a:solidFill>
                <a:prstClr val="black"/>
              </a:solidFill>
            </a:endParaRPr>
          </a:p>
        </p:txBody>
      </p:sp>
      <p:sp>
        <p:nvSpPr>
          <p:cNvPr id="9" name="TextBox 8"/>
          <p:cNvSpPr txBox="1"/>
          <p:nvPr/>
        </p:nvSpPr>
        <p:spPr>
          <a:xfrm>
            <a:off x="1847528" y="718433"/>
            <a:ext cx="8496944" cy="6093976"/>
          </a:xfrm>
          <a:prstGeom prst="rect">
            <a:avLst/>
          </a:prstGeom>
          <a:noFill/>
        </p:spPr>
        <p:txBody>
          <a:bodyPr wrap="square" rtlCol="0">
            <a:spAutoFit/>
          </a:bodyPr>
          <a:lstStyle/>
          <a:p>
            <a:pPr algn="just"/>
            <a:r>
              <a:rPr lang="en-US" sz="2600" dirty="0">
                <a:solidFill>
                  <a:prstClr val="black"/>
                </a:solidFill>
                <a:latin typeface="Times New Roman" pitchFamily="18" charset="0"/>
              </a:rPr>
              <a:t>            </a:t>
            </a:r>
            <a:r>
              <a:rPr lang="en-US" sz="2600" dirty="0" err="1">
                <a:solidFill>
                  <a:prstClr val="black"/>
                </a:solidFill>
                <a:latin typeface="Times New Roman" pitchFamily="18" charset="0"/>
              </a:rPr>
              <a:t>Bé</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kẹp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lại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tóc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thả</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ống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quần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xuống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lấy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cái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của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má</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đội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lên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cố</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bắt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dáng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khoan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của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giáo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vào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lớp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Mấy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nhỏ</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làm</a:t>
            </a:r>
            <a:r>
              <a:rPr lang="en-US" sz="2600" dirty="0">
                <a:solidFill>
                  <a:prstClr val="black"/>
                </a:solidFill>
                <a:latin typeface="Times New Roman" pitchFamily="18" charset="0"/>
              </a:rPr>
              <a:t> y </a:t>
            </a:r>
            <a:r>
              <a:rPr lang="en-US" sz="2600" dirty="0" err="1">
                <a:solidFill>
                  <a:prstClr val="black"/>
                </a:solidFill>
                <a:latin typeface="Times New Roman" pitchFamily="18" charset="0"/>
              </a:rPr>
              <a:t>hệt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đám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trò</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cả</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dậy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khúc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khích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cười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chào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p>
          <a:p>
            <a:pPr algn="just"/>
            <a:r>
              <a:rPr lang="en-US" sz="2600" dirty="0">
                <a:solidFill>
                  <a:prstClr val="black"/>
                </a:solidFill>
                <a:latin typeface="Times New Roman" pitchFamily="18" charset="0"/>
              </a:rPr>
              <a:t>	</a:t>
            </a:r>
            <a:r>
              <a:rPr lang="en-US" sz="2600" dirty="0" err="1">
                <a:solidFill>
                  <a:prstClr val="black"/>
                </a:solidFill>
                <a:latin typeface="Times New Roman" pitchFamily="18" charset="0"/>
              </a:rPr>
              <a:t>Bé</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treo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mặt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tỉnh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khô</a:t>
            </a:r>
            <a:r>
              <a:rPr lang="en-US" sz="2600" dirty="0">
                <a:solidFill>
                  <a:prstClr val="black"/>
                </a:solidFill>
                <a:latin typeface="Times New Roman" pitchFamily="18" charset="0"/>
              </a:rPr>
              <a:t>, b</a:t>
            </a:r>
            <a:r>
              <a:rPr lang="vi-VN" sz="2600" dirty="0">
                <a:solidFill>
                  <a:prstClr val="black"/>
                </a:solidFill>
                <a:latin typeface="Times New Roman" pitchFamily="18" charset="0"/>
              </a:rPr>
              <a:t>ẻ</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một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trâm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làm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Mấy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em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chống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tay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ngồi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nhìn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chị</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Làm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như</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giáo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Bé</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đưa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mắt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nhìn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đám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trò</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tay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cầm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trâm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nhịp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nhịp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trên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tấm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bảng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từng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tiếng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Đàn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em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ríu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rít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theo.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Thằng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Hiển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ngọng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líu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không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kịp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lớn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Cái</a:t>
            </a:r>
            <a:r>
              <a:rPr lang="en-US" sz="2600" dirty="0">
                <a:solidFill>
                  <a:prstClr val="black"/>
                </a:solidFill>
                <a:latin typeface="Times New Roman" pitchFamily="18" charset="0"/>
              </a:rPr>
              <a:t> Anh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má</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núng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nính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ngồi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gọn</a:t>
            </a:r>
            <a:r>
              <a:rPr lang="en-US" sz="2600" dirty="0">
                <a:solidFill>
                  <a:prstClr val="black"/>
                </a:solidFill>
                <a:latin typeface="Times New Roman" pitchFamily="18" charset="0"/>
              </a:rPr>
              <a:t> </a:t>
            </a:r>
            <a:r>
              <a:rPr lang="vi-VN" sz="2600" dirty="0">
                <a:solidFill>
                  <a:prstClr val="black"/>
                </a:solidFill>
                <a:latin typeface="Times New Roman" pitchFamily="18" charset="0"/>
              </a:rPr>
              <a:t>tròn n</a:t>
            </a:r>
            <a:r>
              <a:rPr lang="en-US" sz="2600" dirty="0" err="1">
                <a:solidFill>
                  <a:prstClr val="black"/>
                </a:solidFill>
                <a:latin typeface="Times New Roman" pitchFamily="18" charset="0"/>
              </a:rPr>
              <a:t>hư</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củ</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khoai</a:t>
            </a:r>
            <a:r>
              <a:rPr lang="en-US" sz="2600" dirty="0">
                <a:solidFill>
                  <a:prstClr val="black"/>
                </a:solidFill>
                <a:latin typeface="Times New Roman" pitchFamily="18" charset="0"/>
              </a:rPr>
              <a:t>, bao </a:t>
            </a:r>
            <a:r>
              <a:rPr lang="en-US" sz="2600" dirty="0" err="1">
                <a:solidFill>
                  <a:prstClr val="black"/>
                </a:solidFill>
                <a:latin typeface="Times New Roman" pitchFamily="18" charset="0"/>
              </a:rPr>
              <a:t>giờ</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cùng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giành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phần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xong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Cái</a:t>
            </a:r>
            <a:r>
              <a:rPr lang="en-US" sz="2600" dirty="0">
                <a:solidFill>
                  <a:prstClr val="black"/>
                </a:solidFill>
                <a:latin typeface="Times New Roman" pitchFamily="18" charset="0"/>
              </a:rPr>
              <a:t> Thanh </a:t>
            </a:r>
            <a:r>
              <a:rPr lang="en-US" sz="2600" dirty="0" err="1">
                <a:solidFill>
                  <a:prstClr val="black"/>
                </a:solidFill>
                <a:latin typeface="Times New Roman" pitchFamily="18" charset="0"/>
              </a:rPr>
              <a:t>ngồi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cao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hơn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em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một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mở</a:t>
            </a:r>
            <a:r>
              <a:rPr lang="en-US" sz="2600" dirty="0">
                <a:solidFill>
                  <a:prstClr val="black"/>
                </a:solidFill>
                <a:latin typeface="Times New Roman" pitchFamily="18" charset="0"/>
              </a:rPr>
              <a:t> to </a:t>
            </a:r>
            <a:r>
              <a:rPr lang="en-US" sz="2600" dirty="0" err="1">
                <a:solidFill>
                  <a:prstClr val="black"/>
                </a:solidFill>
                <a:latin typeface="Times New Roman" pitchFamily="18" charset="0"/>
              </a:rPr>
              <a:t>đôi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mắt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hiền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dịu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nhìn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tấm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bảng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vừa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vừa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mân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mê</a:t>
            </a:r>
            <a:r>
              <a:rPr lang="en-US" sz="2600" dirty="0">
                <a:solidFill>
                  <a:prstClr val="black"/>
                </a:solidFill>
                <a:latin typeface="Times New Roman" pitchFamily="18" charset="0"/>
              </a:rPr>
              <a:t> m</a:t>
            </a:r>
            <a:r>
              <a:rPr lang="vi-VN" sz="2600" dirty="0">
                <a:solidFill>
                  <a:prstClr val="black"/>
                </a:solidFill>
                <a:latin typeface="Times New Roman" pitchFamily="18" charset="0"/>
              </a:rPr>
              <a:t>ớ</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tóc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mai</a:t>
            </a:r>
            <a:r>
              <a:rPr lang="en-US" sz="2600" dirty="0">
                <a:solidFill>
                  <a:prstClr val="black"/>
                </a:solidFill>
                <a:latin typeface="Times New Roman" pitchFamily="18" charset="0"/>
              </a:rPr>
              <a:t>. </a:t>
            </a:r>
            <a:endParaRPr lang="vi-VN" sz="2600" dirty="0">
              <a:solidFill>
                <a:prstClr val="black"/>
              </a:solidFill>
              <a:latin typeface="Times New Roman" pitchFamily="18" charset="0"/>
            </a:endParaRPr>
          </a:p>
          <a:p>
            <a:pPr algn="r"/>
            <a:r>
              <a:rPr lang="vi-VN" sz="2600" dirty="0">
                <a:solidFill>
                  <a:prstClr val="black"/>
                </a:solidFill>
                <a:latin typeface="Times New Roman" pitchFamily="18" charset="0"/>
              </a:rPr>
              <a:t>                               </a:t>
            </a:r>
            <a:endParaRPr lang="en-US" sz="2600" dirty="0">
              <a:solidFill>
                <a:prstClr val="black"/>
              </a:solidFill>
              <a:latin typeface="Times New Roman" pitchFamily="18" charset="0"/>
            </a:endParaRPr>
          </a:p>
          <a:p>
            <a:pPr algn="r"/>
            <a:r>
              <a:rPr lang="vi-VN" sz="2600" dirty="0">
                <a:solidFill>
                  <a:prstClr val="black"/>
                </a:solidFill>
                <a:latin typeface="Times New Roman" pitchFamily="18" charset="0"/>
              </a:rPr>
              <a:t>Theo </a:t>
            </a:r>
            <a:r>
              <a:rPr lang="vi-VN" sz="2600" b="1" dirty="0">
                <a:solidFill>
                  <a:prstClr val="black"/>
                </a:solidFill>
                <a:latin typeface="Times New Roman" pitchFamily="18" charset="0"/>
              </a:rPr>
              <a:t>Nguyễn Thi </a:t>
            </a:r>
            <a:endParaRPr lang="en-US" sz="2600" b="1" dirty="0">
              <a:solidFill>
                <a:prstClr val="black"/>
              </a:solidFill>
            </a:endParaRPr>
          </a:p>
        </p:txBody>
      </p:sp>
      <p:sp>
        <p:nvSpPr>
          <p:cNvPr id="11" name="TextBox 10">
            <a:extLst>
              <a:ext uri="{FF2B5EF4-FFF2-40B4-BE49-F238E27FC236}">
                <a16:creationId xmlns="" xmlns:a16="http://schemas.microsoft.com/office/drawing/2014/main" id="{13B36DEB-C030-4CCA-A426-BFA98F6A1EC4}"/>
              </a:ext>
            </a:extLst>
          </p:cNvPr>
          <p:cNvSpPr txBox="1"/>
          <p:nvPr/>
        </p:nvSpPr>
        <p:spPr>
          <a:xfrm>
            <a:off x="1524000" y="-19842"/>
            <a:ext cx="9144000" cy="892552"/>
          </a:xfrm>
          <a:prstGeom prst="rect">
            <a:avLst/>
          </a:prstGeom>
          <a:noFill/>
        </p:spPr>
        <p:txBody>
          <a:bodyPr wrap="square" rtlCol="0">
            <a:spAutoFit/>
          </a:bodyPr>
          <a:lstStyle/>
          <a:p>
            <a:pPr algn="just"/>
            <a:r>
              <a:rPr lang="vi-VN" sz="2600" b="1" dirty="0">
                <a:solidFill>
                  <a:srgbClr val="002060"/>
                </a:solidFill>
                <a:latin typeface="+mj-lt"/>
              </a:rPr>
              <a:t>3. Tìm những hình ảnh ngộ nghĩnh, đáng yêu của đám ‘học trò’.</a:t>
            </a:r>
            <a:endParaRPr lang="en-US" sz="2600" b="1" dirty="0">
              <a:solidFill>
                <a:srgbClr val="002060"/>
              </a:solidFill>
              <a:latin typeface="+mj-lt"/>
            </a:endParaRPr>
          </a:p>
        </p:txBody>
      </p:sp>
      <p:cxnSp>
        <p:nvCxnSpPr>
          <p:cNvPr id="12" name="Straight Connector 11">
            <a:extLst>
              <a:ext uri="{FF2B5EF4-FFF2-40B4-BE49-F238E27FC236}">
                <a16:creationId xmlns="" xmlns:a16="http://schemas.microsoft.com/office/drawing/2014/main" id="{463A71F7-5AA6-40AB-99DE-F310CEDF78DD}"/>
              </a:ext>
            </a:extLst>
          </p:cNvPr>
          <p:cNvCxnSpPr>
            <a:cxnSpLocks/>
          </p:cNvCxnSpPr>
          <p:nvPr/>
        </p:nvCxnSpPr>
        <p:spPr>
          <a:xfrm>
            <a:off x="1919536" y="2348880"/>
            <a:ext cx="51125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97DC6BB6-B567-4FC7-935C-9F229D0A1C94}"/>
              </a:ext>
            </a:extLst>
          </p:cNvPr>
          <p:cNvCxnSpPr>
            <a:cxnSpLocks/>
          </p:cNvCxnSpPr>
          <p:nvPr/>
        </p:nvCxnSpPr>
        <p:spPr>
          <a:xfrm>
            <a:off x="8760296" y="3933056"/>
            <a:ext cx="14795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0E6E5033-7E99-46A8-9DAD-739B2692BC12}"/>
              </a:ext>
            </a:extLst>
          </p:cNvPr>
          <p:cNvCxnSpPr>
            <a:cxnSpLocks/>
          </p:cNvCxnSpPr>
          <p:nvPr/>
        </p:nvCxnSpPr>
        <p:spPr>
          <a:xfrm>
            <a:off x="1919536" y="4293096"/>
            <a:ext cx="23762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F2983069-DE71-4930-934C-CC0D6FDA930B}"/>
              </a:ext>
            </a:extLst>
          </p:cNvPr>
          <p:cNvCxnSpPr>
            <a:cxnSpLocks/>
          </p:cNvCxnSpPr>
          <p:nvPr/>
        </p:nvCxnSpPr>
        <p:spPr>
          <a:xfrm flipV="1">
            <a:off x="4511824" y="4293097"/>
            <a:ext cx="1584176" cy="8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A043EB6A-DB9C-4558-B0A4-689F61A4101E}"/>
              </a:ext>
            </a:extLst>
          </p:cNvPr>
          <p:cNvCxnSpPr>
            <a:cxnSpLocks/>
          </p:cNvCxnSpPr>
          <p:nvPr/>
        </p:nvCxnSpPr>
        <p:spPr>
          <a:xfrm flipV="1">
            <a:off x="3215680" y="4725144"/>
            <a:ext cx="126014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34393A54-A5B0-4FB7-8497-6E315C0D56BF}"/>
              </a:ext>
            </a:extLst>
          </p:cNvPr>
          <p:cNvCxnSpPr>
            <a:cxnSpLocks/>
          </p:cNvCxnSpPr>
          <p:nvPr/>
        </p:nvCxnSpPr>
        <p:spPr>
          <a:xfrm flipV="1">
            <a:off x="8832304" y="5085185"/>
            <a:ext cx="140752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701595"/>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6" name="AutoShape 6"/>
          <p:cNvSpPr>
            <a:spLocks noGrp="1" noChangeArrowheads="1"/>
          </p:cNvSpPr>
          <p:nvPr>
            <p:ph type="title"/>
          </p:nvPr>
        </p:nvSpPr>
        <p:spPr bwMode="gray">
          <a:xfrm>
            <a:off x="2063552" y="116633"/>
            <a:ext cx="3079254" cy="831627"/>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pPr>
            <a:r>
              <a:rPr lang="vi-VN" altLang="en-US" sz="2800" b="1" dirty="0">
                <a:solidFill>
                  <a:srgbClr val="140476"/>
                </a:solidFill>
                <a:latin typeface="Times New Roman" pitchFamily="18" charset="0"/>
              </a:rPr>
              <a:t>Nội </a:t>
            </a:r>
            <a:r>
              <a:rPr lang="vi-VN" altLang="en-US" sz="3200" b="1" dirty="0">
                <a:solidFill>
                  <a:srgbClr val="140476"/>
                </a:solidFill>
                <a:latin typeface="Times New Roman" pitchFamily="18" charset="0"/>
              </a:rPr>
              <a:t>dung</a:t>
            </a:r>
            <a:r>
              <a:rPr lang="vi-VN" altLang="en-US" sz="2800" b="1" dirty="0">
                <a:solidFill>
                  <a:srgbClr val="140476"/>
                </a:solidFill>
                <a:latin typeface="Times New Roman" pitchFamily="18" charset="0"/>
              </a:rPr>
              <a:t> chính</a:t>
            </a:r>
            <a:endParaRPr lang="en-US" altLang="en-US" sz="2800" b="1" dirty="0">
              <a:solidFill>
                <a:srgbClr val="140476"/>
              </a:solidFill>
              <a:latin typeface="Times New Roman" pitchFamily="18" charset="0"/>
            </a:endParaRPr>
          </a:p>
        </p:txBody>
      </p:sp>
      <p:sp>
        <p:nvSpPr>
          <p:cNvPr id="7" name="TextBox 6"/>
          <p:cNvSpPr txBox="1"/>
          <p:nvPr/>
        </p:nvSpPr>
        <p:spPr>
          <a:xfrm>
            <a:off x="2279576" y="1412776"/>
            <a:ext cx="7848872" cy="2862322"/>
          </a:xfrm>
          <a:prstGeom prst="rect">
            <a:avLst/>
          </a:prstGeom>
          <a:noFill/>
        </p:spPr>
        <p:txBody>
          <a:bodyPr wrap="square" rtlCol="0">
            <a:spAutoFit/>
          </a:bodyPr>
          <a:lstStyle/>
          <a:p>
            <a:pPr lvl="0" algn="just"/>
            <a:r>
              <a:rPr lang="en-US" sz="3600" b="1" i="1" dirty="0">
                <a:solidFill>
                  <a:schemeClr val="bg1"/>
                </a:solidFill>
                <a:latin typeface="+mj-lt"/>
              </a:rPr>
              <a:t>	</a:t>
            </a:r>
            <a:r>
              <a:rPr lang="vi-VN" sz="3600" b="1" i="1" dirty="0">
                <a:solidFill>
                  <a:schemeClr val="bg1"/>
                </a:solidFill>
                <a:latin typeface="+mj-lt"/>
              </a:rPr>
              <a:t>Trò chơi lớp học rất sinh động, đáng yêu và ngây thơ của bốn bạn nhỏ. Qua đó, thấy được tình cảm yêu quý, ngưỡng mộ của nhân vật Bé dành cho cô giáo và mơ ước trở thành cô giáo . </a:t>
            </a:r>
            <a:endParaRPr lang="en-US" sz="3600" b="1" i="1" dirty="0">
              <a:solidFill>
                <a:schemeClr val="bg1"/>
              </a:solidFill>
              <a:latin typeface="+mj-lt"/>
            </a:endParaRPr>
          </a:p>
        </p:txBody>
      </p:sp>
    </p:spTree>
    <p:extLst>
      <p:ext uri="{BB962C8B-B14F-4D97-AF65-F5344CB8AC3E}">
        <p14:creationId xmlns:p14="http://schemas.microsoft.com/office/powerpoint/2010/main" val="380671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7610" y="1700808"/>
            <a:ext cx="2088232" cy="3744416"/>
          </a:xfrm>
          <a:prstGeom prst="roundRect">
            <a:avLst/>
          </a:prstGeom>
          <a:solidFill>
            <a:schemeClr val="bg1"/>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2">
                    <a:lumMod val="50000"/>
                  </a:schemeClr>
                </a:solidFill>
                <a:latin typeface="+mj-lt"/>
              </a:rPr>
              <a:t>Luyện đọc lại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679" y="1340776"/>
            <a:ext cx="5141565" cy="514156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95" y="-85537"/>
            <a:ext cx="22129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331" y="481935"/>
            <a:ext cx="292576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59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21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7728" y="188640"/>
            <a:ext cx="4824536" cy="461665"/>
          </a:xfrm>
          <a:prstGeom prst="rect">
            <a:avLst/>
          </a:prstGeom>
          <a:noFill/>
        </p:spPr>
        <p:txBody>
          <a:bodyPr wrap="square" rtlCol="0">
            <a:spAutoFit/>
          </a:bodyPr>
          <a:lstStyle/>
          <a:p>
            <a:pPr algn="ctr"/>
            <a:r>
              <a:rPr lang="vi-VN" sz="2400" b="1" u="sng" dirty="0" smtClean="0">
                <a:solidFill>
                  <a:srgbClr val="FF0000"/>
                </a:solidFill>
                <a:latin typeface="+mj-lt"/>
              </a:rPr>
              <a:t>Mục tiêu bài học</a:t>
            </a:r>
            <a:endParaRPr lang="vi-VN" sz="2400" b="1" u="sng" dirty="0">
              <a:solidFill>
                <a:srgbClr val="FF0000"/>
              </a:solidFill>
              <a:latin typeface="+mj-lt"/>
            </a:endParaRPr>
          </a:p>
        </p:txBody>
      </p:sp>
      <p:sp>
        <p:nvSpPr>
          <p:cNvPr id="6" name="Rounded Rectangle 5"/>
          <p:cNvSpPr/>
          <p:nvPr/>
        </p:nvSpPr>
        <p:spPr>
          <a:xfrm>
            <a:off x="695400" y="836712"/>
            <a:ext cx="11305256" cy="5847655"/>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rgbClr val="FF0000"/>
                </a:solidFill>
                <a:latin typeface="Times New Roman" panose="02020603050405020304" pitchFamily="18" charset="0"/>
                <a:cs typeface="Times New Roman" panose="02020603050405020304" pitchFamily="18" charset="0"/>
              </a:rPr>
              <a:t>- H</a:t>
            </a:r>
            <a:r>
              <a:rPr lang="vi-VN" sz="2400" dirty="0">
                <a:solidFill>
                  <a:srgbClr val="FF0000"/>
                </a:solidFill>
                <a:latin typeface="Times New Roman" panose="02020603050405020304" pitchFamily="18" charset="0"/>
                <a:cs typeface="Times New Roman" panose="02020603050405020304" pitchFamily="18" charset="0"/>
              </a:rPr>
              <a:t>S h</a:t>
            </a:r>
            <a:r>
              <a:rPr lang="nl-NL" sz="2400" dirty="0">
                <a:solidFill>
                  <a:srgbClr val="FF0000"/>
                </a:solidFill>
                <a:latin typeface="Times New Roman" panose="02020603050405020304" pitchFamily="18" charset="0"/>
                <a:cs typeface="Times New Roman" panose="02020603050405020304" pitchFamily="18" charset="0"/>
              </a:rPr>
              <a:t>iểu nghĩa một số từ khó: </a:t>
            </a:r>
            <a:r>
              <a:rPr lang="nl-NL" sz="2400" i="1" dirty="0">
                <a:solidFill>
                  <a:srgbClr val="FF0000"/>
                </a:solidFill>
                <a:latin typeface="Times New Roman" panose="02020603050405020304" pitchFamily="18" charset="0"/>
                <a:cs typeface="Times New Roman" panose="02020603050405020304" pitchFamily="18" charset="0"/>
              </a:rPr>
              <a:t>khoan thai, khúc khích, tỉnh khô, trâm bầu, núng nính</a:t>
            </a:r>
            <a:endParaRPr lang="vi-VN" sz="2400" dirty="0">
              <a:solidFill>
                <a:srgbClr val="FF0000"/>
              </a:solidFill>
              <a:latin typeface="Times New Roman" panose="02020603050405020304" pitchFamily="18" charset="0"/>
              <a:cs typeface="Times New Roman" panose="02020603050405020304" pitchFamily="18" charset="0"/>
            </a:endParaRPr>
          </a:p>
          <a:p>
            <a:r>
              <a:rPr lang="nl-NL" sz="2400" dirty="0">
                <a:solidFill>
                  <a:srgbClr val="FF0000"/>
                </a:solidFill>
                <a:latin typeface="Times New Roman" panose="02020603050405020304" pitchFamily="18" charset="0"/>
                <a:cs typeface="Times New Roman" panose="02020603050405020304" pitchFamily="18" charset="0"/>
              </a:rPr>
              <a:t>- Nêu </a:t>
            </a:r>
            <a:r>
              <a:rPr lang="vi-VN" sz="2400" dirty="0">
                <a:solidFill>
                  <a:srgbClr val="FF0000"/>
                </a:solidFill>
                <a:latin typeface="Times New Roman" panose="02020603050405020304" pitchFamily="18" charset="0"/>
                <a:cs typeface="Times New Roman" panose="02020603050405020304" pitchFamily="18" charset="0"/>
              </a:rPr>
              <a:t>lên </a:t>
            </a:r>
            <a:r>
              <a:rPr lang="nl-NL" sz="2400" dirty="0">
                <a:solidFill>
                  <a:srgbClr val="FF0000"/>
                </a:solidFill>
                <a:latin typeface="Times New Roman" panose="02020603050405020304" pitchFamily="18" charset="0"/>
                <a:cs typeface="Times New Roman" panose="02020603050405020304" pitchFamily="18" charset="0"/>
              </a:rPr>
              <a:t>nội dung bài thơ: Bài văn tả trò chơi lớp học ngộ nghĩnh của mấy chị em. Qua trò chơi này, có thể thấy các bạn nhỏ yêu cô giáo, mơ ước thành cô giáo.</a:t>
            </a:r>
            <a:endParaRPr lang="vi-VN" sz="2400" dirty="0">
              <a:solidFill>
                <a:srgbClr val="FF0000"/>
              </a:solidFill>
              <a:latin typeface="Times New Roman" panose="02020603050405020304" pitchFamily="18" charset="0"/>
              <a:cs typeface="Times New Roman" panose="02020603050405020304" pitchFamily="18" charset="0"/>
            </a:endParaRPr>
          </a:p>
          <a:p>
            <a:r>
              <a:rPr lang="nl-NL" sz="2400" dirty="0" smtClean="0">
                <a:solidFill>
                  <a:srgbClr val="FF0000"/>
                </a:solidFill>
                <a:latin typeface="Times New Roman" panose="02020603050405020304" pitchFamily="18" charset="0"/>
                <a:cs typeface="Times New Roman" panose="02020603050405020304" pitchFamily="18" charset="0"/>
              </a:rPr>
              <a:t>- </a:t>
            </a:r>
            <a:r>
              <a:rPr lang="nl-NL" sz="2400" dirty="0">
                <a:solidFill>
                  <a:srgbClr val="FF0000"/>
                </a:solidFill>
                <a:latin typeface="Times New Roman" panose="02020603050405020304" pitchFamily="18" charset="0"/>
                <a:cs typeface="Times New Roman" panose="02020603050405020304" pitchFamily="18" charset="0"/>
              </a:rPr>
              <a:t>Đọc trôi chảy toàn bài, ngắt, nghỉ hơi đúng sau các dấu câu, giữa các cụm từ.</a:t>
            </a:r>
            <a:endParaRPr lang="vi-VN" sz="2400" dirty="0">
              <a:solidFill>
                <a:srgbClr val="FF0000"/>
              </a:solidFill>
              <a:latin typeface="Times New Roman" panose="02020603050405020304" pitchFamily="18" charset="0"/>
              <a:cs typeface="Times New Roman" panose="02020603050405020304" pitchFamily="18" charset="0"/>
            </a:endParaRPr>
          </a:p>
          <a:p>
            <a:r>
              <a:rPr lang="nl-NL" sz="2400" dirty="0">
                <a:solidFill>
                  <a:srgbClr val="FF0000"/>
                </a:solidFill>
                <a:latin typeface="Times New Roman" panose="02020603050405020304" pitchFamily="18" charset="0"/>
                <a:cs typeface="Times New Roman" panose="02020603050405020304" pitchFamily="18" charset="0"/>
              </a:rPr>
              <a:t>- Biết đọc bài với giọng vui tươi, nhẹ nhàng, thong thả.</a:t>
            </a:r>
            <a:endParaRPr lang="vi-VN" sz="2400" dirty="0">
              <a:solidFill>
                <a:srgbClr val="FF0000"/>
              </a:solidFill>
              <a:latin typeface="Times New Roman" panose="02020603050405020304" pitchFamily="18" charset="0"/>
              <a:cs typeface="Times New Roman" panose="02020603050405020304" pitchFamily="18" charset="0"/>
            </a:endParaRPr>
          </a:p>
          <a:p>
            <a:r>
              <a:rPr lang="pl-PL" sz="2400" dirty="0">
                <a:solidFill>
                  <a:srgbClr val="FF0000"/>
                </a:solidFill>
                <a:latin typeface="Times New Roman" panose="02020603050405020304" pitchFamily="18" charset="0"/>
                <a:cs typeface="Times New Roman" panose="02020603050405020304" pitchFamily="18" charset="0"/>
              </a:rPr>
              <a:t>- HS hình thành và phát triển </a:t>
            </a:r>
            <a:r>
              <a:rPr lang="vi-VN" sz="2400" dirty="0" smtClean="0">
                <a:solidFill>
                  <a:srgbClr val="FF0000"/>
                </a:solidFill>
                <a:latin typeface="Times New Roman" panose="02020603050405020304" pitchFamily="18" charset="0"/>
                <a:cs typeface="Times New Roman" panose="02020603050405020304" pitchFamily="18" charset="0"/>
              </a:rPr>
              <a:t>năng lực</a:t>
            </a:r>
            <a:r>
              <a:rPr lang="pl-PL" sz="2400" dirty="0" smtClean="0">
                <a:solidFill>
                  <a:srgbClr val="FF0000"/>
                </a:solidFill>
                <a:latin typeface="Times New Roman" panose="02020603050405020304" pitchFamily="18" charset="0"/>
                <a:cs typeface="Times New Roman" panose="02020603050405020304" pitchFamily="18" charset="0"/>
              </a:rPr>
              <a:t> </a:t>
            </a:r>
            <a:r>
              <a:rPr lang="pl-PL" sz="2400" dirty="0">
                <a:solidFill>
                  <a:srgbClr val="FF0000"/>
                </a:solidFill>
                <a:latin typeface="Times New Roman" panose="02020603050405020304" pitchFamily="18" charset="0"/>
                <a:cs typeface="Times New Roman" panose="02020603050405020304" pitchFamily="18" charset="0"/>
              </a:rPr>
              <a:t>ngôn ngữ thông qua việc đọc </a:t>
            </a:r>
            <a:r>
              <a:rPr lang="pl-PL" sz="2400" dirty="0" smtClean="0">
                <a:solidFill>
                  <a:srgbClr val="FF0000"/>
                </a:solidFill>
                <a:latin typeface="Times New Roman" panose="02020603050405020304" pitchFamily="18" charset="0"/>
                <a:cs typeface="Times New Roman" panose="02020603050405020304" pitchFamily="18" charset="0"/>
              </a:rPr>
              <a:t>đúng</a:t>
            </a:r>
            <a:r>
              <a:rPr lang="vi-VN" sz="2400" dirty="0" smtClean="0">
                <a:solidFill>
                  <a:srgbClr val="FF0000"/>
                </a:solidFill>
                <a:latin typeface="Times New Roman" panose="02020603050405020304" pitchFamily="18" charset="0"/>
                <a:cs typeface="Times New Roman" panose="02020603050405020304" pitchFamily="18" charset="0"/>
              </a:rPr>
              <a:t>.</a:t>
            </a:r>
          </a:p>
          <a:p>
            <a:r>
              <a:rPr lang="nl-NL" sz="2400" dirty="0" smtClean="0">
                <a:solidFill>
                  <a:srgbClr val="FF0000"/>
                </a:solidFill>
                <a:latin typeface="Times New Roman" panose="02020603050405020304" pitchFamily="18" charset="0"/>
                <a:cs typeface="Times New Roman" panose="02020603050405020304" pitchFamily="18" charset="0"/>
              </a:rPr>
              <a:t>- C</a:t>
            </a:r>
            <a:r>
              <a:rPr lang="vi-VN" sz="2400" dirty="0" smtClean="0">
                <a:solidFill>
                  <a:srgbClr val="FF0000"/>
                </a:solidFill>
                <a:latin typeface="Times New Roman" panose="02020603050405020304" pitchFamily="18" charset="0"/>
                <a:cs typeface="Times New Roman" panose="02020603050405020304" pitchFamily="18" charset="0"/>
              </a:rPr>
              <a:t>ố</a:t>
            </a:r>
            <a:r>
              <a:rPr lang="nl-NL" sz="2400" dirty="0" smtClean="0">
                <a:solidFill>
                  <a:srgbClr val="FF0000"/>
                </a:solidFill>
                <a:latin typeface="Times New Roman" panose="02020603050405020304" pitchFamily="18" charset="0"/>
                <a:cs typeface="Times New Roman" panose="02020603050405020304" pitchFamily="18" charset="0"/>
              </a:rPr>
              <a:t> gắng, quyết tâm thực hiện ước mơ của mình.</a:t>
            </a:r>
            <a:endParaRPr 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373770"/>
      </p:ext>
    </p:extLst>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457213"/>
            <a:ext cx="8001000" cy="584775"/>
          </a:xfrm>
          <a:prstGeom prst="rect">
            <a:avLst/>
          </a:prstGeom>
        </p:spPr>
        <p:txBody>
          <a:bodyPr wrap="square">
            <a:spAutoFit/>
          </a:bodyPr>
          <a:lstStyle/>
          <a:p>
            <a:pPr algn="ctr">
              <a:spcBef>
                <a:spcPct val="50000"/>
              </a:spcBef>
            </a:pPr>
            <a:endParaRPr lang="en-US" sz="3200" dirty="0">
              <a:solidFill>
                <a:prstClr val="black"/>
              </a:solidFill>
              <a:latin typeface="Times New Roman" pitchFamily="18" charset="0"/>
              <a:cs typeface="Times New Roman" pitchFamily="18" charset="0"/>
            </a:endParaRPr>
          </a:p>
        </p:txBody>
      </p:sp>
      <p:sp>
        <p:nvSpPr>
          <p:cNvPr id="4" name="TextBox 3"/>
          <p:cNvSpPr txBox="1"/>
          <p:nvPr/>
        </p:nvSpPr>
        <p:spPr>
          <a:xfrm>
            <a:off x="2057400" y="2633009"/>
            <a:ext cx="8153400" cy="461665"/>
          </a:xfrm>
          <a:prstGeom prst="rect">
            <a:avLst/>
          </a:prstGeom>
          <a:noFill/>
        </p:spPr>
        <p:txBody>
          <a:bodyPr wrap="square" rtlCol="0">
            <a:spAutoFit/>
          </a:bodyPr>
          <a:lstStyle/>
          <a:p>
            <a:pPr algn="just">
              <a:spcBef>
                <a:spcPct val="50000"/>
              </a:spcBef>
            </a:pPr>
            <a:r>
              <a:rPr lang="en-US" sz="2400" dirty="0">
                <a:solidFill>
                  <a:prstClr val="black"/>
                </a:solidFill>
                <a:latin typeface="Times New Roman" pitchFamily="18" charset="0"/>
              </a:rPr>
              <a:t>         </a:t>
            </a:r>
            <a:endParaRPr lang="en-US" sz="2400" dirty="0">
              <a:solidFill>
                <a:prstClr val="black"/>
              </a:solidFill>
            </a:endParaRPr>
          </a:p>
        </p:txBody>
      </p:sp>
      <p:sp>
        <p:nvSpPr>
          <p:cNvPr id="6" name="TextBox 5"/>
          <p:cNvSpPr txBox="1"/>
          <p:nvPr/>
        </p:nvSpPr>
        <p:spPr>
          <a:xfrm>
            <a:off x="2057400" y="4495801"/>
            <a:ext cx="8153400" cy="461665"/>
          </a:xfrm>
          <a:prstGeom prst="rect">
            <a:avLst/>
          </a:prstGeom>
          <a:noFill/>
        </p:spPr>
        <p:txBody>
          <a:bodyPr wrap="square" rtlCol="0">
            <a:spAutoFit/>
          </a:bodyPr>
          <a:lstStyle/>
          <a:p>
            <a:pPr algn="just"/>
            <a:endParaRPr lang="en-US" sz="2400" dirty="0">
              <a:solidFill>
                <a:prstClr val="black"/>
              </a:solidFill>
            </a:endParaRPr>
          </a:p>
        </p:txBody>
      </p:sp>
      <p:sp>
        <p:nvSpPr>
          <p:cNvPr id="8" name="TextBox 7"/>
          <p:cNvSpPr txBox="1"/>
          <p:nvPr/>
        </p:nvSpPr>
        <p:spPr>
          <a:xfrm>
            <a:off x="3381828" y="4100299"/>
            <a:ext cx="6858000" cy="461665"/>
          </a:xfrm>
          <a:prstGeom prst="rect">
            <a:avLst/>
          </a:prstGeom>
          <a:noFill/>
        </p:spPr>
        <p:txBody>
          <a:bodyPr wrap="square" rtlCol="0">
            <a:spAutoFit/>
          </a:bodyPr>
          <a:lstStyle/>
          <a:p>
            <a:pPr algn="just"/>
            <a:endParaRPr lang="en-US" sz="2400" dirty="0">
              <a:solidFill>
                <a:prstClr val="black"/>
              </a:solidFill>
            </a:endParaRPr>
          </a:p>
        </p:txBody>
      </p:sp>
      <p:sp>
        <p:nvSpPr>
          <p:cNvPr id="9" name="TextBox 8"/>
          <p:cNvSpPr txBox="1"/>
          <p:nvPr/>
        </p:nvSpPr>
        <p:spPr>
          <a:xfrm>
            <a:off x="263352" y="1268760"/>
            <a:ext cx="11449272" cy="4893647"/>
          </a:xfrm>
          <a:prstGeom prst="rect">
            <a:avLst/>
          </a:prstGeom>
          <a:noFill/>
        </p:spPr>
        <p:txBody>
          <a:bodyPr wrap="square" rtlCol="0">
            <a:spAutoFit/>
          </a:bodyPr>
          <a:lstStyle/>
          <a:p>
            <a:pPr algn="just"/>
            <a:r>
              <a:rPr lang="en-US" sz="2600" dirty="0">
                <a:solidFill>
                  <a:prstClr val="black"/>
                </a:solidFill>
                <a:latin typeface="Times New Roman" pitchFamily="18" charset="0"/>
              </a:rPr>
              <a:t>            </a:t>
            </a:r>
            <a:r>
              <a:rPr lang="en-US" sz="2600" dirty="0" err="1">
                <a:solidFill>
                  <a:prstClr val="black"/>
                </a:solidFill>
                <a:latin typeface="Times New Roman" pitchFamily="18" charset="0"/>
              </a:rPr>
              <a:t>Bé</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kẹp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lại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tóc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thả</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ống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quần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xuống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lấy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cái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của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má</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đội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lên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cố</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bắt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dáng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khoan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của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giáo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vào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lớp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Mấy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nhỏ</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làm</a:t>
            </a:r>
            <a:r>
              <a:rPr lang="en-US" sz="2600" dirty="0">
                <a:solidFill>
                  <a:prstClr val="black"/>
                </a:solidFill>
                <a:latin typeface="Times New Roman" pitchFamily="18" charset="0"/>
              </a:rPr>
              <a:t> y </a:t>
            </a:r>
            <a:r>
              <a:rPr lang="en-US" sz="2600" dirty="0" err="1">
                <a:solidFill>
                  <a:prstClr val="black"/>
                </a:solidFill>
                <a:latin typeface="Times New Roman" pitchFamily="18" charset="0"/>
              </a:rPr>
              <a:t>hệt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đám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trò</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cả</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dậy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khúc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khích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cười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chào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p>
          <a:p>
            <a:pPr algn="just"/>
            <a:r>
              <a:rPr lang="en-US" sz="2600" dirty="0">
                <a:solidFill>
                  <a:prstClr val="black"/>
                </a:solidFill>
                <a:latin typeface="Times New Roman" pitchFamily="18" charset="0"/>
              </a:rPr>
              <a:t>	</a:t>
            </a:r>
            <a:r>
              <a:rPr lang="en-US" sz="2600" dirty="0" err="1">
                <a:solidFill>
                  <a:prstClr val="black"/>
                </a:solidFill>
                <a:latin typeface="Times New Roman" pitchFamily="18" charset="0"/>
              </a:rPr>
              <a:t>Bé</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treo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mặt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tỉnh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khô</a:t>
            </a:r>
            <a:r>
              <a:rPr lang="en-US" sz="2600" dirty="0">
                <a:solidFill>
                  <a:prstClr val="black"/>
                </a:solidFill>
                <a:latin typeface="Times New Roman" pitchFamily="18" charset="0"/>
              </a:rPr>
              <a:t>, b</a:t>
            </a:r>
            <a:r>
              <a:rPr lang="vi-VN" sz="2600" dirty="0">
                <a:solidFill>
                  <a:prstClr val="black"/>
                </a:solidFill>
                <a:latin typeface="Times New Roman" pitchFamily="18" charset="0"/>
              </a:rPr>
              <a:t>ẻ</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một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trâm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làm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Mấy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em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chống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tay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ngồi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nhìn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chị</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Làm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như</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giáo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Bé</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đưa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mắt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nhìn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đám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trò</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tay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cầm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trâm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nhịp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nhịp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trên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tấm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bảng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từng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tiếng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Đàn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em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ríu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rít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theo.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Thằng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Hiển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ngọng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líu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không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kịp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lớn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Cái</a:t>
            </a:r>
            <a:r>
              <a:rPr lang="en-US" sz="2600" dirty="0">
                <a:solidFill>
                  <a:prstClr val="black"/>
                </a:solidFill>
                <a:latin typeface="Times New Roman" pitchFamily="18" charset="0"/>
              </a:rPr>
              <a:t> Anh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má</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núng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nính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ngồi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gọn</a:t>
            </a:r>
            <a:r>
              <a:rPr lang="en-US" sz="2600" dirty="0">
                <a:solidFill>
                  <a:prstClr val="black"/>
                </a:solidFill>
                <a:latin typeface="Times New Roman" pitchFamily="18" charset="0"/>
              </a:rPr>
              <a:t> </a:t>
            </a:r>
            <a:r>
              <a:rPr lang="vi-VN" sz="2600" dirty="0">
                <a:solidFill>
                  <a:prstClr val="black"/>
                </a:solidFill>
                <a:latin typeface="Times New Roman" pitchFamily="18" charset="0"/>
              </a:rPr>
              <a:t>tròn n</a:t>
            </a:r>
            <a:r>
              <a:rPr lang="en-US" sz="2600" dirty="0" err="1">
                <a:solidFill>
                  <a:prstClr val="black"/>
                </a:solidFill>
                <a:latin typeface="Times New Roman" pitchFamily="18" charset="0"/>
              </a:rPr>
              <a:t>hư</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củ</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khoai</a:t>
            </a:r>
            <a:r>
              <a:rPr lang="en-US" sz="2600" dirty="0">
                <a:solidFill>
                  <a:prstClr val="black"/>
                </a:solidFill>
                <a:latin typeface="Times New Roman" pitchFamily="18" charset="0"/>
              </a:rPr>
              <a:t>, bao </a:t>
            </a:r>
            <a:r>
              <a:rPr lang="en-US" sz="2600" dirty="0" err="1">
                <a:solidFill>
                  <a:prstClr val="black"/>
                </a:solidFill>
                <a:latin typeface="Times New Roman" pitchFamily="18" charset="0"/>
              </a:rPr>
              <a:t>giờ</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cũng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giành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phần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xong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Cái</a:t>
            </a:r>
            <a:r>
              <a:rPr lang="en-US" sz="2600" dirty="0">
                <a:solidFill>
                  <a:prstClr val="black"/>
                </a:solidFill>
                <a:latin typeface="Times New Roman" pitchFamily="18" charset="0"/>
              </a:rPr>
              <a:t> Thanh </a:t>
            </a:r>
            <a:r>
              <a:rPr lang="en-US" sz="2600" dirty="0" err="1">
                <a:solidFill>
                  <a:prstClr val="black"/>
                </a:solidFill>
                <a:latin typeface="Times New Roman" pitchFamily="18" charset="0"/>
              </a:rPr>
              <a:t>ngồi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cao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hơn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em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một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mở</a:t>
            </a:r>
            <a:r>
              <a:rPr lang="en-US" sz="2600" dirty="0">
                <a:solidFill>
                  <a:prstClr val="black"/>
                </a:solidFill>
                <a:latin typeface="Times New Roman" pitchFamily="18" charset="0"/>
              </a:rPr>
              <a:t> to </a:t>
            </a:r>
            <a:r>
              <a:rPr lang="en-US" sz="2600" dirty="0" err="1">
                <a:solidFill>
                  <a:prstClr val="black"/>
                </a:solidFill>
                <a:latin typeface="Times New Roman" pitchFamily="18" charset="0"/>
              </a:rPr>
              <a:t>đôi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mắt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hiền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dịu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nhìn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tấm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bảng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vừa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vừa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mân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mê</a:t>
            </a:r>
            <a:r>
              <a:rPr lang="en-US" sz="2600" dirty="0">
                <a:solidFill>
                  <a:prstClr val="black"/>
                </a:solidFill>
                <a:latin typeface="Times New Roman" pitchFamily="18" charset="0"/>
              </a:rPr>
              <a:t> m</a:t>
            </a:r>
            <a:r>
              <a:rPr lang="vi-VN" sz="2600" dirty="0">
                <a:solidFill>
                  <a:prstClr val="black"/>
                </a:solidFill>
                <a:latin typeface="Times New Roman" pitchFamily="18" charset="0"/>
              </a:rPr>
              <a:t>ớ</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tóc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mai</a:t>
            </a:r>
            <a:r>
              <a:rPr lang="en-US" sz="2600" dirty="0">
                <a:solidFill>
                  <a:prstClr val="black"/>
                </a:solidFill>
                <a:latin typeface="Times New Roman" pitchFamily="18" charset="0"/>
              </a:rPr>
              <a:t>. </a:t>
            </a:r>
            <a:endParaRPr lang="vi-VN" sz="2600" dirty="0">
              <a:solidFill>
                <a:prstClr val="black"/>
              </a:solidFill>
              <a:latin typeface="Times New Roman" pitchFamily="18" charset="0"/>
            </a:endParaRPr>
          </a:p>
          <a:p>
            <a:pPr algn="r"/>
            <a:r>
              <a:rPr lang="vi-VN" sz="2600" dirty="0">
                <a:solidFill>
                  <a:prstClr val="black"/>
                </a:solidFill>
                <a:latin typeface="Times New Roman" pitchFamily="18" charset="0"/>
              </a:rPr>
              <a:t>                               </a:t>
            </a:r>
            <a:endParaRPr lang="en-US" sz="2600" dirty="0">
              <a:solidFill>
                <a:prstClr val="black"/>
              </a:solidFill>
              <a:latin typeface="Times New Roman" pitchFamily="18" charset="0"/>
            </a:endParaRPr>
          </a:p>
          <a:p>
            <a:pPr algn="r"/>
            <a:r>
              <a:rPr lang="vi-VN" sz="2600" dirty="0">
                <a:solidFill>
                  <a:prstClr val="black"/>
                </a:solidFill>
                <a:latin typeface="Times New Roman" pitchFamily="18" charset="0"/>
              </a:rPr>
              <a:t>Theo </a:t>
            </a:r>
            <a:r>
              <a:rPr lang="vi-VN" sz="2600" b="1" dirty="0">
                <a:solidFill>
                  <a:prstClr val="black"/>
                </a:solidFill>
                <a:latin typeface="Times New Roman" pitchFamily="18" charset="0"/>
              </a:rPr>
              <a:t>Nguyễn Thi </a:t>
            </a:r>
            <a:endParaRPr lang="en-US" sz="2600" b="1" dirty="0">
              <a:solidFill>
                <a:prstClr val="black"/>
              </a:solidFill>
            </a:endParaRPr>
          </a:p>
        </p:txBody>
      </p:sp>
      <p:sp>
        <p:nvSpPr>
          <p:cNvPr id="10" name="TextBox 9"/>
          <p:cNvSpPr txBox="1"/>
          <p:nvPr/>
        </p:nvSpPr>
        <p:spPr>
          <a:xfrm>
            <a:off x="3359088" y="434088"/>
            <a:ext cx="5257800" cy="584775"/>
          </a:xfrm>
          <a:prstGeom prst="rect">
            <a:avLst/>
          </a:prstGeom>
          <a:noFill/>
        </p:spPr>
        <p:txBody>
          <a:bodyPr wrap="square" rtlCol="0">
            <a:spAutoFit/>
          </a:bodyPr>
          <a:lstStyle/>
          <a:p>
            <a:pPr algn="ctr"/>
            <a:r>
              <a:rPr lang="en-US" sz="3200" b="1" dirty="0" err="1">
                <a:solidFill>
                  <a:prstClr val="black"/>
                </a:solidFill>
                <a:latin typeface="Times New Roman" pitchFamily="18" charset="0"/>
                <a:cs typeface="Times New Roman" pitchFamily="18" charset="0"/>
              </a:rPr>
              <a:t>Cô</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giáo</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tí</a:t>
            </a:r>
            <a:r>
              <a:rPr lang="en-US" sz="3200" b="1" dirty="0">
                <a:solidFill>
                  <a:prstClr val="black"/>
                </a:solidFill>
                <a:latin typeface="Times New Roman" pitchFamily="18" charset="0"/>
                <a:cs typeface="Times New Roman" pitchFamily="18" charset="0"/>
              </a:rPr>
              <a:t> hon</a:t>
            </a:r>
          </a:p>
        </p:txBody>
      </p:sp>
      <p:sp>
        <p:nvSpPr>
          <p:cNvPr id="3" name="TextBox 2"/>
          <p:cNvSpPr txBox="1"/>
          <p:nvPr/>
        </p:nvSpPr>
        <p:spPr>
          <a:xfrm>
            <a:off x="983432" y="1340768"/>
            <a:ext cx="504056" cy="369332"/>
          </a:xfrm>
          <a:prstGeom prst="rect">
            <a:avLst/>
          </a:prstGeom>
          <a:noFill/>
        </p:spPr>
        <p:txBody>
          <a:bodyPr wrap="square" rtlCol="0">
            <a:spAutoFit/>
          </a:bodyPr>
          <a:lstStyle/>
          <a:p>
            <a:r>
              <a:rPr lang="vi-VN" dirty="0" smtClean="0">
                <a:solidFill>
                  <a:srgbClr val="FF0000"/>
                </a:solidFill>
              </a:rPr>
              <a:t>1</a:t>
            </a:r>
            <a:endParaRPr lang="vi-VN" dirty="0">
              <a:solidFill>
                <a:srgbClr val="FF0000"/>
              </a:solidFill>
            </a:endParaRPr>
          </a:p>
        </p:txBody>
      </p:sp>
      <p:sp>
        <p:nvSpPr>
          <p:cNvPr id="11" name="TextBox 10"/>
          <p:cNvSpPr txBox="1"/>
          <p:nvPr/>
        </p:nvSpPr>
        <p:spPr>
          <a:xfrm>
            <a:off x="983432" y="2507532"/>
            <a:ext cx="318448" cy="369332"/>
          </a:xfrm>
          <a:prstGeom prst="rect">
            <a:avLst/>
          </a:prstGeom>
          <a:noFill/>
        </p:spPr>
        <p:txBody>
          <a:bodyPr wrap="square" rtlCol="0">
            <a:spAutoFit/>
          </a:bodyPr>
          <a:lstStyle/>
          <a:p>
            <a:r>
              <a:rPr lang="vi-VN" dirty="0" smtClean="0">
                <a:solidFill>
                  <a:srgbClr val="FF0000"/>
                </a:solidFill>
              </a:rPr>
              <a:t>2</a:t>
            </a:r>
            <a:endParaRPr lang="vi-VN" dirty="0">
              <a:solidFill>
                <a:srgbClr val="FF0000"/>
              </a:solidFill>
            </a:endParaRPr>
          </a:p>
        </p:txBody>
      </p:sp>
      <p:sp>
        <p:nvSpPr>
          <p:cNvPr id="12" name="TextBox 11"/>
          <p:cNvSpPr txBox="1"/>
          <p:nvPr/>
        </p:nvSpPr>
        <p:spPr>
          <a:xfrm>
            <a:off x="2215558" y="3744052"/>
            <a:ext cx="504056" cy="369332"/>
          </a:xfrm>
          <a:prstGeom prst="rect">
            <a:avLst/>
          </a:prstGeom>
          <a:noFill/>
        </p:spPr>
        <p:txBody>
          <a:bodyPr wrap="square" rtlCol="0">
            <a:spAutoFit/>
          </a:bodyPr>
          <a:lstStyle/>
          <a:p>
            <a:r>
              <a:rPr lang="vi-VN" dirty="0">
                <a:solidFill>
                  <a:srgbClr val="FF0000"/>
                </a:solidFill>
              </a:rPr>
              <a:t>3</a:t>
            </a:r>
            <a:endParaRPr lang="vi-VN" dirty="0">
              <a:solidFill>
                <a:srgbClr val="FF0000"/>
              </a:solidFill>
            </a:endParaRPr>
          </a:p>
        </p:txBody>
      </p:sp>
    </p:spTree>
    <p:extLst>
      <p:ext uri="{BB962C8B-B14F-4D97-AF65-F5344CB8AC3E}">
        <p14:creationId xmlns:p14="http://schemas.microsoft.com/office/powerpoint/2010/main" val="626839993"/>
      </p:ext>
    </p:extLst>
  </p:cSld>
  <p:clrMapOvr>
    <a:masterClrMapping/>
  </p:clrMapOvr>
  <p:transition spd="slow">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68008" y="692696"/>
            <a:ext cx="4259248" cy="5328592"/>
          </a:xfrm>
        </p:spPr>
      </p:pic>
      <p:sp>
        <p:nvSpPr>
          <p:cNvPr id="2" name="TextBox 1"/>
          <p:cNvSpPr txBox="1"/>
          <p:nvPr/>
        </p:nvSpPr>
        <p:spPr>
          <a:xfrm>
            <a:off x="1271464" y="836712"/>
            <a:ext cx="4987247" cy="4832092"/>
          </a:xfrm>
          <a:prstGeom prst="rect">
            <a:avLst/>
          </a:prstGeom>
          <a:noFill/>
        </p:spPr>
        <p:txBody>
          <a:bodyPr wrap="square" rtlCol="0">
            <a:spAutoFit/>
          </a:bodyPr>
          <a:lstStyle/>
          <a:p>
            <a:pPr algn="just"/>
            <a:r>
              <a:rPr lang="vi-VN" sz="2800" dirty="0">
                <a:latin typeface="+mj-lt"/>
              </a:rPr>
              <a:t>Nguyễn Thi hay còn có bút danh là Nguyễn Ngọc Tấn. </a:t>
            </a:r>
          </a:p>
          <a:p>
            <a:pPr algn="just"/>
            <a:r>
              <a:rPr lang="vi-VN" sz="2800" dirty="0">
                <a:latin typeface="+mj-lt"/>
              </a:rPr>
              <a:t>- Ông sinh năm 1928 mất năm 1968, quê ở huyện Hải Hậu, tỉnh Nam Định.  </a:t>
            </a:r>
          </a:p>
          <a:p>
            <a:pPr algn="just"/>
            <a:r>
              <a:rPr lang="vi-VN" sz="2800" dirty="0">
                <a:latin typeface="+mj-lt"/>
              </a:rPr>
              <a:t>- Là nhà văn nổi tiếng của Việt Nam với nhiều sáng tác viết về người dân Nam Bộ.</a:t>
            </a:r>
          </a:p>
          <a:p>
            <a:pPr algn="just"/>
            <a:r>
              <a:rPr lang="vi-VN" sz="2800" dirty="0">
                <a:latin typeface="+mj-lt"/>
              </a:rPr>
              <a:t>- Bài tập đọc ‘‘ Cô giáo tí hon’’ được trích trong tập truyện ‘‘ Mẹ vắng nhà’’.</a:t>
            </a:r>
            <a:endParaRPr lang="en-US" sz="2800" dirty="0">
              <a:latin typeface="+mj-lt"/>
            </a:endParaRPr>
          </a:p>
        </p:txBody>
      </p:sp>
      <p:sp>
        <p:nvSpPr>
          <p:cNvPr id="5" name="TextBox 4">
            <a:extLst>
              <a:ext uri="{FF2B5EF4-FFF2-40B4-BE49-F238E27FC236}">
                <a16:creationId xmlns="" xmlns:a16="http://schemas.microsoft.com/office/drawing/2014/main" id="{D379386B-EC88-40A4-897F-C34226F372A8}"/>
              </a:ext>
            </a:extLst>
          </p:cNvPr>
          <p:cNvSpPr txBox="1"/>
          <p:nvPr/>
        </p:nvSpPr>
        <p:spPr>
          <a:xfrm>
            <a:off x="3432270" y="161074"/>
            <a:ext cx="5327460" cy="646331"/>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7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457213"/>
            <a:ext cx="8001000" cy="584775"/>
          </a:xfrm>
          <a:prstGeom prst="rect">
            <a:avLst/>
          </a:prstGeom>
        </p:spPr>
        <p:txBody>
          <a:bodyPr wrap="square">
            <a:spAutoFit/>
          </a:bodyPr>
          <a:lstStyle/>
          <a:p>
            <a:pPr algn="ctr">
              <a:spcBef>
                <a:spcPct val="50000"/>
              </a:spcBef>
            </a:pPr>
            <a:endParaRPr lang="en-US" sz="3200" dirty="0">
              <a:solidFill>
                <a:prstClr val="black"/>
              </a:solidFill>
              <a:latin typeface="Times New Roman" pitchFamily="18" charset="0"/>
              <a:cs typeface="Times New Roman" pitchFamily="18" charset="0"/>
            </a:endParaRPr>
          </a:p>
        </p:txBody>
      </p:sp>
      <p:sp>
        <p:nvSpPr>
          <p:cNvPr id="4" name="TextBox 3"/>
          <p:cNvSpPr txBox="1"/>
          <p:nvPr/>
        </p:nvSpPr>
        <p:spPr>
          <a:xfrm>
            <a:off x="911424" y="3088119"/>
            <a:ext cx="9937104" cy="32932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ct val="50000"/>
              </a:spcBef>
            </a:pPr>
            <a:r>
              <a:rPr lang="en-US" sz="2600" dirty="0">
                <a:solidFill>
                  <a:prstClr val="black"/>
                </a:solidFill>
                <a:latin typeface="Times New Roman" pitchFamily="18" charset="0"/>
              </a:rPr>
              <a:t>         </a:t>
            </a:r>
            <a:r>
              <a:rPr lang="en-US" sz="2600" dirty="0" err="1">
                <a:solidFill>
                  <a:prstClr val="black"/>
                </a:solidFill>
                <a:latin typeface="Times New Roman" pitchFamily="18" charset="0"/>
              </a:rPr>
              <a:t>Bé</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treo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mặt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tỉnh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khô</a:t>
            </a:r>
            <a:r>
              <a:rPr lang="en-US" sz="2600" dirty="0">
                <a:solidFill>
                  <a:prstClr val="black"/>
                </a:solidFill>
                <a:latin typeface="Times New Roman" pitchFamily="18" charset="0"/>
              </a:rPr>
              <a:t>, b</a:t>
            </a:r>
            <a:r>
              <a:rPr lang="vi-VN" sz="2600" dirty="0">
                <a:solidFill>
                  <a:prstClr val="black"/>
                </a:solidFill>
                <a:latin typeface="Times New Roman" pitchFamily="18" charset="0"/>
              </a:rPr>
              <a:t>ẻ</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một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nhánh</a:t>
            </a:r>
            <a:r>
              <a:rPr lang="en-US" sz="2600" dirty="0">
                <a:solidFill>
                  <a:prstClr val="black"/>
                </a:solidFill>
                <a:latin typeface="Times New Roman" pitchFamily="18" charset="0"/>
              </a:rPr>
              <a:t> </a:t>
            </a:r>
            <a:r>
              <a:rPr lang="en-US" sz="2600" b="1" dirty="0" err="1">
                <a:solidFill>
                  <a:srgbClr val="FF0000"/>
                </a:solidFill>
                <a:latin typeface="Times New Roman" pitchFamily="18" charset="0"/>
              </a:rPr>
              <a:t>trâm</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bầu</a:t>
            </a:r>
            <a:r>
              <a:rPr lang="en-US" sz="2600" b="1" dirty="0">
                <a:solidFill>
                  <a:srgbClr val="FF0000"/>
                </a:solidFill>
                <a:latin typeface="Times New Roman" pitchFamily="18" charset="0"/>
              </a:rPr>
              <a:t> </a:t>
            </a:r>
            <a:r>
              <a:rPr lang="en-US" sz="2600" dirty="0" err="1">
                <a:solidFill>
                  <a:prstClr val="black"/>
                </a:solidFill>
                <a:latin typeface="Times New Roman" pitchFamily="18" charset="0"/>
              </a:rPr>
              <a:t>làm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Mấy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em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chống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tay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ngồi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nhìn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chị</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Làm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như</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giáo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Bé</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đưa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mắt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nhìn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đám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trò</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tay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cầm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trâm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nhịp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nhịp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trên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tấm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bảng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từng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tiếng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Đàn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em</a:t>
            </a:r>
            <a:r>
              <a:rPr lang="en-US" sz="2600" dirty="0">
                <a:solidFill>
                  <a:prstClr val="black"/>
                </a:solidFill>
                <a:latin typeface="Times New Roman" pitchFamily="18" charset="0"/>
              </a:rPr>
              <a:t> </a:t>
            </a:r>
            <a:r>
              <a:rPr lang="en-US" sz="2600" b="1" dirty="0" err="1">
                <a:solidFill>
                  <a:srgbClr val="FF0000"/>
                </a:solidFill>
                <a:latin typeface="Times New Roman" pitchFamily="18" charset="0"/>
              </a:rPr>
              <a:t>ríu</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rít</a:t>
            </a:r>
            <a:r>
              <a:rPr lang="en-US" sz="2600" b="1" dirty="0">
                <a:solidFill>
                  <a:srgbClr val="FF0000"/>
                </a:solidFill>
                <a:latin typeface="Times New Roman" pitchFamily="18" charset="0"/>
              </a:rPr>
              <a:t> </a:t>
            </a:r>
            <a:r>
              <a:rPr lang="en-US" sz="2600" dirty="0" err="1">
                <a:solidFill>
                  <a:prstClr val="black"/>
                </a:solidFill>
                <a:latin typeface="Times New Roman" pitchFamily="18" charset="0"/>
              </a:rPr>
              <a:t>đánh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theo.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Thằng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Hiển</a:t>
            </a:r>
            <a:r>
              <a:rPr lang="en-US" sz="2600" dirty="0">
                <a:solidFill>
                  <a:prstClr val="black"/>
                </a:solidFill>
                <a:latin typeface="Times New Roman" pitchFamily="18" charset="0"/>
              </a:rPr>
              <a:t> </a:t>
            </a:r>
            <a:r>
              <a:rPr lang="en-US" sz="2600" b="1" dirty="0" err="1">
                <a:solidFill>
                  <a:srgbClr val="FF0000"/>
                </a:solidFill>
                <a:latin typeface="Times New Roman" pitchFamily="18" charset="0"/>
              </a:rPr>
              <a:t>ngọng</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líu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không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kịp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đứa</a:t>
            </a:r>
            <a:r>
              <a:rPr lang="en-US" sz="2600" dirty="0">
                <a:solidFill>
                  <a:prstClr val="black"/>
                </a:solidFill>
                <a:latin typeface="Times New Roman" pitchFamily="18" charset="0"/>
              </a:rPr>
              <a:t> </a:t>
            </a:r>
            <a:r>
              <a:rPr lang="vi-VN" sz="2600" dirty="0">
                <a:solidFill>
                  <a:prstClr val="black"/>
                </a:solidFill>
                <a:latin typeface="Times New Roman" pitchFamily="18" charset="0"/>
              </a:rPr>
              <a:t>lớn. Cái </a:t>
            </a:r>
            <a:r>
              <a:rPr lang="en-US" sz="2600" dirty="0">
                <a:solidFill>
                  <a:prstClr val="black"/>
                </a:solidFill>
                <a:latin typeface="Times New Roman" pitchFamily="18" charset="0"/>
              </a:rPr>
              <a:t>Anh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má</a:t>
            </a:r>
            <a:r>
              <a:rPr lang="en-US" sz="2600" dirty="0">
                <a:solidFill>
                  <a:prstClr val="black"/>
                </a:solidFill>
                <a:latin typeface="Times New Roman" pitchFamily="18" charset="0"/>
              </a:rPr>
              <a:t> </a:t>
            </a:r>
            <a:r>
              <a:rPr lang="en-US" sz="2600" b="1" dirty="0" err="1">
                <a:solidFill>
                  <a:srgbClr val="FF0000"/>
                </a:solidFill>
                <a:latin typeface="Times New Roman" pitchFamily="18" charset="0"/>
              </a:rPr>
              <a:t>núng</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nính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ngồi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gọn</a:t>
            </a:r>
            <a:r>
              <a:rPr lang="en-US" sz="2600" dirty="0">
                <a:solidFill>
                  <a:prstClr val="black"/>
                </a:solidFill>
                <a:latin typeface="Times New Roman" pitchFamily="18" charset="0"/>
              </a:rPr>
              <a:t> tr</a:t>
            </a:r>
            <a:r>
              <a:rPr lang="vi-VN" sz="2600" dirty="0">
                <a:solidFill>
                  <a:prstClr val="black"/>
                </a:solidFill>
                <a:latin typeface="Times New Roman" pitchFamily="18" charset="0"/>
              </a:rPr>
              <a:t>òn </a:t>
            </a:r>
            <a:r>
              <a:rPr lang="en-US" sz="2600" dirty="0" err="1">
                <a:solidFill>
                  <a:prstClr val="black"/>
                </a:solidFill>
                <a:latin typeface="Times New Roman" pitchFamily="18" charset="0"/>
              </a:rPr>
              <a:t>như</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củ</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khoai</a:t>
            </a:r>
            <a:r>
              <a:rPr lang="en-US" sz="2600" dirty="0">
                <a:solidFill>
                  <a:prstClr val="black"/>
                </a:solidFill>
                <a:latin typeface="Times New Roman" pitchFamily="18" charset="0"/>
              </a:rPr>
              <a:t>, bao </a:t>
            </a:r>
            <a:r>
              <a:rPr lang="en-US" sz="2600" dirty="0" err="1">
                <a:solidFill>
                  <a:prstClr val="black"/>
                </a:solidFill>
                <a:latin typeface="Times New Roman" pitchFamily="18" charset="0"/>
              </a:rPr>
              <a:t>giờ</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cũng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giành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phần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xong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Cái</a:t>
            </a:r>
            <a:r>
              <a:rPr lang="en-US" sz="2600" dirty="0">
                <a:solidFill>
                  <a:prstClr val="black"/>
                </a:solidFill>
                <a:latin typeface="Times New Roman" pitchFamily="18" charset="0"/>
              </a:rPr>
              <a:t> Thanh </a:t>
            </a:r>
            <a:r>
              <a:rPr lang="en-US" sz="2600" dirty="0" err="1">
                <a:solidFill>
                  <a:prstClr val="black"/>
                </a:solidFill>
                <a:latin typeface="Times New Roman" pitchFamily="18" charset="0"/>
              </a:rPr>
              <a:t>ngồi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cao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hơn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em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một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mở</a:t>
            </a:r>
            <a:r>
              <a:rPr lang="en-US" sz="2600" dirty="0">
                <a:solidFill>
                  <a:prstClr val="black"/>
                </a:solidFill>
                <a:latin typeface="Times New Roman" pitchFamily="18" charset="0"/>
              </a:rPr>
              <a:t> to </a:t>
            </a:r>
            <a:r>
              <a:rPr lang="en-US" sz="2600" dirty="0" err="1">
                <a:solidFill>
                  <a:prstClr val="black"/>
                </a:solidFill>
                <a:latin typeface="Times New Roman" pitchFamily="18" charset="0"/>
              </a:rPr>
              <a:t>đôi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mắt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hiền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dịu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nhìn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tấm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bảng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vừa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vừa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mân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mê</a:t>
            </a:r>
            <a:r>
              <a:rPr lang="en-US" sz="2600" dirty="0">
                <a:solidFill>
                  <a:prstClr val="black"/>
                </a:solidFill>
                <a:latin typeface="Times New Roman" pitchFamily="18" charset="0"/>
              </a:rPr>
              <a:t> m</a:t>
            </a:r>
            <a:r>
              <a:rPr lang="vi-VN" sz="2600" dirty="0">
                <a:solidFill>
                  <a:prstClr val="black"/>
                </a:solidFill>
                <a:latin typeface="Times New Roman" pitchFamily="18" charset="0"/>
              </a:rPr>
              <a:t>ớ</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tóc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mai</a:t>
            </a:r>
            <a:r>
              <a:rPr lang="en-US" sz="2600" dirty="0">
                <a:solidFill>
                  <a:prstClr val="black"/>
                </a:solidFill>
                <a:latin typeface="Times New Roman" pitchFamily="18" charset="0"/>
              </a:rPr>
              <a:t>. </a:t>
            </a:r>
            <a:endParaRPr lang="en-US" sz="2600" dirty="0">
              <a:solidFill>
                <a:prstClr val="black"/>
              </a:solidFill>
            </a:endParaRPr>
          </a:p>
        </p:txBody>
      </p:sp>
      <p:sp>
        <p:nvSpPr>
          <p:cNvPr id="9" name="TextBox 8"/>
          <p:cNvSpPr txBox="1"/>
          <p:nvPr/>
        </p:nvSpPr>
        <p:spPr>
          <a:xfrm>
            <a:off x="911424" y="1287173"/>
            <a:ext cx="9937104" cy="169277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600" dirty="0">
                <a:solidFill>
                  <a:prstClr val="black"/>
                </a:solidFill>
                <a:latin typeface="Times New Roman" pitchFamily="18" charset="0"/>
              </a:rPr>
              <a:t>          </a:t>
            </a:r>
            <a:r>
              <a:rPr lang="en-US" sz="2600" dirty="0" err="1">
                <a:solidFill>
                  <a:prstClr val="black"/>
                </a:solidFill>
                <a:latin typeface="Times New Roman" pitchFamily="18" charset="0"/>
              </a:rPr>
              <a:t>Bé</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kẹp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lại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tóc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thả</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ống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quần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xuống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lấy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cái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của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má</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đội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lên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cố</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bắt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dáng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đi</a:t>
            </a:r>
            <a:r>
              <a:rPr lang="en-US" sz="2600" dirty="0">
                <a:solidFill>
                  <a:prstClr val="black"/>
                </a:solidFill>
                <a:latin typeface="Times New Roman" pitchFamily="18" charset="0"/>
              </a:rPr>
              <a:t> </a:t>
            </a:r>
            <a:r>
              <a:rPr lang="en-US" sz="2600" b="1" dirty="0" err="1">
                <a:solidFill>
                  <a:srgbClr val="FF0000"/>
                </a:solidFill>
                <a:latin typeface="Times New Roman" pitchFamily="18" charset="0"/>
              </a:rPr>
              <a:t>khoan</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thai</a:t>
            </a:r>
            <a:r>
              <a:rPr lang="en-US" sz="2600" b="1" dirty="0">
                <a:solidFill>
                  <a:srgbClr val="FF0000"/>
                </a:solidFill>
                <a:latin typeface="Times New Roman" pitchFamily="18" charset="0"/>
              </a:rPr>
              <a:t> </a:t>
            </a:r>
            <a:r>
              <a:rPr lang="en-US" sz="2600" dirty="0" err="1">
                <a:solidFill>
                  <a:prstClr val="black"/>
                </a:solidFill>
                <a:latin typeface="Times New Roman" pitchFamily="18" charset="0"/>
              </a:rPr>
              <a:t>của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giáo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vào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lớp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Mấy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nhỏ</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làm</a:t>
            </a:r>
            <a:r>
              <a:rPr lang="en-US" sz="2600" dirty="0">
                <a:solidFill>
                  <a:prstClr val="black"/>
                </a:solidFill>
                <a:latin typeface="Times New Roman" pitchFamily="18" charset="0"/>
              </a:rPr>
              <a:t> </a:t>
            </a:r>
            <a:r>
              <a:rPr lang="en-US" sz="2600" b="1" dirty="0">
                <a:solidFill>
                  <a:srgbClr val="FF0000"/>
                </a:solidFill>
                <a:latin typeface="Times New Roman" pitchFamily="18" charset="0"/>
              </a:rPr>
              <a:t>y </a:t>
            </a:r>
            <a:r>
              <a:rPr lang="en-US" sz="2600" b="1" dirty="0" err="1">
                <a:solidFill>
                  <a:srgbClr val="FF0000"/>
                </a:solidFill>
                <a:latin typeface="Times New Roman" pitchFamily="18" charset="0"/>
              </a:rPr>
              <a:t>hệt</a:t>
            </a:r>
            <a:r>
              <a:rPr lang="en-US" sz="2600" b="1" dirty="0">
                <a:solidFill>
                  <a:srgbClr val="FF0000"/>
                </a:solidFill>
                <a:latin typeface="Times New Roman" pitchFamily="18" charset="0"/>
              </a:rPr>
              <a:t> </a:t>
            </a:r>
            <a:r>
              <a:rPr lang="en-US" sz="2600" dirty="0" err="1">
                <a:solidFill>
                  <a:prstClr val="black"/>
                </a:solidFill>
                <a:latin typeface="Times New Roman" pitchFamily="18" charset="0"/>
              </a:rPr>
              <a:t>đám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trò</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cả</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dậy</a:t>
            </a:r>
            <a:r>
              <a:rPr lang="en-US" sz="2600" dirty="0">
                <a:solidFill>
                  <a:prstClr val="black"/>
                </a:solidFill>
                <a:latin typeface="Times New Roman" pitchFamily="18" charset="0"/>
              </a:rPr>
              <a:t>, </a:t>
            </a:r>
            <a:r>
              <a:rPr lang="en-US" sz="2600" b="1" dirty="0" err="1">
                <a:solidFill>
                  <a:srgbClr val="FF0000"/>
                </a:solidFill>
                <a:latin typeface="Times New Roman" pitchFamily="18" charset="0"/>
              </a:rPr>
              <a:t>khúc</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khích</a:t>
            </a:r>
            <a:r>
              <a:rPr lang="en-US" sz="2600" b="1" dirty="0">
                <a:solidFill>
                  <a:srgbClr val="FF0000"/>
                </a:solidFill>
                <a:latin typeface="Times New Roman" pitchFamily="18" charset="0"/>
              </a:rPr>
              <a:t> </a:t>
            </a:r>
            <a:r>
              <a:rPr lang="en-US" sz="2600" dirty="0" err="1">
                <a:solidFill>
                  <a:prstClr val="black"/>
                </a:solidFill>
                <a:latin typeface="Times New Roman" pitchFamily="18" charset="0"/>
              </a:rPr>
              <a:t>cười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chào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a:t>
            </a:r>
            <a:endParaRPr lang="en-US" sz="2600" dirty="0">
              <a:solidFill>
                <a:prstClr val="black"/>
              </a:solidFill>
            </a:endParaRPr>
          </a:p>
        </p:txBody>
      </p:sp>
      <p:sp>
        <p:nvSpPr>
          <p:cNvPr id="10" name="TextBox 9"/>
          <p:cNvSpPr txBox="1"/>
          <p:nvPr/>
        </p:nvSpPr>
        <p:spPr>
          <a:xfrm>
            <a:off x="3467100" y="447536"/>
            <a:ext cx="5257800" cy="584775"/>
          </a:xfrm>
          <a:prstGeom prst="rect">
            <a:avLst/>
          </a:prstGeom>
          <a:noFill/>
        </p:spPr>
        <p:txBody>
          <a:bodyPr wrap="square" rtlCol="0">
            <a:spAutoFit/>
          </a:bodyPr>
          <a:lstStyle/>
          <a:p>
            <a:pPr algn="ctr"/>
            <a:r>
              <a:rPr lang="en-US" sz="3200" b="1" dirty="0" err="1">
                <a:solidFill>
                  <a:prstClr val="black"/>
                </a:solidFill>
                <a:latin typeface="Times New Roman" pitchFamily="18" charset="0"/>
                <a:cs typeface="Times New Roman" pitchFamily="18" charset="0"/>
              </a:rPr>
              <a:t>Cô</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giáo</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tí</a:t>
            </a:r>
            <a:r>
              <a:rPr lang="en-US" sz="3200" b="1" dirty="0">
                <a:solidFill>
                  <a:prstClr val="black"/>
                </a:solidFill>
                <a:latin typeface="Times New Roman" pitchFamily="18" charset="0"/>
                <a:cs typeface="Times New Roman" pitchFamily="18" charset="0"/>
              </a:rPr>
              <a:t> hon</a:t>
            </a:r>
          </a:p>
        </p:txBody>
      </p:sp>
    </p:spTree>
    <p:extLst>
      <p:ext uri="{BB962C8B-B14F-4D97-AF65-F5344CB8AC3E}">
        <p14:creationId xmlns:p14="http://schemas.microsoft.com/office/powerpoint/2010/main" val="541067242"/>
      </p:ext>
    </p:extLst>
  </p:cSld>
  <p:clrMapOvr>
    <a:masterClrMapping/>
  </p:clrMapOvr>
  <p:transition spd="slow">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7610" y="1700808"/>
            <a:ext cx="2088232" cy="3744416"/>
          </a:xfrm>
          <a:prstGeom prst="roundRect">
            <a:avLst/>
          </a:prstGeom>
          <a:solidFill>
            <a:schemeClr val="bg1"/>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2">
                    <a:lumMod val="50000"/>
                  </a:schemeClr>
                </a:solidFill>
                <a:latin typeface="+mj-lt"/>
              </a:rPr>
              <a:t>Luyện đọc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679" y="1340776"/>
            <a:ext cx="5141565" cy="514156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95" y="-85537"/>
            <a:ext cx="22129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331" y="481935"/>
            <a:ext cx="292576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98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457213"/>
            <a:ext cx="8001000" cy="584775"/>
          </a:xfrm>
          <a:prstGeom prst="rect">
            <a:avLst/>
          </a:prstGeom>
        </p:spPr>
        <p:txBody>
          <a:bodyPr wrap="square">
            <a:spAutoFit/>
          </a:bodyPr>
          <a:lstStyle/>
          <a:p>
            <a:pPr algn="ctr">
              <a:spcBef>
                <a:spcPct val="50000"/>
              </a:spcBef>
            </a:pPr>
            <a:endParaRPr lang="en-US" sz="3200" dirty="0">
              <a:solidFill>
                <a:prstClr val="black"/>
              </a:solidFill>
              <a:latin typeface="Times New Roman" pitchFamily="18" charset="0"/>
              <a:cs typeface="Times New Roman" pitchFamily="18" charset="0"/>
            </a:endParaRPr>
          </a:p>
        </p:txBody>
      </p:sp>
      <p:sp>
        <p:nvSpPr>
          <p:cNvPr id="4" name="TextBox 3"/>
          <p:cNvSpPr txBox="1"/>
          <p:nvPr/>
        </p:nvSpPr>
        <p:spPr>
          <a:xfrm>
            <a:off x="2057400" y="2633009"/>
            <a:ext cx="8153400" cy="461665"/>
          </a:xfrm>
          <a:prstGeom prst="rect">
            <a:avLst/>
          </a:prstGeom>
          <a:noFill/>
        </p:spPr>
        <p:txBody>
          <a:bodyPr wrap="square" rtlCol="0">
            <a:spAutoFit/>
          </a:bodyPr>
          <a:lstStyle/>
          <a:p>
            <a:pPr algn="just">
              <a:spcBef>
                <a:spcPct val="50000"/>
              </a:spcBef>
            </a:pPr>
            <a:r>
              <a:rPr lang="en-US" sz="2400" dirty="0">
                <a:solidFill>
                  <a:prstClr val="black"/>
                </a:solidFill>
                <a:latin typeface="Times New Roman" pitchFamily="18" charset="0"/>
              </a:rPr>
              <a:t>         </a:t>
            </a:r>
            <a:endParaRPr lang="en-US" sz="2400" dirty="0">
              <a:solidFill>
                <a:prstClr val="black"/>
              </a:solidFill>
            </a:endParaRPr>
          </a:p>
        </p:txBody>
      </p:sp>
      <p:sp>
        <p:nvSpPr>
          <p:cNvPr id="6" name="TextBox 5"/>
          <p:cNvSpPr txBox="1"/>
          <p:nvPr/>
        </p:nvSpPr>
        <p:spPr>
          <a:xfrm>
            <a:off x="2057400" y="4495801"/>
            <a:ext cx="8153400" cy="461665"/>
          </a:xfrm>
          <a:prstGeom prst="rect">
            <a:avLst/>
          </a:prstGeom>
          <a:noFill/>
        </p:spPr>
        <p:txBody>
          <a:bodyPr wrap="square" rtlCol="0">
            <a:spAutoFit/>
          </a:bodyPr>
          <a:lstStyle/>
          <a:p>
            <a:pPr algn="just"/>
            <a:endParaRPr lang="en-US" sz="2400" dirty="0">
              <a:solidFill>
                <a:prstClr val="black"/>
              </a:solidFill>
            </a:endParaRPr>
          </a:p>
        </p:txBody>
      </p:sp>
      <p:sp>
        <p:nvSpPr>
          <p:cNvPr id="8" name="TextBox 7"/>
          <p:cNvSpPr txBox="1"/>
          <p:nvPr/>
        </p:nvSpPr>
        <p:spPr>
          <a:xfrm>
            <a:off x="3381828" y="4100299"/>
            <a:ext cx="6858000" cy="461665"/>
          </a:xfrm>
          <a:prstGeom prst="rect">
            <a:avLst/>
          </a:prstGeom>
          <a:noFill/>
        </p:spPr>
        <p:txBody>
          <a:bodyPr wrap="square" rtlCol="0">
            <a:spAutoFit/>
          </a:bodyPr>
          <a:lstStyle/>
          <a:p>
            <a:pPr algn="just"/>
            <a:endParaRPr lang="en-US" sz="2400" dirty="0">
              <a:solidFill>
                <a:prstClr val="black"/>
              </a:solidFill>
            </a:endParaRPr>
          </a:p>
        </p:txBody>
      </p:sp>
      <p:sp>
        <p:nvSpPr>
          <p:cNvPr id="9" name="TextBox 8"/>
          <p:cNvSpPr txBox="1"/>
          <p:nvPr/>
        </p:nvSpPr>
        <p:spPr>
          <a:xfrm>
            <a:off x="553480" y="1268760"/>
            <a:ext cx="11161240" cy="4893647"/>
          </a:xfrm>
          <a:prstGeom prst="rect">
            <a:avLst/>
          </a:prstGeom>
          <a:noFill/>
        </p:spPr>
        <p:txBody>
          <a:bodyPr wrap="square" rtlCol="0">
            <a:spAutoFit/>
          </a:bodyPr>
          <a:lstStyle/>
          <a:p>
            <a:pPr algn="just"/>
            <a:r>
              <a:rPr lang="en-US" sz="2600" dirty="0">
                <a:solidFill>
                  <a:prstClr val="black"/>
                </a:solidFill>
                <a:latin typeface="Times New Roman" pitchFamily="18" charset="0"/>
              </a:rPr>
              <a:t>            </a:t>
            </a:r>
            <a:r>
              <a:rPr lang="en-US" sz="2600" dirty="0" err="1">
                <a:solidFill>
                  <a:prstClr val="black"/>
                </a:solidFill>
                <a:latin typeface="Times New Roman" pitchFamily="18" charset="0"/>
              </a:rPr>
              <a:t>Bé</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kẹp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lại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tóc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thả</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ống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quần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xuống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lấy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cái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của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má</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đội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lên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cố</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bắt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dáng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khoan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của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giáo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vào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lớp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Mấy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nhỏ</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làm</a:t>
            </a:r>
            <a:r>
              <a:rPr lang="en-US" sz="2600" dirty="0">
                <a:solidFill>
                  <a:prstClr val="black"/>
                </a:solidFill>
                <a:latin typeface="Times New Roman" pitchFamily="18" charset="0"/>
              </a:rPr>
              <a:t> y </a:t>
            </a:r>
            <a:r>
              <a:rPr lang="en-US" sz="2600" dirty="0" err="1">
                <a:solidFill>
                  <a:prstClr val="black"/>
                </a:solidFill>
                <a:latin typeface="Times New Roman" pitchFamily="18" charset="0"/>
              </a:rPr>
              <a:t>hệt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đám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trò</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cả</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dậy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khúc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khích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cười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chào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p>
          <a:p>
            <a:pPr algn="just"/>
            <a:r>
              <a:rPr lang="en-US" sz="2600" dirty="0">
                <a:solidFill>
                  <a:prstClr val="black"/>
                </a:solidFill>
                <a:latin typeface="Times New Roman" pitchFamily="18" charset="0"/>
              </a:rPr>
              <a:t>	</a:t>
            </a:r>
            <a:r>
              <a:rPr lang="en-US" sz="2600" dirty="0" err="1">
                <a:solidFill>
                  <a:prstClr val="black"/>
                </a:solidFill>
                <a:latin typeface="Times New Roman" pitchFamily="18" charset="0"/>
              </a:rPr>
              <a:t>Bé</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treo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mặt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tỉnh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khô</a:t>
            </a:r>
            <a:r>
              <a:rPr lang="en-US" sz="2600" dirty="0">
                <a:solidFill>
                  <a:prstClr val="black"/>
                </a:solidFill>
                <a:latin typeface="Times New Roman" pitchFamily="18" charset="0"/>
              </a:rPr>
              <a:t>, b</a:t>
            </a:r>
            <a:r>
              <a:rPr lang="vi-VN" sz="2600" dirty="0">
                <a:solidFill>
                  <a:prstClr val="black"/>
                </a:solidFill>
                <a:latin typeface="Times New Roman" pitchFamily="18" charset="0"/>
              </a:rPr>
              <a:t>ẻ</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một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trâm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làm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Mấy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em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chống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tay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ngồi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nhìn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chị</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Làm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như</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cô</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giáo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Bé</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đưa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mắt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nhìn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đám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trò</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tay</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cầm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trâm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nhịp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nhịp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trên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tấm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bảng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từng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tiếng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Đàn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em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ríu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rít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đánh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theo.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Thằng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Hiển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ngọng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líu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không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kịp</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đứa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lớn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Cái</a:t>
            </a:r>
            <a:r>
              <a:rPr lang="en-US" sz="2600" dirty="0">
                <a:solidFill>
                  <a:prstClr val="black"/>
                </a:solidFill>
                <a:latin typeface="Times New Roman" pitchFamily="18" charset="0"/>
              </a:rPr>
              <a:t> Anh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má</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núng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nính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ngồi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gọn</a:t>
            </a:r>
            <a:r>
              <a:rPr lang="en-US" sz="2600" dirty="0">
                <a:solidFill>
                  <a:prstClr val="black"/>
                </a:solidFill>
                <a:latin typeface="Times New Roman" pitchFamily="18" charset="0"/>
              </a:rPr>
              <a:t> </a:t>
            </a:r>
            <a:r>
              <a:rPr lang="vi-VN" sz="2600" dirty="0">
                <a:solidFill>
                  <a:prstClr val="black"/>
                </a:solidFill>
                <a:latin typeface="Times New Roman" pitchFamily="18" charset="0"/>
              </a:rPr>
              <a:t>tròn n</a:t>
            </a:r>
            <a:r>
              <a:rPr lang="en-US" sz="2600" dirty="0" err="1">
                <a:solidFill>
                  <a:prstClr val="black"/>
                </a:solidFill>
                <a:latin typeface="Times New Roman" pitchFamily="18" charset="0"/>
              </a:rPr>
              <a:t>hư</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củ</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khoai</a:t>
            </a:r>
            <a:r>
              <a:rPr lang="en-US" sz="2600" dirty="0">
                <a:solidFill>
                  <a:prstClr val="black"/>
                </a:solidFill>
                <a:latin typeface="Times New Roman" pitchFamily="18" charset="0"/>
              </a:rPr>
              <a:t>, bao </a:t>
            </a:r>
            <a:r>
              <a:rPr lang="en-US" sz="2600" dirty="0" err="1">
                <a:solidFill>
                  <a:prstClr val="black"/>
                </a:solidFill>
                <a:latin typeface="Times New Roman" pitchFamily="18" charset="0"/>
              </a:rPr>
              <a:t>giờ</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cùng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giành</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phần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xong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trước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Cái</a:t>
            </a:r>
            <a:r>
              <a:rPr lang="en-US" sz="2600" dirty="0">
                <a:solidFill>
                  <a:prstClr val="black"/>
                </a:solidFill>
                <a:latin typeface="Times New Roman" pitchFamily="18" charset="0"/>
              </a:rPr>
              <a:t> Thanh </a:t>
            </a:r>
            <a:r>
              <a:rPr lang="en-US" sz="2600" dirty="0" err="1">
                <a:solidFill>
                  <a:prstClr val="black"/>
                </a:solidFill>
                <a:latin typeface="Times New Roman" pitchFamily="18" charset="0"/>
              </a:rPr>
              <a:t>ngồi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cao</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hơn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hai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em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một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đầu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Nó</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mở</a:t>
            </a:r>
            <a:r>
              <a:rPr lang="en-US" sz="2600" dirty="0">
                <a:solidFill>
                  <a:prstClr val="black"/>
                </a:solidFill>
                <a:latin typeface="Times New Roman" pitchFamily="18" charset="0"/>
              </a:rPr>
              <a:t> to </a:t>
            </a:r>
            <a:r>
              <a:rPr lang="en-US" sz="2600" dirty="0" err="1">
                <a:solidFill>
                  <a:prstClr val="black"/>
                </a:solidFill>
                <a:latin typeface="Times New Roman" pitchFamily="18" charset="0"/>
              </a:rPr>
              <a:t>đôi</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mắt</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hiền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dịu</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nhìn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tấm</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bảng</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vừa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đọc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vừa</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mân</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mê</a:t>
            </a:r>
            <a:r>
              <a:rPr lang="en-US" sz="2600" dirty="0">
                <a:solidFill>
                  <a:prstClr val="black"/>
                </a:solidFill>
                <a:latin typeface="Times New Roman" pitchFamily="18" charset="0"/>
              </a:rPr>
              <a:t> m</a:t>
            </a:r>
            <a:r>
              <a:rPr lang="vi-VN" sz="2600" dirty="0">
                <a:solidFill>
                  <a:prstClr val="black"/>
                </a:solidFill>
                <a:latin typeface="Times New Roman" pitchFamily="18" charset="0"/>
              </a:rPr>
              <a:t>ớ</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tóc</a:t>
            </a:r>
            <a:r>
              <a:rPr lang="en-US" sz="2600" dirty="0">
                <a:solidFill>
                  <a:prstClr val="black"/>
                </a:solidFill>
                <a:latin typeface="Times New Roman" pitchFamily="18" charset="0"/>
              </a:rPr>
              <a:t> </a:t>
            </a:r>
            <a:r>
              <a:rPr lang="en-US" sz="2600" dirty="0" err="1">
                <a:solidFill>
                  <a:prstClr val="black"/>
                </a:solidFill>
                <a:latin typeface="Times New Roman" pitchFamily="18" charset="0"/>
              </a:rPr>
              <a:t>mai</a:t>
            </a:r>
            <a:r>
              <a:rPr lang="en-US" sz="2600" dirty="0">
                <a:solidFill>
                  <a:prstClr val="black"/>
                </a:solidFill>
                <a:latin typeface="Times New Roman" pitchFamily="18" charset="0"/>
              </a:rPr>
              <a:t>. </a:t>
            </a:r>
            <a:endParaRPr lang="vi-VN" sz="2600" dirty="0">
              <a:solidFill>
                <a:prstClr val="black"/>
              </a:solidFill>
              <a:latin typeface="Times New Roman" pitchFamily="18" charset="0"/>
            </a:endParaRPr>
          </a:p>
          <a:p>
            <a:pPr algn="r"/>
            <a:r>
              <a:rPr lang="vi-VN" sz="2600" dirty="0">
                <a:solidFill>
                  <a:prstClr val="black"/>
                </a:solidFill>
                <a:latin typeface="Times New Roman" pitchFamily="18" charset="0"/>
              </a:rPr>
              <a:t>                               </a:t>
            </a:r>
            <a:endParaRPr lang="en-US" sz="2600" dirty="0">
              <a:solidFill>
                <a:prstClr val="black"/>
              </a:solidFill>
              <a:latin typeface="Times New Roman" pitchFamily="18" charset="0"/>
            </a:endParaRPr>
          </a:p>
          <a:p>
            <a:pPr algn="r"/>
            <a:r>
              <a:rPr lang="vi-VN" sz="2600" dirty="0">
                <a:solidFill>
                  <a:prstClr val="black"/>
                </a:solidFill>
                <a:latin typeface="Times New Roman" pitchFamily="18" charset="0"/>
              </a:rPr>
              <a:t>Theo </a:t>
            </a:r>
            <a:r>
              <a:rPr lang="vi-VN" sz="2600" b="1" dirty="0">
                <a:solidFill>
                  <a:prstClr val="black"/>
                </a:solidFill>
                <a:latin typeface="Times New Roman" pitchFamily="18" charset="0"/>
              </a:rPr>
              <a:t>Nguyễn Thi </a:t>
            </a:r>
            <a:endParaRPr lang="en-US" sz="2600" b="1" dirty="0">
              <a:solidFill>
                <a:prstClr val="black"/>
              </a:solidFill>
            </a:endParaRPr>
          </a:p>
        </p:txBody>
      </p:sp>
      <p:sp>
        <p:nvSpPr>
          <p:cNvPr id="10" name="TextBox 9"/>
          <p:cNvSpPr txBox="1"/>
          <p:nvPr/>
        </p:nvSpPr>
        <p:spPr>
          <a:xfrm>
            <a:off x="3467100" y="486234"/>
            <a:ext cx="5257800" cy="584775"/>
          </a:xfrm>
          <a:prstGeom prst="rect">
            <a:avLst/>
          </a:prstGeom>
          <a:noFill/>
        </p:spPr>
        <p:txBody>
          <a:bodyPr wrap="square" rtlCol="0">
            <a:spAutoFit/>
          </a:bodyPr>
          <a:lstStyle/>
          <a:p>
            <a:pPr algn="ctr"/>
            <a:r>
              <a:rPr lang="en-US" sz="3200" b="1" dirty="0" err="1">
                <a:solidFill>
                  <a:prstClr val="black"/>
                </a:solidFill>
                <a:latin typeface="Times New Roman" pitchFamily="18" charset="0"/>
                <a:cs typeface="Times New Roman" pitchFamily="18" charset="0"/>
              </a:rPr>
              <a:t>Cô</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giáo</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tí</a:t>
            </a:r>
            <a:r>
              <a:rPr lang="en-US" sz="3200" b="1" dirty="0">
                <a:solidFill>
                  <a:prstClr val="black"/>
                </a:solidFill>
                <a:latin typeface="Times New Roman" pitchFamily="18" charset="0"/>
                <a:cs typeface="Times New Roman" pitchFamily="18" charset="0"/>
              </a:rPr>
              <a:t> hon</a:t>
            </a:r>
          </a:p>
        </p:txBody>
      </p:sp>
    </p:spTree>
    <p:extLst>
      <p:ext uri="{BB962C8B-B14F-4D97-AF65-F5344CB8AC3E}">
        <p14:creationId xmlns:p14="http://schemas.microsoft.com/office/powerpoint/2010/main" val="2005389899"/>
      </p:ext>
    </p:extLst>
  </p:cSld>
  <p:clrMapOvr>
    <a:masterClrMapping/>
  </p:clrMapOvr>
  <p:transition spd="slow">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53406" y="188641"/>
            <a:ext cx="4085188" cy="797347"/>
          </a:xfrm>
          <a:prstGeom prst="roundRect">
            <a:avLst/>
          </a:prstGeom>
          <a:solidFill>
            <a:schemeClr val="bg1"/>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50000"/>
                  </a:schemeClr>
                </a:solidFill>
                <a:latin typeface="Times New Roman" panose="02020603050405020304" pitchFamily="18" charset="0"/>
                <a:cs typeface="Times New Roman" panose="02020603050405020304" pitchFamily="18" charset="0"/>
              </a:rPr>
              <a:t>Giải</a:t>
            </a:r>
            <a:r>
              <a:rPr 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sz="3600" b="1" dirty="0" err="1">
                <a:solidFill>
                  <a:schemeClr val="tx2">
                    <a:lumMod val="50000"/>
                  </a:schemeClr>
                </a:solidFill>
                <a:latin typeface="Times New Roman" panose="02020603050405020304" pitchFamily="18" charset="0"/>
                <a:cs typeface="Times New Roman" panose="02020603050405020304" pitchFamily="18" charset="0"/>
              </a:rPr>
              <a:t>nghĩa</a:t>
            </a:r>
            <a:r>
              <a:rPr 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sz="3600" b="1" dirty="0" err="1">
                <a:solidFill>
                  <a:schemeClr val="tx2">
                    <a:lumMod val="50000"/>
                  </a:schemeClr>
                </a:solidFill>
                <a:latin typeface="Times New Roman" panose="02020603050405020304" pitchFamily="18" charset="0"/>
                <a:cs typeface="Times New Roman" panose="02020603050405020304" pitchFamily="18" charset="0"/>
              </a:rPr>
              <a:t>từ</a:t>
            </a:r>
            <a:endParaRPr lang="vi-VN" sz="36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F01E4931-53EB-4748-8A01-C41F0FE806A1}"/>
              </a:ext>
            </a:extLst>
          </p:cNvPr>
          <p:cNvSpPr txBox="1"/>
          <p:nvPr/>
        </p:nvSpPr>
        <p:spPr>
          <a:xfrm>
            <a:off x="1883532" y="1412776"/>
            <a:ext cx="8424936" cy="4319644"/>
          </a:xfrm>
          <a:prstGeom prst="rect">
            <a:avLst/>
          </a:prstGeom>
          <a:noFill/>
        </p:spPr>
        <p:txBody>
          <a:bodyPr wrap="square">
            <a:spAutoFit/>
          </a:bodyPr>
          <a:lstStyle/>
          <a:p>
            <a:pPr algn="just">
              <a:lnSpc>
                <a:spcPct val="108000"/>
              </a:lnSpc>
            </a:pPr>
            <a:r>
              <a:rPr lang="vi-VN" sz="3200" b="1" dirty="0">
                <a:solidFill>
                  <a:srgbClr val="000000"/>
                </a:solidFill>
                <a:latin typeface="+mj-lt"/>
              </a:rPr>
              <a:t>- Khoan thai</a:t>
            </a:r>
            <a:r>
              <a:rPr lang="vi-VN" sz="3200" dirty="0">
                <a:solidFill>
                  <a:srgbClr val="000000"/>
                </a:solidFill>
                <a:latin typeface="+mj-lt"/>
              </a:rPr>
              <a:t>: thong thả, nhẹ nhàng</a:t>
            </a:r>
          </a:p>
          <a:p>
            <a:pPr algn="just">
              <a:lnSpc>
                <a:spcPct val="108000"/>
              </a:lnSpc>
            </a:pPr>
            <a:r>
              <a:rPr lang="vi-VN" sz="3200" dirty="0">
                <a:solidFill>
                  <a:srgbClr val="000000"/>
                </a:solidFill>
                <a:latin typeface="+mj-lt"/>
              </a:rPr>
              <a:t>- </a:t>
            </a:r>
            <a:r>
              <a:rPr lang="vi-VN" sz="3200" b="1" dirty="0">
                <a:solidFill>
                  <a:srgbClr val="000000"/>
                </a:solidFill>
                <a:latin typeface="+mj-lt"/>
              </a:rPr>
              <a:t>Khúc khích</a:t>
            </a:r>
            <a:r>
              <a:rPr lang="vi-VN" sz="3200" dirty="0">
                <a:solidFill>
                  <a:srgbClr val="000000"/>
                </a:solidFill>
                <a:latin typeface="+mj-lt"/>
              </a:rPr>
              <a:t>: (tiếng cười) nhỏ, liên tục, có vẻ thích thú.</a:t>
            </a:r>
          </a:p>
          <a:p>
            <a:pPr algn="just">
              <a:lnSpc>
                <a:spcPct val="108000"/>
              </a:lnSpc>
            </a:pPr>
            <a:r>
              <a:rPr lang="vi-VN" sz="3200" dirty="0">
                <a:solidFill>
                  <a:srgbClr val="000000"/>
                </a:solidFill>
                <a:latin typeface="+mj-lt"/>
              </a:rPr>
              <a:t>-</a:t>
            </a:r>
            <a:r>
              <a:rPr lang="vi-VN" sz="3200" b="1" dirty="0">
                <a:solidFill>
                  <a:srgbClr val="000000"/>
                </a:solidFill>
                <a:latin typeface="+mj-lt"/>
              </a:rPr>
              <a:t> Tỉnh khô</a:t>
            </a:r>
            <a:r>
              <a:rPr lang="vi-VN" sz="3200" dirty="0">
                <a:solidFill>
                  <a:srgbClr val="000000"/>
                </a:solidFill>
                <a:latin typeface="+mj-lt"/>
              </a:rPr>
              <a:t>: (vẻ mặt) không biểu hiện thái độ hay tình cảm gì</a:t>
            </a:r>
          </a:p>
          <a:p>
            <a:pPr algn="just">
              <a:lnSpc>
                <a:spcPct val="108000"/>
              </a:lnSpc>
            </a:pPr>
            <a:r>
              <a:rPr lang="vi-VN" sz="3200" dirty="0">
                <a:solidFill>
                  <a:srgbClr val="000000"/>
                </a:solidFill>
                <a:latin typeface="+mj-lt"/>
              </a:rPr>
              <a:t>- </a:t>
            </a:r>
            <a:r>
              <a:rPr lang="vi-VN" sz="3200" b="1" dirty="0">
                <a:solidFill>
                  <a:srgbClr val="000000"/>
                </a:solidFill>
                <a:latin typeface="+mj-lt"/>
              </a:rPr>
              <a:t>Trâm bầu</a:t>
            </a:r>
            <a:r>
              <a:rPr lang="vi-VN" sz="3200" dirty="0">
                <a:solidFill>
                  <a:srgbClr val="000000"/>
                </a:solidFill>
                <a:latin typeface="+mj-lt"/>
              </a:rPr>
              <a:t>: cây cùng họ với bàng, mọc nhiều ở Nam Bộ</a:t>
            </a:r>
          </a:p>
          <a:p>
            <a:pPr algn="just">
              <a:lnSpc>
                <a:spcPct val="108000"/>
              </a:lnSpc>
            </a:pPr>
            <a:r>
              <a:rPr lang="vi-VN" sz="3200" b="1" dirty="0">
                <a:solidFill>
                  <a:srgbClr val="000000"/>
                </a:solidFill>
                <a:latin typeface="+mj-lt"/>
              </a:rPr>
              <a:t>- Núng nính:</a:t>
            </a:r>
            <a:r>
              <a:rPr lang="vi-VN" sz="3200" dirty="0">
                <a:solidFill>
                  <a:srgbClr val="000000"/>
                </a:solidFill>
                <a:latin typeface="+mj-lt"/>
              </a:rPr>
              <a:t> căng tròn, rung rinh khi cử động.</a:t>
            </a:r>
            <a:endParaRPr lang="en-GB" sz="3200" dirty="0">
              <a:latin typeface="+mj-lt"/>
            </a:endParaRPr>
          </a:p>
        </p:txBody>
      </p:sp>
    </p:spTree>
    <p:extLst>
      <p:ext uri="{BB962C8B-B14F-4D97-AF65-F5344CB8AC3E}">
        <p14:creationId xmlns:p14="http://schemas.microsoft.com/office/powerpoint/2010/main" val="366255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ặng trâm bầu miền quê!">
            <a:extLst>
              <a:ext uri="{FF2B5EF4-FFF2-40B4-BE49-F238E27FC236}">
                <a16:creationId xmlns="" xmlns:a16="http://schemas.microsoft.com/office/drawing/2014/main" id="{A40FF080-1506-4652-8F00-DE42E2AA6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0419" y="0"/>
            <a:ext cx="54911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ây chân bầu tẩy giun sán và hiệu quả hỗ trợ điều trị ung thư">
            <a:extLst>
              <a:ext uri="{FF2B5EF4-FFF2-40B4-BE49-F238E27FC236}">
                <a16:creationId xmlns="" xmlns:a16="http://schemas.microsoft.com/office/drawing/2014/main" id="{2AA32A78-4B43-45EA-AE42-470DA8B59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036694"/>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4973</TotalTime>
  <Words>750</Words>
  <Application>Microsoft Office PowerPoint</Application>
  <PresentationFormat>Widescreen</PresentationFormat>
  <Paragraphs>61</Paragraphs>
  <Slides>15</Slides>
  <Notes>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Calibri</vt:lpstr>
      <vt:lpstr>Calibri Light</vt:lpstr>
      <vt:lpstr>Georgia</vt:lpstr>
      <vt:lpstr>Times New Roman</vt:lpstr>
      <vt:lpstr>1_Office Theme</vt:lpstr>
      <vt:lpstr>4_Office Theme</vt:lpstr>
      <vt:lpstr>5_Office Theme</vt:lpstr>
      <vt:lpstr>Ocean 16x9</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chính</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 – ĐT QUẬN LONG BIÊN TRƯỜNG TIỂU HỌC PHÚC ĐỒNG</dc:title>
  <dc:creator>Admin</dc:creator>
  <cp:lastModifiedBy>Asus</cp:lastModifiedBy>
  <cp:revision>82</cp:revision>
  <dcterms:created xsi:type="dcterms:W3CDTF">2021-06-25T17:04:05Z</dcterms:created>
  <dcterms:modified xsi:type="dcterms:W3CDTF">2021-09-15T01:53:19Z</dcterms:modified>
</cp:coreProperties>
</file>