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34" r:id="rId2"/>
    <p:sldMasterId id="2147483806" r:id="rId3"/>
    <p:sldMasterId id="2147483818" r:id="rId4"/>
  </p:sldMasterIdLst>
  <p:sldIdLst>
    <p:sldId id="315" r:id="rId5"/>
    <p:sldId id="313" r:id="rId6"/>
    <p:sldId id="259" r:id="rId7"/>
    <p:sldId id="300" r:id="rId8"/>
    <p:sldId id="261" r:id="rId9"/>
    <p:sldId id="314" r:id="rId10"/>
    <p:sldId id="309" r:id="rId11"/>
    <p:sldId id="285" r:id="rId12"/>
    <p:sldId id="301" r:id="rId13"/>
    <p:sldId id="302" r:id="rId14"/>
    <p:sldId id="260" r:id="rId15"/>
    <p:sldId id="275" r:id="rId16"/>
    <p:sldId id="305" r:id="rId17"/>
    <p:sldId id="274" r:id="rId18"/>
    <p:sldId id="307" r:id="rId19"/>
    <p:sldId id="306" r:id="rId20"/>
    <p:sldId id="278" r:id="rId21"/>
    <p:sldId id="308" r:id="rId22"/>
    <p:sldId id="297" r:id="rId23"/>
    <p:sldId id="299" r:id="rId24"/>
    <p:sldId id="298" r:id="rId25"/>
    <p:sldId id="276" r:id="rId26"/>
    <p:sldId id="281" r:id="rId27"/>
    <p:sldId id="310" r:id="rId28"/>
    <p:sldId id="311" r:id="rId29"/>
    <p:sldId id="279" r:id="rId30"/>
    <p:sldId id="280" r:id="rId31"/>
    <p:sldId id="312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33CC"/>
    <a:srgbClr val="3333FF"/>
    <a:srgbClr val="006600"/>
    <a:srgbClr val="FF99FF"/>
    <a:srgbClr val="00CC66"/>
    <a:srgbClr val="FFFF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D2624-8C84-4E26-ACCD-D17479CCFC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3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A37B3-B423-4F6E-8296-56AE0931CF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80CD-355F-4628-ADA5-F50CFE857F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6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D2624-8C84-4E26-ACCD-D17479CCFC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21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CE204-1CEC-4338-907A-1DBE854FD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78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B347C-AE47-4983-A7A2-9ECB532BA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48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9E264-C94B-45DE-AA72-8A44A65217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0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8AC3B-E193-4B30-90B2-C5213CB7DE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9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B103D-C5DC-4ED0-91FD-6FB773570F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40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037DA-FB64-4711-92C7-1ADB21776A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73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F975-0A2C-4FD9-A15F-AD196D493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2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CE204-1CEC-4338-907A-1DBE854FD0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4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92997-D613-4E34-BFA6-04197D8CB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66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A37B3-B423-4F6E-8296-56AE0931CF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13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80CD-355F-4628-ADA5-F50CFE857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00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D2624-8C84-4E26-ACCD-D17479CCFC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44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CE204-1CEC-4338-907A-1DBE854FD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24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B347C-AE47-4983-A7A2-9ECB532BA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99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9E264-C94B-45DE-AA72-8A44A65217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5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8AC3B-E193-4B30-90B2-C5213CB7DE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97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B103D-C5DC-4ED0-91FD-6FB773570F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43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037DA-FB64-4711-92C7-1ADB21776A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B347C-AE47-4983-A7A2-9ECB532BAA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07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F975-0A2C-4FD9-A15F-AD196D493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99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92997-D613-4E34-BFA6-04197D8CB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54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A37B3-B423-4F6E-8296-56AE0931CF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30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80CD-355F-4628-ADA5-F50CFE857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3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D2624-8C84-4E26-ACCD-D17479CCFC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10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CE204-1CEC-4338-907A-1DBE854FD0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72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B347C-AE47-4983-A7A2-9ECB532BA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8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9E264-C94B-45DE-AA72-8A44A65217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09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8AC3B-E193-4B30-90B2-C5213CB7DE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10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B103D-C5DC-4ED0-91FD-6FB773570F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9E264-C94B-45DE-AA72-8A44A65217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3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037DA-FB64-4711-92C7-1ADB21776A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35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F975-0A2C-4FD9-A15F-AD196D493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80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92997-D613-4E34-BFA6-04197D8CB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3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A37B3-B423-4F6E-8296-56AE0931CF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58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80CD-355F-4628-ADA5-F50CFE857F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6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8AC3B-E193-4B30-90B2-C5213CB7DE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1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B103D-C5DC-4ED0-91FD-6FB773570F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3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037DA-FB64-4711-92C7-1ADB21776A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8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2F975-0A2C-4FD9-A15F-AD196D4935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3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92997-D613-4E34-BFA6-04197D8CBB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1AD9CB-7B55-408A-A9B9-E03A776E69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1AD9CB-7B55-408A-A9B9-E03A776E6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4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1AD9CB-7B55-408A-A9B9-E03A776E6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2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1AD9CB-7B55-408A-A9B9-E03A776E6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0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Quốc ca - Đội 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3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7998B5E-7F51-4C49-890A-032FE7374892}"/>
              </a:ext>
            </a:extLst>
          </p:cNvPr>
          <p:cNvSpPr txBox="1"/>
          <p:nvPr/>
        </p:nvSpPr>
        <p:spPr>
          <a:xfrm>
            <a:off x="990600" y="1859340"/>
            <a:ext cx="105156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+mj-lt"/>
              </a:rPr>
              <a:t>5.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Về nhà, tôi kể chuyện cho bố mẹ nghe, tưởng bố sẽ vui lòng. Nào ngờ bố mắng: “Đáng lẽ chính con phải xin lỗi bạn vì con có lỗi. Thế mà con lại giơ thước dọa đánh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bạn”.</a:t>
            </a:r>
            <a:endParaRPr lang="en-US" sz="320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sz="3200" i="1">
                <a:solidFill>
                  <a:srgbClr val="000000"/>
                </a:solidFill>
                <a:latin typeface="+mj-lt"/>
              </a:rPr>
              <a:t>                                                                                   </a:t>
            </a:r>
            <a:r>
              <a:rPr lang="vi-VN" sz="2800" i="1">
                <a:solidFill>
                  <a:srgbClr val="000000"/>
                </a:solidFill>
                <a:latin typeface="+mj-lt"/>
              </a:rPr>
              <a:t>Theo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 A-MI-XI</a:t>
            </a:r>
          </a:p>
          <a:p>
            <a:pPr algn="r"/>
            <a:r>
              <a:rPr lang="vi-VN" sz="2800" dirty="0">
                <a:solidFill>
                  <a:srgbClr val="000000"/>
                </a:solidFill>
                <a:latin typeface="+mj-lt"/>
              </a:rPr>
              <a:t>(</a:t>
            </a:r>
            <a:r>
              <a:rPr lang="vi-VN" sz="2800" i="1" dirty="0">
                <a:solidFill>
                  <a:srgbClr val="000000"/>
                </a:solidFill>
                <a:latin typeface="+mj-lt"/>
              </a:rPr>
              <a:t>Hoàng Thiếu Sơn dịch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7002A41-7F6B-4712-A7DE-763C4C6E96C6}"/>
              </a:ext>
            </a:extLst>
          </p:cNvPr>
          <p:cNvSpPr txBox="1"/>
          <p:nvPr/>
        </p:nvSpPr>
        <p:spPr>
          <a:xfrm>
            <a:off x="3505200" y="7620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9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158240" y="2723207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 đọc câu: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990600" y="4953000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 đọc từng</a:t>
            </a:r>
            <a:r>
              <a:rPr lang="nl-NL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2362200" y="3478384"/>
            <a:ext cx="769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Cô-rét-ti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1143000" y="1061268"/>
            <a:ext cx="373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746150"/>
            <a:ext cx="199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-ti;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9100" y="1767113"/>
            <a:ext cx="2340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En-ri-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980355" y="1778508"/>
            <a:ext cx="1795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nguệch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513100" y="1778332"/>
            <a:ext cx="25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B45F808-FC75-4F7A-BBB0-E482B6A5C9A3}"/>
              </a:ext>
            </a:extLst>
          </p:cNvPr>
          <p:cNvSpPr txBox="1"/>
          <p:nvPr/>
        </p:nvSpPr>
        <p:spPr>
          <a:xfrm>
            <a:off x="3847990" y="335793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3" grpId="0"/>
      <p:bldP spid="82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955442" y="1365509"/>
            <a:ext cx="21593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037545" y="2667001"/>
            <a:ext cx="21593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2037544" y="5018783"/>
            <a:ext cx="1544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3886200" y="533401"/>
            <a:ext cx="441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 nghĩa từ: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2037545" y="3733801"/>
            <a:ext cx="2453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14800" y="1365508"/>
            <a:ext cx="6121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2667001"/>
            <a:ext cx="6039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2" y="3733800"/>
            <a:ext cx="6039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2" y="5018782"/>
            <a:ext cx="6781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78DFDD-379E-4D46-B499-B6A9C4A53BEF}"/>
              </a:ext>
            </a:extLst>
          </p:cNvPr>
          <p:cNvSpPr txBox="1"/>
          <p:nvPr/>
        </p:nvSpPr>
        <p:spPr>
          <a:xfrm>
            <a:off x="4343400" y="328166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7EAE92-4205-445F-800F-A5590B67B1DE}"/>
              </a:ext>
            </a:extLst>
          </p:cNvPr>
          <p:cNvSpPr txBox="1"/>
          <p:nvPr/>
        </p:nvSpPr>
        <p:spPr>
          <a:xfrm>
            <a:off x="381000" y="1295400"/>
            <a:ext cx="11430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3000" b="1" dirty="0">
                <a:solidFill>
                  <a:srgbClr val="000000"/>
                </a:solidFill>
                <a:latin typeface="+mj-lt"/>
              </a:rPr>
              <a:t>1.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 Tôi đang nắn nót viết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thì Cô-rét-ti chạm khuỷu tay vào tôi làm cho cây bút nguệch ra một đường rất xấu. Tôi nổi giận. Cô-rét-ti cười, đáp : "Mình không cố ý đâu !"</a:t>
            </a:r>
          </a:p>
          <a:p>
            <a:pPr algn="just"/>
            <a:r>
              <a:rPr lang="en-US" sz="30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Cái cười của cậu làm tôi càng tức. Tôi nghĩ cậu vừa được phần thưởng nên kiêu căng.</a:t>
            </a:r>
            <a:endParaRPr lang="en-US" sz="30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sz="3000" b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3000" b="1" dirty="0">
                <a:solidFill>
                  <a:srgbClr val="000000"/>
                </a:solidFill>
                <a:latin typeface="+mj-lt"/>
              </a:rPr>
              <a:t>2.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 Lát sau, để trả thù, tôi đẩy Cô-rét-ti một cái đến nỗi hỏng hết trang tập viết của cậu. Cậu ta giận đỏ mặt, giơ tay dọa tôi, nói :</a:t>
            </a:r>
            <a:r>
              <a:rPr lang="en-US" sz="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"Cậu cố ý đấy nhé !"</a:t>
            </a:r>
          </a:p>
          <a:p>
            <a:pPr algn="just"/>
            <a:r>
              <a:rPr lang="en-US" sz="30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Thấy thầy giáo nhìn, cậu hạ tay xuống, nhưng lại  nói thêm : "Lát nữa ta gặp nhau ở cổng."</a:t>
            </a:r>
            <a:endParaRPr lang="en-GB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0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066800" y="1076260"/>
            <a:ext cx="777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600200" y="1672748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En-ri-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-ti.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066800" y="2616744"/>
            <a:ext cx="868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2D25DB-45E7-497B-B59D-73D7D119EF6C}"/>
              </a:ext>
            </a:extLst>
          </p:cNvPr>
          <p:cNvSpPr txBox="1"/>
          <p:nvPr/>
        </p:nvSpPr>
        <p:spPr>
          <a:xfrm>
            <a:off x="3810000" y="4563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A9EDE20-DE70-4C97-BFEF-2D4A9C14EFE9}"/>
              </a:ext>
            </a:extLst>
          </p:cNvPr>
          <p:cNvSpPr txBox="1"/>
          <p:nvPr/>
        </p:nvSpPr>
        <p:spPr>
          <a:xfrm>
            <a:off x="762000" y="3236656"/>
            <a:ext cx="10744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Hai bạn nhỏ giận nhau vì Cô-rét-ti vô ý chạm vào khuỷu tay En-ri-cô, làm cây bút cậu ấy đang viết nguệch ra một đường rất xấu. Sau đó, En-ri-cô đã cố ý trả thù lại bằng cách đẩy Cô-rét-ti một cái làm hỏng hết trang tập viết của bạn.</a:t>
            </a:r>
            <a:endParaRPr lang="en-GB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4687F6-854F-422D-9EBA-6158E9217657}"/>
              </a:ext>
            </a:extLst>
          </p:cNvPr>
          <p:cNvSpPr txBox="1"/>
          <p:nvPr/>
        </p:nvSpPr>
        <p:spPr>
          <a:xfrm>
            <a:off x="609600" y="1720840"/>
            <a:ext cx="11049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0000"/>
                </a:solidFill>
                <a:latin typeface="+mj-lt"/>
              </a:rPr>
              <a:t>3.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 Cơn giận lắng xuống. Tôi bắt đầu hối hận. Chắc là Cô-rét-ti không cố ý chạm vào khuỷu tay tôi thật. Tôi nhìn cậu, thấy vai áo cậu sứt chỉ, chắc vì cậu đã vác củi giúp mẹ. Bỗng nhiên tôi muốn xin lỗi Cô-rét-ti, nhưng không đủ can đảm.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E6C3E8-093E-4D16-8F0C-90DDDE5F9C9D}"/>
              </a:ext>
            </a:extLst>
          </p:cNvPr>
          <p:cNvSpPr txBox="1"/>
          <p:nvPr/>
        </p:nvSpPr>
        <p:spPr>
          <a:xfrm>
            <a:off x="4191000" y="24358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80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219202" y="1184135"/>
            <a:ext cx="84050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En-ri-cô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Cô-rét-ti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219200" y="2234338"/>
            <a:ext cx="1013459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En-ri-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, khi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En-ri-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-ti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. En-ri-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sứt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4120" y="4375368"/>
            <a:ext cx="84002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En-ri-cô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Cô-rét-ti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214120" y="5531513"/>
            <a:ext cx="93956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- En-ri-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-ti.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D51B40-C628-4762-AED2-0F34499F7740}"/>
              </a:ext>
            </a:extLst>
          </p:cNvPr>
          <p:cNvSpPr txBox="1"/>
          <p:nvPr/>
        </p:nvSpPr>
        <p:spPr>
          <a:xfrm>
            <a:off x="3810000" y="4563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8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256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676400" y="1178878"/>
            <a:ext cx="8648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E989DB-FFD4-48C1-B298-C2BDECDF98E2}"/>
              </a:ext>
            </a:extLst>
          </p:cNvPr>
          <p:cNvSpPr txBox="1"/>
          <p:nvPr/>
        </p:nvSpPr>
        <p:spPr>
          <a:xfrm>
            <a:off x="3810000" y="4563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78A915-5B01-47F4-98E3-6348504BAFF2}"/>
              </a:ext>
            </a:extLst>
          </p:cNvPr>
          <p:cNvSpPr txBox="1"/>
          <p:nvPr/>
        </p:nvSpPr>
        <p:spPr>
          <a:xfrm>
            <a:off x="1066800" y="2421772"/>
            <a:ext cx="10439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</a:rPr>
              <a:t>4.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 Tan học, tôi thấy Cô-rét-ti đi theo mình. Tôi đứng lại, rút cây thước kẻ cầm tay. Cậu ta đi tới, tôi giơ thước lên.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    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- Ấy đừng ! - Cô-rét-ti cười hiền hậu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- Ta lại thân nhau như trước đi !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   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Tôi ngạc nhiên, ngây ra một lúc, rồi ôm chầm lấy bạn. Cô-rét-ti nói 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    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- Chúng ta sẽ không bao giờ giận nhau nữa, phải không En-ri-cô ?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    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- Không bao giờ!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hông bao giờ ! - Tôi trả lời.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981200" y="1556970"/>
            <a:ext cx="845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219200" y="2357497"/>
            <a:ext cx="91059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En-ri-cô giơ cái thước lên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đánh bạn thì Cô-rét-ti cười hiền hậu ngăn bạn lại: "Ấy đừng! Ta lại thân nhau như trước đi!". Thế rồi hai bạn ôm chầm lấy nhau và hứa sẽ không bao giờ giận nhau nữa.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E989DB-FFD4-48C1-B298-C2BDECDF98E2}"/>
              </a:ext>
            </a:extLst>
          </p:cNvPr>
          <p:cNvSpPr txBox="1"/>
          <p:nvPr/>
        </p:nvSpPr>
        <p:spPr>
          <a:xfrm>
            <a:off x="3810000" y="4563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2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927860" y="1056363"/>
            <a:ext cx="8343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90CB6BA-C05D-43BA-8FD4-A7F4391048CD}"/>
              </a:ext>
            </a:extLst>
          </p:cNvPr>
          <p:cNvSpPr txBox="1"/>
          <p:nvPr/>
        </p:nvSpPr>
        <p:spPr>
          <a:xfrm>
            <a:off x="3810000" y="4563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926777-F363-43E9-A07F-F691022D1B19}"/>
              </a:ext>
            </a:extLst>
          </p:cNvPr>
          <p:cNvSpPr txBox="1"/>
          <p:nvPr/>
        </p:nvSpPr>
        <p:spPr>
          <a:xfrm>
            <a:off x="1066800" y="1978680"/>
            <a:ext cx="103632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+mj-lt"/>
              </a:rPr>
              <a:t>5.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Về nhà, tôi kể chuyện cho bố mẹ nghe, tưởng bố sẽ vui lòng. Nào ngờ bố mắng: “Đáng lẽ chính con phải xin lỗi bạn vì con có lỗi. Thế mà con lại giơ thước d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đánh bạn”.</a:t>
            </a:r>
          </a:p>
          <a:p>
            <a:pPr algn="r"/>
            <a:r>
              <a:rPr lang="vi-VN" sz="2800" i="1" dirty="0">
                <a:solidFill>
                  <a:srgbClr val="000000"/>
                </a:solidFill>
                <a:latin typeface="+mj-lt"/>
              </a:rPr>
              <a:t>Theo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 A-MI-XI</a:t>
            </a:r>
          </a:p>
          <a:p>
            <a:pPr algn="r"/>
            <a:r>
              <a:rPr lang="vi-VN" sz="2800" dirty="0">
                <a:solidFill>
                  <a:srgbClr val="000000"/>
                </a:solidFill>
                <a:latin typeface="+mj-lt"/>
              </a:rPr>
              <a:t>(</a:t>
            </a:r>
            <a:r>
              <a:rPr lang="vi-VN" sz="2800" i="1" dirty="0">
                <a:solidFill>
                  <a:srgbClr val="000000"/>
                </a:solidFill>
                <a:latin typeface="+mj-lt"/>
              </a:rPr>
              <a:t>Hoàng Thiếu Sơn dịch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FF8FC49E-0AB3-4F09-8702-31D5EC83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704099"/>
            <a:ext cx="97536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3200" dirty="0">
                <a:latin typeface="Arial" charset="0"/>
              </a:rPr>
              <a:t> 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En-ri-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doạ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3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6">
            <a:extLst>
              <a:ext uri="{FF2B5EF4-FFF2-40B4-BE49-F238E27FC236}">
                <a16:creationId xmlns="" xmlns:a16="http://schemas.microsoft.com/office/drawing/2014/main" id="{CF442D6C-3862-495D-9522-87F0671B12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24580" y="2362200"/>
            <a:ext cx="494284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5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có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lỗi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F5B513B-B228-40F2-A55C-0608C89A6896}"/>
              </a:ext>
            </a:extLst>
          </p:cNvPr>
          <p:cNvSpPr/>
          <p:nvPr/>
        </p:nvSpPr>
        <p:spPr>
          <a:xfrm>
            <a:off x="1447800" y="1295400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600" b="1" kern="10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kern="1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kern="1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kern="10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kern="1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600" b="1" kern="10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Thứ hai ngày 13 tháng 9 năm 2021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59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828800" y="2514600"/>
            <a:ext cx="9296400" cy="144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>
                <a:latin typeface="+mj-lt"/>
              </a:rPr>
              <a:t> </a:t>
            </a:r>
            <a:r>
              <a:rPr lang="vi-VN" sz="4400" dirty="0">
                <a:latin typeface="+mj-lt"/>
              </a:rPr>
              <a:t>Là bạn bè phải biết nhường nhịn nhau, can đảm nhận lỗi khi phạm sai lầm.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4F9E1DF-D4A2-4945-9CB6-0140CD60AA4E}"/>
              </a:ext>
            </a:extLst>
          </p:cNvPr>
          <p:cNvSpPr txBox="1"/>
          <p:nvPr/>
        </p:nvSpPr>
        <p:spPr>
          <a:xfrm>
            <a:off x="3657600" y="114300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Nội dung bài</a:t>
            </a:r>
            <a:endParaRPr lang="en-US" sz="40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1066801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0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1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4.81481E-6 L 2.22222E-6 -0.072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Linh phuong\Desktop\1.jpg"/>
          <p:cNvPicPr>
            <a:picLocks noChangeAspect="1" noChangeArrowheads="1"/>
          </p:cNvPicPr>
          <p:nvPr/>
        </p:nvPicPr>
        <p:blipFill rotWithShape="1">
          <a:blip r:embed="rId2"/>
          <a:srcRect b="13673"/>
          <a:stretch/>
        </p:blipFill>
        <p:spPr bwMode="auto">
          <a:xfrm>
            <a:off x="2309786" y="857232"/>
            <a:ext cx="7644342" cy="4095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5244521"/>
            <a:ext cx="956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Chuyện gì làm En-ri-cô và Cô-rét-ti giận nhau?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5816025"/>
            <a:ext cx="8533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Thái độ của En-ri-cô như thế nào? Vì sao?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gray">
          <a:xfrm>
            <a:off x="4724400" y="276864"/>
            <a:ext cx="3143272" cy="6858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Linh phuong\Desktop\2.jpg"/>
          <p:cNvPicPr>
            <a:picLocks noChangeAspect="1" noChangeArrowheads="1"/>
          </p:cNvPicPr>
          <p:nvPr/>
        </p:nvPicPr>
        <p:blipFill rotWithShape="1">
          <a:blip r:embed="rId2"/>
          <a:srcRect b="12382"/>
          <a:stretch/>
        </p:blipFill>
        <p:spPr bwMode="auto">
          <a:xfrm>
            <a:off x="2666976" y="153974"/>
            <a:ext cx="7000924" cy="41894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24028" y="4678459"/>
            <a:ext cx="7943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En-ri-cô đã làm điều gì để hả giận?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4028" y="5249963"/>
            <a:ext cx="8401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Thái độ của Cô-rét-ti như thế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8788" y="5877409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Hai bạn nói với nhau điều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Linh phuong\Desktop\3.jpg"/>
          <p:cNvPicPr>
            <a:picLocks noChangeAspect="1" noChangeArrowheads="1"/>
          </p:cNvPicPr>
          <p:nvPr/>
        </p:nvPicPr>
        <p:blipFill rotWithShape="1">
          <a:blip r:embed="rId2"/>
          <a:srcRect b="12287"/>
          <a:stretch/>
        </p:blipFill>
        <p:spPr bwMode="auto">
          <a:xfrm>
            <a:off x="2324300" y="0"/>
            <a:ext cx="7548602" cy="43434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09786" y="4620292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En-ri-cô cảm thấy thế nào sau việc làm ấy?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9786" y="519179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Điều gì làm cho En-ri-cô phải suy nghĩ?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9786" y="5763300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En-ri-cô muốn làm điều gì? Có thực hiện không?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Linh phuong\Desktop\4.jpg"/>
          <p:cNvPicPr>
            <a:picLocks noChangeAspect="1" noChangeArrowheads="1"/>
          </p:cNvPicPr>
          <p:nvPr/>
        </p:nvPicPr>
        <p:blipFill rotWithShape="1">
          <a:blip r:embed="rId2"/>
          <a:srcRect b="15428"/>
          <a:stretch/>
        </p:blipFill>
        <p:spPr bwMode="auto">
          <a:xfrm>
            <a:off x="2166910" y="24434"/>
            <a:ext cx="7858180" cy="47761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5105400"/>
            <a:ext cx="8755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Chuyện gì xảy ra sau giờ học?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5676904"/>
            <a:ext cx="8424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Hai bạn đã làm lành với nhau như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Linh phuong\Desktop\5.jpg"/>
          <p:cNvPicPr>
            <a:picLocks noChangeAspect="1" noChangeArrowheads="1"/>
          </p:cNvPicPr>
          <p:nvPr/>
        </p:nvPicPr>
        <p:blipFill rotWithShape="1">
          <a:blip r:embed="rId2"/>
          <a:srcRect t="13481" b="14057"/>
          <a:stretch/>
        </p:blipFill>
        <p:spPr bwMode="auto">
          <a:xfrm>
            <a:off x="2345505" y="457200"/>
            <a:ext cx="7500990" cy="381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4800601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En-ri-cô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Linh phuong\Desktop\1.jpg"/>
          <p:cNvPicPr>
            <a:picLocks noChangeAspect="1" noChangeArrowheads="1"/>
          </p:cNvPicPr>
          <p:nvPr/>
        </p:nvPicPr>
        <p:blipFill rotWithShape="1">
          <a:blip r:embed="rId2"/>
          <a:srcRect t="7391" b="13913"/>
          <a:stretch/>
        </p:blipFill>
        <p:spPr bwMode="auto">
          <a:xfrm>
            <a:off x="1668862" y="685800"/>
            <a:ext cx="2650011" cy="2586038"/>
          </a:xfrm>
          <a:prstGeom prst="rect">
            <a:avLst/>
          </a:prstGeom>
          <a:noFill/>
        </p:spPr>
      </p:pic>
      <p:pic>
        <p:nvPicPr>
          <p:cNvPr id="3" name="Picture 2" descr="C:\Documents and Settings\Linh phuong\Desktop\2.jpg"/>
          <p:cNvPicPr>
            <a:picLocks noChangeAspect="1" noChangeArrowheads="1"/>
          </p:cNvPicPr>
          <p:nvPr/>
        </p:nvPicPr>
        <p:blipFill rotWithShape="1">
          <a:blip r:embed="rId3"/>
          <a:srcRect b="12000"/>
          <a:stretch/>
        </p:blipFill>
        <p:spPr bwMode="auto">
          <a:xfrm>
            <a:off x="4614240" y="685800"/>
            <a:ext cx="2843946" cy="2586038"/>
          </a:xfrm>
          <a:prstGeom prst="rect">
            <a:avLst/>
          </a:prstGeom>
          <a:noFill/>
        </p:spPr>
      </p:pic>
      <p:pic>
        <p:nvPicPr>
          <p:cNvPr id="4" name="Picture 2" descr="C:\Documents and Settings\Linh phuong\Desktop\4.jpg"/>
          <p:cNvPicPr>
            <a:picLocks noChangeAspect="1" noChangeArrowheads="1"/>
          </p:cNvPicPr>
          <p:nvPr/>
        </p:nvPicPr>
        <p:blipFill rotWithShape="1">
          <a:blip r:embed="rId4"/>
          <a:srcRect t="5185" b="14371"/>
          <a:stretch/>
        </p:blipFill>
        <p:spPr bwMode="auto">
          <a:xfrm>
            <a:off x="1663250" y="3586163"/>
            <a:ext cx="4143403" cy="2586038"/>
          </a:xfrm>
          <a:prstGeom prst="rect">
            <a:avLst/>
          </a:prstGeom>
          <a:noFill/>
        </p:spPr>
      </p:pic>
      <p:pic>
        <p:nvPicPr>
          <p:cNvPr id="5" name="Picture 2" descr="C:\Documents and Settings\Linh phuong\Desktop\3.jpg"/>
          <p:cNvPicPr>
            <a:picLocks noChangeAspect="1" noChangeArrowheads="1"/>
          </p:cNvPicPr>
          <p:nvPr/>
        </p:nvPicPr>
        <p:blipFill rotWithShape="1">
          <a:blip r:embed="rId5"/>
          <a:srcRect t="3779" b="15745"/>
          <a:stretch/>
        </p:blipFill>
        <p:spPr bwMode="auto">
          <a:xfrm>
            <a:off x="7753554" y="685800"/>
            <a:ext cx="2786082" cy="2586038"/>
          </a:xfrm>
          <a:prstGeom prst="rect">
            <a:avLst/>
          </a:prstGeom>
          <a:noFill/>
        </p:spPr>
      </p:pic>
      <p:pic>
        <p:nvPicPr>
          <p:cNvPr id="6" name="Picture 2" descr="C:\Documents and Settings\Linh phuong\Desktop\5.jpg"/>
          <p:cNvPicPr>
            <a:picLocks noChangeAspect="1" noChangeArrowheads="1"/>
          </p:cNvPicPr>
          <p:nvPr/>
        </p:nvPicPr>
        <p:blipFill rotWithShape="1">
          <a:blip r:embed="rId6"/>
          <a:srcRect t="14667" b="14222"/>
          <a:stretch/>
        </p:blipFill>
        <p:spPr bwMode="auto">
          <a:xfrm>
            <a:off x="6075170" y="3586163"/>
            <a:ext cx="4439067" cy="2586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9500" y="304801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WELL DONE! colorful vector typography banner with confetti and stars Stock  Vector | Adobe Stock">
            <a:extLst>
              <a:ext uri="{FF2B5EF4-FFF2-40B4-BE49-F238E27FC236}">
                <a16:creationId xmlns="" xmlns:a16="http://schemas.microsoft.com/office/drawing/2014/main" id="{5485E13C-8DC1-4D67-920F-85F51C529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7031259" cy="43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4.07407E-6 L 3.33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276600" y="1448533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14400" y="2448581"/>
            <a:ext cx="1089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Hai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2500" y="863982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 cũ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3237" y="3383280"/>
            <a:ext cx="9725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+mj-lt"/>
              </a:rPr>
              <a:t>- </a:t>
            </a:r>
            <a:r>
              <a:rPr lang="vi-VN" sz="3600" dirty="0">
                <a:latin typeface="+mj-lt"/>
              </a:rPr>
              <a:t>Hai bàn tay của bé được so sánh như đóa hoa hồng ở đầu cành, mỗi ngón tay là một cánh hoa tròn xinh.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088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38200" y="1364496"/>
            <a:ext cx="1089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Đôi bàn tay đã cùng em bé làm những công việc gì?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236220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</a:rPr>
              <a:t>a. Nằm ngủ cùng em</a:t>
            </a:r>
          </a:p>
          <a:p>
            <a:pPr algn="just"/>
            <a:r>
              <a:rPr lang="vi-VN" sz="3600" dirty="0">
                <a:latin typeface="+mj-lt"/>
              </a:rPr>
              <a:t>b. Đánh răng, chải tóc</a:t>
            </a:r>
          </a:p>
          <a:p>
            <a:pPr algn="just"/>
            <a:r>
              <a:rPr lang="vi-VN" sz="3600" dirty="0">
                <a:latin typeface="+mj-lt"/>
              </a:rPr>
              <a:t>c. Ngồi học</a:t>
            </a:r>
          </a:p>
          <a:p>
            <a:pPr algn="just"/>
            <a:r>
              <a:rPr lang="vi-VN" sz="3600" dirty="0">
                <a:latin typeface="+mj-lt"/>
              </a:rPr>
              <a:t>d. Tất cả những công việc trên.</a:t>
            </a:r>
          </a:p>
        </p:txBody>
      </p:sp>
      <p:sp>
        <p:nvSpPr>
          <p:cNvPr id="6" name="Oval 5"/>
          <p:cNvSpPr/>
          <p:nvPr/>
        </p:nvSpPr>
        <p:spPr>
          <a:xfrm>
            <a:off x="2286000" y="4114800"/>
            <a:ext cx="533400" cy="489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076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38100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C7D29B3-FB71-4FC7-9F6F-7188D836F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998350"/>
            <a:ext cx="7543800" cy="4861300"/>
          </a:xfrm>
          <a:prstGeom prst="rect">
            <a:avLst/>
          </a:prstGeom>
        </p:spPr>
      </p:pic>
      <p:sp>
        <p:nvSpPr>
          <p:cNvPr id="6" name="AutoShape 7">
            <a:extLst>
              <a:ext uri="{FF2B5EF4-FFF2-40B4-BE49-F238E27FC236}">
                <a16:creationId xmlns="" xmlns:a16="http://schemas.microsoft.com/office/drawing/2014/main" id="{C6D249A2-7236-4173-B086-CD3A2C4A6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540" y="5859650"/>
            <a:ext cx="6704920" cy="752476"/>
          </a:xfrm>
          <a:prstGeom prst="wedgeRectCallout">
            <a:avLst>
              <a:gd name="adj1" fmla="val -26736"/>
              <a:gd name="adj2" fmla="val 35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3048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u="sng" dirty="0" smtClean="0">
                <a:solidFill>
                  <a:srgbClr val="FF0000"/>
                </a:solidFill>
                <a:latin typeface="+mj-lt"/>
              </a:rPr>
              <a:t>Mục tiêu bài học</a:t>
            </a:r>
            <a:endParaRPr lang="vi-VN" sz="4000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11734800" cy="533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h</a:t>
            </a: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được nghĩa một số từ ngữ trong bài: </a:t>
            </a:r>
            <a:r>
              <a:rPr lang="nl-NL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 căng, can đảm, hối hận, ngây,..</a:t>
            </a: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dung và ý nghĩa của câu chuyện: Phải biết nhường nhịn bạn, nghĩ tốt về bạn, dũng cảm nhận lỗi khi trót cư xử không tốt với bạn.</a:t>
            </a:r>
            <a:endParaRPr lang="vi-VN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kể lại từng đoạn câu chuyện theo lời kể của mình.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lỗi, sửa lỗi, nhường nhịn bạn bè và mọi người xung quanh.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31E8A8-7402-49FB-8B62-736C8C8F83B4}"/>
              </a:ext>
            </a:extLst>
          </p:cNvPr>
          <p:cNvSpPr txBox="1"/>
          <p:nvPr/>
        </p:nvSpPr>
        <p:spPr>
          <a:xfrm>
            <a:off x="2095472" y="1142985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B8733C-75EE-40D3-BC22-722B221CA2F4}"/>
              </a:ext>
            </a:extLst>
          </p:cNvPr>
          <p:cNvSpPr txBox="1"/>
          <p:nvPr/>
        </p:nvSpPr>
        <p:spPr>
          <a:xfrm>
            <a:off x="2095472" y="1857365"/>
            <a:ext cx="835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66CCDE-0998-41E8-A968-60E246EDFE95}"/>
              </a:ext>
            </a:extLst>
          </p:cNvPr>
          <p:cNvSpPr txBox="1"/>
          <p:nvPr/>
        </p:nvSpPr>
        <p:spPr>
          <a:xfrm>
            <a:off x="2095472" y="2643182"/>
            <a:ext cx="835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3, 4, 5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3627342-2B0D-4D10-9B80-526B6B80CD2B}"/>
              </a:ext>
            </a:extLst>
          </p:cNvPr>
          <p:cNvSpPr txBox="1"/>
          <p:nvPr/>
        </p:nvSpPr>
        <p:spPr>
          <a:xfrm>
            <a:off x="2524100" y="3857629"/>
            <a:ext cx="6858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Cô-rét-ti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861AE9-9020-4360-98F0-2B9F8B7470FE}"/>
              </a:ext>
            </a:extLst>
          </p:cNvPr>
          <p:cNvSpPr txBox="1"/>
          <p:nvPr/>
        </p:nvSpPr>
        <p:spPr>
          <a:xfrm>
            <a:off x="2524101" y="4572009"/>
            <a:ext cx="659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En-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98192F-0786-40A3-95C3-1E8C5D23CBC6}"/>
              </a:ext>
            </a:extLst>
          </p:cNvPr>
          <p:cNvSpPr txBox="1"/>
          <p:nvPr/>
        </p:nvSpPr>
        <p:spPr>
          <a:xfrm>
            <a:off x="2524101" y="5214951"/>
            <a:ext cx="659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En-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="" xmlns:a16="http://schemas.microsoft.com/office/drawing/2014/main" id="{2FFC7B4F-5BBA-4000-83ED-F876533D84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24298" y="255212"/>
            <a:ext cx="4143404" cy="6858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cách đọc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6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78DFDD-379E-4D46-B499-B6A9C4A53BEF}"/>
              </a:ext>
            </a:extLst>
          </p:cNvPr>
          <p:cNvSpPr txBox="1"/>
          <p:nvPr/>
        </p:nvSpPr>
        <p:spPr>
          <a:xfrm>
            <a:off x="3962400" y="4572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7EAE92-4205-445F-800F-A5590B67B1DE}"/>
              </a:ext>
            </a:extLst>
          </p:cNvPr>
          <p:cNvSpPr txBox="1"/>
          <p:nvPr/>
        </p:nvSpPr>
        <p:spPr>
          <a:xfrm>
            <a:off x="762000" y="1295400"/>
            <a:ext cx="108204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3000" b="1" dirty="0">
                <a:solidFill>
                  <a:srgbClr val="000000"/>
                </a:solidFill>
                <a:latin typeface="+mj-lt"/>
              </a:rPr>
              <a:t>1.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 Tôi đang nắn nót viết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thì Cô-rét-ti chạm khuỷu tay vào tôi làm cho cây bút nguệch ra một đường rất xấu. Tôi nổi giận. Cô-rét-ti cười, đáp: "Mình không cố ý đâu !"</a:t>
            </a:r>
          </a:p>
          <a:p>
            <a:pPr algn="just"/>
            <a:r>
              <a:rPr lang="en-US" sz="30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Cái cười của cậu làm tôi càng tức. Tôi nghĩ cậu vừa được phần thưởng nên kiêu căng.</a:t>
            </a:r>
            <a:endParaRPr lang="en-US" sz="30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sz="3000" b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3000" b="1" dirty="0">
                <a:solidFill>
                  <a:srgbClr val="000000"/>
                </a:solidFill>
                <a:latin typeface="+mj-lt"/>
              </a:rPr>
              <a:t>2.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 Lát sau, để trả thù, tôi đẩy Cô-rét-ti một cái đến nỗi hỏng hết trang tập viết của cậu. Cậu ta giận đỏ mặt, giơ tay d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 tôi, nói :</a:t>
            </a:r>
            <a:r>
              <a:rPr lang="en-US" sz="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"Cậu cố ý đấy nhé !"</a:t>
            </a:r>
          </a:p>
          <a:p>
            <a:pPr algn="just"/>
            <a:r>
              <a:rPr lang="en-US" sz="30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000000"/>
                </a:solidFill>
                <a:latin typeface="+mj-lt"/>
              </a:rPr>
              <a:t>Thấy thầy giáo nhìn, cậu hạ tay xuống, nhưng lại  nói thêm : "Lát nữa ta gặp nhau ở cổng."</a:t>
            </a:r>
            <a:endParaRPr lang="en-GB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95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4687F6-854F-422D-9EBA-6158E9217657}"/>
              </a:ext>
            </a:extLst>
          </p:cNvPr>
          <p:cNvSpPr txBox="1"/>
          <p:nvPr/>
        </p:nvSpPr>
        <p:spPr>
          <a:xfrm>
            <a:off x="495300" y="1228397"/>
            <a:ext cx="11201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</a:rPr>
              <a:t>3.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 Cơn giận lắng xuống. Tôi bắt đầu hối hận. Chắc là Cô-rét-ti không cố ý chạm vào khuỷu tay tôi thật. Tôi nhìn cậu, thấy vai áo cậu sứt chỉ, chắc vì cậu đã vác củi giúp mẹ. Bỗng nhiên tôi muốn xin lỗi Cô-rét-ti, nhưng không đủ can đảm.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</a:rPr>
              <a:t>4.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 Tan học, tôi thấy Cô-rét-ti đi theo mình. Tôi đứng lại, rút cây thước kẻ cầm tay. Cậu ta đi tới, tôi giơ thước lên.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    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- Ấy đừng ! - Cô-rét-ti cười hiền hậu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- Ta lại thân nhau như trước đi !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   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Tôi ngạc nhiên, ngây ra một lúc, rồi ôm chầm lấy bạn. Cô-rét-ti nói 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    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- Chúng ta sẽ không bao giờ giận nhau nữa, phải không En-ri-cô ?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+mj-lt"/>
              </a:rPr>
              <a:t>    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- Không bao giờ!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hông bao giờ ! - Tôi trả lời.</a:t>
            </a:r>
          </a:p>
        </p:txBody>
      </p:sp>
    </p:spTree>
    <p:extLst>
      <p:ext uri="{BB962C8B-B14F-4D97-AF65-F5344CB8AC3E}">
        <p14:creationId xmlns:p14="http://schemas.microsoft.com/office/powerpoint/2010/main" val="37978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868</Words>
  <Application>Microsoft Office PowerPoint</Application>
  <PresentationFormat>Widescreen</PresentationFormat>
  <Paragraphs>108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Office Theme</vt:lpstr>
      <vt:lpstr>1_Office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Hai_HHT</dc:creator>
  <cp:lastModifiedBy>Asus</cp:lastModifiedBy>
  <cp:revision>67</cp:revision>
  <cp:lastPrinted>1601-01-01T00:00:00Z</cp:lastPrinted>
  <dcterms:created xsi:type="dcterms:W3CDTF">1601-01-01T00:00:00Z</dcterms:created>
  <dcterms:modified xsi:type="dcterms:W3CDTF">2021-09-13T02:29:06Z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