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2" r:id="rId2"/>
    <p:sldId id="316" r:id="rId3"/>
    <p:sldId id="307" r:id="rId4"/>
    <p:sldId id="262" r:id="rId5"/>
    <p:sldId id="271" r:id="rId6"/>
    <p:sldId id="325" r:id="rId7"/>
    <p:sldId id="327" r:id="rId8"/>
    <p:sldId id="3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808B1"/>
    <a:srgbClr val="2F052A"/>
    <a:srgbClr val="D3F4F8"/>
    <a:srgbClr val="48C7DF"/>
    <a:srgbClr val="CCECFF"/>
    <a:srgbClr val="005EA4"/>
    <a:srgbClr val="FFFF99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 autoAdjust="0"/>
  </p:normalViewPr>
  <p:slideViewPr>
    <p:cSldViewPr snapToGrid="0">
      <p:cViewPr>
        <p:scale>
          <a:sx n="36" d="100"/>
          <a:sy n="36" d="100"/>
        </p:scale>
        <p:origin x="1780" y="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6751-98F2-4241-A349-EF907F8C4D0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A300-CDD2-4CC6-8459-15AE9611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18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43D2AE-B16A-485A-9113-A647BB31D624}" type="slidenum">
              <a:rPr lang="vi-VN" altLang="vi-VN" smtClean="0"/>
              <a:pPr/>
              <a:t>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4176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43D2AE-B16A-485A-9113-A647BB31D624}" type="slidenum">
              <a:rPr lang="vi-VN" altLang="vi-VN" smtClean="0"/>
              <a:pPr/>
              <a:t>7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7605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247792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4682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8"/>
          <p:cNvGrpSpPr>
            <a:grpSpLocks/>
          </p:cNvGrpSpPr>
          <p:nvPr/>
        </p:nvGrpSpPr>
        <p:grpSpPr bwMode="auto">
          <a:xfrm flipH="1">
            <a:off x="-2069434" y="-1171074"/>
            <a:ext cx="16635663" cy="9416715"/>
            <a:chOff x="-3645316" y="-267816"/>
            <a:chExt cx="15678890" cy="71505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F4BD52-95D9-4179-A042-E3AE42D98E6F}"/>
                </a:ext>
              </a:extLst>
            </p:cNvPr>
            <p:cNvSpPr/>
            <p:nvPr/>
          </p:nvSpPr>
          <p:spPr>
            <a:xfrm>
              <a:off x="125421" y="-267816"/>
              <a:ext cx="11908153" cy="7044489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CACDB6-F09B-421C-BCB1-C8DA66ED6A50}"/>
                </a:ext>
              </a:extLst>
            </p:cNvPr>
            <p:cNvSpPr/>
            <p:nvPr/>
          </p:nvSpPr>
          <p:spPr>
            <a:xfrm>
              <a:off x="-1822546" y="-161724"/>
              <a:ext cx="12194954" cy="7044489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8C39F9-754E-4D96-8CEA-7D6058DAB7A3}"/>
                </a:ext>
              </a:extLst>
            </p:cNvPr>
            <p:cNvSpPr/>
            <p:nvPr/>
          </p:nvSpPr>
          <p:spPr>
            <a:xfrm>
              <a:off x="-3645316" y="-165968"/>
              <a:ext cx="12194952" cy="7044489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8435" name="图片 2" descr="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8"/>
          <a:stretch>
            <a:fillRect/>
          </a:stretch>
        </p:blipFill>
        <p:spPr bwMode="auto">
          <a:xfrm>
            <a:off x="14818" y="4386793"/>
            <a:ext cx="5077731" cy="271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4" descr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9" t="21696"/>
          <a:stretch>
            <a:fillRect/>
          </a:stretch>
        </p:blipFill>
        <p:spPr bwMode="auto">
          <a:xfrm>
            <a:off x="7159388" y="4125384"/>
            <a:ext cx="4065711" cy="265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4" descr="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9" b="21696"/>
          <a:stretch>
            <a:fillRect/>
          </a:stretch>
        </p:blipFill>
        <p:spPr bwMode="auto">
          <a:xfrm>
            <a:off x="14818" y="165870"/>
            <a:ext cx="5077731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733E6863-5C69-4674-80ED-F5EF09DADAB0}"/>
              </a:ext>
            </a:extLst>
          </p:cNvPr>
          <p:cNvSpPr/>
          <p:nvPr/>
        </p:nvSpPr>
        <p:spPr bwMode="auto">
          <a:xfrm flipV="1">
            <a:off x="5312006" y="205541"/>
            <a:ext cx="5770033" cy="2374900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Calibri" panose="020F0502020204030204" pitchFamily="34" charset="0"/>
              <a:ea typeface="等线" panose="020B0604020202020204" charset="-122"/>
            </a:endParaRPr>
          </a:p>
        </p:txBody>
      </p:sp>
      <p:sp>
        <p:nvSpPr>
          <p:cNvPr id="8" name="PA_文本框 11">
            <a:extLst>
              <a:ext uri="{FF2B5EF4-FFF2-40B4-BE49-F238E27FC236}">
                <a16:creationId xmlns:a16="http://schemas.microsoft.com/office/drawing/2014/main" id="{2038AFF3-B53B-4853-8EE5-B3AD95CA61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87417" y="659355"/>
            <a:ext cx="6361100" cy="14430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777" b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CHÀO MỪNG</a:t>
            </a:r>
            <a:endParaRPr lang="zh-CN" altLang="en-US" sz="8777" b="1" dirty="0">
              <a:ln w="3810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228600">
                  <a:srgbClr val="FF9999"/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6B168D-37B9-4609-9E0E-80041D2589EC}"/>
              </a:ext>
            </a:extLst>
          </p:cNvPr>
          <p:cNvSpPr/>
          <p:nvPr/>
        </p:nvSpPr>
        <p:spPr>
          <a:xfrm>
            <a:off x="2837328" y="2449325"/>
            <a:ext cx="8306273" cy="1931879"/>
          </a:xfrm>
          <a:prstGeom prst="roundRect">
            <a:avLst/>
          </a:prstGeom>
          <a:solidFill>
            <a:srgbClr val="FBFFE2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tiết học Tiếng Việt!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6" y="402737"/>
            <a:ext cx="3126317" cy="175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04" y="3837748"/>
            <a:ext cx="5918217" cy="323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290442"/>
      </p:ext>
    </p:extLst>
  </p:cSld>
  <p:clrMapOvr>
    <a:masterClrMapping/>
  </p:clrMapOvr>
  <p:transition spd="slow" advTm="629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3149716" y="3009788"/>
            <a:ext cx="60278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LUYỆN TẬP</a:t>
            </a:r>
            <a:endParaRPr lang="zh-CN" altLang="en-US" sz="8000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0" y="3443308"/>
            <a:ext cx="2069228" cy="342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1283" y="4333227"/>
            <a:ext cx="5784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C80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vọng của núi</a:t>
            </a:r>
          </a:p>
        </p:txBody>
      </p:sp>
    </p:spTree>
    <p:extLst>
      <p:ext uri="{BB962C8B-B14F-4D97-AF65-F5344CB8AC3E}">
        <p14:creationId xmlns:p14="http://schemas.microsoft.com/office/powerpoint/2010/main" val="3951609336"/>
      </p:ext>
    </p:extLst>
  </p:cSld>
  <p:clrMapOvr>
    <a:masterClrMapping/>
  </p:clrMapOvr>
  <p:transition advTm="73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7880" y="0"/>
            <a:ext cx="12199886" cy="6858000"/>
            <a:chOff x="-7880" y="0"/>
            <a:chExt cx="12199886" cy="6858000"/>
          </a:xfrm>
        </p:grpSpPr>
        <p:grpSp>
          <p:nvGrpSpPr>
            <p:cNvPr id="49" name="Group 48"/>
            <p:cNvGrpSpPr/>
            <p:nvPr/>
          </p:nvGrpSpPr>
          <p:grpSpPr>
            <a:xfrm>
              <a:off x="189184" y="0"/>
              <a:ext cx="11792608" cy="6858000"/>
              <a:chOff x="189184" y="0"/>
              <a:chExt cx="11792608" cy="6858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82646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1417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4413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74086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04041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3557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6710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97057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2701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95854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8692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016875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46830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7836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0673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136693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166648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9817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rot="5400000">
              <a:off x="2923194" y="-2660436"/>
              <a:ext cx="6337738" cy="12199886"/>
              <a:chOff x="189184" y="0"/>
              <a:chExt cx="6337738" cy="6858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1" name="Freeform 140"/>
          <p:cNvSpPr/>
          <p:nvPr/>
        </p:nvSpPr>
        <p:spPr>
          <a:xfrm flipH="1" flipV="1">
            <a:off x="244049" y="270636"/>
            <a:ext cx="11737741" cy="6301162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8706B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-7881" y="0"/>
            <a:ext cx="12199886" cy="6858000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A79F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331385" y="365760"/>
            <a:ext cx="11595542" cy="6206039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C9C4"/>
          </a:solidFill>
          <a:ln>
            <a:noFill/>
          </a:ln>
          <a:effectLst>
            <a:outerShdw blurRad="203200" dist="38100" dir="16200000" sx="98000" sy="98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89127" y="3817377"/>
            <a:ext cx="11344651" cy="2016431"/>
            <a:chOff x="552220" y="4342322"/>
            <a:chExt cx="11344651" cy="2051952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20" y="4430079"/>
              <a:ext cx="1446641" cy="183119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45" y="4986076"/>
              <a:ext cx="1081563" cy="1369067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944" y="4469210"/>
              <a:ext cx="1446641" cy="183119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69" y="5025207"/>
              <a:ext cx="1081563" cy="1369067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1882" y="4502974"/>
              <a:ext cx="1446641" cy="183119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50230" y="4342322"/>
              <a:ext cx="1446641" cy="183119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46582" y="4914431"/>
              <a:ext cx="1081563" cy="1369067"/>
            </a:xfrm>
            <a:prstGeom prst="rect">
              <a:avLst/>
            </a:prstGeom>
          </p:spPr>
        </p:pic>
      </p:grpSp>
      <p:sp>
        <p:nvSpPr>
          <p:cNvPr id="135" name="Freeform 134"/>
          <p:cNvSpPr/>
          <p:nvPr/>
        </p:nvSpPr>
        <p:spPr>
          <a:xfrm>
            <a:off x="-7881" y="-1"/>
            <a:ext cx="12199886" cy="6858000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3E9E7"/>
          </a:solidFill>
          <a:ln>
            <a:noFill/>
          </a:ln>
          <a:effectLst>
            <a:outerShdw blurRad="139700" dist="38100" dir="13800000" sx="98000" sy="98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058820" y="1967885"/>
            <a:ext cx="5690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  <a:endParaRPr kumimoji="0" lang="id-ID" sz="9600" b="1" i="0" u="none" strike="noStrike" kern="1200" cap="none" spc="0" normalizeH="0" baseline="0" noProof="0" dirty="0">
              <a:ln>
                <a:noFill/>
              </a:ln>
              <a:solidFill>
                <a:srgbClr val="C808B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18" y="952158"/>
            <a:ext cx="1119304" cy="2019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25" y="819807"/>
            <a:ext cx="1428522" cy="2577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54" y="1060972"/>
            <a:ext cx="3087311" cy="22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732">
        <p14:reveal/>
      </p:transition>
    </mc:Choice>
    <mc:Fallback xmlns="">
      <p:transition spd="slow" advTm="9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decel="28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2050" fill="hold"/>
                                        <p:tgtEl>
                                          <p:spTgt spid="13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39" grpId="0" animBg="1"/>
      <p:bldP spid="136" grpId="0" animBg="1"/>
      <p:bldP spid="150" grpId="0"/>
      <p:bldP spid="1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0410" y="488783"/>
            <a:ext cx="391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vọng của núi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4214" y="1305770"/>
            <a:ext cx="72368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òa khóc.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94214" y="4528121"/>
            <a:ext cx="72368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12624" y="6159337"/>
            <a:ext cx="3518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365 truyện kể hằng đêm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894215" cy="6828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10"/>
    </mc:Choice>
    <mc:Fallback xmlns="">
      <p:transition spd="slow" advTm="65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15249" y="436245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68216" y="1702750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334" y="1723093"/>
            <a:ext cx="11106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Chuyện gì xảy ra khi gấu con vui mừng reo lên “A!”?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6747110-A9F2-4EB4-B081-0CB111ABCB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500" b="54800" l="46936" r="62706">
                        <a14:foregroundMark x1="55680" y1="44867" x2="55680" y2="44867"/>
                        <a14:foregroundMark x1="55531" y1="44500" x2="55531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18" t="43957" r="35168" b="43957"/>
          <a:stretch/>
        </p:blipFill>
        <p:spPr>
          <a:xfrm>
            <a:off x="9478257" y="4939347"/>
            <a:ext cx="1306810" cy="17872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70B55FA-28E1-40D6-BA9D-BD690D3A11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67" b="76800" l="46114" r="66966">
                        <a14:foregroundMark x1="52167" y1="59367" x2="52167" y2="59367"/>
                        <a14:foregroundMark x1="54559" y1="58367" x2="54559" y2="58367"/>
                        <a14:foregroundMark x1="55082" y1="58200" x2="55082" y2="58200"/>
                        <a14:foregroundMark x1="55082" y1="58200" x2="55082" y2="58200"/>
                        <a14:foregroundMark x1="63229" y1="76800" x2="63229" y2="76800"/>
                        <a14:foregroundMark x1="62182" y1="67400" x2="62182" y2="67400"/>
                        <a14:foregroundMark x1="61211" y1="63433" x2="61211" y2="63433"/>
                        <a14:foregroundMark x1="51719" y1="59667" x2="51719" y2="59667"/>
                        <a14:foregroundMark x1="50747" y1="61767" x2="50747" y2="61767"/>
                        <a14:foregroundMark x1="60762" y1="60500" x2="60762" y2="60500"/>
                        <a14:foregroundMark x1="62182" y1="69800" x2="62182" y2="69800"/>
                        <a14:foregroundMark x1="50972" y1="69267" x2="50972" y2="69267"/>
                        <a14:foregroundMark x1="51196" y1="69067" x2="51196" y2="69067"/>
                        <a14:foregroundMark x1="50972" y1="72233" x2="50972" y2="72233"/>
                        <a14:foregroundMark x1="61958" y1="72667" x2="61958" y2="72667"/>
                        <a14:foregroundMark x1="56353" y1="58200" x2="56353" y2="58200"/>
                        <a14:foregroundMark x1="53961" y1="58100" x2="53961" y2="58100"/>
                        <a14:foregroundMark x1="55232" y1="57767" x2="55232" y2="57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27" t="56432" r="30302" b="21037"/>
          <a:stretch/>
        </p:blipFill>
        <p:spPr>
          <a:xfrm>
            <a:off x="10359630" y="4360946"/>
            <a:ext cx="1065720" cy="220889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4" name="文本框 109"/>
          <p:cNvSpPr txBox="1"/>
          <p:nvPr/>
        </p:nvSpPr>
        <p:spPr>
          <a:xfrm>
            <a:off x="3295460" y="838027"/>
            <a:ext cx="4419789" cy="861706"/>
          </a:xfrm>
          <a:prstGeom prst="rect">
            <a:avLst/>
          </a:prstGeom>
          <a:noFill/>
        </p:spPr>
        <p:txBody>
          <a:bodyPr wrap="square" lIns="121853" tIns="60926" rIns="121853" bIns="60926" rtlCol="0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Trả lời câu hỏi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68216" y="2812514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3188" y="2817896"/>
            <a:ext cx="992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Gấu mẹ nói gì với gấu con?</a:t>
            </a:r>
          </a:p>
        </p:txBody>
      </p:sp>
      <p:sp>
        <p:nvSpPr>
          <p:cNvPr id="40" name="Oval 39"/>
          <p:cNvSpPr/>
          <p:nvPr/>
        </p:nvSpPr>
        <p:spPr>
          <a:xfrm>
            <a:off x="158663" y="3838665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4227" y="3838665"/>
            <a:ext cx="10466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Sau khi làm theo lời mẹ, gấu con cảm thấy thế nào?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582" y="2214452"/>
            <a:ext cx="1130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C80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gấu con vui mừng reo lên: “A!” thì vách núi cũng đáp lại: “A!”.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0582" y="3292085"/>
            <a:ext cx="1160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80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Gấu mẹ khuyên gấu con hãy quay lại và nói với núi rằng: “Tôi yêu bạn!”.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3188" y="4300708"/>
            <a:ext cx="1146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80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Sau khi làm theo lời mẹ, gấu con cảm thấy rất vui.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54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8097">
        <p14:reveal/>
      </p:transition>
    </mc:Choice>
    <mc:Fallback xmlns="">
      <p:transition spd="slow" advTm="78097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8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8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476" accel="17000" decel="2200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524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4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5.55556E-7 4.19753E-6 L -5.55556E-7 -0.07223 " pathEditMode="relative" rAng="0" ptsTypes="AA">
                                          <p:cBhvr>
                                            <p:cTn id="2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4" dur="2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34" grpId="0"/>
          <p:bldP spid="34" grpId="1"/>
          <p:bldP spid="38" grpId="0" animBg="1"/>
          <p:bldP spid="39" grpId="0"/>
          <p:bldP spid="40" grpId="0" animBg="1"/>
          <p:bldP spid="41" grpId="0"/>
          <p:bldP spid="3" grpId="0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8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8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333" accel="17000" decel="22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15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476" accel="17000" decel="2200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repeatCount="524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5.55556E-7 4.19753E-6 L -5.55556E-7 -0.07223 " pathEditMode="relative" rAng="0" ptsTypes="AA">
                                          <p:cBhvr>
                                            <p:cTn id="30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2" dur="2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7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100000" mute="1" showWhenStopped="0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2" grpId="0" animBg="1"/>
          <p:bldP spid="4" grpId="0"/>
          <p:bldP spid="34" grpId="0"/>
          <p:bldP spid="34" grpId="1"/>
          <p:bldP spid="38" grpId="0" animBg="1"/>
          <p:bldP spid="39" grpId="0"/>
          <p:bldP spid="40" grpId="0" animBg="1"/>
          <p:bldP spid="41" grpId="0"/>
          <p:bldP spid="3" grpId="0"/>
          <p:bldP spid="44" grpId="0"/>
          <p:bldP spid="4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37" y="4179104"/>
            <a:ext cx="5702831" cy="2678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6884" y="221518"/>
            <a:ext cx="5917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TIẾNG VỌNG CỦA NÚI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1165" y="826104"/>
            <a:ext cx="96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BẮT BUỘC – Sách Vở Bài tập Tiếng Việt trang 42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620" y="1532453"/>
            <a:ext cx="64562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từ ngữ thành câu và viết lại câu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6" y="709822"/>
            <a:ext cx="1162874" cy="7557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9686" y="2013621"/>
            <a:ext cx="4202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gấu con, hạt dẻ, thích, ăn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8748" y="2645117"/>
            <a:ext cx="554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Gấu con thích ăn hạt dẻ.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9620" y="3451909"/>
            <a:ext cx="45229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đi chơi, trong, gấu con, núi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748" y="4031382"/>
            <a:ext cx="574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Gấu con đi chơi trong núi.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2586" y="2774394"/>
            <a:ext cx="702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2586" y="4172232"/>
            <a:ext cx="702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6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47"/>
    </mc:Choice>
    <mc:Fallback xmlns="">
      <p:transition spd="slow" advTm="75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  <p:bldP spid="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73" y="5516498"/>
            <a:ext cx="4920296" cy="1341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6884" y="221518"/>
            <a:ext cx="5917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TIẾNG VỌNG CỦA NÚI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6831" y="787218"/>
            <a:ext cx="951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CHỌN – Sách Vở Bài tập Tiếng Việt trang 43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619" y="1360033"/>
            <a:ext cx="5959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từ ngữ đúng điền vào chỗ trống: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491" y="395505"/>
            <a:ext cx="1598037" cy="1039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9685" y="1841201"/>
            <a:ext cx="110268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Bác voi tới nhà gấu con và tặng gấu một ..... 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(dổ/rổ)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lê. Gấu con vui lắm, nó không .......... 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(quen/quên)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cảm ơn bác voi. Gấu .......... 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(chọn/trọn)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quả to nhất mời ông nội. Ông ....... (soa/xoa) đầu gấu và bảo:</a:t>
            </a:r>
          </a:p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- Gấu con ngoan ngoãn, đáng ....... (iêu/yêu) nhất nhà!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3006" y="1841201"/>
            <a:ext cx="6531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86422" y="2213264"/>
            <a:ext cx="1039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57445" y="2213073"/>
            <a:ext cx="1017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14385" y="2633952"/>
            <a:ext cx="963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1638" y="3002340"/>
            <a:ext cx="963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0765" y="3869647"/>
            <a:ext cx="6291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văn cho biết gấu con vâng lời mẹ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68081" y="4410095"/>
            <a:ext cx="554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Gấu con làm theo lời mẹ.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58483" y="5033378"/>
            <a:ext cx="111540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Từ ngữ cho biết tâm trạng của gấu con khi nghe tiếng vọng lại “Tôi yêu bạn”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45898" y="5986224"/>
            <a:ext cx="154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vui vẻ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96379" y="4563652"/>
            <a:ext cx="702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0765" y="6131148"/>
            <a:ext cx="557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9619" y="3487695"/>
            <a:ext cx="5959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trong bài đọc </a:t>
            </a:r>
            <a:r>
              <a:rPr lang="en-US" sz="2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vọng của núi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8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36"/>
    </mc:Choice>
    <mc:Fallback xmlns="">
      <p:transition spd="slow" advTm="138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4" grpId="0"/>
      <p:bldP spid="13" grpId="0"/>
      <p:bldP spid="21" grpId="0"/>
      <p:bldP spid="22" grpId="0"/>
      <p:bldP spid="23" grpId="0"/>
      <p:bldP spid="15" grpId="0"/>
      <p:bldP spid="20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898358" y="-132679"/>
            <a:ext cx="10234863" cy="5587187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2399927" y="2249075"/>
            <a:ext cx="80916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 học kết thúc</a:t>
            </a:r>
          </a:p>
          <a:p>
            <a:pPr lvl="0" algn="ctr">
              <a:buNone/>
            </a:pPr>
            <a:r>
              <a:rPr lang="en-US" altLang="zh-CN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 gặp lại !</a:t>
            </a:r>
            <a:endParaRPr lang="en-US" altLang="zh-CN" sz="8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9398"/>
            <a:ext cx="12336379" cy="320691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260648"/>
            <a:ext cx="1878940" cy="1706880"/>
          </a:xfrm>
          <a:prstGeom prst="rect">
            <a:avLst/>
          </a:prstGeom>
        </p:spPr>
      </p:pic>
      <p:pic>
        <p:nvPicPr>
          <p:cNvPr id="9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2" y="4458880"/>
            <a:ext cx="2143254" cy="22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202">
        <p14:prism isInverted="1"/>
      </p:transition>
    </mc:Choice>
    <mc:Fallback xmlns="">
      <p:transition spd="slow" advTm="82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|35.8|8.8|1.6|2.5|2.8|6.6|1.5|6.9|12.4|11.1|6.8|1.9|5.6|10.6|3.4|0.8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3.1|9.6|11.4|9.4|1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7.4|29.8|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20.1|3.3|0.7|1.3|1.3|34.1|39.2|1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550</Words>
  <Application>Microsoft Office PowerPoint</Application>
  <PresentationFormat>Widescreen</PresentationFormat>
  <Paragraphs>50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HP001 4 hàng</vt:lpstr>
      <vt:lpstr>Times New Roman</vt:lpstr>
      <vt:lpstr>UTM American Sans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Hong Nhung Nguyen Thi</cp:lastModifiedBy>
  <cp:revision>210</cp:revision>
  <dcterms:created xsi:type="dcterms:W3CDTF">2020-08-06T10:05:22Z</dcterms:created>
  <dcterms:modified xsi:type="dcterms:W3CDTF">2022-03-27T14:21:36Z</dcterms:modified>
</cp:coreProperties>
</file>