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02" r:id="rId2"/>
    <p:sldId id="316" r:id="rId3"/>
    <p:sldId id="307" r:id="rId4"/>
    <p:sldId id="262" r:id="rId5"/>
    <p:sldId id="271" r:id="rId6"/>
    <p:sldId id="328" r:id="rId7"/>
    <p:sldId id="325" r:id="rId8"/>
    <p:sldId id="327" r:id="rId9"/>
    <p:sldId id="30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052A"/>
    <a:srgbClr val="0000CC"/>
    <a:srgbClr val="C808B1"/>
    <a:srgbClr val="D3F4F8"/>
    <a:srgbClr val="48C7DF"/>
    <a:srgbClr val="CCECFF"/>
    <a:srgbClr val="005EA4"/>
    <a:srgbClr val="FFFF99"/>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autoAdjust="0"/>
  </p:normalViewPr>
  <p:slideViewPr>
    <p:cSldViewPr snapToGrid="0">
      <p:cViewPr varScale="1">
        <p:scale>
          <a:sx n="63" d="100"/>
          <a:sy n="63" d="100"/>
        </p:scale>
        <p:origin x="74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316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B6C4E-42FE-486A-8049-67C17E83F953}" type="datetimeFigureOut">
              <a:rPr lang="en-US" smtClean="0"/>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B4FAFE-DFF5-4CEB-8A8C-37C740E979DE}" type="slidenum">
              <a:rPr lang="en-US" smtClean="0"/>
              <a:t>‹#›</a:t>
            </a:fld>
            <a:endParaRPr lang="en-US"/>
          </a:p>
        </p:txBody>
      </p:sp>
    </p:spTree>
    <p:extLst>
      <p:ext uri="{BB962C8B-B14F-4D97-AF65-F5344CB8AC3E}">
        <p14:creationId xmlns:p14="http://schemas.microsoft.com/office/powerpoint/2010/main" val="42057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16751-98F2-4241-A349-EF907F8C4D0A}" type="datetimeFigureOut">
              <a:rPr lang="en-US" smtClean="0"/>
              <a:t>3/27/2022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7A300-CDD2-4CC6-8459-15AE9611FCA7}" type="slidenum">
              <a:rPr lang="en-US" smtClean="0"/>
              <a:t>‹#›</a:t>
            </a:fld>
            <a:endParaRPr lang="en-US"/>
          </a:p>
        </p:txBody>
      </p:sp>
    </p:spTree>
    <p:extLst>
      <p:ext uri="{BB962C8B-B14F-4D97-AF65-F5344CB8AC3E}">
        <p14:creationId xmlns:p14="http://schemas.microsoft.com/office/powerpoint/2010/main" val="319927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368318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43D2AE-B16A-485A-9113-A647BB31D624}" type="slidenum">
              <a:rPr lang="vi-VN" altLang="vi-VN" smtClean="0"/>
              <a:pPr/>
              <a:t>7</a:t>
            </a:fld>
            <a:endParaRPr lang="vi-VN" altLang="vi-VN"/>
          </a:p>
        </p:txBody>
      </p:sp>
    </p:spTree>
    <p:extLst>
      <p:ext uri="{BB962C8B-B14F-4D97-AF65-F5344CB8AC3E}">
        <p14:creationId xmlns:p14="http://schemas.microsoft.com/office/powerpoint/2010/main" val="254176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43D2AE-B16A-485A-9113-A647BB31D624}" type="slidenum">
              <a:rPr lang="vi-VN" altLang="vi-VN" smtClean="0"/>
              <a:pPr/>
              <a:t>8</a:t>
            </a:fld>
            <a:endParaRPr lang="vi-VN" altLang="vi-VN"/>
          </a:p>
        </p:txBody>
      </p:sp>
    </p:spTree>
    <p:extLst>
      <p:ext uri="{BB962C8B-B14F-4D97-AF65-F5344CB8AC3E}">
        <p14:creationId xmlns:p14="http://schemas.microsoft.com/office/powerpoint/2010/main" val="177605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BC0-27D5-4E6E-A325-7B70127DA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F582B-1046-4366-AC1F-DC9229FBA0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11E160-D4AC-40DA-A8A1-239A74E202BA}"/>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5" name="Footer Placeholder 4">
            <a:extLst>
              <a:ext uri="{FF2B5EF4-FFF2-40B4-BE49-F238E27FC236}">
                <a16:creationId xmlns:a16="http://schemas.microsoft.com/office/drawing/2014/main" id="{36C014BA-8CF2-4CB3-864C-08678D7F6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4EE1-344D-4E9E-8FF9-2FAD92E59B4B}"/>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1065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F732-C97D-4FA7-84A9-EC25FD870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3044A-79D7-47F6-9FED-3536E5E61B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EB934-9319-46B2-8338-716634170177}"/>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5" name="Footer Placeholder 4">
            <a:extLst>
              <a:ext uri="{FF2B5EF4-FFF2-40B4-BE49-F238E27FC236}">
                <a16:creationId xmlns:a16="http://schemas.microsoft.com/office/drawing/2014/main" id="{8193AF5F-F616-4C0C-8F7B-B59F5300E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59FE-506E-4F91-BEBC-47618EADEB0A}"/>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28940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C6BCC-DA52-4D17-AD2C-C5C30E22F9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85513-2A28-4E58-A48F-BD441D21F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F9803-F722-4915-A7DD-CB3E4754E0D6}"/>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5" name="Footer Placeholder 4">
            <a:extLst>
              <a:ext uri="{FF2B5EF4-FFF2-40B4-BE49-F238E27FC236}">
                <a16:creationId xmlns:a16="http://schemas.microsoft.com/office/drawing/2014/main" id="{56923813-55F6-4456-A26B-E3E3CA959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C0627-5C4C-4693-A560-63DE6D30D366}"/>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07389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247792"/>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9944" y="-3090805"/>
            <a:ext cx="3050323" cy="244014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1678" y="9269648"/>
            <a:ext cx="933656" cy="746889"/>
          </a:xfrm>
          <a:prstGeom prst="rect">
            <a:avLst/>
          </a:prstGeom>
        </p:spPr>
      </p:pic>
      <p:sp>
        <p:nvSpPr>
          <p:cNvPr id="4" name="Rectangle 3"/>
          <p:cNvSpPr/>
          <p:nvPr userDrawn="1"/>
        </p:nvSpPr>
        <p:spPr>
          <a:xfrm>
            <a:off x="198790" y="33866"/>
            <a:ext cx="1261884" cy="523220"/>
          </a:xfrm>
          <a:prstGeom prst="rect">
            <a:avLst/>
          </a:prstGeom>
          <a:noFill/>
        </p:spPr>
        <p:txBody>
          <a:bodyPr wrap="none" lIns="91440" tIns="45720" rIns="91440" bIns="45720">
            <a:spAutoFit/>
          </a:bodyPr>
          <a:lstStyle/>
          <a:p>
            <a:pPr algn="ctr"/>
            <a:r>
              <a:rPr lang="en-US" sz="2800" b="0" cap="none" spc="0" dirty="0">
                <a:ln w="0"/>
                <a:solidFill>
                  <a:schemeClr val="accent2">
                    <a:lumMod val="20000"/>
                    <a:lumOff val="80000"/>
                  </a:schemeClr>
                </a:solidFill>
                <a:effectLst>
                  <a:reflection blurRad="6350" stA="53000" endA="300" endPos="35500" dir="5400000" sy="-90000" algn="bl" rotWithShape="0"/>
                </a:effectLst>
                <a:latin typeface="Algerian" panose="04020705040A02060702" pitchFamily="82" charset="0"/>
              </a:rPr>
              <a:t>KTUTS</a:t>
            </a:r>
          </a:p>
        </p:txBody>
      </p:sp>
      <p:sp>
        <p:nvSpPr>
          <p:cNvPr id="5" name="Rectangle 4"/>
          <p:cNvSpPr/>
          <p:nvPr userDrawn="1"/>
        </p:nvSpPr>
        <p:spPr>
          <a:xfrm>
            <a:off x="198790" y="6368646"/>
            <a:ext cx="1261884" cy="523220"/>
          </a:xfrm>
          <a:prstGeom prst="rect">
            <a:avLst/>
          </a:prstGeom>
          <a:noFill/>
        </p:spPr>
        <p:txBody>
          <a:bodyPr wrap="none" lIns="91440" tIns="45720" rIns="91440" bIns="45720">
            <a:spAutoFit/>
          </a:bodyPr>
          <a:lstStyle/>
          <a:p>
            <a:pPr algn="ctr"/>
            <a:r>
              <a:rPr lang="en-US" sz="2800" b="0" cap="none" spc="0" dirty="0">
                <a:ln w="0"/>
                <a:solidFill>
                  <a:schemeClr val="accent2">
                    <a:lumMod val="20000"/>
                    <a:lumOff val="80000"/>
                  </a:schemeClr>
                </a:soli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74682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24A2-F17A-4304-BECB-67ECB54AC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DAA78-20D4-4A6E-BC8F-EBE095AD8F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A9F60-DB05-42CF-92AB-9233A8F1274D}"/>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5" name="Footer Placeholder 4">
            <a:extLst>
              <a:ext uri="{FF2B5EF4-FFF2-40B4-BE49-F238E27FC236}">
                <a16:creationId xmlns:a16="http://schemas.microsoft.com/office/drawing/2014/main" id="{B76984DD-E3DD-4B57-BC60-94A233288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C9638-87B9-4E29-80FA-11395BDF2544}"/>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33676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6C11-74B1-4D92-B659-CCAF69309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942428-9C6F-422A-86D6-295C4FB0C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E207E-1980-45FC-AE3C-AC0721F4A696}"/>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5" name="Footer Placeholder 4">
            <a:extLst>
              <a:ext uri="{FF2B5EF4-FFF2-40B4-BE49-F238E27FC236}">
                <a16:creationId xmlns:a16="http://schemas.microsoft.com/office/drawing/2014/main" id="{5AC9FDFE-6E65-4EE7-8A66-E88B4E7ED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2E2E8-B390-41B8-A909-AB848449D8D2}"/>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89292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8FF0-B2D1-42BA-8D6E-38C5E82C66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A31F97-BEFE-483B-B29F-B8E7FDA88E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C9CDCD-6ABD-44D4-89C1-B7FA0A46A9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FF4B5E-FEBF-4E94-AD1F-A9D4585993D9}"/>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6" name="Footer Placeholder 5">
            <a:extLst>
              <a:ext uri="{FF2B5EF4-FFF2-40B4-BE49-F238E27FC236}">
                <a16:creationId xmlns:a16="http://schemas.microsoft.com/office/drawing/2014/main" id="{98A9EB7C-116F-4CBD-BFA1-30C968BC2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61032-D732-42EE-9278-248CF6E19228}"/>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23479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A4D8-8847-4CDD-98D7-82A635EFE2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8C755A-8266-4A6F-BD31-BF54E1C0E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3CE58-7493-4507-994A-A711592FA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9FA521-81B4-49F8-B544-422E0573B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8CFCC-49A2-4680-96AC-F0EE1601F8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77E1CA-DE52-4A6D-8707-5B96CF032443}"/>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8" name="Footer Placeholder 7">
            <a:extLst>
              <a:ext uri="{FF2B5EF4-FFF2-40B4-BE49-F238E27FC236}">
                <a16:creationId xmlns:a16="http://schemas.microsoft.com/office/drawing/2014/main" id="{85E2616A-BF6C-44ED-8F5C-DFAF965098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C49DCA-E72D-46E6-ABFE-C6E1E9BCACEA}"/>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53063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536D-09A6-4CDC-B48C-1F89FDF8B3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403403-E06C-480B-8729-56C1F793D506}"/>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4" name="Footer Placeholder 3">
            <a:extLst>
              <a:ext uri="{FF2B5EF4-FFF2-40B4-BE49-F238E27FC236}">
                <a16:creationId xmlns:a16="http://schemas.microsoft.com/office/drawing/2014/main" id="{405813FE-C04F-45E8-8E0B-967AD5E71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9E2B6-A34F-40C3-A7F1-AAE41A625F83}"/>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91244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88C84-1BAC-4C7C-976E-9C8AC2BEC498}"/>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3" name="Footer Placeholder 2">
            <a:extLst>
              <a:ext uri="{FF2B5EF4-FFF2-40B4-BE49-F238E27FC236}">
                <a16:creationId xmlns:a16="http://schemas.microsoft.com/office/drawing/2014/main" id="{67369EE5-78A2-4578-9174-62CC84E83F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4513F-0535-4FE6-A967-2135482BE4FF}"/>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728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90C0-B1F5-4F28-A838-2811CF760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4120B-B32F-473B-85D2-C49D36EF3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CE17F7-C224-4CC1-BCC4-4EE809B37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F1CB64-27FA-49AE-8058-EB02D1EB3FA5}"/>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6" name="Footer Placeholder 5">
            <a:extLst>
              <a:ext uri="{FF2B5EF4-FFF2-40B4-BE49-F238E27FC236}">
                <a16:creationId xmlns:a16="http://schemas.microsoft.com/office/drawing/2014/main" id="{C4660307-072E-4661-9E2C-2BBB0A3B6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24281-4A36-4861-B9D5-0266E0BCEC81}"/>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85606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086A-C102-41B4-89AA-C541C335D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C0034-F3D1-4A1A-8BC4-AFEC4F83C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E8423D-04D2-49E1-93B2-8CD81ADA7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67363-82E3-454D-8D3A-3ADE56B7262B}"/>
              </a:ext>
            </a:extLst>
          </p:cNvPr>
          <p:cNvSpPr>
            <a:spLocks noGrp="1"/>
          </p:cNvSpPr>
          <p:nvPr>
            <p:ph type="dt" sz="half" idx="10"/>
          </p:nvPr>
        </p:nvSpPr>
        <p:spPr/>
        <p:txBody>
          <a:bodyPr/>
          <a:lstStyle/>
          <a:p>
            <a:fld id="{A2180B14-EEBF-4E11-BA20-5111AC80B3B0}" type="datetimeFigureOut">
              <a:rPr lang="en-US" smtClean="0"/>
              <a:t>3/27/2022</a:t>
            </a:fld>
            <a:endParaRPr lang="en-US"/>
          </a:p>
        </p:txBody>
      </p:sp>
      <p:sp>
        <p:nvSpPr>
          <p:cNvPr id="6" name="Footer Placeholder 5">
            <a:extLst>
              <a:ext uri="{FF2B5EF4-FFF2-40B4-BE49-F238E27FC236}">
                <a16:creationId xmlns:a16="http://schemas.microsoft.com/office/drawing/2014/main" id="{206E1E0C-EDC4-4F71-A9D0-EC72006DC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99469-8876-4E58-A7ED-A7B59541A5A4}"/>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88654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0353B5-1A6E-4DF9-942D-39509F664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25A70-0DB2-4654-9E1B-9BF796B45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5C08E-1895-4BB2-9734-88D537D1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80B14-EEBF-4E11-BA20-5111AC80B3B0}" type="datetimeFigureOut">
              <a:rPr lang="en-US" smtClean="0"/>
              <a:t>3/27/2022</a:t>
            </a:fld>
            <a:endParaRPr lang="en-US"/>
          </a:p>
        </p:txBody>
      </p:sp>
      <p:sp>
        <p:nvSpPr>
          <p:cNvPr id="5" name="Footer Placeholder 4">
            <a:extLst>
              <a:ext uri="{FF2B5EF4-FFF2-40B4-BE49-F238E27FC236}">
                <a16:creationId xmlns:a16="http://schemas.microsoft.com/office/drawing/2014/main" id="{5F7B6174-DF00-42C4-A711-C51F22DED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E6BDA7-E310-4C24-98B4-77636A915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4C2F0-BAD7-48B6-B1FA-F6584B995D2F}" type="slidenum">
              <a:rPr lang="en-US" smtClean="0"/>
              <a:t>‹#›</a:t>
            </a:fld>
            <a:endParaRPr lang="en-US"/>
          </a:p>
        </p:txBody>
      </p:sp>
    </p:spTree>
    <p:extLst>
      <p:ext uri="{BB962C8B-B14F-4D97-AF65-F5344CB8AC3E}">
        <p14:creationId xmlns:p14="http://schemas.microsoft.com/office/powerpoint/2010/main" val="551493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8"/>
          <p:cNvGrpSpPr>
            <a:grpSpLocks/>
          </p:cNvGrpSpPr>
          <p:nvPr/>
        </p:nvGrpSpPr>
        <p:grpSpPr bwMode="auto">
          <a:xfrm flipH="1">
            <a:off x="-2069434" y="-1171074"/>
            <a:ext cx="16635663" cy="9416715"/>
            <a:chOff x="-3645316" y="-267816"/>
            <a:chExt cx="15678890" cy="7150581"/>
          </a:xfrm>
        </p:grpSpPr>
        <p:sp>
          <p:nvSpPr>
            <p:cNvPr id="16" name="Oval 15">
              <a:extLst>
                <a:ext uri="{FF2B5EF4-FFF2-40B4-BE49-F238E27FC236}">
                  <a16:creationId xmlns:a16="http://schemas.microsoft.com/office/drawing/2014/main" id="{16F4BD52-95D9-4179-A042-E3AE42D98E6F}"/>
                </a:ext>
              </a:extLst>
            </p:cNvPr>
            <p:cNvSpPr/>
            <p:nvPr/>
          </p:nvSpPr>
          <p:spPr>
            <a:xfrm>
              <a:off x="125421" y="-267816"/>
              <a:ext cx="11908153" cy="7044489"/>
            </a:xfrm>
            <a:prstGeom prst="ellipse">
              <a:avLst/>
            </a:prstGeom>
            <a:solidFill>
              <a:srgbClr val="FBFF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prstClr val="white"/>
                </a:solidFill>
                <a:latin typeface="Calibri"/>
              </a:endParaRPr>
            </a:p>
          </p:txBody>
        </p:sp>
        <p:sp>
          <p:nvSpPr>
            <p:cNvPr id="17" name="Oval 16">
              <a:extLst>
                <a:ext uri="{FF2B5EF4-FFF2-40B4-BE49-F238E27FC236}">
                  <a16:creationId xmlns:a16="http://schemas.microsoft.com/office/drawing/2014/main" id="{B7CACDB6-F09B-421C-BCB1-C8DA66ED6A50}"/>
                </a:ext>
              </a:extLst>
            </p:cNvPr>
            <p:cNvSpPr/>
            <p:nvPr/>
          </p:nvSpPr>
          <p:spPr>
            <a:xfrm>
              <a:off x="-1822546" y="-161724"/>
              <a:ext cx="12194954" cy="7044489"/>
            </a:xfrm>
            <a:prstGeom prst="ellipse">
              <a:avLst/>
            </a:prstGeom>
            <a:solidFill>
              <a:srgbClr val="FFEB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prstClr val="white"/>
                </a:solidFill>
                <a:latin typeface="Calibri"/>
              </a:endParaRPr>
            </a:p>
          </p:txBody>
        </p:sp>
        <p:sp>
          <p:nvSpPr>
            <p:cNvPr id="18" name="Oval 17">
              <a:extLst>
                <a:ext uri="{FF2B5EF4-FFF2-40B4-BE49-F238E27FC236}">
                  <a16:creationId xmlns:a16="http://schemas.microsoft.com/office/drawing/2014/main" id="{858C39F9-754E-4D96-8CEA-7D6058DAB7A3}"/>
                </a:ext>
              </a:extLst>
            </p:cNvPr>
            <p:cNvSpPr/>
            <p:nvPr/>
          </p:nvSpPr>
          <p:spPr>
            <a:xfrm>
              <a:off x="-3645316" y="-165968"/>
              <a:ext cx="12194952" cy="7044489"/>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prstClr val="white"/>
                </a:solidFill>
                <a:latin typeface="Calibri"/>
              </a:endParaRPr>
            </a:p>
          </p:txBody>
        </p:sp>
      </p:grpSp>
      <p:pic>
        <p:nvPicPr>
          <p:cNvPr id="18435" name="图片 2" descr="6"/>
          <p:cNvPicPr>
            <a:picLocks noChangeAspect="1"/>
          </p:cNvPicPr>
          <p:nvPr/>
        </p:nvPicPr>
        <p:blipFill>
          <a:blip r:embed="rId3" cstate="print">
            <a:extLst>
              <a:ext uri="{28A0092B-C50C-407E-A947-70E740481C1C}">
                <a14:useLocalDpi xmlns:a14="http://schemas.microsoft.com/office/drawing/2010/main" val="0"/>
              </a:ext>
            </a:extLst>
          </a:blip>
          <a:srcRect r="74368"/>
          <a:stretch>
            <a:fillRect/>
          </a:stretch>
        </p:blipFill>
        <p:spPr bwMode="auto">
          <a:xfrm>
            <a:off x="14818" y="4386793"/>
            <a:ext cx="5077731" cy="271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图片 4" descr="6"/>
          <p:cNvPicPr>
            <a:picLocks noChangeAspect="1"/>
          </p:cNvPicPr>
          <p:nvPr/>
        </p:nvPicPr>
        <p:blipFill>
          <a:blip r:embed="rId4" cstate="print">
            <a:extLst>
              <a:ext uri="{28A0092B-C50C-407E-A947-70E740481C1C}">
                <a14:useLocalDpi xmlns:a14="http://schemas.microsoft.com/office/drawing/2010/main" val="0"/>
              </a:ext>
            </a:extLst>
          </a:blip>
          <a:srcRect l="47449" t="21696"/>
          <a:stretch>
            <a:fillRect/>
          </a:stretch>
        </p:blipFill>
        <p:spPr bwMode="auto">
          <a:xfrm>
            <a:off x="7159388" y="4125384"/>
            <a:ext cx="4065711" cy="265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4" descr="6"/>
          <p:cNvPicPr>
            <a:picLocks noChangeAspect="1"/>
          </p:cNvPicPr>
          <p:nvPr/>
        </p:nvPicPr>
        <p:blipFill>
          <a:blip r:embed="rId5" cstate="print">
            <a:extLst>
              <a:ext uri="{28A0092B-C50C-407E-A947-70E740481C1C}">
                <a14:useLocalDpi xmlns:a14="http://schemas.microsoft.com/office/drawing/2010/main" val="0"/>
              </a:ext>
            </a:extLst>
          </a:blip>
          <a:srcRect r="47449" b="21696"/>
          <a:stretch>
            <a:fillRect/>
          </a:stretch>
        </p:blipFill>
        <p:spPr bwMode="auto">
          <a:xfrm>
            <a:off x="14818" y="165870"/>
            <a:ext cx="5077731"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8">
            <a:extLst>
              <a:ext uri="{FF2B5EF4-FFF2-40B4-BE49-F238E27FC236}">
                <a16:creationId xmlns:a16="http://schemas.microsoft.com/office/drawing/2014/main" id="{733E6863-5C69-4674-80ED-F5EF09DADAB0}"/>
              </a:ext>
            </a:extLst>
          </p:cNvPr>
          <p:cNvSpPr/>
          <p:nvPr/>
        </p:nvSpPr>
        <p:spPr bwMode="auto">
          <a:xfrm flipV="1">
            <a:off x="5312006" y="205541"/>
            <a:ext cx="5770033" cy="2374900"/>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a:lstStyle/>
          <a:p>
            <a:pPr defTabSz="1219170" fontAlgn="base">
              <a:spcBef>
                <a:spcPct val="0"/>
              </a:spcBef>
              <a:spcAft>
                <a:spcPct val="0"/>
              </a:spcAft>
              <a:defRPr/>
            </a:pPr>
            <a:endParaRPr lang="zh-CN" altLang="en-US" sz="2400">
              <a:solidFill>
                <a:prstClr val="black"/>
              </a:solidFill>
              <a:latin typeface="Calibri" panose="020F0502020204030204" pitchFamily="34" charset="0"/>
              <a:ea typeface="等线" panose="020B0604020202020204" charset="-122"/>
            </a:endParaRPr>
          </a:p>
        </p:txBody>
      </p:sp>
      <p:sp>
        <p:nvSpPr>
          <p:cNvPr id="8" name="PA_文本框 11">
            <a:extLst>
              <a:ext uri="{FF2B5EF4-FFF2-40B4-BE49-F238E27FC236}">
                <a16:creationId xmlns:a16="http://schemas.microsoft.com/office/drawing/2014/main" id="{2038AFF3-B53B-4853-8EE5-B3AD95CA61B5}"/>
              </a:ext>
            </a:extLst>
          </p:cNvPr>
          <p:cNvSpPr txBox="1"/>
          <p:nvPr>
            <p:custDataLst>
              <p:tags r:id="rId1"/>
            </p:custDataLst>
          </p:nvPr>
        </p:nvSpPr>
        <p:spPr>
          <a:xfrm>
            <a:off x="3287417" y="659355"/>
            <a:ext cx="6361100" cy="1443024"/>
          </a:xfrm>
          <a:prstGeom prst="rect">
            <a:avLst/>
          </a:prstGeom>
          <a:noFill/>
        </p:spPr>
        <p:txBody>
          <a:bodyPr wrap="none">
            <a:spAutoFit/>
          </a:bodyPr>
          <a:lstStyle/>
          <a:p>
            <a:pPr algn="ctr" defTabSz="1219170" fontAlgn="base">
              <a:spcBef>
                <a:spcPct val="0"/>
              </a:spcBef>
              <a:spcAft>
                <a:spcPct val="0"/>
              </a:spcAft>
              <a:defRPr/>
            </a:pPr>
            <a:r>
              <a:rPr lang="en-US" altLang="zh-CN" sz="8777" b="1">
                <a:ln w="38100">
                  <a:solidFill>
                    <a:prstClr val="white"/>
                  </a:solidFill>
                </a:ln>
                <a:solidFill>
                  <a:prstClr val="black"/>
                </a:solidFill>
                <a:effectLst>
                  <a:glow rad="228600">
                    <a:srgbClr val="FF9999"/>
                  </a:glow>
                </a:effectLst>
                <a:latin typeface="UTM Duepuntozero" panose="02040603050506020204" pitchFamily="18" charset="0"/>
                <a:ea typeface="微软雅黑" panose="020B0503020204020204" pitchFamily="34" charset="-122"/>
              </a:rPr>
              <a:t>CHÀO MỪNG</a:t>
            </a:r>
            <a:endParaRPr lang="zh-CN" altLang="en-US" sz="8777" b="1" dirty="0">
              <a:ln w="38100">
                <a:solidFill>
                  <a:prstClr val="white"/>
                </a:solidFill>
              </a:ln>
              <a:solidFill>
                <a:prstClr val="black"/>
              </a:solidFill>
              <a:effectLst>
                <a:glow rad="228600">
                  <a:srgbClr val="FF9999"/>
                </a:glow>
              </a:effectLst>
              <a:latin typeface="UTM Duepuntozero" panose="02040603050506020204" pitchFamily="18" charset="0"/>
              <a:ea typeface="微软雅黑" panose="020B0503020204020204" pitchFamily="34" charset="-122"/>
            </a:endParaRPr>
          </a:p>
        </p:txBody>
      </p:sp>
      <p:sp>
        <p:nvSpPr>
          <p:cNvPr id="9" name="Rectangle: Rounded Corners 8">
            <a:extLst>
              <a:ext uri="{FF2B5EF4-FFF2-40B4-BE49-F238E27FC236}">
                <a16:creationId xmlns:a16="http://schemas.microsoft.com/office/drawing/2014/main" id="{D66B168D-37B9-4609-9E0E-80041D2589EC}"/>
              </a:ext>
            </a:extLst>
          </p:cNvPr>
          <p:cNvSpPr/>
          <p:nvPr/>
        </p:nvSpPr>
        <p:spPr>
          <a:xfrm>
            <a:off x="2837328" y="2449325"/>
            <a:ext cx="8306273" cy="1931879"/>
          </a:xfrm>
          <a:prstGeom prst="roundRect">
            <a:avLst/>
          </a:prstGeom>
          <a:solidFill>
            <a:srgbClr val="FBFFE2"/>
          </a:solidFill>
          <a:ln w="28575">
            <a:solidFill>
              <a:schemeClr val="bg1"/>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r>
              <a:rPr lang="en-US" sz="6000" b="1">
                <a:solidFill>
                  <a:srgbClr val="02736A"/>
                </a:solidFill>
                <a:latin typeface="Times New Roman" panose="02020603050405020304" pitchFamily="18" charset="0"/>
                <a:cs typeface="Times New Roman" panose="02020603050405020304" pitchFamily="18" charset="0"/>
              </a:rPr>
              <a:t>Các con đến với tiết học Tiếng Việt!</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686" y="402737"/>
            <a:ext cx="3126317" cy="175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904" y="3837748"/>
            <a:ext cx="5918217" cy="32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290442"/>
      </p:ext>
    </p:extLst>
  </p:cSld>
  <p:clrMapOvr>
    <a:masterClrMapping/>
  </p:clrMapOvr>
  <p:transition spd="slow" advTm="6296">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nodeType="afterGroup">
                            <p:stCondLst>
                              <p:cond delay="1000"/>
                            </p:stCondLst>
                            <p:childTnLst>
                              <p:par>
                                <p:cTn id="18" presetID="2" presetClass="entr" presetSubtype="8" fill="hold" grpId="0" nodeType="after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7024" t="3682" r="7381" b="6240"/>
          <a:stretch/>
        </p:blipFill>
        <p:spPr>
          <a:xfrm>
            <a:off x="0" y="0"/>
            <a:ext cx="12192000" cy="6867539"/>
          </a:xfrm>
          <a:prstGeom prst="rect">
            <a:avLst/>
          </a:prstGeom>
        </p:spPr>
      </p:pic>
      <p:sp>
        <p:nvSpPr>
          <p:cNvPr id="9" name="文本框 6"/>
          <p:cNvSpPr txBox="1"/>
          <p:nvPr/>
        </p:nvSpPr>
        <p:spPr>
          <a:xfrm>
            <a:off x="3149716" y="3009788"/>
            <a:ext cx="6027804" cy="1323439"/>
          </a:xfrm>
          <a:prstGeom prst="rect">
            <a:avLst/>
          </a:prstGeom>
          <a:noFill/>
        </p:spPr>
        <p:txBody>
          <a:bodyPr wrap="none" rtlCol="0">
            <a:spAutoFit/>
          </a:bodyPr>
          <a:lstStyle/>
          <a:p>
            <a:pPr algn="ctr"/>
            <a:r>
              <a:rPr lang="en-US" altLang="zh-CN" sz="8000">
                <a:solidFill>
                  <a:srgbClr val="0070C0"/>
                </a:solidFill>
                <a:effectLst>
                  <a:glow rad="63500">
                    <a:schemeClr val="accent2">
                      <a:satMod val="175000"/>
                      <a:alpha val="40000"/>
                    </a:schemeClr>
                  </a:glow>
                  <a:outerShdw blurRad="50800" dist="38100" dir="2700000" algn="tl" rotWithShape="0">
                    <a:prstClr val="black">
                      <a:alpha val="40000"/>
                    </a:prstClr>
                  </a:outerShdw>
                </a:effectLst>
                <a:latin typeface="UTM American Sans" panose="02040603050506020204" pitchFamily="18" charset="0"/>
                <a:ea typeface="迷你简准圆" panose="03000509000000000000" pitchFamily="65" charset="-122"/>
              </a:rPr>
              <a:t>LUYỆN TẬP</a:t>
            </a:r>
            <a:endParaRPr lang="zh-CN" altLang="en-US" sz="8000" dirty="0">
              <a:solidFill>
                <a:srgbClr val="0070C0"/>
              </a:solidFill>
              <a:effectLst>
                <a:glow rad="63500">
                  <a:schemeClr val="accent2">
                    <a:satMod val="175000"/>
                    <a:alpha val="40000"/>
                  </a:schemeClr>
                </a:glow>
                <a:outerShdw blurRad="50800" dist="38100" dir="2700000" algn="tl" rotWithShape="0">
                  <a:prstClr val="black">
                    <a:alpha val="40000"/>
                  </a:prstClr>
                </a:outerShdw>
              </a:effectLst>
              <a:latin typeface="UTM American Sans" panose="02040603050506020204" pitchFamily="18" charset="0"/>
              <a:ea typeface="迷你简准圆" panose="03000509000000000000" pitchFamily="65" charset="-122"/>
            </a:endParaRPr>
          </a:p>
        </p:txBody>
      </p:sp>
      <p:pic>
        <p:nvPicPr>
          <p:cNvPr id="11" name="图片 17">
            <a:extLst>
              <a:ext uri="{FF2B5EF4-FFF2-40B4-BE49-F238E27FC236}">
                <a16:creationId xmlns:a16="http://schemas.microsoft.com/office/drawing/2014/main" id="{F725E104-2D26-4FEF-AC7B-24E815462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787" y="530307"/>
            <a:ext cx="2676614" cy="2479481"/>
          </a:xfrm>
          <a:prstGeom prst="rect">
            <a:avLst/>
          </a:prstGeom>
        </p:spPr>
      </p:pic>
      <p:pic>
        <p:nvPicPr>
          <p:cNvPr id="12" name="图片 33">
            <a:extLst>
              <a:ext uri="{FF2B5EF4-FFF2-40B4-BE49-F238E27FC236}">
                <a16:creationId xmlns:a16="http://schemas.microsoft.com/office/drawing/2014/main" id="{1DA95EBC-C88A-420E-BF18-383574154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280" y="3443308"/>
            <a:ext cx="2069228" cy="3424231"/>
          </a:xfrm>
          <a:prstGeom prst="rect">
            <a:avLst/>
          </a:prstGeom>
        </p:spPr>
      </p:pic>
      <p:sp>
        <p:nvSpPr>
          <p:cNvPr id="4" name="TextBox 3"/>
          <p:cNvSpPr txBox="1"/>
          <p:nvPr/>
        </p:nvSpPr>
        <p:spPr>
          <a:xfrm>
            <a:off x="3503022" y="4333227"/>
            <a:ext cx="5784669" cy="923330"/>
          </a:xfrm>
          <a:prstGeom prst="rect">
            <a:avLst/>
          </a:prstGeom>
          <a:noFill/>
        </p:spPr>
        <p:txBody>
          <a:bodyPr wrap="square" rtlCol="0">
            <a:spAutoFit/>
          </a:bodyPr>
          <a:lstStyle/>
          <a:p>
            <a:r>
              <a:rPr lang="en-US" sz="5400" b="1">
                <a:solidFill>
                  <a:srgbClr val="C808B1"/>
                </a:solidFill>
                <a:latin typeface="Times New Roman" panose="02020603050405020304" pitchFamily="18" charset="0"/>
                <a:cs typeface="Times New Roman" panose="02020603050405020304" pitchFamily="18" charset="0"/>
              </a:rPr>
              <a:t>Chú bé chăn cừu</a:t>
            </a:r>
          </a:p>
        </p:txBody>
      </p:sp>
    </p:spTree>
    <p:extLst>
      <p:ext uri="{BB962C8B-B14F-4D97-AF65-F5344CB8AC3E}">
        <p14:creationId xmlns:p14="http://schemas.microsoft.com/office/powerpoint/2010/main" val="3951609336"/>
      </p:ext>
    </p:extLst>
  </p:cSld>
  <p:clrMapOvr>
    <a:masterClrMapping/>
  </p:clrMapOvr>
  <p:transition advTm="64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26" presetClass="entr" presetSubtype="0" fill="hold" grpId="0" nodeType="withEffect">
                                  <p:stCondLst>
                                    <p:cond delay="110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261">
                                          <p:stCondLst>
                                            <p:cond delay="0"/>
                                          </p:stCondLst>
                                        </p:cTn>
                                        <p:tgtEl>
                                          <p:spTgt spid="4"/>
                                        </p:tgtEl>
                                      </p:cBhvr>
                                    </p:animEffect>
                                    <p:anim calcmode="lin" valueType="num">
                                      <p:cBhvr>
                                        <p:cTn id="21" dur="82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29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299" tmFilter="0, 0; 0.125,0.2665; 0.25,0.4; 0.375,0.465; 0.5,0.5;  0.625,0.535; 0.75,0.6; 0.875,0.7335; 1,1">
                                          <p:stCondLst>
                                            <p:cond delay="299"/>
                                          </p:stCondLst>
                                        </p:cTn>
                                        <p:tgtEl>
                                          <p:spTgt spid="4"/>
                                        </p:tgtEl>
                                        <p:attrNameLst>
                                          <p:attrName>ppt_y</p:attrName>
                                        </p:attrNameLst>
                                      </p:cBhvr>
                                      <p:tavLst>
                                        <p:tav tm="0" fmla="#ppt_y-sin(pi*$)/9">
                                          <p:val>
                                            <p:fltVal val="0"/>
                                          </p:val>
                                        </p:tav>
                                        <p:tav tm="100000">
                                          <p:val>
                                            <p:fltVal val="1"/>
                                          </p:val>
                                        </p:tav>
                                      </p:tavLst>
                                    </p:anim>
                                    <p:anim calcmode="lin" valueType="num">
                                      <p:cBhvr>
                                        <p:cTn id="24" dur="149" tmFilter="0, 0; 0.125,0.2665; 0.25,0.4; 0.375,0.465; 0.5,0.5;  0.625,0.535; 0.75,0.6; 0.875,0.7335; 1,1">
                                          <p:stCondLst>
                                            <p:cond delay="596"/>
                                          </p:stCondLst>
                                        </p:cTn>
                                        <p:tgtEl>
                                          <p:spTgt spid="4"/>
                                        </p:tgtEl>
                                        <p:attrNameLst>
                                          <p:attrName>ppt_y</p:attrName>
                                        </p:attrNameLst>
                                      </p:cBhvr>
                                      <p:tavLst>
                                        <p:tav tm="0" fmla="#ppt_y-sin(pi*$)/27">
                                          <p:val>
                                            <p:fltVal val="0"/>
                                          </p:val>
                                        </p:tav>
                                        <p:tav tm="100000">
                                          <p:val>
                                            <p:fltVal val="1"/>
                                          </p:val>
                                        </p:tav>
                                      </p:tavLst>
                                    </p:anim>
                                    <p:anim calcmode="lin" valueType="num">
                                      <p:cBhvr>
                                        <p:cTn id="25" dur="74" tmFilter="0, 0; 0.125,0.2665; 0.25,0.4; 0.375,0.465; 0.5,0.5;  0.625,0.535; 0.75,0.6; 0.875,0.7335; 1,1">
                                          <p:stCondLst>
                                            <p:cond delay="745"/>
                                          </p:stCondLst>
                                        </p:cTn>
                                        <p:tgtEl>
                                          <p:spTgt spid="4"/>
                                        </p:tgtEl>
                                        <p:attrNameLst>
                                          <p:attrName>ppt_y</p:attrName>
                                        </p:attrNameLst>
                                      </p:cBhvr>
                                      <p:tavLst>
                                        <p:tav tm="0" fmla="#ppt_y-sin(pi*$)/81">
                                          <p:val>
                                            <p:fltVal val="0"/>
                                          </p:val>
                                        </p:tav>
                                        <p:tav tm="100000">
                                          <p:val>
                                            <p:fltVal val="1"/>
                                          </p:val>
                                        </p:tav>
                                      </p:tavLst>
                                    </p:anim>
                                    <p:animScale>
                                      <p:cBhvr>
                                        <p:cTn id="26" dur="12">
                                          <p:stCondLst>
                                            <p:cond delay="292"/>
                                          </p:stCondLst>
                                        </p:cTn>
                                        <p:tgtEl>
                                          <p:spTgt spid="4"/>
                                        </p:tgtEl>
                                      </p:cBhvr>
                                      <p:to x="100000" y="60000"/>
                                    </p:animScale>
                                    <p:animScale>
                                      <p:cBhvr>
                                        <p:cTn id="27" dur="75" decel="50000">
                                          <p:stCondLst>
                                            <p:cond delay="304"/>
                                          </p:stCondLst>
                                        </p:cTn>
                                        <p:tgtEl>
                                          <p:spTgt spid="4"/>
                                        </p:tgtEl>
                                      </p:cBhvr>
                                      <p:to x="100000" y="100000"/>
                                    </p:animScale>
                                    <p:animScale>
                                      <p:cBhvr>
                                        <p:cTn id="28" dur="12">
                                          <p:stCondLst>
                                            <p:cond delay="590"/>
                                          </p:stCondLst>
                                        </p:cTn>
                                        <p:tgtEl>
                                          <p:spTgt spid="4"/>
                                        </p:tgtEl>
                                      </p:cBhvr>
                                      <p:to x="100000" y="80000"/>
                                    </p:animScale>
                                    <p:animScale>
                                      <p:cBhvr>
                                        <p:cTn id="29" dur="75" decel="50000">
                                          <p:stCondLst>
                                            <p:cond delay="602"/>
                                          </p:stCondLst>
                                        </p:cTn>
                                        <p:tgtEl>
                                          <p:spTgt spid="4"/>
                                        </p:tgtEl>
                                      </p:cBhvr>
                                      <p:to x="100000" y="100000"/>
                                    </p:animScale>
                                    <p:animScale>
                                      <p:cBhvr>
                                        <p:cTn id="30" dur="12">
                                          <p:stCondLst>
                                            <p:cond delay="739"/>
                                          </p:stCondLst>
                                        </p:cTn>
                                        <p:tgtEl>
                                          <p:spTgt spid="4"/>
                                        </p:tgtEl>
                                      </p:cBhvr>
                                      <p:to x="100000" y="90000"/>
                                    </p:animScale>
                                    <p:animScale>
                                      <p:cBhvr>
                                        <p:cTn id="31" dur="75" decel="50000">
                                          <p:stCondLst>
                                            <p:cond delay="751"/>
                                          </p:stCondLst>
                                        </p:cTn>
                                        <p:tgtEl>
                                          <p:spTgt spid="4"/>
                                        </p:tgtEl>
                                      </p:cBhvr>
                                      <p:to x="100000" y="100000"/>
                                    </p:animScale>
                                    <p:animScale>
                                      <p:cBhvr>
                                        <p:cTn id="32" dur="12">
                                          <p:stCondLst>
                                            <p:cond delay="814"/>
                                          </p:stCondLst>
                                        </p:cTn>
                                        <p:tgtEl>
                                          <p:spTgt spid="4"/>
                                        </p:tgtEl>
                                      </p:cBhvr>
                                      <p:to x="100000" y="95000"/>
                                    </p:animScale>
                                    <p:animScale>
                                      <p:cBhvr>
                                        <p:cTn id="33" dur="75" decel="50000">
                                          <p:stCondLst>
                                            <p:cond delay="82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244049" y="270636"/>
            <a:ext cx="11737741"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89127" y="3817377"/>
            <a:ext cx="11344651" cy="2016431"/>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3058820" y="1967885"/>
            <a:ext cx="5690982"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C808B1"/>
                </a:solidFill>
                <a:effectLst/>
                <a:uLnTx/>
                <a:uFillTx/>
                <a:latin typeface="Times New Roman" panose="02020603050405020304" pitchFamily="18" charset="0"/>
                <a:cs typeface="Times New Roman" panose="02020603050405020304" pitchFamily="18" charset="0"/>
              </a:rPr>
              <a:t>Luyện</a:t>
            </a:r>
            <a:r>
              <a:rPr kumimoji="0" lang="en-US" sz="9600" b="1" i="0" u="none" strike="noStrike" kern="1200" cap="none" spc="0" normalizeH="0" noProof="0">
                <a:ln>
                  <a:noFill/>
                </a:ln>
                <a:solidFill>
                  <a:srgbClr val="C808B1"/>
                </a:solidFill>
                <a:effectLst/>
                <a:uLnTx/>
                <a:uFillTx/>
                <a:latin typeface="Times New Roman" panose="02020603050405020304" pitchFamily="18" charset="0"/>
                <a:cs typeface="Times New Roman" panose="02020603050405020304" pitchFamily="18" charset="0"/>
              </a:rPr>
              <a:t> đọc</a:t>
            </a:r>
            <a:endParaRPr kumimoji="0" lang="id-ID" sz="9600" b="1" i="0" u="none" strike="noStrike" kern="1200" cap="none" spc="0" normalizeH="0" baseline="0" noProof="0" dirty="0">
              <a:ln>
                <a:noFill/>
              </a:ln>
              <a:solidFill>
                <a:srgbClr val="C808B1"/>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54" y="1060972"/>
            <a:ext cx="3087311" cy="2289756"/>
          </a:xfrm>
          <a:prstGeom prst="rect">
            <a:avLst/>
          </a:prstGeom>
        </p:spPr>
      </p:pic>
    </p:spTree>
    <p:extLst>
      <p:ext uri="{BB962C8B-B14F-4D97-AF65-F5344CB8AC3E}">
        <p14:creationId xmlns:p14="http://schemas.microsoft.com/office/powerpoint/2010/main" val="3678556730"/>
      </p:ext>
    </p:extLst>
  </p:cSld>
  <p:clrMapOvr>
    <a:masterClrMapping/>
  </p:clrMapOvr>
  <mc:AlternateContent xmlns:mc="http://schemas.openxmlformats.org/markup-compatibility/2006" xmlns:p14="http://schemas.microsoft.com/office/powerpoint/2010/main">
    <mc:Choice Requires="p14">
      <p:transition spd="slow" p14:dur="3400" advTm="9847">
        <p14:reveal/>
      </p:transition>
    </mc:Choice>
    <mc:Fallback xmlns="">
      <p:transition spd="slow" advTm="98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66454"/>
            <a:ext cx="5673902" cy="2691546"/>
          </a:xfrm>
          <a:prstGeom prst="rect">
            <a:avLst/>
          </a:prstGeom>
        </p:spPr>
      </p:pic>
      <p:sp>
        <p:nvSpPr>
          <p:cNvPr id="4" name="TextBox 3"/>
          <p:cNvSpPr txBox="1"/>
          <p:nvPr/>
        </p:nvSpPr>
        <p:spPr>
          <a:xfrm>
            <a:off x="3710718" y="-30755"/>
            <a:ext cx="4545873" cy="646331"/>
          </a:xfrm>
          <a:prstGeom prst="rect">
            <a:avLst/>
          </a:prstGeom>
          <a:noFill/>
        </p:spPr>
        <p:txBody>
          <a:bodyPr wrap="square" rtlCol="0">
            <a:spAutoFit/>
          </a:bodyPr>
          <a:lstStyle/>
          <a:p>
            <a:r>
              <a:rPr lang="en-US" sz="3600" b="1">
                <a:solidFill>
                  <a:srgbClr val="0000CC"/>
                </a:solidFill>
                <a:latin typeface="Times New Roman" panose="02020603050405020304" pitchFamily="18" charset="0"/>
                <a:cs typeface="Times New Roman" panose="02020603050405020304" pitchFamily="18" charset="0"/>
              </a:rPr>
              <a:t>Chú bé chăn cừu</a:t>
            </a:r>
          </a:p>
        </p:txBody>
      </p:sp>
      <p:sp>
        <p:nvSpPr>
          <p:cNvPr id="5" name="TextBox 4"/>
          <p:cNvSpPr txBox="1"/>
          <p:nvPr/>
        </p:nvSpPr>
        <p:spPr>
          <a:xfrm>
            <a:off x="931645" y="612178"/>
            <a:ext cx="10798799" cy="1246495"/>
          </a:xfrm>
          <a:prstGeom prst="rect">
            <a:avLst/>
          </a:prstGeom>
          <a:noFill/>
        </p:spPr>
        <p:txBody>
          <a:bodyPr wrap="square" rtlCol="0">
            <a:spAutoFit/>
          </a:bodyPr>
          <a:lstStyle/>
          <a:p>
            <a:pPr algn="just"/>
            <a:r>
              <a:rPr lang="en-US" sz="2500" b="1">
                <a:latin typeface="Times New Roman" panose="02020603050405020304" pitchFamily="18" charset="0"/>
                <a:cs typeface="Times New Roman" panose="02020603050405020304" pitchFamily="18" charset="0"/>
              </a:rPr>
              <a:t>      Có một chú bé chăn cừu thường thả cừu gần chân núi. Một hôm thấy buồn quá, chú nghĩ ra một trò đùa cho vui. Chú giả vờ kêu toáng lên:</a:t>
            </a:r>
          </a:p>
          <a:p>
            <a:r>
              <a:rPr lang="en-US" sz="2500" b="1">
                <a:latin typeface="Times New Roman" panose="02020603050405020304" pitchFamily="18" charset="0"/>
                <a:cs typeface="Times New Roman" panose="02020603050405020304" pitchFamily="18" charset="0"/>
              </a:rPr>
              <a:t>      - Sói! Sói! Cứu tôi với!</a:t>
            </a:r>
          </a:p>
        </p:txBody>
      </p:sp>
      <p:sp>
        <p:nvSpPr>
          <p:cNvPr id="9" name="TextBox 8"/>
          <p:cNvSpPr txBox="1"/>
          <p:nvPr/>
        </p:nvSpPr>
        <p:spPr>
          <a:xfrm>
            <a:off x="931645" y="1761682"/>
            <a:ext cx="10798799" cy="861774"/>
          </a:xfrm>
          <a:prstGeom prst="rect">
            <a:avLst/>
          </a:prstGeom>
          <a:noFill/>
        </p:spPr>
        <p:txBody>
          <a:bodyPr wrap="square" rtlCol="0">
            <a:spAutoFit/>
          </a:bodyPr>
          <a:lstStyle/>
          <a:p>
            <a:pPr algn="just"/>
            <a:r>
              <a:rPr lang="en-US" sz="2500" b="1">
                <a:latin typeface="Times New Roman" panose="02020603050405020304" pitchFamily="18" charset="0"/>
                <a:cs typeface="Times New Roman" panose="02020603050405020304" pitchFamily="18" charset="0"/>
              </a:rPr>
              <a:t>      Nghe tiếng kêu cứu, mấy bác nông dân đang làm việc gần đấy tức tốc chạy tới. Nhưng họ không thấy sói đâu. Thấy vậy, chú khoái chí lắm.</a:t>
            </a:r>
          </a:p>
        </p:txBody>
      </p:sp>
      <p:sp>
        <p:nvSpPr>
          <p:cNvPr id="35" name="TextBox 34"/>
          <p:cNvSpPr txBox="1"/>
          <p:nvPr/>
        </p:nvSpPr>
        <p:spPr>
          <a:xfrm>
            <a:off x="931645" y="2596794"/>
            <a:ext cx="10920549" cy="1631216"/>
          </a:xfrm>
          <a:prstGeom prst="rect">
            <a:avLst/>
          </a:prstGeom>
          <a:noFill/>
        </p:spPr>
        <p:txBody>
          <a:bodyPr wrap="square" rtlCol="0">
            <a:spAutoFit/>
          </a:bodyPr>
          <a:lstStyle/>
          <a:p>
            <a:pPr algn="just"/>
            <a:r>
              <a:rPr lang="en-US" sz="2500" b="1">
                <a:latin typeface="Times New Roman" panose="02020603050405020304" pitchFamily="18" charset="0"/>
                <a:cs typeface="Times New Roman" panose="02020603050405020304" pitchFamily="18"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đàn cừu.</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841" y="4166455"/>
            <a:ext cx="6614159" cy="2691546"/>
          </a:xfrm>
          <a:prstGeom prst="rect">
            <a:avLst/>
          </a:prstGeom>
        </p:spPr>
      </p:pic>
      <p:sp>
        <p:nvSpPr>
          <p:cNvPr id="27" name="TextBox 26"/>
          <p:cNvSpPr txBox="1"/>
          <p:nvPr/>
        </p:nvSpPr>
        <p:spPr>
          <a:xfrm>
            <a:off x="9853748" y="3874067"/>
            <a:ext cx="233825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(Theo </a:t>
            </a:r>
            <a:r>
              <a:rPr lang="en-US" sz="2000" b="1">
                <a:latin typeface="Times New Roman" panose="02020603050405020304" pitchFamily="18" charset="0"/>
                <a:cs typeface="Times New Roman" panose="02020603050405020304" pitchFamily="18" charset="0"/>
              </a:rPr>
              <a:t>Ê – dốp</a:t>
            </a:r>
            <a:r>
              <a:rPr lang="en-US" sz="2000" b="1" i="1">
                <a:latin typeface="Times New Roman" panose="02020603050405020304" pitchFamily="18" charset="0"/>
                <a:cs typeface="Times New Roman" panose="02020603050405020304" pitchFamily="18" charset="0"/>
              </a:rPr>
              <a:t>)</a:t>
            </a:r>
          </a:p>
          <a:p>
            <a:r>
              <a:rPr lang="en-US" sz="200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337964931"/>
      </p:ext>
    </p:extLst>
  </p:cSld>
  <p:clrMapOvr>
    <a:masterClrMapping/>
  </p:clrMapOvr>
  <mc:AlternateContent xmlns:mc="http://schemas.openxmlformats.org/markup-compatibility/2006" xmlns:p14="http://schemas.microsoft.com/office/powerpoint/2010/main">
    <mc:Choice Requires="p14">
      <p:transition spd="slow" p14:dur="2000" advTm="58024"/>
    </mc:Choice>
    <mc:Fallback xmlns="">
      <p:transition spd="slow" advTm="58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715249" y="4362450"/>
            <a:ext cx="447675" cy="369332"/>
          </a:xfrm>
          <a:prstGeom prst="rect">
            <a:avLst/>
          </a:prstGeom>
          <a:noFill/>
        </p:spPr>
        <p:txBody>
          <a:bodyPr wrap="square" rtlCol="0">
            <a:spAutoFit/>
          </a:bodyPr>
          <a:lstStyle/>
          <a:p>
            <a:endParaRPr lang="en-US"/>
          </a:p>
        </p:txBody>
      </p:sp>
      <p:sp>
        <p:nvSpPr>
          <p:cNvPr id="2" name="Oval 1"/>
          <p:cNvSpPr/>
          <p:nvPr/>
        </p:nvSpPr>
        <p:spPr>
          <a:xfrm>
            <a:off x="102901" y="1417016"/>
            <a:ext cx="605118" cy="605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a</a:t>
            </a:r>
          </a:p>
        </p:txBody>
      </p:sp>
      <p:sp>
        <p:nvSpPr>
          <p:cNvPr id="4" name="TextBox 3"/>
          <p:cNvSpPr txBox="1"/>
          <p:nvPr/>
        </p:nvSpPr>
        <p:spPr>
          <a:xfrm>
            <a:off x="708019" y="1437359"/>
            <a:ext cx="1110688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Ban đầu, nghe tiếng kêu cứu, mấy bác nông dân đã làm gì?</a:t>
            </a:r>
          </a:p>
        </p:txBody>
      </p:sp>
      <p:pic>
        <p:nvPicPr>
          <p:cNvPr id="35" name="Picture 34">
            <a:extLst>
              <a:ext uri="{FF2B5EF4-FFF2-40B4-BE49-F238E27FC236}">
                <a16:creationId xmlns:a16="http://schemas.microsoft.com/office/drawing/2014/main" id="{C6747110-A9F2-4EB4-B081-0CB111ABCB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4500" b="54800" l="46936" r="62706">
                        <a14:foregroundMark x1="55680" y1="44867" x2="55680" y2="44867"/>
                        <a14:foregroundMark x1="55531" y1="44500" x2="55531" y2="44500"/>
                      </a14:backgroundRemoval>
                    </a14:imgEffect>
                  </a14:imgLayer>
                </a14:imgProps>
              </a:ext>
              <a:ext uri="{28A0092B-C50C-407E-A947-70E740481C1C}">
                <a14:useLocalDpi xmlns:a14="http://schemas.microsoft.com/office/drawing/2010/main" val="0"/>
              </a:ext>
            </a:extLst>
          </a:blip>
          <a:srcRect l="45018" t="43957" r="35168" b="43957"/>
          <a:stretch/>
        </p:blipFill>
        <p:spPr>
          <a:xfrm>
            <a:off x="9478257" y="4939347"/>
            <a:ext cx="1306810" cy="1787226"/>
          </a:xfrm>
          <a:prstGeom prst="rect">
            <a:avLst/>
          </a:prstGeom>
          <a:effectLst>
            <a:outerShdw blurRad="50800" dist="38100" dir="13500000" algn="br" rotWithShape="0">
              <a:prstClr val="black">
                <a:alpha val="40000"/>
              </a:prstClr>
            </a:outerShdw>
          </a:effectLst>
        </p:spPr>
      </p:pic>
      <p:pic>
        <p:nvPicPr>
          <p:cNvPr id="36" name="Picture 35">
            <a:extLst>
              <a:ext uri="{FF2B5EF4-FFF2-40B4-BE49-F238E27FC236}">
                <a16:creationId xmlns:a16="http://schemas.microsoft.com/office/drawing/2014/main" id="{BBDB6F49-9E18-48D1-B588-638DCFE7E4C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0700" b="64400" l="21226" r="46936">
                        <a14:foregroundMark x1="22646" y1="54600" x2="22646" y2="54600"/>
                        <a14:foregroundMark x1="21300" y1="54667" x2="21300" y2="54667"/>
                        <a14:foregroundMark x1="37145" y1="64400" x2="37145" y2="64400"/>
                      </a14:backgroundRemoval>
                    </a14:imgEffect>
                  </a14:imgLayer>
                </a14:imgProps>
              </a:ext>
              <a:ext uri="{28A0092B-C50C-407E-A947-70E740481C1C}">
                <a14:useLocalDpi xmlns:a14="http://schemas.microsoft.com/office/drawing/2010/main" val="0"/>
              </a:ext>
            </a:extLst>
          </a:blip>
          <a:srcRect l="21032" t="49111" r="50000" b="34501"/>
          <a:stretch/>
        </p:blipFill>
        <p:spPr>
          <a:xfrm>
            <a:off x="10999912" y="4731782"/>
            <a:ext cx="1449104" cy="1838058"/>
          </a:xfrm>
          <a:prstGeom prst="rect">
            <a:avLst/>
          </a:prstGeom>
          <a:effectLst>
            <a:outerShdw blurRad="50800" dist="38100" dir="13500000" algn="br" rotWithShape="0">
              <a:prstClr val="black">
                <a:alpha val="40000"/>
              </a:prstClr>
            </a:outerShdw>
          </a:effectLst>
        </p:spPr>
      </p:pic>
      <p:pic>
        <p:nvPicPr>
          <p:cNvPr id="37" name="Picture 36">
            <a:extLst>
              <a:ext uri="{FF2B5EF4-FFF2-40B4-BE49-F238E27FC236}">
                <a16:creationId xmlns:a16="http://schemas.microsoft.com/office/drawing/2014/main" id="{570B55FA-28E1-40D6-BA9D-BD690D3A1156}"/>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7767" b="76800" l="46114" r="66966">
                        <a14:foregroundMark x1="52167" y1="59367" x2="52167" y2="59367"/>
                        <a14:foregroundMark x1="54559" y1="58367" x2="54559" y2="58367"/>
                        <a14:foregroundMark x1="55082" y1="58200" x2="55082" y2="58200"/>
                        <a14:foregroundMark x1="55082" y1="58200" x2="55082" y2="58200"/>
                        <a14:foregroundMark x1="63229" y1="76800" x2="63229" y2="76800"/>
                        <a14:foregroundMark x1="62182" y1="67400" x2="62182" y2="67400"/>
                        <a14:foregroundMark x1="61211" y1="63433" x2="61211" y2="63433"/>
                        <a14:foregroundMark x1="51719" y1="59667" x2="51719" y2="59667"/>
                        <a14:foregroundMark x1="50747" y1="61767" x2="50747" y2="61767"/>
                        <a14:foregroundMark x1="60762" y1="60500" x2="60762" y2="60500"/>
                        <a14:foregroundMark x1="62182" y1="69800" x2="62182" y2="69800"/>
                        <a14:foregroundMark x1="50972" y1="69267" x2="50972" y2="69267"/>
                        <a14:foregroundMark x1="51196" y1="69067" x2="51196" y2="69067"/>
                        <a14:foregroundMark x1="50972" y1="72233" x2="50972" y2="72233"/>
                        <a14:foregroundMark x1="61958" y1="72667" x2="61958" y2="72667"/>
                        <a14:foregroundMark x1="56353" y1="58200" x2="56353" y2="58200"/>
                        <a14:foregroundMark x1="53961" y1="58100" x2="53961" y2="58100"/>
                        <a14:foregroundMark x1="55232" y1="57767" x2="55232" y2="57767"/>
                      </a14:backgroundRemoval>
                    </a14:imgEffect>
                  </a14:imgLayer>
                </a14:imgProps>
              </a:ext>
              <a:ext uri="{28A0092B-C50C-407E-A947-70E740481C1C}">
                <a14:useLocalDpi xmlns:a14="http://schemas.microsoft.com/office/drawing/2010/main" val="0"/>
              </a:ext>
            </a:extLst>
          </a:blip>
          <a:srcRect l="43627" t="56432" r="30302" b="21037"/>
          <a:stretch/>
        </p:blipFill>
        <p:spPr>
          <a:xfrm>
            <a:off x="10359630" y="4360946"/>
            <a:ext cx="1065720" cy="2208894"/>
          </a:xfrm>
          <a:prstGeom prst="rect">
            <a:avLst/>
          </a:prstGeom>
          <a:effectLst>
            <a:outerShdw blurRad="50800" dist="38100" dir="13500000" algn="br" rotWithShape="0">
              <a:prstClr val="black">
                <a:alpha val="40000"/>
              </a:prstClr>
            </a:outerShdw>
          </a:effectLst>
        </p:spPr>
      </p:pic>
      <p:sp>
        <p:nvSpPr>
          <p:cNvPr id="34" name="文本框 109"/>
          <p:cNvSpPr txBox="1"/>
          <p:nvPr/>
        </p:nvSpPr>
        <p:spPr>
          <a:xfrm>
            <a:off x="3275379" y="642648"/>
            <a:ext cx="4419789" cy="861706"/>
          </a:xfrm>
          <a:prstGeom prst="rect">
            <a:avLst/>
          </a:prstGeom>
          <a:noFill/>
        </p:spPr>
        <p:txBody>
          <a:bodyPr wrap="square" lIns="121853" tIns="60926" rIns="121853" bIns="60926" rtlCol="0">
            <a:spAutoFit/>
          </a:bodyPr>
          <a:lstStyle/>
          <a:p>
            <a:pPr marL="0" marR="0" lvl="0" indent="0" algn="ctr" defTabSz="913833"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Trả lời câu hỏi</a:t>
            </a:r>
            <a:endPar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38" name="Oval 37"/>
          <p:cNvSpPr/>
          <p:nvPr/>
        </p:nvSpPr>
        <p:spPr>
          <a:xfrm>
            <a:off x="102901" y="2526780"/>
            <a:ext cx="605118" cy="605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b</a:t>
            </a:r>
          </a:p>
        </p:txBody>
      </p:sp>
      <p:sp>
        <p:nvSpPr>
          <p:cNvPr id="39" name="TextBox 38"/>
          <p:cNvSpPr txBox="1"/>
          <p:nvPr/>
        </p:nvSpPr>
        <p:spPr>
          <a:xfrm>
            <a:off x="707873" y="2532162"/>
            <a:ext cx="992914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Vì sao bầy sói có thể thỏa thuê ăn thịt đàn cừu?</a:t>
            </a:r>
          </a:p>
        </p:txBody>
      </p:sp>
      <p:sp>
        <p:nvSpPr>
          <p:cNvPr id="40" name="Oval 39"/>
          <p:cNvSpPr/>
          <p:nvPr/>
        </p:nvSpPr>
        <p:spPr>
          <a:xfrm>
            <a:off x="93348" y="3552931"/>
            <a:ext cx="605118" cy="605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c</a:t>
            </a:r>
          </a:p>
        </p:txBody>
      </p:sp>
      <p:sp>
        <p:nvSpPr>
          <p:cNvPr id="41" name="TextBox 40"/>
          <p:cNvSpPr txBox="1"/>
          <p:nvPr/>
        </p:nvSpPr>
        <p:spPr>
          <a:xfrm>
            <a:off x="688913" y="3552931"/>
            <a:ext cx="8690158"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Câu chuyện muốn nói với chúng ta điều gì?</a:t>
            </a:r>
          </a:p>
        </p:txBody>
      </p:sp>
      <p:sp>
        <p:nvSpPr>
          <p:cNvPr id="3" name="TextBox 2"/>
          <p:cNvSpPr txBox="1"/>
          <p:nvPr/>
        </p:nvSpPr>
        <p:spPr>
          <a:xfrm>
            <a:off x="665267" y="1928718"/>
            <a:ext cx="10685417" cy="523220"/>
          </a:xfrm>
          <a:prstGeom prst="rect">
            <a:avLst/>
          </a:prstGeom>
          <a:noFill/>
        </p:spPr>
        <p:txBody>
          <a:bodyPr wrap="square" rtlCol="0">
            <a:spAutoFit/>
          </a:bodyPr>
          <a:lstStyle/>
          <a:p>
            <a:pPr algn="just"/>
            <a:r>
              <a:rPr lang="en-US" sz="2800" b="1">
                <a:solidFill>
                  <a:srgbClr val="C808B1"/>
                </a:solidFill>
                <a:latin typeface="Times New Roman" panose="02020603050405020304" pitchFamily="18" charset="0"/>
                <a:cs typeface="Times New Roman" panose="02020603050405020304" pitchFamily="18" charset="0"/>
              </a:rPr>
              <a:t>- Ban đầu, nghe tiếng kêu cứu, mấy bác nông dân đã tức tốc chạy tới.</a:t>
            </a:r>
          </a:p>
        </p:txBody>
      </p:sp>
      <p:sp>
        <p:nvSpPr>
          <p:cNvPr id="44" name="TextBox 43"/>
          <p:cNvSpPr txBox="1"/>
          <p:nvPr/>
        </p:nvSpPr>
        <p:spPr>
          <a:xfrm>
            <a:off x="665267" y="3006351"/>
            <a:ext cx="11609487" cy="523220"/>
          </a:xfrm>
          <a:prstGeom prst="rect">
            <a:avLst/>
          </a:prstGeom>
          <a:noFill/>
        </p:spPr>
        <p:txBody>
          <a:bodyPr wrap="square" rtlCol="0">
            <a:spAutoFit/>
          </a:bodyPr>
          <a:lstStyle/>
          <a:p>
            <a:r>
              <a:rPr lang="en-US" sz="2800" b="1">
                <a:solidFill>
                  <a:srgbClr val="C808B1"/>
                </a:solidFill>
                <a:latin typeface="Times New Roman" panose="02020603050405020304" pitchFamily="18" charset="0"/>
                <a:cs typeface="Times New Roman" panose="02020603050405020304" pitchFamily="18" charset="0"/>
              </a:rPr>
              <a:t>- Bầy sói có thể thỏa thuê ăn thịt đàn cừu vì không ai đến đuổi giúp chú bé.</a:t>
            </a:r>
          </a:p>
        </p:txBody>
      </p:sp>
      <p:sp>
        <p:nvSpPr>
          <p:cNvPr id="45" name="TextBox 44"/>
          <p:cNvSpPr txBox="1"/>
          <p:nvPr/>
        </p:nvSpPr>
        <p:spPr>
          <a:xfrm>
            <a:off x="707873" y="4014974"/>
            <a:ext cx="11464875" cy="954107"/>
          </a:xfrm>
          <a:prstGeom prst="rect">
            <a:avLst/>
          </a:prstGeom>
          <a:noFill/>
        </p:spPr>
        <p:txBody>
          <a:bodyPr wrap="square" rtlCol="0">
            <a:spAutoFit/>
          </a:bodyPr>
          <a:lstStyle/>
          <a:p>
            <a:r>
              <a:rPr lang="en-US" sz="2800" b="1">
                <a:solidFill>
                  <a:srgbClr val="C808B1"/>
                </a:solidFill>
                <a:latin typeface="Times New Roman" panose="02020603050405020304" pitchFamily="18" charset="0"/>
                <a:cs typeface="Times New Roman" panose="02020603050405020304" pitchFamily="18" charset="0"/>
              </a:rPr>
              <a:t>- Câu chuyện muốn nói với chúng ta, hãy biết đùa vui đúng lúc, đúng chỗ, không lấy việc nói dối làm trò đùa.</a:t>
            </a:r>
          </a:p>
        </p:txBody>
      </p:sp>
    </p:spTree>
    <p:custDataLst>
      <p:tags r:id="rId1"/>
    </p:custDataLst>
    <p:extLst>
      <p:ext uri="{BB962C8B-B14F-4D97-AF65-F5344CB8AC3E}">
        <p14:creationId xmlns:p14="http://schemas.microsoft.com/office/powerpoint/2010/main" val="1523547691"/>
      </p:ext>
    </p:extLst>
  </p:cSld>
  <p:clrMapOvr>
    <a:masterClrMapping/>
  </p:clrMapOvr>
  <mc:AlternateContent xmlns:mc="http://schemas.openxmlformats.org/markup-compatibility/2006" xmlns:p14="http://schemas.microsoft.com/office/powerpoint/2010/main">
    <mc:Choice Requires="p14">
      <p:transition spd="slow" p14:dur="3400" advTm="83280">
        <p14:reveal/>
      </p:transition>
    </mc:Choice>
    <mc:Fallback xmlns="">
      <p:transition spd="slow" advTm="8328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30000">
                                          <p:cBhvr additive="base">
                                            <p:cTn id="7" dur="800" fill="hold"/>
                                            <p:tgtEl>
                                              <p:spTgt spid="36"/>
                                            </p:tgtEl>
                                            <p:attrNameLst>
                                              <p:attrName>ppt_x</p:attrName>
                                            </p:attrNameLst>
                                          </p:cBhvr>
                                          <p:tavLst>
                                            <p:tav tm="0">
                                              <p:val>
                                                <p:strVal val="0-#ppt_w/2"/>
                                              </p:val>
                                            </p:tav>
                                            <p:tav tm="100000">
                                              <p:val>
                                                <p:strVal val="#ppt_x"/>
                                              </p:val>
                                            </p:tav>
                                          </p:tavLst>
                                        </p:anim>
                                        <p:anim calcmode="lin" valueType="num" p14:bounceEnd="30000">
                                          <p:cBhvr additive="base">
                                            <p:cTn id="8" dur="800" fill="hold"/>
                                            <p:tgtEl>
                                              <p:spTgt spid="36"/>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36"/>
                                            </p:tgtEl>
                                          </p:cBhvr>
                                          <p:by x="105000" y="105000"/>
                                        </p:animScale>
                                      </p:childTnLst>
                                    </p:cTn>
                                  </p:par>
                                  <p:par>
                                    <p:cTn id="11" presetID="2" presetClass="entr" presetSubtype="8" fill="hold" nodeType="withEffect" p14:presetBounceEnd="30000">
                                      <p:stCondLst>
                                        <p:cond delay="400"/>
                                      </p:stCondLst>
                                      <p:childTnLst>
                                        <p:set>
                                          <p:cBhvr>
                                            <p:cTn id="12" dur="1" fill="hold">
                                              <p:stCondLst>
                                                <p:cond delay="0"/>
                                              </p:stCondLst>
                                            </p:cTn>
                                            <p:tgtEl>
                                              <p:spTgt spid="37"/>
                                            </p:tgtEl>
                                            <p:attrNameLst>
                                              <p:attrName>style.visibility</p:attrName>
                                            </p:attrNameLst>
                                          </p:cBhvr>
                                          <p:to>
                                            <p:strVal val="visible"/>
                                          </p:to>
                                        </p:set>
                                        <p:anim calcmode="lin" valueType="num" p14:bounceEnd="30000">
                                          <p:cBhvr additive="base">
                                            <p:cTn id="13" dur="800" fill="hold"/>
                                            <p:tgtEl>
                                              <p:spTgt spid="37"/>
                                            </p:tgtEl>
                                            <p:attrNameLst>
                                              <p:attrName>ppt_x</p:attrName>
                                            </p:attrNameLst>
                                          </p:cBhvr>
                                          <p:tavLst>
                                            <p:tav tm="0">
                                              <p:val>
                                                <p:strVal val="0-#ppt_w/2"/>
                                              </p:val>
                                            </p:tav>
                                            <p:tav tm="100000">
                                              <p:val>
                                                <p:strVal val="#ppt_x"/>
                                              </p:val>
                                            </p:tav>
                                          </p:tavLst>
                                        </p:anim>
                                        <p:anim calcmode="lin" valueType="num" p14:bounceEnd="30000">
                                          <p:cBhvr additive="base">
                                            <p:cTn id="14" dur="800" fill="hold"/>
                                            <p:tgtEl>
                                              <p:spTgt spid="37"/>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37"/>
                                            </p:tgtEl>
                                          </p:cBhvr>
                                          <p:by x="105000" y="105000"/>
                                        </p:animScale>
                                      </p:childTnLst>
                                    </p:cTn>
                                  </p:par>
                                  <p:par>
                                    <p:cTn id="17" presetID="2" presetClass="entr" presetSubtype="8" fill="hold" nodeType="withEffect" p14:presetBounceEnd="30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30000">
                                          <p:cBhvr additive="base">
                                            <p:cTn id="19" dur="800" fill="hold"/>
                                            <p:tgtEl>
                                              <p:spTgt spid="35"/>
                                            </p:tgtEl>
                                            <p:attrNameLst>
                                              <p:attrName>ppt_x</p:attrName>
                                            </p:attrNameLst>
                                          </p:cBhvr>
                                          <p:tavLst>
                                            <p:tav tm="0">
                                              <p:val>
                                                <p:strVal val="0-#ppt_w/2"/>
                                              </p:val>
                                            </p:tav>
                                            <p:tav tm="100000">
                                              <p:val>
                                                <p:strVal val="#ppt_x"/>
                                              </p:val>
                                            </p:tav>
                                          </p:tavLst>
                                        </p:anim>
                                        <p:anim calcmode="lin" valueType="num" p14:bounceEnd="30000">
                                          <p:cBhvr additive="base">
                                            <p:cTn id="20" dur="800" fill="hold"/>
                                            <p:tgtEl>
                                              <p:spTgt spid="3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35"/>
                                            </p:tgtEl>
                                          </p:cBhvr>
                                          <p:by x="105000" y="105000"/>
                                        </p:animScale>
                                      </p:childTnLst>
                                    </p:cTn>
                                  </p:par>
                                  <p:par>
                                    <p:cTn id="23" presetID="12" presetClass="entr" presetSubtype="1"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down)">
                                          <p:cBhvr>
                                            <p:cTn id="26" dur="500"/>
                                            <p:tgtEl>
                                              <p:spTgt spid="34"/>
                                            </p:tgtEl>
                                          </p:cBhvr>
                                        </p:animEffect>
                                      </p:childTnLst>
                                    </p:cTn>
                                  </p:par>
                                  <p:par>
                                    <p:cTn id="27" presetID="34" presetClass="emph" presetSubtype="0" fill="hold" grpId="1" nodeType="withEffect">
                                      <p:stCondLst>
                                        <p:cond delay="1750"/>
                                      </p:stCondLst>
                                      <p:childTnLst>
                                        <p:animMotion origin="layout" path="M -5.55556E-7 4.19753E-6 L -5.55556E-7 -0.07223 " pathEditMode="relative" rAng="0" ptsTypes="AA">
                                          <p:cBhvr>
                                            <p:cTn id="28" dur="250" accel="50000" decel="50000" autoRev="1" fill="hold">
                                              <p:stCondLst>
                                                <p:cond delay="0"/>
                                              </p:stCondLst>
                                            </p:cTn>
                                            <p:tgtEl>
                                              <p:spTgt spid="34"/>
                                            </p:tgtEl>
                                            <p:attrNameLst>
                                              <p:attrName>ppt_x</p:attrName>
                                              <p:attrName>ppt_y</p:attrName>
                                            </p:attrNameLst>
                                          </p:cBhvr>
                                          <p:rCtr x="0" y="-3611"/>
                                        </p:animMotion>
                                        <p:animRot by="1500000">
                                          <p:cBhvr>
                                            <p:cTn id="29" dur="125" fill="hold">
                                              <p:stCondLst>
                                                <p:cond delay="0"/>
                                              </p:stCondLst>
                                            </p:cTn>
                                            <p:tgtEl>
                                              <p:spTgt spid="34"/>
                                            </p:tgtEl>
                                            <p:attrNameLst>
                                              <p:attrName>r</p:attrName>
                                            </p:attrNameLst>
                                          </p:cBhvr>
                                        </p:animRot>
                                        <p:animRot by="-1500000">
                                          <p:cBhvr>
                                            <p:cTn id="30" dur="125" fill="hold">
                                              <p:stCondLst>
                                                <p:cond delay="125"/>
                                              </p:stCondLst>
                                            </p:cTn>
                                            <p:tgtEl>
                                              <p:spTgt spid="34"/>
                                            </p:tgtEl>
                                            <p:attrNameLst>
                                              <p:attrName>r</p:attrName>
                                            </p:attrNameLst>
                                          </p:cBhvr>
                                        </p:animRot>
                                        <p:animRot by="-1500000">
                                          <p:cBhvr>
                                            <p:cTn id="31" dur="125" fill="hold">
                                              <p:stCondLst>
                                                <p:cond delay="250"/>
                                              </p:stCondLst>
                                            </p:cTn>
                                            <p:tgtEl>
                                              <p:spTgt spid="34"/>
                                            </p:tgtEl>
                                            <p:attrNameLst>
                                              <p:attrName>r</p:attrName>
                                            </p:attrNameLst>
                                          </p:cBhvr>
                                        </p:animRot>
                                        <p:animRot by="1500000">
                                          <p:cBhvr>
                                            <p:cTn id="32" dur="125" fill="hold">
                                              <p:stCondLst>
                                                <p:cond delay="375"/>
                                              </p:stCondLst>
                                            </p:cTn>
                                            <p:tgtEl>
                                              <p:spTgt spid="3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circle(in)">
                                          <p:cBhvr>
                                            <p:cTn id="60" dur="20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heel(1)">
                                          <p:cBhvr>
                                            <p:cTn id="7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4" grpId="0"/>
          <p:bldP spid="34" grpId="1"/>
          <p:bldP spid="38" grpId="0" animBg="1"/>
          <p:bldP spid="39" grpId="0"/>
          <p:bldP spid="40" grpId="0" animBg="1"/>
          <p:bldP spid="41" grpId="0"/>
          <p:bldP spid="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2" presetClass="entr" presetSubtype="8"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 calcmode="lin" valueType="num">
                                          <p:cBhvr additive="base">
                                            <p:cTn id="9" dur="800" fill="hold"/>
                                            <p:tgtEl>
                                              <p:spTgt spid="36"/>
                                            </p:tgtEl>
                                            <p:attrNameLst>
                                              <p:attrName>ppt_x</p:attrName>
                                            </p:attrNameLst>
                                          </p:cBhvr>
                                          <p:tavLst>
                                            <p:tav tm="0">
                                              <p:val>
                                                <p:strVal val="0-#ppt_w/2"/>
                                              </p:val>
                                            </p:tav>
                                            <p:tav tm="100000">
                                              <p:val>
                                                <p:strVal val="#ppt_x"/>
                                              </p:val>
                                            </p:tav>
                                          </p:tavLst>
                                        </p:anim>
                                        <p:anim calcmode="lin" valueType="num">
                                          <p:cBhvr additive="base">
                                            <p:cTn id="10" dur="800" fill="hold"/>
                                            <p:tgtEl>
                                              <p:spTgt spid="36"/>
                                            </p:tgtEl>
                                            <p:attrNameLst>
                                              <p:attrName>ppt_y</p:attrName>
                                            </p:attrNameLst>
                                          </p:cBhvr>
                                          <p:tavLst>
                                            <p:tav tm="0">
                                              <p:val>
                                                <p:strVal val="#ppt_y"/>
                                              </p:val>
                                            </p:tav>
                                            <p:tav tm="100000">
                                              <p:val>
                                                <p:strVal val="#ppt_y"/>
                                              </p:val>
                                            </p:tav>
                                          </p:tavLst>
                                        </p:anim>
                                      </p:childTnLst>
                                    </p:cTn>
                                  </p:par>
                                  <p:par>
                                    <p:cTn id="11" presetID="6" presetClass="emph" presetSubtype="0" repeatCount="indefinite" accel="17000" decel="22000" autoRev="1" fill="hold" nodeType="withEffect">
                                      <p:stCondLst>
                                        <p:cond delay="400"/>
                                      </p:stCondLst>
                                      <p:childTnLst>
                                        <p:animScale>
                                          <p:cBhvr>
                                            <p:cTn id="12" dur="1050" fill="hold"/>
                                            <p:tgtEl>
                                              <p:spTgt spid="36"/>
                                            </p:tgtEl>
                                          </p:cBhvr>
                                          <p:by x="105000" y="105000"/>
                                        </p:animScale>
                                      </p:childTnLst>
                                    </p:cTn>
                                  </p:par>
                                  <p:par>
                                    <p:cTn id="13" presetID="2" presetClass="entr" presetSubtype="8" fill="hold" nodeType="withEffect">
                                      <p:stCondLst>
                                        <p:cond delay="4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800" fill="hold"/>
                                            <p:tgtEl>
                                              <p:spTgt spid="37"/>
                                            </p:tgtEl>
                                            <p:attrNameLst>
                                              <p:attrName>ppt_x</p:attrName>
                                            </p:attrNameLst>
                                          </p:cBhvr>
                                          <p:tavLst>
                                            <p:tav tm="0">
                                              <p:val>
                                                <p:strVal val="0-#ppt_w/2"/>
                                              </p:val>
                                            </p:tav>
                                            <p:tav tm="100000">
                                              <p:val>
                                                <p:strVal val="#ppt_x"/>
                                              </p:val>
                                            </p:tav>
                                          </p:tavLst>
                                        </p:anim>
                                        <p:anim calcmode="lin" valueType="num">
                                          <p:cBhvr additive="base">
                                            <p:cTn id="16" dur="800" fill="hold"/>
                                            <p:tgtEl>
                                              <p:spTgt spid="37"/>
                                            </p:tgtEl>
                                            <p:attrNameLst>
                                              <p:attrName>ppt_y</p:attrName>
                                            </p:attrNameLst>
                                          </p:cBhvr>
                                          <p:tavLst>
                                            <p:tav tm="0">
                                              <p:val>
                                                <p:strVal val="#ppt_y"/>
                                              </p:val>
                                            </p:tav>
                                            <p:tav tm="100000">
                                              <p:val>
                                                <p:strVal val="#ppt_y"/>
                                              </p:val>
                                            </p:tav>
                                          </p:tavLst>
                                        </p:anim>
                                      </p:childTnLst>
                                    </p:cTn>
                                  </p:par>
                                  <p:par>
                                    <p:cTn id="17" presetID="6" presetClass="emph" presetSubtype="0" repeatCount="indefinite" accel="17000" decel="22000" autoRev="1" fill="hold" nodeType="withEffect">
                                      <p:stCondLst>
                                        <p:cond delay="400"/>
                                      </p:stCondLst>
                                      <p:childTnLst>
                                        <p:animScale>
                                          <p:cBhvr>
                                            <p:cTn id="18" dur="1050" fill="hold"/>
                                            <p:tgtEl>
                                              <p:spTgt spid="37"/>
                                            </p:tgtEl>
                                          </p:cBhvr>
                                          <p:by x="105000" y="105000"/>
                                        </p:animScale>
                                      </p:childTnLst>
                                    </p:cTn>
                                  </p:par>
                                  <p:par>
                                    <p:cTn id="19" presetID="2" presetClass="entr" presetSubtype="8"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800" fill="hold"/>
                                            <p:tgtEl>
                                              <p:spTgt spid="35"/>
                                            </p:tgtEl>
                                            <p:attrNameLst>
                                              <p:attrName>ppt_x</p:attrName>
                                            </p:attrNameLst>
                                          </p:cBhvr>
                                          <p:tavLst>
                                            <p:tav tm="0">
                                              <p:val>
                                                <p:strVal val="0-#ppt_w/2"/>
                                              </p:val>
                                            </p:tav>
                                            <p:tav tm="100000">
                                              <p:val>
                                                <p:strVal val="#ppt_x"/>
                                              </p:val>
                                            </p:tav>
                                          </p:tavLst>
                                        </p:anim>
                                        <p:anim calcmode="lin" valueType="num">
                                          <p:cBhvr additive="base">
                                            <p:cTn id="22" dur="800" fill="hold"/>
                                            <p:tgtEl>
                                              <p:spTgt spid="35"/>
                                            </p:tgtEl>
                                            <p:attrNameLst>
                                              <p:attrName>ppt_y</p:attrName>
                                            </p:attrNameLst>
                                          </p:cBhvr>
                                          <p:tavLst>
                                            <p:tav tm="0">
                                              <p:val>
                                                <p:strVal val="#ppt_y"/>
                                              </p:val>
                                            </p:tav>
                                            <p:tav tm="100000">
                                              <p:val>
                                                <p:strVal val="#ppt_y"/>
                                              </p:val>
                                            </p:tav>
                                          </p:tavLst>
                                        </p:anim>
                                      </p:childTnLst>
                                    </p:cTn>
                                  </p:par>
                                  <p:par>
                                    <p:cTn id="23" presetID="6" presetClass="emph" presetSubtype="0" repeatCount="indefinite" accel="17000" decel="22000" autoRev="1" fill="hold" nodeType="withEffect">
                                      <p:stCondLst>
                                        <p:cond delay="400"/>
                                      </p:stCondLst>
                                      <p:childTnLst>
                                        <p:animScale>
                                          <p:cBhvr>
                                            <p:cTn id="24" dur="1050" fill="hold"/>
                                            <p:tgtEl>
                                              <p:spTgt spid="35"/>
                                            </p:tgtEl>
                                          </p:cBhvr>
                                          <p:by x="105000" y="105000"/>
                                        </p:animScale>
                                      </p:childTnLst>
                                    </p:cTn>
                                  </p:par>
                                  <p:par>
                                    <p:cTn id="25" presetID="12" presetClass="entr" presetSubtype="1" fill="hold" grpId="0" nodeType="withEffect">
                                      <p:stCondLst>
                                        <p:cond delay="12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p:tgtEl>
                                              <p:spTgt spid="34"/>
                                            </p:tgtEl>
                                            <p:attrNameLst>
                                              <p:attrName>ppt_y</p:attrName>
                                            </p:attrNameLst>
                                          </p:cBhvr>
                                          <p:tavLst>
                                            <p:tav tm="0">
                                              <p:val>
                                                <p:strVal val="#ppt_y-#ppt_h*1.125000"/>
                                              </p:val>
                                            </p:tav>
                                            <p:tav tm="100000">
                                              <p:val>
                                                <p:strVal val="#ppt_y"/>
                                              </p:val>
                                            </p:tav>
                                          </p:tavLst>
                                        </p:anim>
                                        <p:animEffect transition="in" filter="wipe(down)">
                                          <p:cBhvr>
                                            <p:cTn id="28" dur="500"/>
                                            <p:tgtEl>
                                              <p:spTgt spid="34"/>
                                            </p:tgtEl>
                                          </p:cBhvr>
                                        </p:animEffect>
                                      </p:childTnLst>
                                    </p:cTn>
                                  </p:par>
                                  <p:par>
                                    <p:cTn id="29" presetID="34" presetClass="emph" presetSubtype="0" fill="hold" grpId="1" nodeType="withEffect">
                                      <p:stCondLst>
                                        <p:cond delay="1750"/>
                                      </p:stCondLst>
                                      <p:childTnLst>
                                        <p:animMotion origin="layout" path="M -5.55556E-7 4.19753E-6 L -5.55556E-7 -0.07223 " pathEditMode="relative" rAng="0" ptsTypes="AA">
                                          <p:cBhvr>
                                            <p:cTn id="30" dur="250" accel="50000" decel="50000" autoRev="1" fill="hold">
                                              <p:stCondLst>
                                                <p:cond delay="0"/>
                                              </p:stCondLst>
                                            </p:cTn>
                                            <p:tgtEl>
                                              <p:spTgt spid="34"/>
                                            </p:tgtEl>
                                            <p:attrNameLst>
                                              <p:attrName>ppt_x</p:attrName>
                                              <p:attrName>ppt_y</p:attrName>
                                            </p:attrNameLst>
                                          </p:cBhvr>
                                          <p:rCtr x="0" y="-3611"/>
                                        </p:animMotion>
                                        <p:animRot by="1500000">
                                          <p:cBhvr>
                                            <p:cTn id="31" dur="125" fill="hold">
                                              <p:stCondLst>
                                                <p:cond delay="0"/>
                                              </p:stCondLst>
                                            </p:cTn>
                                            <p:tgtEl>
                                              <p:spTgt spid="34"/>
                                            </p:tgtEl>
                                            <p:attrNameLst>
                                              <p:attrName>r</p:attrName>
                                            </p:attrNameLst>
                                          </p:cBhvr>
                                        </p:animRot>
                                        <p:animRot by="-1500000">
                                          <p:cBhvr>
                                            <p:cTn id="32" dur="125" fill="hold">
                                              <p:stCondLst>
                                                <p:cond delay="125"/>
                                              </p:stCondLst>
                                            </p:cTn>
                                            <p:tgtEl>
                                              <p:spTgt spid="34"/>
                                            </p:tgtEl>
                                            <p:attrNameLst>
                                              <p:attrName>r</p:attrName>
                                            </p:attrNameLst>
                                          </p:cBhvr>
                                        </p:animRot>
                                        <p:animRot by="-1500000">
                                          <p:cBhvr>
                                            <p:cTn id="33" dur="125" fill="hold">
                                              <p:stCondLst>
                                                <p:cond delay="250"/>
                                              </p:stCondLst>
                                            </p:cTn>
                                            <p:tgtEl>
                                              <p:spTgt spid="34"/>
                                            </p:tgtEl>
                                            <p:attrNameLst>
                                              <p:attrName>r</p:attrName>
                                            </p:attrNameLst>
                                          </p:cBhvr>
                                        </p:animRot>
                                        <p:animRot by="1500000">
                                          <p:cBhvr>
                                            <p:cTn id="34" dur="125" fill="hold">
                                              <p:stCondLst>
                                                <p:cond delay="375"/>
                                              </p:stCondLst>
                                            </p:cTn>
                                            <p:tgtEl>
                                              <p:spTgt spid="3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circle(in)">
                                          <p:cBhvr>
                                            <p:cTn id="62" dur="20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heel(1)">
                                          <p:cBhvr>
                                            <p:cTn id="7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mute="1" showWhenStopped="0">
                    <p:cTn id="78" fill="hold" display="0">
                      <p:stCondLst>
                        <p:cond delay="indefinite"/>
                      </p:stCondLst>
                      <p:endCondLst>
                        <p:cond evt="onStopAudio" delay="0">
                          <p:tgtEl>
                            <p:sldTgt/>
                          </p:tgtEl>
                        </p:cond>
                      </p:endCondLst>
                    </p:cTn>
                    <p:tgtEl>
                      <p:spTgt spid="6"/>
                    </p:tgtEl>
                  </p:cMediaNode>
                </p:audio>
              </p:childTnLst>
            </p:cTn>
          </p:par>
        </p:tnLst>
        <p:bldLst>
          <p:bldP spid="2" grpId="0" animBg="1"/>
          <p:bldP spid="4" grpId="0"/>
          <p:bldP spid="34" grpId="0"/>
          <p:bldP spid="34" grpId="1"/>
          <p:bldP spid="38" grpId="0" animBg="1"/>
          <p:bldP spid="39" grpId="0"/>
          <p:bldP spid="40" grpId="0" animBg="1"/>
          <p:bldP spid="41" grpId="0"/>
          <p:bldP spid="3" grpId="0"/>
          <p:bldP spid="44" grpId="0"/>
          <p:bldP spid="4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244049" y="270636"/>
            <a:ext cx="11737741"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89127" y="3817377"/>
            <a:ext cx="11344651" cy="2016431"/>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3058820" y="1967885"/>
            <a:ext cx="499367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C808B1"/>
                </a:solidFill>
                <a:effectLst/>
                <a:uLnTx/>
                <a:uFillTx/>
                <a:latin typeface="Times New Roman" panose="02020603050405020304" pitchFamily="18" charset="0"/>
                <a:cs typeface="Times New Roman" panose="02020603050405020304" pitchFamily="18" charset="0"/>
              </a:rPr>
              <a:t>Thư</a:t>
            </a:r>
            <a:r>
              <a:rPr kumimoji="0" lang="en-US" sz="9600" b="1" i="0" u="none" strike="noStrike" kern="1200" cap="none" spc="0" normalizeH="0" noProof="0">
                <a:ln>
                  <a:noFill/>
                </a:ln>
                <a:solidFill>
                  <a:srgbClr val="C808B1"/>
                </a:solidFill>
                <a:effectLst/>
                <a:uLnTx/>
                <a:uFillTx/>
                <a:latin typeface="Times New Roman" panose="02020603050405020304" pitchFamily="18" charset="0"/>
                <a:cs typeface="Times New Roman" panose="02020603050405020304" pitchFamily="18" charset="0"/>
              </a:rPr>
              <a:t> giãn</a:t>
            </a:r>
            <a:endParaRPr kumimoji="0" lang="id-ID" sz="9600" b="1" i="0" u="none" strike="noStrike" kern="1200" cap="none" spc="0" normalizeH="0" baseline="0" noProof="0" dirty="0">
              <a:ln>
                <a:noFill/>
              </a:ln>
              <a:solidFill>
                <a:srgbClr val="C808B1"/>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54" y="1060972"/>
            <a:ext cx="3087311" cy="2289756"/>
          </a:xfrm>
          <a:prstGeom prst="rect">
            <a:avLst/>
          </a:prstGeom>
        </p:spPr>
      </p:pic>
    </p:spTree>
    <p:extLst>
      <p:ext uri="{BB962C8B-B14F-4D97-AF65-F5344CB8AC3E}">
        <p14:creationId xmlns:p14="http://schemas.microsoft.com/office/powerpoint/2010/main" val="2285060367"/>
      </p:ext>
    </p:extLst>
  </p:cSld>
  <p:clrMapOvr>
    <a:masterClrMapping/>
  </p:clrMapOvr>
  <mc:AlternateContent xmlns:mc="http://schemas.openxmlformats.org/markup-compatibility/2006" xmlns:p14="http://schemas.microsoft.com/office/powerpoint/2010/main">
    <mc:Choice Requires="p14">
      <p:transition spd="slow" p14:dur="3400" advTm="6164">
        <p14:reveal/>
      </p:transition>
    </mc:Choice>
    <mc:Fallback xmlns="">
      <p:transition spd="slow" advTm="61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5829" y="4771794"/>
            <a:ext cx="4590739" cy="2086206"/>
          </a:xfrm>
          <a:prstGeom prst="rect">
            <a:avLst/>
          </a:prstGeom>
        </p:spPr>
      </p:pic>
      <p:sp>
        <p:nvSpPr>
          <p:cNvPr id="8" name="TextBox 7"/>
          <p:cNvSpPr txBox="1"/>
          <p:nvPr/>
        </p:nvSpPr>
        <p:spPr>
          <a:xfrm>
            <a:off x="4010716" y="392354"/>
            <a:ext cx="4646042" cy="584775"/>
          </a:xfrm>
          <a:prstGeom prst="rect">
            <a:avLst/>
          </a:prstGeom>
          <a:noFill/>
        </p:spPr>
        <p:txBody>
          <a:bodyPr wrap="square" rtlCol="0">
            <a:spAutoFit/>
          </a:bodyPr>
          <a:lstStyle/>
          <a:p>
            <a:r>
              <a:rPr lang="en-US" sz="3200" b="1">
                <a:solidFill>
                  <a:srgbClr val="0000CC"/>
                </a:solidFill>
                <a:latin typeface="Times New Roman" panose="02020603050405020304" pitchFamily="18" charset="0"/>
                <a:cs typeface="Times New Roman" panose="02020603050405020304" pitchFamily="18" charset="0"/>
              </a:rPr>
              <a:t>4. CHÚ BÉ CHĂN CỪU</a:t>
            </a:r>
          </a:p>
        </p:txBody>
      </p:sp>
      <p:sp>
        <p:nvSpPr>
          <p:cNvPr id="9" name="TextBox 8"/>
          <p:cNvSpPr txBox="1"/>
          <p:nvPr/>
        </p:nvSpPr>
        <p:spPr>
          <a:xfrm>
            <a:off x="2133383" y="1009065"/>
            <a:ext cx="954396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TẬP BẮT BUỘC – Sách Vở Bài tập Tiếng Việt trang 41</a:t>
            </a:r>
          </a:p>
        </p:txBody>
      </p:sp>
      <p:sp>
        <p:nvSpPr>
          <p:cNvPr id="10" name="TextBox 9"/>
          <p:cNvSpPr txBox="1"/>
          <p:nvPr/>
        </p:nvSpPr>
        <p:spPr>
          <a:xfrm>
            <a:off x="958291" y="1649250"/>
            <a:ext cx="11089341" cy="492443"/>
          </a:xfrm>
          <a:prstGeom prst="rect">
            <a:avLst/>
          </a:prstGeom>
          <a:noFill/>
        </p:spPr>
        <p:txBody>
          <a:bodyPr wrap="square" rtlCol="0">
            <a:spAutoFit/>
          </a:bodyPr>
          <a:lstStyle/>
          <a:p>
            <a:r>
              <a:rPr lang="en-US" sz="2600" b="1">
                <a:solidFill>
                  <a:srgbClr val="002060"/>
                </a:solidFill>
                <a:latin typeface="Times New Roman" panose="02020603050405020304" pitchFamily="18" charset="0"/>
                <a:cs typeface="Times New Roman" panose="02020603050405020304" pitchFamily="18" charset="0"/>
              </a:rPr>
              <a:t>Viết một câu lời khuyên chú bé chăn cừu trong câu chuyện Chú bé chăn cừu</a:t>
            </a:r>
          </a:p>
        </p:txBody>
      </p:sp>
      <p:pic>
        <p:nvPicPr>
          <p:cNvPr id="12" name="Picture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8291" y="709821"/>
            <a:ext cx="1207649" cy="886407"/>
          </a:xfrm>
          <a:prstGeom prst="rect">
            <a:avLst/>
          </a:prstGeom>
        </p:spPr>
      </p:pic>
      <p:sp>
        <p:nvSpPr>
          <p:cNvPr id="2" name="TextBox 1"/>
          <p:cNvSpPr txBox="1"/>
          <p:nvPr/>
        </p:nvSpPr>
        <p:spPr>
          <a:xfrm>
            <a:off x="1417746" y="2211334"/>
            <a:ext cx="5897453"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 Chú bé chăn cừu đã làm điều gì sai?</a:t>
            </a:r>
          </a:p>
        </p:txBody>
      </p:sp>
      <p:sp>
        <p:nvSpPr>
          <p:cNvPr id="13" name="TextBox 12"/>
          <p:cNvSpPr txBox="1"/>
          <p:nvPr/>
        </p:nvSpPr>
        <p:spPr>
          <a:xfrm>
            <a:off x="1417746" y="2771256"/>
            <a:ext cx="10259602"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 Nếu chú bé chăn cừu không nói dối thì các bác nông dân có đến giúp chú đuổi bầy sói không?</a:t>
            </a:r>
          </a:p>
        </p:txBody>
      </p:sp>
      <p:sp>
        <p:nvSpPr>
          <p:cNvPr id="14" name="TextBox 13"/>
          <p:cNvSpPr txBox="1"/>
          <p:nvPr/>
        </p:nvSpPr>
        <p:spPr>
          <a:xfrm>
            <a:off x="1417746" y="3700510"/>
            <a:ext cx="5897453"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 Nếu em là chú bé chăn cừu em sẽ làm gì?</a:t>
            </a:r>
          </a:p>
        </p:txBody>
      </p:sp>
      <p:grpSp>
        <p:nvGrpSpPr>
          <p:cNvPr id="15" name="Group 14"/>
          <p:cNvGrpSpPr/>
          <p:nvPr/>
        </p:nvGrpSpPr>
        <p:grpSpPr>
          <a:xfrm>
            <a:off x="1135792" y="2211334"/>
            <a:ext cx="10734337" cy="2544936"/>
            <a:chOff x="0" y="4706165"/>
            <a:chExt cx="8812726" cy="1987562"/>
          </a:xfrm>
        </p:grpSpPr>
        <p:pic>
          <p:nvPicPr>
            <p:cNvPr id="16" name="Picture 15">
              <a:extLst>
                <a:ext uri="{FF2B5EF4-FFF2-40B4-BE49-F238E27FC236}">
                  <a16:creationId xmlns:a16="http://schemas.microsoft.com/office/drawing/2014/main" id="{36C75C5B-E755-495B-A84D-8D7B399E869F}"/>
                </a:ext>
              </a:extLst>
            </p:cNvPr>
            <p:cNvPicPr>
              <a:picLocks noChangeAspect="1"/>
            </p:cNvPicPr>
            <p:nvPr/>
          </p:nvPicPr>
          <p:blipFill>
            <a:blip r:embed="rId7"/>
            <a:stretch>
              <a:fillRect/>
            </a:stretch>
          </p:blipFill>
          <p:spPr>
            <a:xfrm>
              <a:off x="0" y="4706165"/>
              <a:ext cx="8812726" cy="1987562"/>
            </a:xfrm>
            <a:prstGeom prst="rect">
              <a:avLst/>
            </a:prstGeom>
          </p:spPr>
        </p:pic>
        <p:sp>
          <p:nvSpPr>
            <p:cNvPr id="17" name="TextBox 16"/>
            <p:cNvSpPr txBox="1"/>
            <p:nvPr/>
          </p:nvSpPr>
          <p:spPr>
            <a:xfrm>
              <a:off x="595128" y="5155581"/>
              <a:ext cx="8217598" cy="528813"/>
            </a:xfrm>
            <a:prstGeom prst="rect">
              <a:avLst/>
            </a:prstGeom>
            <a:noFill/>
          </p:spPr>
          <p:txBody>
            <a:bodyPr wrap="square" rtlCol="0">
              <a:spAutoFit/>
            </a:bodyPr>
            <a:lstStyle/>
            <a:p>
              <a:r>
                <a:rPr lang="en-US" sz="3800" b="1">
                  <a:solidFill>
                    <a:srgbClr val="C808B1"/>
                  </a:solidFill>
                  <a:latin typeface="HP001 4 hàng" panose="020B0603050302020204" pitchFamily="34" charset="0"/>
                  <a:cs typeface="Times New Roman" panose="02020603050405020304" pitchFamily="18" charset="0"/>
                </a:rPr>
                <a:t>Không nên nói dối vì nói dối rất có hại.</a:t>
              </a:r>
            </a:p>
          </p:txBody>
        </p:sp>
      </p:grpSp>
    </p:spTree>
    <p:custDataLst>
      <p:tags r:id="rId1"/>
    </p:custDataLst>
    <p:extLst>
      <p:ext uri="{BB962C8B-B14F-4D97-AF65-F5344CB8AC3E}">
        <p14:creationId xmlns:p14="http://schemas.microsoft.com/office/powerpoint/2010/main" val="2117649230"/>
      </p:ext>
    </p:extLst>
  </p:cSld>
  <p:clrMapOvr>
    <a:masterClrMapping/>
  </p:clrMapOvr>
  <mc:AlternateContent xmlns:mc="http://schemas.openxmlformats.org/markup-compatibility/2006" xmlns:p14="http://schemas.microsoft.com/office/powerpoint/2010/main">
    <mc:Choice Requires="p14">
      <p:transition spd="slow" p14:dur="2000" advTm="105607"/>
    </mc:Choice>
    <mc:Fallback xmlns="">
      <p:transition spd="slow" advTm="105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7959" y="4899558"/>
            <a:ext cx="4538609" cy="1958442"/>
          </a:xfrm>
          <a:prstGeom prst="rect">
            <a:avLst/>
          </a:prstGeom>
        </p:spPr>
      </p:pic>
      <p:sp>
        <p:nvSpPr>
          <p:cNvPr id="8" name="TextBox 7"/>
          <p:cNvSpPr txBox="1"/>
          <p:nvPr/>
        </p:nvSpPr>
        <p:spPr>
          <a:xfrm>
            <a:off x="4066884" y="221518"/>
            <a:ext cx="5917474" cy="584775"/>
          </a:xfrm>
          <a:prstGeom prst="rect">
            <a:avLst/>
          </a:prstGeom>
          <a:noFill/>
        </p:spPr>
        <p:txBody>
          <a:bodyPr wrap="square" rtlCol="0">
            <a:spAutoFit/>
          </a:bodyPr>
          <a:lstStyle/>
          <a:p>
            <a:r>
              <a:rPr lang="en-US" sz="3200" b="1">
                <a:solidFill>
                  <a:srgbClr val="0000CC"/>
                </a:solidFill>
                <a:latin typeface="Times New Roman" panose="02020603050405020304" pitchFamily="18" charset="0"/>
                <a:cs typeface="Times New Roman" panose="02020603050405020304" pitchFamily="18" charset="0"/>
              </a:rPr>
              <a:t>4. CHÚ BÉ CHĂN CỪU</a:t>
            </a:r>
          </a:p>
        </p:txBody>
      </p:sp>
      <p:sp>
        <p:nvSpPr>
          <p:cNvPr id="9" name="TextBox 8"/>
          <p:cNvSpPr txBox="1"/>
          <p:nvPr/>
        </p:nvSpPr>
        <p:spPr>
          <a:xfrm>
            <a:off x="2187026" y="967730"/>
            <a:ext cx="984954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TẬP TỰ CHỌN – Sách Vở Bài tập Tiếng Việt trang 41 - 42</a:t>
            </a:r>
          </a:p>
        </p:txBody>
      </p:sp>
      <p:sp>
        <p:nvSpPr>
          <p:cNvPr id="10" name="TextBox 9"/>
          <p:cNvSpPr txBox="1"/>
          <p:nvPr/>
        </p:nvSpPr>
        <p:spPr>
          <a:xfrm>
            <a:off x="989618" y="1532453"/>
            <a:ext cx="3765261" cy="492443"/>
          </a:xfrm>
          <a:prstGeom prst="rect">
            <a:avLst/>
          </a:prstGeom>
          <a:noFill/>
        </p:spPr>
        <p:txBody>
          <a:bodyPr wrap="square" rtlCol="0">
            <a:spAutoFit/>
          </a:bodyPr>
          <a:lstStyle/>
          <a:p>
            <a:r>
              <a:rPr lang="en-US" sz="2600" b="1">
                <a:solidFill>
                  <a:srgbClr val="002060"/>
                </a:solidFill>
                <a:latin typeface="Times New Roman" panose="02020603050405020304" pitchFamily="18" charset="0"/>
                <a:cs typeface="Times New Roman" panose="02020603050405020304" pitchFamily="18" charset="0"/>
              </a:rPr>
              <a:t>1. Điền vào chỗ trống:</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09686" y="595960"/>
            <a:ext cx="1598037" cy="1039578"/>
          </a:xfrm>
          <a:prstGeom prst="rect">
            <a:avLst/>
          </a:prstGeom>
        </p:spPr>
      </p:pic>
      <p:sp>
        <p:nvSpPr>
          <p:cNvPr id="4" name="TextBox 3"/>
          <p:cNvSpPr txBox="1"/>
          <p:nvPr/>
        </p:nvSpPr>
        <p:spPr>
          <a:xfrm>
            <a:off x="1211239" y="1917537"/>
            <a:ext cx="2390503" cy="492443"/>
          </a:xfrm>
          <a:prstGeom prst="rect">
            <a:avLst/>
          </a:prstGeom>
          <a:noFill/>
        </p:spPr>
        <p:txBody>
          <a:bodyPr wrap="square" rtlCol="0">
            <a:spAutoFit/>
          </a:bodyPr>
          <a:lstStyle/>
          <a:p>
            <a:r>
              <a:rPr lang="en-US" sz="2600" b="1" i="1">
                <a:latin typeface="Times New Roman" panose="02020603050405020304" pitchFamily="18" charset="0"/>
                <a:cs typeface="Times New Roman" panose="02020603050405020304" pitchFamily="18" charset="0"/>
              </a:rPr>
              <a:t>a)</a:t>
            </a:r>
            <a:r>
              <a:rPr lang="en-US" sz="2600" b="1">
                <a:latin typeface="Times New Roman" panose="02020603050405020304" pitchFamily="18" charset="0"/>
                <a:cs typeface="Times New Roman" panose="02020603050405020304" pitchFamily="18" charset="0"/>
              </a:rPr>
              <a:t> </a:t>
            </a:r>
            <a:r>
              <a:rPr lang="en-US" sz="2600" b="1" i="1">
                <a:latin typeface="Times New Roman" panose="02020603050405020304" pitchFamily="18" charset="0"/>
                <a:cs typeface="Times New Roman" panose="02020603050405020304" pitchFamily="18" charset="0"/>
              </a:rPr>
              <a:t>d/ gi </a:t>
            </a:r>
            <a:r>
              <a:rPr lang="en-US" sz="2600" b="1">
                <a:latin typeface="Times New Roman" panose="02020603050405020304" pitchFamily="18" charset="0"/>
                <a:cs typeface="Times New Roman" panose="02020603050405020304" pitchFamily="18" charset="0"/>
              </a:rPr>
              <a:t>hay </a:t>
            </a:r>
            <a:r>
              <a:rPr lang="en-US" sz="2600" b="1" i="1">
                <a:latin typeface="Times New Roman" panose="02020603050405020304" pitchFamily="18" charset="0"/>
                <a:cs typeface="Times New Roman" panose="02020603050405020304" pitchFamily="18" charset="0"/>
              </a:rPr>
              <a:t>r</a:t>
            </a:r>
            <a:r>
              <a:rPr lang="en-US" sz="2600" b="1">
                <a:latin typeface="Times New Roman" panose="02020603050405020304" pitchFamily="18" charset="0"/>
                <a:cs typeface="Times New Roman" panose="02020603050405020304" pitchFamily="18" charset="0"/>
              </a:rPr>
              <a:t> ?</a:t>
            </a:r>
          </a:p>
        </p:txBody>
      </p:sp>
      <p:sp>
        <p:nvSpPr>
          <p:cNvPr id="17" name="TextBox 16"/>
          <p:cNvSpPr txBox="1"/>
          <p:nvPr/>
        </p:nvSpPr>
        <p:spPr>
          <a:xfrm>
            <a:off x="1340078" y="2384632"/>
            <a:ext cx="6852963" cy="492443"/>
          </a:xfrm>
          <a:prstGeom prst="rect">
            <a:avLst/>
          </a:prstGeom>
          <a:noFill/>
        </p:spPr>
        <p:txBody>
          <a:bodyPr wrap="square" rtlCol="0">
            <a:spAutoFit/>
          </a:bodyPr>
          <a:lstStyle/>
          <a:p>
            <a:r>
              <a:rPr lang="en-US" sz="2600" b="1">
                <a:solidFill>
                  <a:srgbClr val="2F052A"/>
                </a:solidFill>
                <a:latin typeface="Times New Roman" panose="02020603050405020304" pitchFamily="18" charset="0"/>
                <a:cs typeface="Times New Roman" panose="02020603050405020304" pitchFamily="18" charset="0"/>
              </a:rPr>
              <a:t>Họa sĩ ....ùng .....ấy dó vẽ tranh Đông Hồ.</a:t>
            </a:r>
          </a:p>
        </p:txBody>
      </p:sp>
      <p:sp>
        <p:nvSpPr>
          <p:cNvPr id="18" name="TextBox 17"/>
          <p:cNvSpPr txBox="1"/>
          <p:nvPr/>
        </p:nvSpPr>
        <p:spPr>
          <a:xfrm>
            <a:off x="1211238" y="2859803"/>
            <a:ext cx="2390503" cy="492443"/>
          </a:xfrm>
          <a:prstGeom prst="rect">
            <a:avLst/>
          </a:prstGeom>
          <a:noFill/>
        </p:spPr>
        <p:txBody>
          <a:bodyPr wrap="square" rtlCol="0">
            <a:spAutoFit/>
          </a:bodyPr>
          <a:lstStyle/>
          <a:p>
            <a:r>
              <a:rPr lang="en-US" sz="2600" b="1" i="1">
                <a:latin typeface="Times New Roman" panose="02020603050405020304" pitchFamily="18" charset="0"/>
                <a:cs typeface="Times New Roman" panose="02020603050405020304" pitchFamily="18" charset="0"/>
              </a:rPr>
              <a:t>b)</a:t>
            </a:r>
            <a:r>
              <a:rPr lang="en-US" sz="2600" b="1">
                <a:latin typeface="Times New Roman" panose="02020603050405020304" pitchFamily="18" charset="0"/>
                <a:cs typeface="Times New Roman" panose="02020603050405020304" pitchFamily="18" charset="0"/>
              </a:rPr>
              <a:t> </a:t>
            </a:r>
            <a:r>
              <a:rPr lang="en-US" sz="2600" b="1" i="1">
                <a:latin typeface="Times New Roman" panose="02020603050405020304" pitchFamily="18" charset="0"/>
                <a:cs typeface="Times New Roman" panose="02020603050405020304" pitchFamily="18" charset="0"/>
              </a:rPr>
              <a:t>ch</a:t>
            </a:r>
            <a:r>
              <a:rPr lang="en-US" sz="2600" b="1">
                <a:latin typeface="Times New Roman" panose="02020603050405020304" pitchFamily="18" charset="0"/>
                <a:cs typeface="Times New Roman" panose="02020603050405020304" pitchFamily="18" charset="0"/>
              </a:rPr>
              <a:t> hay </a:t>
            </a:r>
            <a:r>
              <a:rPr lang="en-US" sz="2600" b="1" i="1">
                <a:latin typeface="Times New Roman" panose="02020603050405020304" pitchFamily="18" charset="0"/>
                <a:cs typeface="Times New Roman" panose="02020603050405020304" pitchFamily="18" charset="0"/>
              </a:rPr>
              <a:t>tr</a:t>
            </a:r>
            <a:r>
              <a:rPr lang="en-US" sz="2600" b="1">
                <a:latin typeface="Times New Roman" panose="02020603050405020304" pitchFamily="18" charset="0"/>
                <a:cs typeface="Times New Roman" panose="02020603050405020304" pitchFamily="18" charset="0"/>
              </a:rPr>
              <a:t> ?</a:t>
            </a:r>
          </a:p>
        </p:txBody>
      </p:sp>
      <p:sp>
        <p:nvSpPr>
          <p:cNvPr id="19" name="TextBox 18"/>
          <p:cNvSpPr txBox="1"/>
          <p:nvPr/>
        </p:nvSpPr>
        <p:spPr>
          <a:xfrm>
            <a:off x="1340078" y="3319304"/>
            <a:ext cx="6852963" cy="492443"/>
          </a:xfrm>
          <a:prstGeom prst="rect">
            <a:avLst/>
          </a:prstGeom>
          <a:noFill/>
        </p:spPr>
        <p:txBody>
          <a:bodyPr wrap="square" rtlCol="0">
            <a:spAutoFit/>
          </a:bodyPr>
          <a:lstStyle/>
          <a:p>
            <a:r>
              <a:rPr lang="en-US" sz="2600" b="1">
                <a:solidFill>
                  <a:srgbClr val="2F052A"/>
                </a:solidFill>
                <a:latin typeface="Times New Roman" panose="02020603050405020304" pitchFamily="18" charset="0"/>
                <a:cs typeface="Times New Roman" panose="02020603050405020304" pitchFamily="18" charset="0"/>
              </a:rPr>
              <a:t>Hôm nay, ....ời nắng chang ....ang.</a:t>
            </a:r>
          </a:p>
        </p:txBody>
      </p:sp>
      <p:sp>
        <p:nvSpPr>
          <p:cNvPr id="13" name="TextBox 12"/>
          <p:cNvSpPr txBox="1"/>
          <p:nvPr/>
        </p:nvSpPr>
        <p:spPr>
          <a:xfrm>
            <a:off x="2423164" y="2371935"/>
            <a:ext cx="653143"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d</a:t>
            </a:r>
          </a:p>
        </p:txBody>
      </p:sp>
      <p:sp>
        <p:nvSpPr>
          <p:cNvPr id="21" name="TextBox 20"/>
          <p:cNvSpPr txBox="1"/>
          <p:nvPr/>
        </p:nvSpPr>
        <p:spPr>
          <a:xfrm>
            <a:off x="3369082" y="2371934"/>
            <a:ext cx="653143"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gi</a:t>
            </a:r>
          </a:p>
        </p:txBody>
      </p:sp>
      <p:sp>
        <p:nvSpPr>
          <p:cNvPr id="22" name="TextBox 21"/>
          <p:cNvSpPr txBox="1"/>
          <p:nvPr/>
        </p:nvSpPr>
        <p:spPr>
          <a:xfrm>
            <a:off x="2801942" y="3307450"/>
            <a:ext cx="653143"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tr</a:t>
            </a:r>
          </a:p>
        </p:txBody>
      </p:sp>
      <p:sp>
        <p:nvSpPr>
          <p:cNvPr id="23" name="TextBox 22"/>
          <p:cNvSpPr txBox="1"/>
          <p:nvPr/>
        </p:nvSpPr>
        <p:spPr>
          <a:xfrm>
            <a:off x="5165524" y="3312009"/>
            <a:ext cx="653143" cy="492443"/>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ch</a:t>
            </a:r>
          </a:p>
        </p:txBody>
      </p:sp>
      <p:sp>
        <p:nvSpPr>
          <p:cNvPr id="15" name="TextBox 14"/>
          <p:cNvSpPr txBox="1"/>
          <p:nvPr/>
        </p:nvSpPr>
        <p:spPr>
          <a:xfrm>
            <a:off x="1146853" y="4223411"/>
            <a:ext cx="6291596" cy="492443"/>
          </a:xfrm>
          <a:prstGeom prst="rect">
            <a:avLst/>
          </a:prstGeom>
          <a:noFill/>
        </p:spPr>
        <p:txBody>
          <a:bodyPr wrap="square" rtlCol="0">
            <a:spAutoFit/>
          </a:bodyPr>
          <a:lstStyle/>
          <a:p>
            <a:r>
              <a:rPr lang="en-US" sz="2600" b="1" i="1">
                <a:latin typeface="Times New Roman" panose="02020603050405020304" pitchFamily="18" charset="0"/>
                <a:cs typeface="Times New Roman" panose="02020603050405020304" pitchFamily="18" charset="0"/>
              </a:rPr>
              <a:t>a) </a:t>
            </a:r>
            <a:r>
              <a:rPr lang="en-US" sz="2600" b="1">
                <a:latin typeface="Times New Roman" panose="02020603050405020304" pitchFamily="18" charset="0"/>
                <a:cs typeface="Times New Roman" panose="02020603050405020304" pitchFamily="18" charset="0"/>
              </a:rPr>
              <a:t>tai hại, rất, của, chú bé, trò đùa</a:t>
            </a:r>
          </a:p>
        </p:txBody>
      </p:sp>
      <p:sp>
        <p:nvSpPr>
          <p:cNvPr id="16" name="TextBox 15"/>
          <p:cNvSpPr txBox="1"/>
          <p:nvPr/>
        </p:nvSpPr>
        <p:spPr>
          <a:xfrm>
            <a:off x="1340078" y="4735469"/>
            <a:ext cx="6436725" cy="646331"/>
          </a:xfrm>
          <a:prstGeom prst="rect">
            <a:avLst/>
          </a:prstGeom>
          <a:noFill/>
        </p:spPr>
        <p:txBody>
          <a:bodyPr wrap="square" rtlCol="0">
            <a:spAutoFit/>
          </a:bodyPr>
          <a:lstStyle/>
          <a:p>
            <a:r>
              <a:rPr lang="en-US" sz="3600" b="1">
                <a:solidFill>
                  <a:srgbClr val="FF0000"/>
                </a:solidFill>
                <a:latin typeface="HP001 4 hàng" panose="020B0603050302020204" pitchFamily="34" charset="0"/>
                <a:cs typeface="Times New Roman" panose="02020603050405020304" pitchFamily="18" charset="0"/>
              </a:rPr>
              <a:t>Trò đùa của chú bé rất tai hại.</a:t>
            </a:r>
          </a:p>
        </p:txBody>
      </p:sp>
      <p:sp>
        <p:nvSpPr>
          <p:cNvPr id="20" name="TextBox 19"/>
          <p:cNvSpPr txBox="1"/>
          <p:nvPr/>
        </p:nvSpPr>
        <p:spPr>
          <a:xfrm>
            <a:off x="1146853" y="5275374"/>
            <a:ext cx="5597863" cy="492443"/>
          </a:xfrm>
          <a:prstGeom prst="rect">
            <a:avLst/>
          </a:prstGeom>
          <a:noFill/>
        </p:spPr>
        <p:txBody>
          <a:bodyPr wrap="square" rtlCol="0">
            <a:spAutoFit/>
          </a:bodyPr>
          <a:lstStyle/>
          <a:p>
            <a:r>
              <a:rPr lang="en-US" sz="2600" b="1" i="1">
                <a:latin typeface="Times New Roman" panose="02020603050405020304" pitchFamily="18" charset="0"/>
                <a:cs typeface="Times New Roman" panose="02020603050405020304" pitchFamily="18" charset="0"/>
              </a:rPr>
              <a:t>b)</a:t>
            </a:r>
            <a:r>
              <a:rPr lang="en-US" sz="2600" b="1">
                <a:latin typeface="Times New Roman" panose="02020603050405020304" pitchFamily="18" charset="0"/>
                <a:cs typeface="Times New Roman" panose="02020603050405020304" pitchFamily="18" charset="0"/>
              </a:rPr>
              <a:t> một, thói xấu, nói dối, là</a:t>
            </a:r>
          </a:p>
        </p:txBody>
      </p:sp>
      <p:sp>
        <p:nvSpPr>
          <p:cNvPr id="24" name="TextBox 23"/>
          <p:cNvSpPr txBox="1"/>
          <p:nvPr/>
        </p:nvSpPr>
        <p:spPr>
          <a:xfrm>
            <a:off x="1340078" y="5803665"/>
            <a:ext cx="5518382" cy="646331"/>
          </a:xfrm>
          <a:prstGeom prst="rect">
            <a:avLst/>
          </a:prstGeom>
          <a:noFill/>
        </p:spPr>
        <p:txBody>
          <a:bodyPr wrap="square" rtlCol="0">
            <a:spAutoFit/>
          </a:bodyPr>
          <a:lstStyle/>
          <a:p>
            <a:r>
              <a:rPr lang="en-US" sz="3600" b="1">
                <a:solidFill>
                  <a:srgbClr val="FF0000"/>
                </a:solidFill>
                <a:latin typeface="HP001 4 hàng" panose="020B0603050302020204" pitchFamily="34" charset="0"/>
                <a:cs typeface="Times New Roman" panose="02020603050405020304" pitchFamily="18" charset="0"/>
              </a:rPr>
              <a:t>Nói dối là một thói xấu.</a:t>
            </a:r>
          </a:p>
        </p:txBody>
      </p:sp>
      <p:sp>
        <p:nvSpPr>
          <p:cNvPr id="25" name="TextBox 24"/>
          <p:cNvSpPr txBox="1"/>
          <p:nvPr/>
        </p:nvSpPr>
        <p:spPr>
          <a:xfrm>
            <a:off x="1146853" y="4899558"/>
            <a:ext cx="7383193"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26" name="TextBox 25"/>
          <p:cNvSpPr txBox="1"/>
          <p:nvPr/>
        </p:nvSpPr>
        <p:spPr>
          <a:xfrm>
            <a:off x="1169371" y="5942165"/>
            <a:ext cx="557954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27" name="TextBox 26"/>
          <p:cNvSpPr txBox="1"/>
          <p:nvPr/>
        </p:nvSpPr>
        <p:spPr>
          <a:xfrm>
            <a:off x="986840" y="3799223"/>
            <a:ext cx="7087653" cy="492443"/>
          </a:xfrm>
          <a:prstGeom prst="rect">
            <a:avLst/>
          </a:prstGeom>
          <a:noFill/>
        </p:spPr>
        <p:txBody>
          <a:bodyPr wrap="square" rtlCol="0">
            <a:spAutoFit/>
          </a:bodyPr>
          <a:lstStyle/>
          <a:p>
            <a:r>
              <a:rPr lang="en-US" sz="2600" b="1">
                <a:solidFill>
                  <a:srgbClr val="002060"/>
                </a:solidFill>
                <a:latin typeface="Times New Roman" panose="02020603050405020304" pitchFamily="18" charset="0"/>
                <a:cs typeface="Times New Roman" panose="02020603050405020304" pitchFamily="18" charset="0"/>
              </a:rPr>
              <a:t>3. Sắp xếp các từ ngữ thành câu và viết lại câu</a:t>
            </a:r>
            <a:endParaRPr lang="en-US" sz="2600" b="1" i="1">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18895755"/>
      </p:ext>
    </p:extLst>
  </p:cSld>
  <p:clrMapOvr>
    <a:masterClrMapping/>
  </p:clrMapOvr>
  <mc:AlternateContent xmlns:mc="http://schemas.openxmlformats.org/markup-compatibility/2006" xmlns:p14="http://schemas.microsoft.com/office/powerpoint/2010/main">
    <mc:Choice Requires="p14">
      <p:transition spd="slow" p14:dur="2000" advTm="144243"/>
    </mc:Choice>
    <mc:Fallback xmlns="">
      <p:transition spd="slow" advTm="144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1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randombar(horizontal)">
                                      <p:cBhvr>
                                        <p:cTn id="8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4" grpId="0"/>
      <p:bldP spid="17" grpId="0"/>
      <p:bldP spid="18" grpId="0"/>
      <p:bldP spid="19" grpId="0"/>
      <p:bldP spid="13" grpId="0"/>
      <p:bldP spid="21" grpId="0"/>
      <p:bldP spid="22" grpId="0"/>
      <p:bldP spid="23" grpId="0"/>
      <p:bldP spid="15" grpId="0"/>
      <p:bldP spid="16" grpId="0"/>
      <p:bldP spid="20"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9B2C387E-E49F-4C30-8807-5EE02180DA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6" t="10595" r="7481" b="10516"/>
          <a:stretch/>
        </p:blipFill>
        <p:spPr>
          <a:xfrm>
            <a:off x="898358" y="-132679"/>
            <a:ext cx="10234863" cy="5587187"/>
          </a:xfrm>
          <a:prstGeom prst="rect">
            <a:avLst/>
          </a:prstGeom>
        </p:spPr>
      </p:pic>
      <p:sp>
        <p:nvSpPr>
          <p:cNvPr id="8" name="矩形 4">
            <a:extLst>
              <a:ext uri="{FF2B5EF4-FFF2-40B4-BE49-F238E27FC236}">
                <a16:creationId xmlns:a16="http://schemas.microsoft.com/office/drawing/2014/main" id="{16D87680-B02F-4806-BAEE-5CF69A4CBB70}"/>
              </a:ext>
            </a:extLst>
          </p:cNvPr>
          <p:cNvSpPr/>
          <p:nvPr/>
        </p:nvSpPr>
        <p:spPr>
          <a:xfrm>
            <a:off x="2399927" y="2249075"/>
            <a:ext cx="8091609" cy="2554545"/>
          </a:xfrm>
          <a:prstGeom prst="rect">
            <a:avLst/>
          </a:prstGeom>
        </p:spPr>
        <p:txBody>
          <a:bodyPr wrap="square">
            <a:spAutoFit/>
          </a:bodyPr>
          <a:lstStyle/>
          <a:p>
            <a:pPr lvl="0" algn="ctr">
              <a:buNone/>
            </a:pPr>
            <a:r>
              <a:rPr lang="en-US" altLang="zh-CN" sz="8000" b="1">
                <a:solidFill>
                  <a:srgbClr val="0000CC"/>
                </a:solidFill>
                <a:latin typeface="Times New Roman" panose="02020603050405020304" pitchFamily="18" charset="0"/>
                <a:cs typeface="Times New Roman" panose="02020603050405020304" pitchFamily="18" charset="0"/>
                <a:sym typeface="+mn-lt"/>
              </a:rPr>
              <a:t>Tiết học kết thúc</a:t>
            </a:r>
          </a:p>
          <a:p>
            <a:pPr lvl="0" algn="ctr">
              <a:buNone/>
            </a:pPr>
            <a:r>
              <a:rPr lang="en-US" altLang="zh-CN" sz="8000" b="1">
                <a:solidFill>
                  <a:srgbClr val="0000CC"/>
                </a:solidFill>
                <a:latin typeface="Times New Roman" panose="02020603050405020304" pitchFamily="18" charset="0"/>
                <a:cs typeface="Times New Roman" panose="02020603050405020304" pitchFamily="18" charset="0"/>
                <a:sym typeface="+mn-lt"/>
              </a:rPr>
              <a:t>Hẹn gặp lại !</a:t>
            </a:r>
            <a:endParaRPr lang="en-US" altLang="zh-CN" sz="8000" b="1" dirty="0">
              <a:solidFill>
                <a:srgbClr val="0000CC"/>
              </a:solidFill>
              <a:latin typeface="Times New Roman" panose="02020603050405020304" pitchFamily="18" charset="0"/>
              <a:cs typeface="Times New Roman" panose="02020603050405020304" pitchFamily="18" charset="0"/>
              <a:sym typeface="+mn-lt"/>
            </a:endParaRPr>
          </a:p>
        </p:txBody>
      </p:sp>
      <p:pic>
        <p:nvPicPr>
          <p:cNvPr id="17" name="图片 28">
            <a:extLst>
              <a:ext uri="{FF2B5EF4-FFF2-40B4-BE49-F238E27FC236}">
                <a16:creationId xmlns:a16="http://schemas.microsoft.com/office/drawing/2014/main" id="{9F4B4619-30FB-4D9E-99F6-3A65596A31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849398"/>
            <a:ext cx="12336379" cy="3206919"/>
          </a:xfrm>
          <a:prstGeom prst="rect">
            <a:avLst/>
          </a:prstGeom>
        </p:spPr>
      </p:pic>
      <p:pic>
        <p:nvPicPr>
          <p:cNvPr id="18" name="图片 30">
            <a:extLst>
              <a:ext uri="{FF2B5EF4-FFF2-40B4-BE49-F238E27FC236}">
                <a16:creationId xmlns:a16="http://schemas.microsoft.com/office/drawing/2014/main" id="{C908CF39-F0A5-4E9B-988A-1A78044EEB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6427" y="260648"/>
            <a:ext cx="1878940" cy="1706880"/>
          </a:xfrm>
          <a:prstGeom prst="rect">
            <a:avLst/>
          </a:prstGeom>
        </p:spPr>
      </p:pic>
      <p:pic>
        <p:nvPicPr>
          <p:cNvPr id="9" name="图片 18" descr="2223be3d229db37d30f334096b915142">
            <a:extLst>
              <a:ext uri="{FF2B5EF4-FFF2-40B4-BE49-F238E27FC236}">
                <a16:creationId xmlns:a16="http://schemas.microsoft.com/office/drawing/2014/main" id="{9ACA259C-41F9-45CF-AD9E-D097DDF9FA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362" y="4458880"/>
            <a:ext cx="2143254" cy="2248396"/>
          </a:xfrm>
          <a:prstGeom prst="rect">
            <a:avLst/>
          </a:prstGeom>
        </p:spPr>
      </p:pic>
    </p:spTree>
    <p:extLst>
      <p:ext uri="{BB962C8B-B14F-4D97-AF65-F5344CB8AC3E}">
        <p14:creationId xmlns:p14="http://schemas.microsoft.com/office/powerpoint/2010/main" val="2464372692"/>
      </p:ext>
    </p:extLst>
  </p:cSld>
  <p:clrMapOvr>
    <a:masterClrMapping/>
  </p:clrMapOvr>
  <mc:AlternateContent xmlns:mc="http://schemas.openxmlformats.org/markup-compatibility/2006" xmlns:p14="http://schemas.microsoft.com/office/powerpoint/2010/main">
    <mc:Choice Requires="p14">
      <p:transition spd="slow" p14:dur="1600" advTm="8121">
        <p14:prism isInverted="1"/>
      </p:transition>
    </mc:Choice>
    <mc:Fallback xmlns="">
      <p:transition spd="slow" advTm="81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TIMING" val="|4.6|5|35.8|8.8|1.6|2.5|2.8|6.6|1.5|6.9|12.4|11.1|6.8|1.9|5.6|10.6|3.4|0.8|1.2"/>
</p:tagLst>
</file>

<file path=ppt/tags/tag3.xml><?xml version="1.0" encoding="utf-8"?>
<p:tagLst xmlns:a="http://schemas.openxmlformats.org/drawingml/2006/main" xmlns:r="http://schemas.openxmlformats.org/officeDocument/2006/relationships" xmlns:p="http://schemas.openxmlformats.org/presentationml/2006/main">
  <p:tag name="TIMING" val="|7.8|15.5|10.2|13.8|11.5|6.2"/>
</p:tagLst>
</file>

<file path=ppt/tags/tag4.xml><?xml version="1.0" encoding="utf-8"?>
<p:tagLst xmlns:a="http://schemas.openxmlformats.org/drawingml/2006/main" xmlns:r="http://schemas.openxmlformats.org/officeDocument/2006/relationships" xmlns:p="http://schemas.openxmlformats.org/presentationml/2006/main">
  <p:tag name="TIMING" val="|12|15|14.9|19.8|23.4"/>
</p:tagLst>
</file>

<file path=ppt/tags/tag5.xml><?xml version="1.0" encoding="utf-8"?>
<p:tagLst xmlns:a="http://schemas.openxmlformats.org/drawingml/2006/main" xmlns:r="http://schemas.openxmlformats.org/officeDocument/2006/relationships" xmlns:p="http://schemas.openxmlformats.org/presentationml/2006/main">
  <p:tag name="TIMING" val="|6.8|14.7|15|14.6|1.1|18.2|25.1|9.7|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TotalTime>
  <Words>520</Words>
  <Application>Microsoft Office PowerPoint</Application>
  <PresentationFormat>Widescreen</PresentationFormat>
  <Paragraphs>53</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Algerian</vt:lpstr>
      <vt:lpstr>Arial</vt:lpstr>
      <vt:lpstr>Calibri</vt:lpstr>
      <vt:lpstr>Calibri Light</vt:lpstr>
      <vt:lpstr>HP001 4 hàng</vt:lpstr>
      <vt:lpstr>Times New Roman</vt:lpstr>
      <vt:lpstr>UTM American Sans</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Hong Nhung Nguyen Thi</cp:lastModifiedBy>
  <cp:revision>210</cp:revision>
  <dcterms:created xsi:type="dcterms:W3CDTF">2020-08-06T10:05:22Z</dcterms:created>
  <dcterms:modified xsi:type="dcterms:W3CDTF">2022-03-27T14:21:19Z</dcterms:modified>
</cp:coreProperties>
</file>