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30"/>
  </p:notesMasterIdLst>
  <p:sldIdLst>
    <p:sldId id="310" r:id="rId3"/>
    <p:sldId id="509" r:id="rId4"/>
    <p:sldId id="465" r:id="rId5"/>
    <p:sldId id="496" r:id="rId6"/>
    <p:sldId id="497" r:id="rId7"/>
    <p:sldId id="280" r:id="rId8"/>
    <p:sldId id="495" r:id="rId9"/>
    <p:sldId id="417" r:id="rId10"/>
    <p:sldId id="510" r:id="rId11"/>
    <p:sldId id="511" r:id="rId12"/>
    <p:sldId id="500" r:id="rId13"/>
    <p:sldId id="487" r:id="rId14"/>
    <p:sldId id="513" r:id="rId15"/>
    <p:sldId id="514" r:id="rId16"/>
    <p:sldId id="515" r:id="rId17"/>
    <p:sldId id="516" r:id="rId18"/>
    <p:sldId id="517" r:id="rId19"/>
    <p:sldId id="504" r:id="rId20"/>
    <p:sldId id="420" r:id="rId21"/>
    <p:sldId id="519" r:id="rId22"/>
    <p:sldId id="518" r:id="rId23"/>
    <p:sldId id="520" r:id="rId24"/>
    <p:sldId id="521" r:id="rId25"/>
    <p:sldId id="493" r:id="rId26"/>
    <p:sldId id="494" r:id="rId27"/>
    <p:sldId id="425" r:id="rId28"/>
    <p:sldId id="261" r:id="rId29"/>
  </p:sldIdLst>
  <p:sldSz cx="9144000" cy="5143500" type="screen16x9"/>
  <p:notesSz cx="6858000" cy="9144000"/>
  <p:embeddedFontLst>
    <p:embeddedFont>
      <p:font typeface="Arial-Rounded" panose="020B0500000000000000" pitchFamily="34" charset="0"/>
      <p:regular r:id="rId31"/>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HP001 4 hàng" panose="020B0603050302020204" pitchFamily="34" charset="0"/>
      <p:regular r:id="rId39"/>
      <p:bold r:id="rId40"/>
    </p:embeddedFont>
    <p:embeddedFont>
      <p:font typeface="Lato" panose="020F0502020204030203" pitchFamily="34" charset="0"/>
      <p:regular r:id="rId41"/>
      <p:bold r:id="rId42"/>
      <p:italic r:id="rId43"/>
      <p:boldItalic r:id="rId44"/>
    </p:embeddedFont>
    <p:embeddedFont>
      <p:font typeface="Quicksand Medium"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F"/>
    <a:srgbClr val="E80888"/>
    <a:srgbClr val="EB67B6"/>
    <a:srgbClr val="D50D8E"/>
    <a:srgbClr val="F446B6"/>
    <a:srgbClr val="009242"/>
    <a:srgbClr val="0418AC"/>
    <a:srgbClr val="FEE7EF"/>
    <a:srgbClr val="8D3A96"/>
    <a:srgbClr val="CD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78" d="100"/>
          <a:sy n="78" d="100"/>
        </p:scale>
        <p:origin x="736"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24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73994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a:solidFill>
                  <a:srgbClr val="0070C0"/>
                </a:solidFill>
                <a:latin typeface="Times New Roman" pitchFamily="18" charset="0"/>
                <a:cs typeface="Times New Roman" pitchFamily="18" charset="0"/>
              </a:rPr>
              <a:t>KẾT NỐI TRI THỨC VỚI CUỘC SỐNG</a:t>
            </a: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a:solidFill>
                  <a:srgbClr val="FF0000"/>
                </a:solidFill>
                <a:latin typeface="Times New Roman" pitchFamily="18" charset="0"/>
                <a:cs typeface="Times New Roman" pitchFamily="18" charset="0"/>
              </a:rPr>
              <a:t>Tiếng Việt 1</a:t>
            </a:r>
          </a:p>
        </p:txBody>
      </p:sp>
    </p:spTree>
    <p:extLst>
      <p:ext uri="{BB962C8B-B14F-4D97-AF65-F5344CB8AC3E}">
        <p14:creationId xmlns:p14="http://schemas.microsoft.com/office/powerpoint/2010/main" val="4710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a:solidFill>
                  <a:srgbClr val="FF0000"/>
                </a:solidFill>
              </a:rPr>
              <a:t>Câu hỏi của sói</a:t>
            </a: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Một chú sóc đang chuyền trên cành cây bỗng trượt chân, rơi trúng đầu lão sói đang ngái ngủ. Sói chồm dậy, túm lấy sóc. Sóc van nài :</a:t>
            </a:r>
          </a:p>
          <a:p>
            <a:pPr lvl="1" algn="just"/>
            <a:r>
              <a:rPr lang="en-US" sz="2100" i="1"/>
              <a:t>    </a:t>
            </a:r>
            <a:r>
              <a:rPr lang="en-US" sz="2100"/>
              <a:t>- Xin hãy thả tôi ra!</a:t>
            </a:r>
          </a:p>
          <a:p>
            <a:pPr lvl="1" algn="just"/>
            <a:r>
              <a:rPr lang="en-US" sz="2100"/>
              <a:t>    Sói nói :</a:t>
            </a:r>
          </a:p>
          <a:p>
            <a:pPr lvl="1" algn="just"/>
            <a:r>
              <a:rPr lang="en-US" sz="2100"/>
              <a:t>    - Được, ta sẽ thả, những ngươi hãy nói cho ta biết : Vì sao các ngươi cứ nhảy nhót vui đùa suốt ngày, còn ta lúc nào cũng thấy buồn bực ?</a:t>
            </a:r>
          </a:p>
          <a:p>
            <a:pPr lvl="1" algn="just"/>
            <a:r>
              <a:rPr lang="en-US" sz="2100"/>
              <a:t>    Sóc bảo :</a:t>
            </a:r>
          </a:p>
          <a:p>
            <a:pPr lvl="1" algn="just"/>
            <a:r>
              <a:rPr lang="en-US" sz="2100"/>
              <a:t>     - Thả tôi ra, rồi tôi sẽ nói.</a:t>
            </a:r>
          </a:p>
          <a:p>
            <a:pPr lvl="1" algn="just"/>
            <a:r>
              <a:rPr lang="en-US" sz="2100"/>
              <a:t>    Sói thả sóc ra. Sóc nhảy tót lên cây cao, rồi đáp vọng xuống :</a:t>
            </a:r>
          </a:p>
          <a:p>
            <a:pPr lvl="1" algn="just"/>
            <a:r>
              <a:rPr lang="en-US" sz="2100"/>
              <a:t>    - Mỗi khi nhìn thấy anh, chúng tôi đều bỏ chạy vì anh hay gây gổ. Anh hay buồn bực vì anh không có bạn bè. Còn chúng tôi lúc nào cũng vui vì chúng tôi có nhiều bạn tốt.</a:t>
            </a:r>
          </a:p>
          <a:p>
            <a:pPr lvl="1" algn="r"/>
            <a:r>
              <a:rPr lang="en-US" sz="2100"/>
              <a:t>( Theo </a:t>
            </a:r>
            <a:r>
              <a:rPr lang="en-US" sz="2100" i="1"/>
              <a:t>truyện cổ Grim</a:t>
            </a:r>
            <a:r>
              <a:rPr lang="en-US" sz="2100"/>
              <a:t>)</a:t>
            </a:r>
          </a:p>
          <a:p>
            <a:pPr lvl="1" algn="just"/>
            <a:endParaRPr lang="en-US" sz="2100"/>
          </a:p>
        </p:txBody>
      </p:sp>
      <p:sp>
        <p:nvSpPr>
          <p:cNvPr id="5" name="TextBox 4"/>
          <p:cNvSpPr txBox="1"/>
          <p:nvPr/>
        </p:nvSpPr>
        <p:spPr>
          <a:xfrm>
            <a:off x="92342" y="61555"/>
            <a:ext cx="1590500" cy="461665"/>
          </a:xfrm>
          <a:prstGeom prst="rect">
            <a:avLst/>
          </a:prstGeom>
          <a:solidFill>
            <a:srgbClr val="FFD1FF"/>
          </a:solidFill>
        </p:spPr>
        <p:txBody>
          <a:bodyPr wrap="none" rtlCol="0">
            <a:spAutoFit/>
          </a:bodyPr>
          <a:lstStyle/>
          <a:p>
            <a:r>
              <a:rPr lang="en-US" sz="2400"/>
              <a:t>Chia đoạn</a:t>
            </a:r>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342" y="29655"/>
            <a:ext cx="2529860" cy="461665"/>
          </a:xfrm>
          <a:prstGeom prst="rect">
            <a:avLst/>
          </a:prstGeom>
          <a:solidFill>
            <a:srgbClr val="FFD1FF"/>
          </a:solidFill>
        </p:spPr>
        <p:txBody>
          <a:bodyPr wrap="none" rtlCol="0">
            <a:spAutoFit/>
          </a:bodyPr>
          <a:lstStyle/>
          <a:p>
            <a:r>
              <a:rPr lang="en-US" sz="2400"/>
              <a:t>Đọc nt theo đoạn</a:t>
            </a:r>
          </a:p>
        </p:txBody>
      </p:sp>
      <p:sp>
        <p:nvSpPr>
          <p:cNvPr id="2" name="Rectangle 1"/>
          <p:cNvSpPr/>
          <p:nvPr/>
        </p:nvSpPr>
        <p:spPr>
          <a:xfrm>
            <a:off x="-1" y="4631309"/>
            <a:ext cx="6156251" cy="430887"/>
          </a:xfrm>
          <a:prstGeom prst="rect">
            <a:avLst/>
          </a:prstGeom>
          <a:solidFill>
            <a:schemeClr val="bg1"/>
          </a:solidFill>
        </p:spPr>
        <p:txBody>
          <a:bodyPr wrap="square">
            <a:spAutoFit/>
          </a:bodyPr>
          <a:lstStyle/>
          <a:p>
            <a:r>
              <a:rPr lang="en-US" sz="2200"/>
              <a:t>Giải nghĩa từ: </a:t>
            </a:r>
            <a:r>
              <a:rPr lang="en-US" sz="2200">
                <a:solidFill>
                  <a:srgbClr val="E80888"/>
                </a:solidFill>
              </a:rPr>
              <a:t>ngái ngủ, van nài, cầu xin, gây gổ</a:t>
            </a:r>
          </a:p>
        </p:txBody>
      </p:sp>
    </p:spTree>
    <p:extLst>
      <p:ext uri="{BB962C8B-B14F-4D97-AF65-F5344CB8AC3E}">
        <p14:creationId xmlns:p14="http://schemas.microsoft.com/office/powerpoint/2010/main" val="25479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sp>
        <p:nvSpPr>
          <p:cNvPr id="4" name="TextBox 3"/>
          <p:cNvSpPr txBox="1"/>
          <p:nvPr/>
        </p:nvSpPr>
        <p:spPr>
          <a:xfrm>
            <a:off x="784156" y="1081055"/>
            <a:ext cx="7674044" cy="954107"/>
          </a:xfrm>
          <a:prstGeom prst="rect">
            <a:avLst/>
          </a:prstGeom>
          <a:noFill/>
        </p:spPr>
        <p:txBody>
          <a:bodyPr wrap="square" rtlCol="0">
            <a:spAutoFit/>
          </a:bodyPr>
          <a:lstStyle/>
          <a:p>
            <a:r>
              <a:rPr lang="en-US" sz="2800">
                <a:solidFill>
                  <a:srgbClr val="0070C0"/>
                </a:solidFill>
              </a:rPr>
              <a:t>Một chú sóc đang chuyền trên cành cây bỗng trượt chân, rơi trúng đầu lão sói đang ngái ngủ.</a:t>
            </a:r>
          </a:p>
        </p:txBody>
      </p:sp>
      <p:grpSp>
        <p:nvGrpSpPr>
          <p:cNvPr id="5" name="Group 4"/>
          <p:cNvGrpSpPr/>
          <p:nvPr/>
        </p:nvGrpSpPr>
        <p:grpSpPr>
          <a:xfrm>
            <a:off x="8355214" y="1461937"/>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H="1">
            <a:off x="7126530" y="1081055"/>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4156" y="2840703"/>
            <a:ext cx="7674044" cy="954107"/>
          </a:xfrm>
          <a:prstGeom prst="rect">
            <a:avLst/>
          </a:prstGeom>
          <a:noFill/>
        </p:spPr>
        <p:txBody>
          <a:bodyPr wrap="square" rtlCol="0">
            <a:spAutoFit/>
          </a:bodyPr>
          <a:lstStyle/>
          <a:p>
            <a:r>
              <a:rPr lang="en-US" sz="2800">
                <a:solidFill>
                  <a:srgbClr val="0070C0"/>
                </a:solidFill>
              </a:rPr>
              <a:t>Còn chúng tôi lúc nào cũng vui vì chúng tôi có nhiều bạn tốt.</a:t>
            </a:r>
          </a:p>
        </p:txBody>
      </p:sp>
      <p:cxnSp>
        <p:nvCxnSpPr>
          <p:cNvPr id="19" name="Straight Connector 18"/>
          <p:cNvCxnSpPr/>
          <p:nvPr/>
        </p:nvCxnSpPr>
        <p:spPr>
          <a:xfrm flipH="1">
            <a:off x="2526220" y="153201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39271" y="153201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34217" y="279690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038935" y="3208444"/>
            <a:ext cx="205971" cy="486785"/>
            <a:chOff x="4036634" y="3613350"/>
            <a:chExt cx="189104" cy="296494"/>
          </a:xfrm>
        </p:grpSpPr>
        <p:cxnSp>
          <p:nvCxnSpPr>
            <p:cNvPr id="24" name="Straight Connector 2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52538" y="714375"/>
            <a:ext cx="66389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1015663"/>
          </a:xfrm>
          <a:prstGeom prst="rect">
            <a:avLst/>
          </a:prstGeom>
          <a:solidFill>
            <a:schemeClr val="bg1"/>
          </a:solidFill>
        </p:spPr>
        <p:txBody>
          <a:bodyPr wrap="square">
            <a:spAutoFit/>
          </a:bodyPr>
          <a:lstStyle/>
          <a:p>
            <a:r>
              <a:rPr lang="vi-VN" sz="2000" b="1">
                <a:solidFill>
                  <a:srgbClr val="002060"/>
                </a:solidFill>
              </a:rPr>
              <a:t>chưa hết buồn ngủ hoặc chưa tỉnh táo hơn sau khi vừa ngủ dậy </a:t>
            </a:r>
            <a:endParaRPr lang="en-US" sz="2000" b="1">
              <a:solidFill>
                <a:srgbClr val="002060"/>
              </a:solidFill>
            </a:endParaRPr>
          </a:p>
        </p:txBody>
      </p:sp>
    </p:spTree>
    <p:extLst>
      <p:ext uri="{BB962C8B-B14F-4D97-AF65-F5344CB8AC3E}">
        <p14:creationId xmlns:p14="http://schemas.microsoft.com/office/powerpoint/2010/main" val="220514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30997"/>
          </a:xfrm>
          <a:prstGeom prst="rect">
            <a:avLst/>
          </a:prstGeom>
          <a:solidFill>
            <a:schemeClr val="bg1"/>
          </a:solidFill>
        </p:spPr>
        <p:txBody>
          <a:bodyPr wrap="square">
            <a:spAutoFit/>
          </a:bodyPr>
          <a:lstStyle/>
          <a:p>
            <a:r>
              <a:rPr lang="vi-VN" sz="2400"/>
              <a:t>; nói bằng giọng khẩn khoản , </a:t>
            </a:r>
            <a:r>
              <a:rPr lang="en-US" sz="2400"/>
              <a:t>c</a:t>
            </a:r>
            <a:r>
              <a:rPr lang="vi-VN" sz="2400"/>
              <a:t>ầu xin </a:t>
            </a:r>
            <a:endParaRPr lang="en-US" sz="2400"/>
          </a:p>
        </p:txBody>
      </p:sp>
    </p:spTree>
    <p:extLst>
      <p:ext uri="{BB962C8B-B14F-4D97-AF65-F5344CB8AC3E}">
        <p14:creationId xmlns:p14="http://schemas.microsoft.com/office/powerpoint/2010/main" val="230009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extLst>
      <p:ext uri="{BB962C8B-B14F-4D97-AF65-F5344CB8AC3E}">
        <p14:creationId xmlns:p14="http://schemas.microsoft.com/office/powerpoint/2010/main" val="65024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15078" y="292174"/>
            <a:ext cx="6884913" cy="367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079" y="3023918"/>
            <a:ext cx="3748308" cy="830997"/>
          </a:xfrm>
          <a:prstGeom prst="rect">
            <a:avLst/>
          </a:prstGeom>
          <a:solidFill>
            <a:schemeClr val="bg1"/>
          </a:solidFill>
        </p:spPr>
        <p:txBody>
          <a:bodyPr wrap="square">
            <a:spAutoFit/>
          </a:bodyPr>
          <a:lstStyle/>
          <a:p>
            <a:r>
              <a:rPr lang="vi-VN" sz="2400"/>
              <a:t>gây chuyện c</a:t>
            </a:r>
            <a:r>
              <a:rPr lang="en-US" sz="2400"/>
              <a:t>ã</a:t>
            </a:r>
            <a:r>
              <a:rPr lang="vi-VN" sz="2400"/>
              <a:t>i cọ , xô xát với thái độ hung hãn </a:t>
            </a:r>
            <a:endParaRPr lang="en-US" sz="2400"/>
          </a:p>
        </p:txBody>
      </p:sp>
    </p:spTree>
    <p:extLst>
      <p:ext uri="{BB962C8B-B14F-4D97-AF65-F5344CB8AC3E}">
        <p14:creationId xmlns:p14="http://schemas.microsoft.com/office/powerpoint/2010/main" val="145379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a:solidFill>
                  <a:srgbClr val="FF0000"/>
                </a:solidFill>
              </a:rPr>
              <a:t>Câu hỏi của sói</a:t>
            </a: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Một chú sóc đang chuyền trên cành cây bỗng trượt chân, rơi trúng đầu lão sói đang ngái ngủ. Sói chồm dậy, túm lấy sóc. Sóc van nài :</a:t>
            </a:r>
          </a:p>
          <a:p>
            <a:pPr lvl="1" algn="just"/>
            <a:r>
              <a:rPr lang="en-US" sz="2100" i="1"/>
              <a:t>    </a:t>
            </a:r>
            <a:r>
              <a:rPr lang="en-US" sz="2100"/>
              <a:t>- Xin hãy thả tôi ra!</a:t>
            </a:r>
          </a:p>
          <a:p>
            <a:pPr lvl="1" algn="just"/>
            <a:r>
              <a:rPr lang="en-US" sz="2100"/>
              <a:t>    Sói nói :</a:t>
            </a:r>
          </a:p>
          <a:p>
            <a:pPr lvl="1" algn="just"/>
            <a:r>
              <a:rPr lang="en-US" sz="2100"/>
              <a:t>    - Được, ta sẽ thả, những ngươi hãy nói cho ta biết : Vì sao các ngươi cứ nhảy nhót vui đùa suốt ngày, còn ta lúc nào cũng thấy buồn bực ?</a:t>
            </a:r>
          </a:p>
          <a:p>
            <a:pPr lvl="1" algn="just"/>
            <a:r>
              <a:rPr lang="en-US" sz="2100"/>
              <a:t>    Sóc bảo :</a:t>
            </a:r>
          </a:p>
          <a:p>
            <a:pPr lvl="1" algn="just"/>
            <a:r>
              <a:rPr lang="en-US" sz="2100"/>
              <a:t>     - Thả tôi ra, rồi tôi sẽ nói.</a:t>
            </a:r>
          </a:p>
          <a:p>
            <a:pPr lvl="1" algn="just"/>
            <a:r>
              <a:rPr lang="en-US" sz="2100"/>
              <a:t>    Sói thả sóc ra. Sóc nhảy tót lên cây cao, rồi đáp vọng xuống :</a:t>
            </a:r>
          </a:p>
          <a:p>
            <a:pPr lvl="1" algn="just"/>
            <a:r>
              <a:rPr lang="en-US" sz="2100"/>
              <a:t>    - Mỗi khi nhìn thấy anh, chúng tôi đều bỏ chạy vì anh hay gây gổ. Anh hay buồn bực vì anh không có bạn bè. Còn chúng tôi lúc nào cũng vui vì chúng tôi có nhiều bạn tốt.</a:t>
            </a:r>
          </a:p>
          <a:p>
            <a:pPr lvl="1" algn="r"/>
            <a:r>
              <a:rPr lang="en-US" sz="2100"/>
              <a:t>( Theo </a:t>
            </a:r>
            <a:r>
              <a:rPr lang="en-US" sz="2100" i="1"/>
              <a:t>truyện cổ Grim</a:t>
            </a:r>
            <a:r>
              <a:rPr lang="en-US" sz="2100"/>
              <a:t>)</a:t>
            </a:r>
          </a:p>
          <a:p>
            <a:pPr lvl="1" algn="just"/>
            <a:endParaRPr lang="en-US" sz="210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0" y="0"/>
            <a:ext cx="3044423" cy="461665"/>
          </a:xfrm>
          <a:prstGeom prst="rect">
            <a:avLst/>
          </a:prstGeom>
          <a:solidFill>
            <a:srgbClr val="FFD1FF"/>
          </a:solidFill>
        </p:spPr>
        <p:txBody>
          <a:bodyPr wrap="none" rtlCol="0">
            <a:spAutoFit/>
          </a:bodyPr>
          <a:lstStyle/>
          <a:p>
            <a:r>
              <a:rPr lang="en-US" sz="2400"/>
              <a:t>Đọc đoạn theo nhóm</a:t>
            </a:r>
          </a:p>
        </p:txBody>
      </p:sp>
    </p:spTree>
    <p:extLst>
      <p:ext uri="{BB962C8B-B14F-4D97-AF65-F5344CB8AC3E}">
        <p14:creationId xmlns:p14="http://schemas.microsoft.com/office/powerpoint/2010/main" val="228770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a:solidFill>
                  <a:srgbClr val="FF0000"/>
                </a:solidFill>
              </a:rPr>
              <a:t>Câu hỏi của sói</a:t>
            </a: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Một chú sóc đang chuyền trên cành cây bỗng trượt chân, rơi trúng đầu lão sói đang ngái ngủ. Sói chồm dậy, túm lấy sóc. Sóc van nài :</a:t>
            </a:r>
          </a:p>
          <a:p>
            <a:pPr lvl="1" algn="just"/>
            <a:r>
              <a:rPr lang="en-US" sz="2100" i="1"/>
              <a:t>    </a:t>
            </a:r>
            <a:r>
              <a:rPr lang="en-US" sz="2100"/>
              <a:t>- Xin hãy thả tôi ra!</a:t>
            </a:r>
          </a:p>
          <a:p>
            <a:pPr lvl="1" algn="just"/>
            <a:r>
              <a:rPr lang="en-US" sz="2100"/>
              <a:t>    Sói nói :</a:t>
            </a:r>
          </a:p>
          <a:p>
            <a:pPr lvl="1" algn="just"/>
            <a:r>
              <a:rPr lang="en-US" sz="2100"/>
              <a:t>    - Được, ta sẽ thả, những ngươi hãy nói cho ta biết : Vì sao các ngươi cứ nhảy nhót vui đùa suốt ngày, còn ta lúc nào cũng thấy buồn bực ?</a:t>
            </a:r>
          </a:p>
          <a:p>
            <a:pPr lvl="1" algn="just"/>
            <a:r>
              <a:rPr lang="en-US" sz="2100"/>
              <a:t>    Sóc bảo :</a:t>
            </a:r>
          </a:p>
          <a:p>
            <a:pPr lvl="1" algn="just"/>
            <a:r>
              <a:rPr lang="en-US" sz="2100"/>
              <a:t>     - Thả tôi ra, rồi tôi sẽ nói.</a:t>
            </a:r>
          </a:p>
          <a:p>
            <a:pPr lvl="1" algn="just"/>
            <a:r>
              <a:rPr lang="en-US" sz="2100"/>
              <a:t>    Sói thả sóc ra. Sóc nhảy tót lên cây cao, rồi đáp vọng xuống :</a:t>
            </a:r>
          </a:p>
          <a:p>
            <a:pPr lvl="1" algn="just"/>
            <a:r>
              <a:rPr lang="en-US" sz="2100"/>
              <a:t>    - Mỗi khi nhìn thấy anh, chúng tôi đều bỏ chạy vì anh hay gây gổ. Anh hay buồn bực vì anh không có bạn bè. Còn chúng tôi lúc nào cũng vui vì chúng tôi có nhiều bạn tốt.</a:t>
            </a:r>
          </a:p>
          <a:p>
            <a:pPr lvl="1" algn="r"/>
            <a:r>
              <a:rPr lang="en-US" sz="2100"/>
              <a:t>( Theo </a:t>
            </a:r>
            <a:r>
              <a:rPr lang="en-US" sz="2100" i="1"/>
              <a:t>truyện cổ Grim</a:t>
            </a:r>
            <a:r>
              <a:rPr lang="en-US" sz="2100"/>
              <a:t>)</a:t>
            </a:r>
          </a:p>
          <a:p>
            <a:pPr lvl="1" algn="just"/>
            <a:endParaRPr lang="en-US" sz="210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34426"/>
            <a:ext cx="2940228" cy="461665"/>
          </a:xfrm>
          <a:prstGeom prst="rect">
            <a:avLst/>
          </a:prstGeom>
          <a:solidFill>
            <a:srgbClr val="FFD1FF"/>
          </a:solidFill>
        </p:spPr>
        <p:txBody>
          <a:bodyPr wrap="none" rtlCol="0">
            <a:spAutoFit/>
          </a:bodyPr>
          <a:lstStyle/>
          <a:p>
            <a:r>
              <a:rPr lang="en-US" sz="2400">
                <a:solidFill>
                  <a:schemeClr val="tx1"/>
                </a:solidFill>
              </a:rPr>
              <a:t>Đọc toàn bài CN/ĐT</a:t>
            </a:r>
          </a:p>
        </p:txBody>
      </p:sp>
    </p:spTree>
    <p:extLst>
      <p:ext uri="{BB962C8B-B14F-4D97-AF65-F5344CB8AC3E}">
        <p14:creationId xmlns:p14="http://schemas.microsoft.com/office/powerpoint/2010/main" val="215604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3</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0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672393" y="4543954"/>
            <a:ext cx="8056932" cy="461665"/>
          </a:xfrm>
          <a:prstGeom prst="rect">
            <a:avLst/>
          </a:prstGeom>
          <a:solidFill>
            <a:schemeClr val="bg1"/>
          </a:solidFill>
        </p:spPr>
        <p:txBody>
          <a:bodyPr wrap="square">
            <a:spAutoFit/>
          </a:bodyPr>
          <a:lstStyle/>
          <a:p>
            <a:r>
              <a:rPr lang="vi-VN" sz="2400">
                <a:solidFill>
                  <a:srgbClr val="0070C0"/>
                </a:solidFill>
              </a:rPr>
              <a:t>a . Chuyện gì xảy ra kh</a:t>
            </a:r>
            <a:r>
              <a:rPr lang="en-US" sz="2400">
                <a:solidFill>
                  <a:srgbClr val="0070C0"/>
                </a:solidFill>
              </a:rPr>
              <a:t>i</a:t>
            </a:r>
            <a:r>
              <a:rPr lang="vi-VN" sz="2400">
                <a:solidFill>
                  <a:srgbClr val="0070C0"/>
                </a:solidFill>
              </a:rPr>
              <a:t> sóc đang chuy</a:t>
            </a:r>
            <a:r>
              <a:rPr lang="en-US" sz="2400">
                <a:solidFill>
                  <a:srgbClr val="0070C0"/>
                </a:solidFill>
              </a:rPr>
              <a:t>ề</a:t>
            </a:r>
            <a:r>
              <a:rPr lang="vi-VN" sz="2400">
                <a:solidFill>
                  <a:srgbClr val="0070C0"/>
                </a:solidFill>
              </a:rPr>
              <a:t>n trên cảnh cây ? </a:t>
            </a:r>
            <a:endParaRPr lang="en-US" sz="2400">
              <a:solidFill>
                <a:srgbClr val="0070C0"/>
              </a:solidFill>
            </a:endParaRPr>
          </a:p>
        </p:txBody>
      </p:sp>
      <p:cxnSp>
        <p:nvCxnSpPr>
          <p:cNvPr id="11" name="Straight Connector 10"/>
          <p:cNvCxnSpPr/>
          <p:nvPr/>
        </p:nvCxnSpPr>
        <p:spPr>
          <a:xfrm>
            <a:off x="1315904" y="1249043"/>
            <a:ext cx="7136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9" name="Straight Connector 8"/>
          <p:cNvCxnSpPr/>
          <p:nvPr/>
        </p:nvCxnSpPr>
        <p:spPr>
          <a:xfrm>
            <a:off x="672393" y="1621182"/>
            <a:ext cx="5653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3325" y="123825"/>
            <a:ext cx="954107" cy="646331"/>
          </a:xfrm>
          <a:prstGeom prst="rect">
            <a:avLst/>
          </a:prstGeom>
          <a:solidFill>
            <a:srgbClr val="FFD1FF"/>
          </a:solidFill>
        </p:spPr>
        <p:txBody>
          <a:bodyPr wrap="none" rtlCol="0">
            <a:spAutoFit/>
          </a:bodyPr>
          <a:lstStyle/>
          <a:p>
            <a:pPr algn="ctr"/>
            <a:r>
              <a:rPr lang="en-US" sz="3600" b="1">
                <a:solidFill>
                  <a:srgbClr val="FF0000"/>
                </a:solidFill>
              </a:rPr>
              <a:t>Ôn </a:t>
            </a:r>
          </a:p>
        </p:txBody>
      </p:sp>
      <p:sp>
        <p:nvSpPr>
          <p:cNvPr id="4" name="TextBox 3"/>
          <p:cNvSpPr txBox="1"/>
          <p:nvPr/>
        </p:nvSpPr>
        <p:spPr>
          <a:xfrm>
            <a:off x="971550" y="1604635"/>
            <a:ext cx="7837402" cy="523220"/>
          </a:xfrm>
          <a:prstGeom prst="rect">
            <a:avLst/>
          </a:prstGeom>
          <a:noFill/>
        </p:spPr>
        <p:txBody>
          <a:bodyPr wrap="none" rtlCol="0">
            <a:spAutoFit/>
          </a:bodyPr>
          <a:lstStyle/>
          <a:p>
            <a:r>
              <a:rPr lang="en-US" sz="2800"/>
              <a:t>Em học được gì qua bài học </a:t>
            </a:r>
            <a:r>
              <a:rPr lang="en-US" sz="2800" i="1"/>
              <a:t>Câu chuyện của rễ</a:t>
            </a:r>
          </a:p>
        </p:txBody>
      </p:sp>
    </p:spTree>
    <p:extLst>
      <p:ext uri="{BB962C8B-B14F-4D97-AF65-F5344CB8AC3E}">
        <p14:creationId xmlns:p14="http://schemas.microsoft.com/office/powerpoint/2010/main" val="1532516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1969565" y="4537173"/>
            <a:ext cx="4622622" cy="461665"/>
          </a:xfrm>
          <a:prstGeom prst="rect">
            <a:avLst/>
          </a:prstGeom>
          <a:solidFill>
            <a:schemeClr val="bg1"/>
          </a:solidFill>
        </p:spPr>
        <p:txBody>
          <a:bodyPr wrap="square">
            <a:spAutoFit/>
          </a:bodyPr>
          <a:lstStyle/>
          <a:p>
            <a:r>
              <a:rPr lang="en-US" sz="2400">
                <a:solidFill>
                  <a:srgbClr val="0070C0"/>
                </a:solidFill>
              </a:rPr>
              <a:t>Với tình huống ấy , sóc làm gì ?</a:t>
            </a: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2" name="Straight Connector 11"/>
          <p:cNvCxnSpPr/>
          <p:nvPr/>
        </p:nvCxnSpPr>
        <p:spPr>
          <a:xfrm>
            <a:off x="2347884" y="1993321"/>
            <a:ext cx="1737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1799" y="2344196"/>
            <a:ext cx="27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0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1969565" y="4537173"/>
            <a:ext cx="4069728" cy="461665"/>
          </a:xfrm>
          <a:prstGeom prst="rect">
            <a:avLst/>
          </a:prstGeom>
          <a:solidFill>
            <a:schemeClr val="bg1"/>
          </a:solidFill>
        </p:spPr>
        <p:txBody>
          <a:bodyPr wrap="square">
            <a:spAutoFit/>
          </a:bodyPr>
          <a:lstStyle/>
          <a:p>
            <a:r>
              <a:rPr lang="en-US" sz="2400">
                <a:solidFill>
                  <a:srgbClr val="0070C0"/>
                </a:solidFill>
              </a:rPr>
              <a:t>b. </a:t>
            </a:r>
            <a:r>
              <a:rPr lang="vi-VN" sz="2400">
                <a:solidFill>
                  <a:srgbClr val="0070C0"/>
                </a:solidFill>
              </a:rPr>
              <a:t>Sói hỏi sóc điều gì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9" name="Straight Connector 8"/>
          <p:cNvCxnSpPr/>
          <p:nvPr/>
        </p:nvCxnSpPr>
        <p:spPr>
          <a:xfrm>
            <a:off x="672393" y="3449982"/>
            <a:ext cx="77592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38214" y="3109740"/>
            <a:ext cx="540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717" y="3854019"/>
            <a:ext cx="3474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9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2</a:t>
            </a:r>
          </a:p>
        </p:txBody>
      </p:sp>
      <p:sp>
        <p:nvSpPr>
          <p:cNvPr id="7" name="Rectangle 6"/>
          <p:cNvSpPr/>
          <p:nvPr/>
        </p:nvSpPr>
        <p:spPr>
          <a:xfrm>
            <a:off x="517483" y="800757"/>
            <a:ext cx="8061274" cy="2677656"/>
          </a:xfrm>
          <a:prstGeom prst="rect">
            <a:avLst/>
          </a:prstGeom>
          <a:solidFill>
            <a:srgbClr val="FEE7EF"/>
          </a:solidFill>
        </p:spPr>
        <p:txBody>
          <a:bodyPr wrap="square">
            <a:spAutoFit/>
          </a:bodyPr>
          <a:lstStyle/>
          <a:p>
            <a:pPr lvl="1" algn="just"/>
            <a:r>
              <a:rPr lang="en-US" sz="2800"/>
              <a:t>Sói thả sóc ra. Sóc nhảy tót lên cây cao, rồi đáp vọng xuống :</a:t>
            </a:r>
          </a:p>
          <a:p>
            <a:pPr lvl="1" algn="just"/>
            <a:r>
              <a:rPr lang="en-US" sz="2800"/>
              <a:t>    - Mỗi khi nhìn thấy anh, chúng tôi đều bỏ chạy vì anh hay gây gổ. Anh hay buồn bực vì anh không có bạn bè. Còn chúng tôi lúc nào cũng vui vì chúng tôi có nhiều bạn tốt.</a:t>
            </a:r>
          </a:p>
        </p:txBody>
      </p:sp>
      <p:sp>
        <p:nvSpPr>
          <p:cNvPr id="6" name="Rectangle 5"/>
          <p:cNvSpPr/>
          <p:nvPr/>
        </p:nvSpPr>
        <p:spPr>
          <a:xfrm>
            <a:off x="1392866" y="3623186"/>
            <a:ext cx="7102548" cy="461665"/>
          </a:xfrm>
          <a:prstGeom prst="rect">
            <a:avLst/>
          </a:prstGeom>
          <a:solidFill>
            <a:schemeClr val="bg1"/>
          </a:solidFill>
        </p:spPr>
        <p:txBody>
          <a:bodyPr wrap="square">
            <a:spAutoFit/>
          </a:bodyPr>
          <a:lstStyle/>
          <a:p>
            <a:r>
              <a:rPr lang="en-US" sz="2400">
                <a:solidFill>
                  <a:srgbClr val="0070C0"/>
                </a:solidFill>
              </a:rPr>
              <a:t>c. </a:t>
            </a:r>
            <a:r>
              <a:rPr lang="vi-VN" sz="2400">
                <a:solidFill>
                  <a:srgbClr val="0070C0"/>
                </a:solidFill>
              </a:rPr>
              <a:t>Vì sao s</a:t>
            </a:r>
            <a:r>
              <a:rPr lang="en-US" sz="2400">
                <a:solidFill>
                  <a:srgbClr val="0070C0"/>
                </a:solidFill>
              </a:rPr>
              <a:t>ó</a:t>
            </a:r>
            <a:r>
              <a:rPr lang="vi-VN" sz="2400">
                <a:solidFill>
                  <a:srgbClr val="0070C0"/>
                </a:solidFill>
              </a:rPr>
              <a:t>i lúc nào cũng cảm thấy buồn bực ?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2" name="Straight Connector 11"/>
          <p:cNvCxnSpPr/>
          <p:nvPr/>
        </p:nvCxnSpPr>
        <p:spPr>
          <a:xfrm>
            <a:off x="3993316" y="2588744"/>
            <a:ext cx="43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9633" y="3021213"/>
            <a:ext cx="2747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2</a:t>
            </a:r>
          </a:p>
        </p:txBody>
      </p:sp>
      <p:sp>
        <p:nvSpPr>
          <p:cNvPr id="7" name="Rectangle 6"/>
          <p:cNvSpPr/>
          <p:nvPr/>
        </p:nvSpPr>
        <p:spPr>
          <a:xfrm>
            <a:off x="517483" y="800757"/>
            <a:ext cx="8061274" cy="2677656"/>
          </a:xfrm>
          <a:prstGeom prst="rect">
            <a:avLst/>
          </a:prstGeom>
          <a:solidFill>
            <a:srgbClr val="FEE7EF"/>
          </a:solidFill>
        </p:spPr>
        <p:txBody>
          <a:bodyPr wrap="square">
            <a:spAutoFit/>
          </a:bodyPr>
          <a:lstStyle/>
          <a:p>
            <a:pPr lvl="1" algn="just"/>
            <a:r>
              <a:rPr lang="en-US" sz="2800"/>
              <a:t>Sói thả sóc ra. Sóc nhảy tót lên cây cao, rồi đáp vọng xuống :</a:t>
            </a:r>
          </a:p>
          <a:p>
            <a:pPr lvl="1" algn="just"/>
            <a:r>
              <a:rPr lang="en-US" sz="2800"/>
              <a:t>    - Mỗi khi nhìn thấy anh, chúng tôi đều bỏ chạy vì anh hay gây gổ. Anh hay buồn bực vì anh không có bạn bè. Còn chúng tôi lúc nào cũng vui vì chúng tôi có nhiều bạn tốt.</a:t>
            </a:r>
          </a:p>
        </p:txBody>
      </p:sp>
      <p:sp>
        <p:nvSpPr>
          <p:cNvPr id="6" name="Rectangle 5"/>
          <p:cNvSpPr/>
          <p:nvPr/>
        </p:nvSpPr>
        <p:spPr>
          <a:xfrm>
            <a:off x="1392866" y="3623186"/>
            <a:ext cx="7102548" cy="461665"/>
          </a:xfrm>
          <a:prstGeom prst="rect">
            <a:avLst/>
          </a:prstGeom>
          <a:solidFill>
            <a:schemeClr val="bg1"/>
          </a:solidFill>
        </p:spPr>
        <p:txBody>
          <a:bodyPr wrap="square">
            <a:spAutoFit/>
          </a:bodyPr>
          <a:lstStyle/>
          <a:p>
            <a:r>
              <a:rPr lang="en-US" sz="2400">
                <a:solidFill>
                  <a:srgbClr val="0070C0"/>
                </a:solidFill>
              </a:rPr>
              <a:t>c. </a:t>
            </a:r>
            <a:r>
              <a:rPr lang="vi-VN" sz="2400">
                <a:solidFill>
                  <a:srgbClr val="0070C0"/>
                </a:solidFill>
              </a:rPr>
              <a:t>Vì sao </a:t>
            </a:r>
            <a:r>
              <a:rPr lang="en-US" sz="2400">
                <a:solidFill>
                  <a:srgbClr val="0070C0"/>
                </a:solidFill>
              </a:rPr>
              <a:t>lúc nào sóc cũng nhảy nhót vui đùa</a:t>
            </a:r>
            <a:r>
              <a:rPr lang="vi-VN" sz="2400">
                <a:solidFill>
                  <a:srgbClr val="0070C0"/>
                </a:solidFill>
              </a:rPr>
              <a:t> ?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2" name="Straight Connector 11"/>
          <p:cNvCxnSpPr/>
          <p:nvPr/>
        </p:nvCxnSpPr>
        <p:spPr>
          <a:xfrm>
            <a:off x="4316819" y="2994349"/>
            <a:ext cx="410416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9633" y="3425248"/>
            <a:ext cx="43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73267" y="1319645"/>
            <a:ext cx="7512839" cy="1664804"/>
            <a:chOff x="119232" y="1438629"/>
            <a:chExt cx="8826648" cy="2194470"/>
          </a:xfrm>
        </p:grpSpPr>
        <p:pic>
          <p:nvPicPr>
            <p:cNvPr id="3" name="Picture 2"/>
            <p:cNvPicPr>
              <a:picLocks noChangeAspect="1"/>
            </p:cNvPicPr>
            <p:nvPr/>
          </p:nvPicPr>
          <p:blipFill>
            <a:blip r:embed="rId2"/>
            <a:stretch>
              <a:fillRect/>
            </a:stretch>
          </p:blipFill>
          <p:spPr>
            <a:xfrm>
              <a:off x="198120" y="1438629"/>
              <a:ext cx="8641080" cy="800102"/>
            </a:xfrm>
            <a:prstGeom prst="rect">
              <a:avLst/>
            </a:prstGeom>
          </p:spPr>
        </p:pic>
        <p:pic>
          <p:nvPicPr>
            <p:cNvPr id="4" name="Picture 3"/>
            <p:cNvPicPr>
              <a:picLocks noChangeAspect="1"/>
            </p:cNvPicPr>
            <p:nvPr/>
          </p:nvPicPr>
          <p:blipFill>
            <a:blip r:embed="rId2"/>
            <a:stretch>
              <a:fillRect/>
            </a:stretch>
          </p:blipFill>
          <p:spPr>
            <a:xfrm>
              <a:off x="198120" y="2604249"/>
              <a:ext cx="8747760" cy="809978"/>
            </a:xfrm>
            <a:prstGeom prst="rect">
              <a:avLst/>
            </a:prstGeom>
          </p:spPr>
        </p:pic>
        <p:sp>
          <p:nvSpPr>
            <p:cNvPr id="5" name="TextBox 4"/>
            <p:cNvSpPr txBox="1"/>
            <p:nvPr/>
          </p:nvSpPr>
          <p:spPr>
            <a:xfrm flipH="1">
              <a:off x="119232" y="1588863"/>
              <a:ext cx="1099787" cy="1054813"/>
            </a:xfrm>
            <a:prstGeom prst="rect">
              <a:avLst/>
            </a:prstGeom>
            <a:noFill/>
          </p:spPr>
          <p:txBody>
            <a:bodyPr wrap="square" rtlCol="0">
              <a:spAutoFit/>
            </a:bodyPr>
            <a:lstStyle/>
            <a:p>
              <a:r>
                <a:rPr lang="en-US" sz="4600" b="1">
                  <a:latin typeface="HP001 4 hàng" panose="020B0603050302020204" pitchFamily="34" charset="0"/>
                </a:rPr>
                <a:t>S</a:t>
              </a:r>
              <a:endParaRPr lang="en-US" sz="4600" b="1" dirty="0">
                <a:latin typeface="HP001 4 hàng" panose="020B0603050302020204" pitchFamily="34" charset="0"/>
              </a:endParaRPr>
            </a:p>
          </p:txBody>
        </p:sp>
        <p:sp>
          <p:nvSpPr>
            <p:cNvPr id="9" name="TextBox 8"/>
            <p:cNvSpPr txBox="1"/>
            <p:nvPr/>
          </p:nvSpPr>
          <p:spPr>
            <a:xfrm flipH="1">
              <a:off x="119841" y="3024553"/>
              <a:ext cx="568360" cy="608546"/>
            </a:xfrm>
            <a:prstGeom prst="rect">
              <a:avLst/>
            </a:prstGeom>
            <a:noFill/>
          </p:spPr>
          <p:txBody>
            <a:bodyPr wrap="square" rtlCol="0">
              <a:spAutoFit/>
            </a:bodyPr>
            <a:lstStyle/>
            <a:p>
              <a:r>
                <a:rPr lang="en-US" sz="2400" b="1">
                  <a:latin typeface="HP001 4 hàng" panose="020B0603050302020204" pitchFamily="34" charset="0"/>
                </a:rPr>
                <a:t>S</a:t>
              </a:r>
              <a:endParaRPr lang="en-US" sz="2400" b="1" dirty="0">
                <a:latin typeface="HP001 4 hàng" panose="020B0603050302020204" pitchFamily="34" charset="0"/>
              </a:endParaRPr>
            </a:p>
          </p:txBody>
        </p:sp>
      </p:grpSp>
      <p:sp>
        <p:nvSpPr>
          <p:cNvPr id="13" name="TextBox 12"/>
          <p:cNvSpPr txBox="1"/>
          <p:nvPr/>
        </p:nvSpPr>
        <p:spPr>
          <a:xfrm>
            <a:off x="1660348" y="361310"/>
            <a:ext cx="1011815" cy="646331"/>
          </a:xfrm>
          <a:prstGeom prst="rect">
            <a:avLst/>
          </a:prstGeom>
          <a:noFill/>
        </p:spPr>
        <p:txBody>
          <a:bodyPr wrap="non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1.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Tô</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flipH="1">
            <a:off x="3271476" y="2522785"/>
            <a:ext cx="483762" cy="461665"/>
          </a:xfrm>
          <a:prstGeom prst="rect">
            <a:avLst/>
          </a:prstGeom>
          <a:noFill/>
        </p:spPr>
        <p:txBody>
          <a:bodyPr wrap="square" rtlCol="0">
            <a:spAutoFit/>
          </a:bodyPr>
          <a:lstStyle/>
          <a:p>
            <a:r>
              <a:rPr lang="en-US" sz="2400" b="1">
                <a:latin typeface="HP001 4 hàng" panose="020B0603050302020204" pitchFamily="34" charset="0"/>
              </a:rPr>
              <a:t>S</a:t>
            </a:r>
            <a:endParaRPr lang="en-US" sz="2400" b="1" dirty="0">
              <a:latin typeface="HP001 4 hàng" panose="020B0603050302020204" pitchFamily="34" charset="0"/>
            </a:endParaRPr>
          </a:p>
        </p:txBody>
      </p:sp>
      <p:sp>
        <p:nvSpPr>
          <p:cNvPr id="17" name="TextBox 16"/>
          <p:cNvSpPr txBox="1"/>
          <p:nvPr/>
        </p:nvSpPr>
        <p:spPr>
          <a:xfrm flipH="1">
            <a:off x="7494569" y="2526875"/>
            <a:ext cx="483762" cy="461665"/>
          </a:xfrm>
          <a:prstGeom prst="rect">
            <a:avLst/>
          </a:prstGeom>
          <a:noFill/>
        </p:spPr>
        <p:txBody>
          <a:bodyPr wrap="square" rtlCol="0">
            <a:spAutoFit/>
          </a:bodyPr>
          <a:lstStyle/>
          <a:p>
            <a:r>
              <a:rPr lang="en-US" sz="2400" b="1">
                <a:latin typeface="HP001 4 hàng" panose="020B0603050302020204" pitchFamily="34" charset="0"/>
              </a:rPr>
              <a:t>S</a:t>
            </a:r>
            <a:endParaRPr lang="en-US" sz="2400" b="1" dirty="0">
              <a:latin typeface="HP001 4 hàng" panose="020B0603050302020204" pitchFamily="34" charset="0"/>
            </a:endParaRPr>
          </a:p>
        </p:txBody>
      </p:sp>
      <p:sp>
        <p:nvSpPr>
          <p:cNvPr id="18" name="TextBox 17"/>
          <p:cNvSpPr txBox="1"/>
          <p:nvPr/>
        </p:nvSpPr>
        <p:spPr>
          <a:xfrm flipH="1">
            <a:off x="3244592" y="1434227"/>
            <a:ext cx="936088" cy="800219"/>
          </a:xfrm>
          <a:prstGeom prst="rect">
            <a:avLst/>
          </a:prstGeom>
          <a:noFill/>
        </p:spPr>
        <p:txBody>
          <a:bodyPr wrap="square" rtlCol="0">
            <a:spAutoFit/>
          </a:bodyPr>
          <a:lstStyle/>
          <a:p>
            <a:r>
              <a:rPr lang="en-US" sz="4600" b="1">
                <a:latin typeface="HP001 4 hàng" panose="020B0603050302020204" pitchFamily="34" charset="0"/>
              </a:rPr>
              <a:t>S</a:t>
            </a:r>
            <a:endParaRPr lang="en-US" sz="4600" b="1" dirty="0">
              <a:latin typeface="HP001 4 hàng" panose="020B0603050302020204" pitchFamily="34" charset="0"/>
            </a:endParaRPr>
          </a:p>
        </p:txBody>
      </p:sp>
      <p:sp>
        <p:nvSpPr>
          <p:cNvPr id="19" name="TextBox 18"/>
          <p:cNvSpPr txBox="1"/>
          <p:nvPr/>
        </p:nvSpPr>
        <p:spPr>
          <a:xfrm flipH="1">
            <a:off x="5331505" y="1424488"/>
            <a:ext cx="936088" cy="800219"/>
          </a:xfrm>
          <a:prstGeom prst="rect">
            <a:avLst/>
          </a:prstGeom>
          <a:noFill/>
        </p:spPr>
        <p:txBody>
          <a:bodyPr wrap="square" rtlCol="0">
            <a:spAutoFit/>
          </a:bodyPr>
          <a:lstStyle/>
          <a:p>
            <a:r>
              <a:rPr lang="en-US" sz="4600" b="1">
                <a:latin typeface="HP001 4 hàng" panose="020B0603050302020204" pitchFamily="34" charset="0"/>
              </a:rPr>
              <a:t>S</a:t>
            </a:r>
            <a:endParaRPr lang="en-US" sz="4600" b="1" dirty="0">
              <a:latin typeface="HP001 4 hàng" panose="020B0603050302020204" pitchFamily="34" charset="0"/>
            </a:endParaRPr>
          </a:p>
        </p:txBody>
      </p:sp>
      <p:sp>
        <p:nvSpPr>
          <p:cNvPr id="20" name="TextBox 19"/>
          <p:cNvSpPr txBox="1"/>
          <p:nvPr/>
        </p:nvSpPr>
        <p:spPr>
          <a:xfrm flipH="1">
            <a:off x="7415356" y="1424489"/>
            <a:ext cx="936088" cy="800219"/>
          </a:xfrm>
          <a:prstGeom prst="rect">
            <a:avLst/>
          </a:prstGeom>
          <a:noFill/>
        </p:spPr>
        <p:txBody>
          <a:bodyPr wrap="square" rtlCol="0">
            <a:spAutoFit/>
          </a:bodyPr>
          <a:lstStyle/>
          <a:p>
            <a:r>
              <a:rPr lang="en-US" sz="4600" b="1">
                <a:latin typeface="HP001 4 hàng" panose="020B0603050302020204" pitchFamily="34" charset="0"/>
              </a:rPr>
              <a:t>S</a:t>
            </a:r>
            <a:endParaRPr lang="en-US" sz="4600" b="1" dirty="0">
              <a:latin typeface="HP001 4 hàng" panose="020B0603050302020204" pitchFamily="34" charset="0"/>
            </a:endParaRPr>
          </a:p>
        </p:txBody>
      </p:sp>
      <p:sp>
        <p:nvSpPr>
          <p:cNvPr id="23" name="TextBox 22"/>
          <p:cNvSpPr txBox="1"/>
          <p:nvPr/>
        </p:nvSpPr>
        <p:spPr>
          <a:xfrm flipH="1">
            <a:off x="5370496" y="2523692"/>
            <a:ext cx="483762" cy="461665"/>
          </a:xfrm>
          <a:prstGeom prst="rect">
            <a:avLst/>
          </a:prstGeom>
          <a:noFill/>
        </p:spPr>
        <p:txBody>
          <a:bodyPr wrap="square" rtlCol="0">
            <a:spAutoFit/>
          </a:bodyPr>
          <a:lstStyle/>
          <a:p>
            <a:r>
              <a:rPr lang="en-US" sz="2400" b="1">
                <a:latin typeface="HP001 4 hàng" panose="020B0603050302020204" pitchFamily="34" charset="0"/>
              </a:rPr>
              <a:t>S</a:t>
            </a:r>
            <a:endParaRPr lang="en-US" sz="2400" b="1" dirty="0">
              <a:latin typeface="HP001 4 hàng" panose="020B0603050302020204" pitchFamily="34" charset="0"/>
            </a:endParaRPr>
          </a:p>
        </p:txBody>
      </p:sp>
    </p:spTree>
    <p:extLst>
      <p:ext uri="{BB962C8B-B14F-4D97-AF65-F5344CB8AC3E}">
        <p14:creationId xmlns:p14="http://schemas.microsoft.com/office/powerpoint/2010/main" val="97447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0348" y="361310"/>
            <a:ext cx="2683748" cy="646331"/>
          </a:xfrm>
          <a:prstGeom prst="rect">
            <a:avLst/>
          </a:prstGeom>
          <a:noFill/>
        </p:spPr>
        <p:txBody>
          <a:bodyPr wrap="non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2. </a:t>
            </a:r>
            <a:r>
              <a:rPr lang="en-US" sz="36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ngữ</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918086" y="1479504"/>
            <a:ext cx="7422038" cy="2124344"/>
            <a:chOff x="918086" y="1253081"/>
            <a:chExt cx="7422038" cy="2124344"/>
          </a:xfrm>
        </p:grpSpPr>
        <p:grpSp>
          <p:nvGrpSpPr>
            <p:cNvPr id="2" name="Group 1"/>
            <p:cNvGrpSpPr/>
            <p:nvPr/>
          </p:nvGrpSpPr>
          <p:grpSpPr>
            <a:xfrm>
              <a:off x="918086" y="1253081"/>
              <a:ext cx="7422038" cy="2124344"/>
              <a:chOff x="918086" y="1253081"/>
              <a:chExt cx="7422038" cy="2124344"/>
            </a:xfrm>
          </p:grpSpPr>
          <p:grpSp>
            <p:nvGrpSpPr>
              <p:cNvPr id="6" name="Group 5"/>
              <p:cNvGrpSpPr/>
              <p:nvPr/>
            </p:nvGrpSpPr>
            <p:grpSpPr>
              <a:xfrm>
                <a:off x="918086" y="1253081"/>
                <a:ext cx="7422038" cy="1075462"/>
                <a:chOff x="1173267" y="1319645"/>
                <a:chExt cx="7422038" cy="1075462"/>
              </a:xfrm>
            </p:grpSpPr>
            <p:pic>
              <p:nvPicPr>
                <p:cNvPr id="3" name="Picture 2"/>
                <p:cNvPicPr>
                  <a:picLocks noChangeAspect="1"/>
                </p:cNvPicPr>
                <p:nvPr/>
              </p:nvPicPr>
              <p:blipFill>
                <a:blip r:embed="rId2"/>
                <a:stretch>
                  <a:fillRect/>
                </a:stretch>
              </p:blipFill>
              <p:spPr>
                <a:xfrm>
                  <a:off x="1240413" y="1319645"/>
                  <a:ext cx="7354892" cy="606985"/>
                </a:xfrm>
                <a:prstGeom prst="rect">
                  <a:avLst/>
                </a:prstGeom>
              </p:spPr>
            </p:pic>
            <p:sp>
              <p:nvSpPr>
                <p:cNvPr id="5" name="TextBox 4"/>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5" name="Picture 24"/>
                <p:cNvPicPr>
                  <a:picLocks noChangeAspect="1"/>
                </p:cNvPicPr>
                <p:nvPr/>
              </p:nvPicPr>
              <p:blipFill>
                <a:blip r:embed="rId2"/>
                <a:stretch>
                  <a:fillRect/>
                </a:stretch>
              </p:blipFill>
              <p:spPr>
                <a:xfrm>
                  <a:off x="1240413" y="1788122"/>
                  <a:ext cx="7354892" cy="606985"/>
                </a:xfrm>
                <a:prstGeom prst="rect">
                  <a:avLst/>
                </a:prstGeom>
              </p:spPr>
            </p:pic>
          </p:grpSp>
          <p:grpSp>
            <p:nvGrpSpPr>
              <p:cNvPr id="17" name="Group 16"/>
              <p:cNvGrpSpPr/>
              <p:nvPr/>
            </p:nvGrpSpPr>
            <p:grpSpPr>
              <a:xfrm>
                <a:off x="918086" y="2301963"/>
                <a:ext cx="7422038" cy="1075462"/>
                <a:chOff x="1173267" y="1319645"/>
                <a:chExt cx="7422038" cy="1075462"/>
              </a:xfrm>
            </p:grpSpPr>
            <p:pic>
              <p:nvPicPr>
                <p:cNvPr id="18" name="Picture 17"/>
                <p:cNvPicPr>
                  <a:picLocks noChangeAspect="1"/>
                </p:cNvPicPr>
                <p:nvPr/>
              </p:nvPicPr>
              <p:blipFill>
                <a:blip r:embed="rId2"/>
                <a:stretch>
                  <a:fillRect/>
                </a:stretch>
              </p:blipFill>
              <p:spPr>
                <a:xfrm>
                  <a:off x="1240413" y="1319645"/>
                  <a:ext cx="7354892" cy="606985"/>
                </a:xfrm>
                <a:prstGeom prst="rect">
                  <a:avLst/>
                </a:prstGeom>
              </p:spPr>
            </p:pic>
            <p:sp>
              <p:nvSpPr>
                <p:cNvPr id="19" name="TextBox 18"/>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0" name="Picture 19"/>
                <p:cNvPicPr>
                  <a:picLocks noChangeAspect="1"/>
                </p:cNvPicPr>
                <p:nvPr/>
              </p:nvPicPr>
              <p:blipFill>
                <a:blip r:embed="rId2"/>
                <a:stretch>
                  <a:fillRect/>
                </a:stretch>
              </p:blipFill>
              <p:spPr>
                <a:xfrm>
                  <a:off x="1240413" y="1788122"/>
                  <a:ext cx="7354892" cy="606985"/>
                </a:xfrm>
                <a:prstGeom prst="rect">
                  <a:avLst/>
                </a:prstGeom>
              </p:spPr>
            </p:pic>
          </p:grpSp>
          <p:sp>
            <p:nvSpPr>
              <p:cNvPr id="21" name="TextBox 20"/>
              <p:cNvSpPr txBox="1"/>
              <p:nvPr/>
            </p:nvSpPr>
            <p:spPr>
              <a:xfrm flipH="1">
                <a:off x="1013508" y="1585810"/>
                <a:ext cx="1642009"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nhảy nhót</a:t>
                </a:r>
                <a:endParaRPr lang="en-US" sz="2400" b="1" dirty="0">
                  <a:solidFill>
                    <a:schemeClr val="tx1"/>
                  </a:solidFill>
                  <a:latin typeface="HP001 4 hàng" panose="020B0603050302020204" pitchFamily="34" charset="0"/>
                </a:endParaRPr>
              </a:p>
            </p:txBody>
          </p:sp>
        </p:grpSp>
        <p:sp>
          <p:nvSpPr>
            <p:cNvPr id="24" name="TextBox 23"/>
            <p:cNvSpPr txBox="1"/>
            <p:nvPr/>
          </p:nvSpPr>
          <p:spPr>
            <a:xfrm flipH="1">
              <a:off x="3544277" y="1574078"/>
              <a:ext cx="1686871" cy="461665"/>
            </a:xfrm>
            <a:prstGeom prst="rect">
              <a:avLst/>
            </a:prstGeom>
            <a:noFill/>
          </p:spPr>
          <p:txBody>
            <a:bodyPr wrap="square" rtlCol="0">
              <a:spAutoFit/>
            </a:bodyPr>
            <a:lstStyle/>
            <a:p>
              <a:r>
                <a:rPr lang="en-US" sz="2400" b="1">
                  <a:solidFill>
                    <a:srgbClr val="0070C0"/>
                  </a:solidFill>
                  <a:latin typeface="HP001 4 hàng" panose="020B0603050302020204" pitchFamily="34" charset="0"/>
                </a:rPr>
                <a:t>nhảy nhót</a:t>
              </a:r>
              <a:endParaRPr lang="en-US" sz="2400" b="1" dirty="0">
                <a:solidFill>
                  <a:srgbClr val="0070C0"/>
                </a:solidFill>
                <a:latin typeface="HP001 4 hàng" panose="020B0603050302020204" pitchFamily="34" charset="0"/>
              </a:endParaRPr>
            </a:p>
          </p:txBody>
        </p:sp>
        <p:sp>
          <p:nvSpPr>
            <p:cNvPr id="31" name="TextBox 30"/>
            <p:cNvSpPr txBox="1"/>
            <p:nvPr/>
          </p:nvSpPr>
          <p:spPr>
            <a:xfrm flipH="1">
              <a:off x="6097872" y="1573708"/>
              <a:ext cx="1705808" cy="461665"/>
            </a:xfrm>
            <a:prstGeom prst="rect">
              <a:avLst/>
            </a:prstGeom>
            <a:noFill/>
          </p:spPr>
          <p:txBody>
            <a:bodyPr wrap="square" rtlCol="0">
              <a:spAutoFit/>
            </a:bodyPr>
            <a:lstStyle/>
            <a:p>
              <a:r>
                <a:rPr lang="en-US" sz="2400" b="1">
                  <a:solidFill>
                    <a:srgbClr val="0070C0"/>
                  </a:solidFill>
                  <a:latin typeface="HP001 4 hàng" panose="020B0603050302020204" pitchFamily="34" charset="0"/>
                </a:rPr>
                <a:t>nhảy nhót</a:t>
              </a:r>
              <a:endParaRPr lang="en-US" sz="2400" b="1" dirty="0">
                <a:solidFill>
                  <a:srgbClr val="0070C0"/>
                </a:solidFill>
                <a:latin typeface="HP001 4 hàng" panose="020B0603050302020204" pitchFamily="34" charset="0"/>
              </a:endParaRPr>
            </a:p>
          </p:txBody>
        </p:sp>
        <p:sp>
          <p:nvSpPr>
            <p:cNvPr id="32" name="TextBox 31"/>
            <p:cNvSpPr txBox="1"/>
            <p:nvPr/>
          </p:nvSpPr>
          <p:spPr>
            <a:xfrm flipH="1">
              <a:off x="931254" y="2627795"/>
              <a:ext cx="1631471"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bạn tốt</a:t>
              </a:r>
              <a:endParaRPr lang="en-US" sz="2400" b="1" dirty="0">
                <a:solidFill>
                  <a:schemeClr val="tx1"/>
                </a:solidFill>
                <a:latin typeface="HP001 4 hàng" panose="020B0603050302020204" pitchFamily="34" charset="0"/>
              </a:endParaRPr>
            </a:p>
          </p:txBody>
        </p:sp>
        <p:sp>
          <p:nvSpPr>
            <p:cNvPr id="33" name="TextBox 32"/>
            <p:cNvSpPr txBox="1"/>
            <p:nvPr/>
          </p:nvSpPr>
          <p:spPr>
            <a:xfrm flipH="1">
              <a:off x="3544560" y="2627795"/>
              <a:ext cx="1788296" cy="461665"/>
            </a:xfrm>
            <a:prstGeom prst="rect">
              <a:avLst/>
            </a:prstGeom>
            <a:noFill/>
          </p:spPr>
          <p:txBody>
            <a:bodyPr wrap="square" rtlCol="0">
              <a:spAutoFit/>
            </a:bodyPr>
            <a:lstStyle/>
            <a:p>
              <a:r>
                <a:rPr lang="en-US" sz="2400" b="1">
                  <a:solidFill>
                    <a:srgbClr val="0070C0"/>
                  </a:solidFill>
                  <a:latin typeface="HP001 4 hàng" panose="020B0603050302020204" pitchFamily="34" charset="0"/>
                </a:rPr>
                <a:t>bạn tốt</a:t>
              </a:r>
              <a:endParaRPr lang="en-US" sz="2400" b="1" dirty="0">
                <a:solidFill>
                  <a:srgbClr val="0070C0"/>
                </a:solidFill>
                <a:latin typeface="HP001 4 hàng" panose="020B0603050302020204" pitchFamily="34" charset="0"/>
              </a:endParaRPr>
            </a:p>
          </p:txBody>
        </p:sp>
        <p:sp>
          <p:nvSpPr>
            <p:cNvPr id="34" name="TextBox 33"/>
            <p:cNvSpPr txBox="1"/>
            <p:nvPr/>
          </p:nvSpPr>
          <p:spPr>
            <a:xfrm flipH="1">
              <a:off x="6107396" y="2629969"/>
              <a:ext cx="1696283" cy="461665"/>
            </a:xfrm>
            <a:prstGeom prst="rect">
              <a:avLst/>
            </a:prstGeom>
            <a:noFill/>
          </p:spPr>
          <p:txBody>
            <a:bodyPr wrap="square" rtlCol="0">
              <a:spAutoFit/>
            </a:bodyPr>
            <a:lstStyle/>
            <a:p>
              <a:r>
                <a:rPr lang="en-US" sz="2400" b="1">
                  <a:solidFill>
                    <a:srgbClr val="0070C0"/>
                  </a:solidFill>
                  <a:latin typeface="HP001 4 hàng" panose="020B0603050302020204" pitchFamily="34" charset="0"/>
                </a:rPr>
                <a:t>bạn tốt</a:t>
              </a:r>
              <a:endParaRPr lang="en-US" sz="2400" b="1" dirty="0">
                <a:solidFill>
                  <a:srgbClr val="0070C0"/>
                </a:solidFill>
                <a:latin typeface="HP001 4 hàng" panose="020B0603050302020204" pitchFamily="34" charset="0"/>
              </a:endParaRPr>
            </a:p>
          </p:txBody>
        </p:sp>
      </p:grpSp>
    </p:spTree>
    <p:extLst>
      <p:ext uri="{BB962C8B-B14F-4D97-AF65-F5344CB8AC3E}">
        <p14:creationId xmlns:p14="http://schemas.microsoft.com/office/powerpoint/2010/main" val="181170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577" y="99925"/>
            <a:ext cx="7765990" cy="523220"/>
          </a:xfrm>
          <a:prstGeom prst="rect">
            <a:avLst/>
          </a:prstGeom>
          <a:solidFill>
            <a:schemeClr val="bg1"/>
          </a:solidFill>
        </p:spPr>
        <p:txBody>
          <a:bodyPr wrap="square" rtlCol="0">
            <a:spAutoFit/>
          </a:bodyPr>
          <a:lstStyle/>
          <a:p>
            <a:r>
              <a:rPr lang="en-US" sz="2800">
                <a:solidFill>
                  <a:schemeClr val="tx1"/>
                </a:solidFill>
              </a:rPr>
              <a:t>Viết vào vở câu trả lời cho câu hỏi c ở mục 3</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292" y="222942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75674" y="2713511"/>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Sói lúc nào cũng buồn bực vì sói không có </a:t>
            </a:r>
          </a:p>
        </p:txBody>
      </p:sp>
      <p:sp>
        <p:nvSpPr>
          <p:cNvPr id="9" name="TextBox 8"/>
          <p:cNvSpPr txBox="1"/>
          <p:nvPr/>
        </p:nvSpPr>
        <p:spPr>
          <a:xfrm>
            <a:off x="410713" y="1781244"/>
            <a:ext cx="1078187" cy="461665"/>
          </a:xfrm>
          <a:prstGeom prst="rect">
            <a:avLst/>
          </a:prstGeom>
          <a:solidFill>
            <a:srgbClr val="009242"/>
          </a:solidFill>
        </p:spPr>
        <p:txBody>
          <a:bodyPr wrap="square" rtlCol="0">
            <a:spAutoFit/>
          </a:bodyPr>
          <a:lstStyle/>
          <a:p>
            <a:r>
              <a:rPr lang="en-US" sz="2400">
                <a:solidFill>
                  <a:schemeClr val="bg1"/>
                </a:solidFill>
              </a:rPr>
              <a:t>   Viết</a:t>
            </a:r>
          </a:p>
        </p:txBody>
      </p:sp>
      <p:sp>
        <p:nvSpPr>
          <p:cNvPr id="17" name="TextBox 16"/>
          <p:cNvSpPr txBox="1"/>
          <p:nvPr/>
        </p:nvSpPr>
        <p:spPr>
          <a:xfrm>
            <a:off x="410713" y="782238"/>
            <a:ext cx="6923537" cy="523220"/>
          </a:xfrm>
          <a:prstGeom prst="rect">
            <a:avLst/>
          </a:prstGeom>
          <a:noFill/>
        </p:spPr>
        <p:txBody>
          <a:bodyPr wrap="square" rtlCol="0">
            <a:spAutoFit/>
          </a:bodyPr>
          <a:lstStyle/>
          <a:p>
            <a:r>
              <a:rPr lang="en-US" sz="2800">
                <a:solidFill>
                  <a:schemeClr val="tx1"/>
                </a:solidFill>
              </a:rPr>
              <a:t>Sói lúc nào cũng cảm thấy buồn bực vì </a:t>
            </a:r>
          </a:p>
        </p:txBody>
      </p:sp>
      <p:sp>
        <p:nvSpPr>
          <p:cNvPr id="18" name="TextBox 17"/>
          <p:cNvSpPr txBox="1"/>
          <p:nvPr/>
        </p:nvSpPr>
        <p:spPr>
          <a:xfrm>
            <a:off x="6762307" y="782238"/>
            <a:ext cx="2067367" cy="523220"/>
          </a:xfrm>
          <a:prstGeom prst="rect">
            <a:avLst/>
          </a:prstGeom>
          <a:solidFill>
            <a:schemeClr val="bg1"/>
          </a:solidFill>
        </p:spPr>
        <p:txBody>
          <a:bodyPr wrap="square" rtlCol="0">
            <a:spAutoFit/>
          </a:bodyPr>
          <a:lstStyle/>
          <a:p>
            <a:r>
              <a:rPr lang="en-US" sz="2800">
                <a:solidFill>
                  <a:srgbClr val="0418AC"/>
                </a:solidFill>
              </a:rPr>
              <a:t>sói không</a:t>
            </a:r>
          </a:p>
        </p:txBody>
      </p:sp>
      <p:sp>
        <p:nvSpPr>
          <p:cNvPr id="10" name="TextBox 9"/>
          <p:cNvSpPr txBox="1"/>
          <p:nvPr/>
        </p:nvSpPr>
        <p:spPr>
          <a:xfrm>
            <a:off x="410713" y="1249032"/>
            <a:ext cx="2881928" cy="523220"/>
          </a:xfrm>
          <a:prstGeom prst="rect">
            <a:avLst/>
          </a:prstGeom>
          <a:solidFill>
            <a:schemeClr val="bg1"/>
          </a:solidFill>
        </p:spPr>
        <p:txBody>
          <a:bodyPr wrap="square" rtlCol="0">
            <a:spAutoFit/>
          </a:bodyPr>
          <a:lstStyle/>
          <a:p>
            <a:r>
              <a:rPr lang="en-US" sz="2800">
                <a:solidFill>
                  <a:srgbClr val="0418AC"/>
                </a:solidFill>
              </a:rPr>
              <a:t>có bạn bè.</a:t>
            </a:r>
          </a:p>
        </p:txBody>
      </p:sp>
      <p:sp>
        <p:nvSpPr>
          <p:cNvPr id="12" name="Rectangle 11"/>
          <p:cNvSpPr/>
          <p:nvPr/>
        </p:nvSpPr>
        <p:spPr>
          <a:xfrm>
            <a:off x="294292" y="3374486"/>
            <a:ext cx="4630133"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bạn bè..</a:t>
            </a: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8" grpId="0" animBg="1"/>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 pitchFamily="34" charset="0"/>
                <a:cs typeface="Arial" pitchFamily="34" charset="0"/>
              </a:rPr>
              <a:t>Khởi động</a:t>
            </a: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1</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47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1</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48065" y="260497"/>
            <a:ext cx="5200410" cy="394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0357" y="320940"/>
            <a:ext cx="4968917" cy="400110"/>
          </a:xfrm>
          <a:prstGeom prst="rect">
            <a:avLst/>
          </a:prstGeom>
          <a:solidFill>
            <a:schemeClr val="bg1"/>
          </a:solidFill>
        </p:spPr>
        <p:txBody>
          <a:bodyPr wrap="square" rtlCol="0">
            <a:spAutoFit/>
          </a:bodyPr>
          <a:lstStyle/>
          <a:p>
            <a:r>
              <a:rPr lang="en-US" sz="2000">
                <a:solidFill>
                  <a:schemeClr val="tx1"/>
                </a:solidFill>
              </a:rPr>
              <a:t>Quan sát các con vật trong tranh?</a:t>
            </a:r>
          </a:p>
        </p:txBody>
      </p:sp>
      <p:sp>
        <p:nvSpPr>
          <p:cNvPr id="3" name="Rectangle 2"/>
          <p:cNvSpPr/>
          <p:nvPr/>
        </p:nvSpPr>
        <p:spPr>
          <a:xfrm>
            <a:off x="1276056" y="4182091"/>
            <a:ext cx="4892686" cy="400110"/>
          </a:xfrm>
          <a:prstGeom prst="rect">
            <a:avLst/>
          </a:prstGeom>
          <a:solidFill>
            <a:schemeClr val="bg1"/>
          </a:solidFill>
        </p:spPr>
        <p:txBody>
          <a:bodyPr wrap="none">
            <a:spAutoFit/>
          </a:bodyPr>
          <a:lstStyle/>
          <a:p>
            <a:r>
              <a:rPr lang="vi-VN" sz="2000"/>
              <a:t>a . Các con vật trong tranh đang làm gì ? </a:t>
            </a:r>
            <a:endParaRPr lang="en-US" sz="2000"/>
          </a:p>
        </p:txBody>
      </p:sp>
      <p:sp>
        <p:nvSpPr>
          <p:cNvPr id="7" name="Rectangle 6"/>
          <p:cNvSpPr/>
          <p:nvPr/>
        </p:nvSpPr>
        <p:spPr>
          <a:xfrm>
            <a:off x="1276056" y="4555416"/>
            <a:ext cx="4536819" cy="400110"/>
          </a:xfrm>
          <a:prstGeom prst="rect">
            <a:avLst/>
          </a:prstGeom>
        </p:spPr>
        <p:txBody>
          <a:bodyPr wrap="none">
            <a:spAutoFit/>
          </a:bodyPr>
          <a:lstStyle/>
          <a:p>
            <a:r>
              <a:rPr lang="vi-VN" sz="2000"/>
              <a:t>b . Em thấy các con vật này thế nào ? </a:t>
            </a:r>
            <a:endParaRPr lang="en-US" sz="2000"/>
          </a:p>
        </p:txBody>
      </p:sp>
    </p:spTree>
    <p:extLst>
      <p:ext uri="{BB962C8B-B14F-4D97-AF65-F5344CB8AC3E}">
        <p14:creationId xmlns:p14="http://schemas.microsoft.com/office/powerpoint/2010/main" val="32464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660" y="29817"/>
            <a:ext cx="4599336" cy="461665"/>
          </a:xfrm>
          <a:prstGeom prst="rect">
            <a:avLst/>
          </a:prstGeom>
          <a:noFill/>
        </p:spPr>
        <p:txBody>
          <a:bodyPr wrap="none" rtlCol="0">
            <a:spAutoFit/>
          </a:bodyPr>
          <a:lstStyle/>
          <a:p>
            <a:r>
              <a:rPr lang="en-US" sz="2400"/>
              <a:t>Nhìn vào bức tranh em thấy gì ?</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500"/>
          <a:stretch/>
        </p:blipFill>
        <p:spPr bwMode="auto">
          <a:xfrm>
            <a:off x="2343150" y="491482"/>
            <a:ext cx="4276725" cy="429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7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E80888"/>
          </a:solidFill>
          <a:ln w="76200">
            <a:solidFill>
              <a:srgbClr val="FFD1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a:t>         BÀI HỌC TỪ CUỘC SỐNG</a:t>
            </a:r>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E80888"/>
                </a:solidFill>
              </a:rPr>
              <a:t>5</a:t>
            </a:r>
          </a:p>
        </p:txBody>
      </p:sp>
      <p:grpSp>
        <p:nvGrpSpPr>
          <p:cNvPr id="12" name="Group 11"/>
          <p:cNvGrpSpPr/>
          <p:nvPr/>
        </p:nvGrpSpPr>
        <p:grpSpPr>
          <a:xfrm>
            <a:off x="2123416" y="1959308"/>
            <a:ext cx="6789696" cy="1028015"/>
            <a:chOff x="9566063" y="964372"/>
            <a:chExt cx="5446165" cy="698253"/>
          </a:xfrm>
        </p:grpSpPr>
        <p:sp>
          <p:nvSpPr>
            <p:cNvPr id="16" name="Rectangle 10"/>
            <p:cNvSpPr/>
            <p:nvPr/>
          </p:nvSpPr>
          <p:spPr>
            <a:xfrm>
              <a:off x="9566063" y="1015053"/>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446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124738" y="2044087"/>
            <a:ext cx="6034523" cy="707874"/>
          </a:xfrm>
          <a:prstGeom prst="rect">
            <a:avLst/>
          </a:prstGeom>
          <a:noFill/>
        </p:spPr>
        <p:txBody>
          <a:bodyPr wrap="square" lIns="91428" tIns="45714" rIns="91428" bIns="45714" rtlCol="0">
            <a:spAutoFit/>
          </a:bodyPr>
          <a:lstStyle/>
          <a:p>
            <a:pPr algn="ctr"/>
            <a:r>
              <a:rPr lang="en-US" sz="4000" b="1">
                <a:solidFill>
                  <a:srgbClr val="E80888"/>
                </a:solidFill>
                <a:latin typeface="Arial" pitchFamily="34" charset="0"/>
                <a:ea typeface="Arial-Rounded" pitchFamily="34" charset="0"/>
                <a:cs typeface="Arial" pitchFamily="34" charset="0"/>
              </a:rPr>
              <a:t>Câu hỏi của sói</a:t>
            </a:r>
          </a:p>
        </p:txBody>
      </p:sp>
      <p:sp>
        <p:nvSpPr>
          <p:cNvPr id="4" name="Oval 3"/>
          <p:cNvSpPr/>
          <p:nvPr/>
        </p:nvSpPr>
        <p:spPr>
          <a:xfrm>
            <a:off x="1374593" y="1928949"/>
            <a:ext cx="1055077" cy="1028015"/>
          </a:xfrm>
          <a:prstGeom prst="ellipse">
            <a:avLst/>
          </a:prstGeom>
          <a:solidFill>
            <a:srgbClr val="E808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05221" y="1932472"/>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mn-lt"/>
                <a:ea typeface="Arial-Rounded" pitchFamily="34" charset="0"/>
                <a:cs typeface="Arial-Rounded" pitchFamily="34" charset="0"/>
              </a:rPr>
              <a:t>Bài</a:t>
            </a:r>
          </a:p>
          <a:p>
            <a:pPr algn="ctr"/>
            <a:r>
              <a:rPr lang="en-US" sz="3600" b="1">
                <a:solidFill>
                  <a:schemeClr val="bg1"/>
                </a:solidFill>
                <a:latin typeface="+mn-lt"/>
                <a:ea typeface="Arial-Rounded" pitchFamily="34"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 pitchFamily="34" charset="0"/>
                <a:cs typeface="Arial" pitchFamily="34" charset="0"/>
              </a:rPr>
              <a:t>Đọc</a:t>
            </a: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a:solidFill>
                  <a:srgbClr val="FF0000"/>
                </a:solidFill>
              </a:rPr>
              <a:t>Câu hỏi của sói</a:t>
            </a: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Một chú sóc đang chuyền trên cành cây bỗng trượt chân, rơi trúng đầu lão sói đang ngái ngủ. Sói chồm dậy, túm lấy sóc. Sóc van nài :</a:t>
            </a:r>
          </a:p>
          <a:p>
            <a:pPr lvl="1" algn="just"/>
            <a:r>
              <a:rPr lang="en-US" sz="2100" i="1"/>
              <a:t>    </a:t>
            </a:r>
            <a:r>
              <a:rPr lang="en-US" sz="2100"/>
              <a:t>- Xin hãy thả tôi ra!</a:t>
            </a:r>
          </a:p>
          <a:p>
            <a:pPr lvl="1" algn="just"/>
            <a:r>
              <a:rPr lang="en-US" sz="2100"/>
              <a:t>    Sói nói :</a:t>
            </a:r>
          </a:p>
          <a:p>
            <a:pPr lvl="1" algn="just"/>
            <a:r>
              <a:rPr lang="en-US" sz="2100"/>
              <a:t>    - Được, ta sẽ thả, những ngươi hãy nói cho ta biết : Vì sao các ngươi cứ nhảy nhót vui đùa suốt ngày, còn ta lúc nào cũng thấy buồn bực ?</a:t>
            </a:r>
          </a:p>
          <a:p>
            <a:pPr lvl="1" algn="just"/>
            <a:r>
              <a:rPr lang="en-US" sz="2100"/>
              <a:t>    Sóc bảo :</a:t>
            </a:r>
          </a:p>
          <a:p>
            <a:pPr lvl="1" algn="just"/>
            <a:r>
              <a:rPr lang="en-US" sz="2100"/>
              <a:t>     - Thả tôi ra, rồi tôi sẽ nói.</a:t>
            </a:r>
          </a:p>
          <a:p>
            <a:pPr lvl="1" algn="just"/>
            <a:r>
              <a:rPr lang="en-US" sz="2100"/>
              <a:t>    Sói thả sóc ra. Sóc nhảy tót lên cây cao, rồi đáp vọng xuống :</a:t>
            </a:r>
          </a:p>
          <a:p>
            <a:pPr lvl="1" algn="just"/>
            <a:r>
              <a:rPr lang="en-US" sz="2100"/>
              <a:t>    - Mỗi khi nhìn thấy anh, chúng tôi đều bỏ chạy vì anh hay gây gổ. Anh hay buồn bực vì anh không có bạn bè. Còn chúng tôi lúc nào cũng vui vì chúng tôi có nhiều bạn tốt.</a:t>
            </a:r>
          </a:p>
          <a:p>
            <a:pPr lvl="1" algn="r"/>
            <a:r>
              <a:rPr lang="en-US" sz="2100"/>
              <a:t>( Theo </a:t>
            </a:r>
            <a:r>
              <a:rPr lang="en-US" sz="2100" i="1"/>
              <a:t>truyện cổ Grim</a:t>
            </a:r>
            <a:r>
              <a:rPr lang="en-US" sz="2100"/>
              <a:t>)</a:t>
            </a:r>
          </a:p>
          <a:p>
            <a:pPr lvl="1" algn="just"/>
            <a:endParaRPr lang="en-US" sz="2100"/>
          </a:p>
        </p:txBody>
      </p:sp>
      <p:sp>
        <p:nvSpPr>
          <p:cNvPr id="9" name="TextBox 8"/>
          <p:cNvSpPr txBox="1"/>
          <p:nvPr/>
        </p:nvSpPr>
        <p:spPr>
          <a:xfrm>
            <a:off x="0" y="-5121"/>
            <a:ext cx="1417376" cy="461665"/>
          </a:xfrm>
          <a:prstGeom prst="rect">
            <a:avLst/>
          </a:prstGeom>
          <a:solidFill>
            <a:srgbClr val="FFD1FF"/>
          </a:solidFill>
        </p:spPr>
        <p:txBody>
          <a:bodyPr wrap="none" rtlCol="0">
            <a:spAutoFit/>
          </a:bodyPr>
          <a:lstStyle/>
          <a:p>
            <a:r>
              <a:rPr lang="en-US" sz="2400">
                <a:solidFill>
                  <a:schemeClr val="tx1"/>
                </a:solidFill>
              </a:rPr>
              <a:t>Đọc mẫu</a:t>
            </a:r>
          </a:p>
        </p:txBody>
      </p:sp>
    </p:spTree>
    <p:extLst>
      <p:ext uri="{BB962C8B-B14F-4D97-AF65-F5344CB8AC3E}">
        <p14:creationId xmlns:p14="http://schemas.microsoft.com/office/powerpoint/2010/main" val="32076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a:solidFill>
                  <a:srgbClr val="FF0000"/>
                </a:solidFill>
              </a:rPr>
              <a:t>Câu hỏi của sói</a:t>
            </a: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Một chú sóc đang chuyền trên cành cây bỗng trượt chân, rơi trúng đầu lão sói đang ngái ngủ. Sói chồm dậy, túm lấy sóc. Sóc van nài :</a:t>
            </a:r>
          </a:p>
          <a:p>
            <a:pPr lvl="1" algn="just"/>
            <a:r>
              <a:rPr lang="en-US" sz="2100" i="1"/>
              <a:t>    </a:t>
            </a:r>
            <a:r>
              <a:rPr lang="en-US" sz="2100"/>
              <a:t>- Xin hãy thả tôi ra!</a:t>
            </a:r>
          </a:p>
          <a:p>
            <a:pPr lvl="1" algn="just"/>
            <a:r>
              <a:rPr lang="en-US" sz="2100"/>
              <a:t>    Sói nói :</a:t>
            </a:r>
          </a:p>
          <a:p>
            <a:pPr lvl="1" algn="just"/>
            <a:r>
              <a:rPr lang="en-US" sz="2100"/>
              <a:t>    - Được, ta sẽ thả, những ngươi hãy nói cho ta biết : Vì sao các ngươi cứ nhảy nhót vui đùa suốt ngày, còn ta lúc nào cũng thấy buồn bực ?</a:t>
            </a:r>
          </a:p>
          <a:p>
            <a:pPr lvl="1" algn="just"/>
            <a:r>
              <a:rPr lang="en-US" sz="2100"/>
              <a:t>    Sóc bảo :</a:t>
            </a:r>
          </a:p>
          <a:p>
            <a:pPr lvl="1" algn="just"/>
            <a:r>
              <a:rPr lang="en-US" sz="2100"/>
              <a:t>     - Thả tôi ra, rồi tôi sẽ nói.</a:t>
            </a:r>
          </a:p>
          <a:p>
            <a:pPr lvl="1" algn="just"/>
            <a:r>
              <a:rPr lang="en-US" sz="2100"/>
              <a:t>    Sói thả sóc ra. Sóc nhảy tót lên cây cao, rồi đáp vọng xuống :</a:t>
            </a:r>
          </a:p>
          <a:p>
            <a:pPr lvl="1" algn="just"/>
            <a:r>
              <a:rPr lang="en-US" sz="2100"/>
              <a:t>    - Mỗi khi nhìn thấy anh, chúng tôi đều bỏ chạy vì anh hay gây gổ. Anh hay buồn bực vì anh không có bạn bè. Còn chúng tôi lúc nào cũng vui vì chúng tôi có nhiều bạn tốt.</a:t>
            </a:r>
          </a:p>
          <a:p>
            <a:pPr lvl="1" algn="r"/>
            <a:r>
              <a:rPr lang="en-US" sz="2100"/>
              <a:t>( Theo </a:t>
            </a:r>
            <a:r>
              <a:rPr lang="en-US" sz="2100" i="1"/>
              <a:t>truyện cổ Grim</a:t>
            </a:r>
            <a:r>
              <a:rPr lang="en-US" sz="2100"/>
              <a:t>)</a:t>
            </a:r>
          </a:p>
          <a:p>
            <a:pPr lvl="1" algn="just"/>
            <a:endParaRPr lang="en-US" sz="2100"/>
          </a:p>
        </p:txBody>
      </p:sp>
      <p:sp>
        <p:nvSpPr>
          <p:cNvPr id="5" name="TextBox 4"/>
          <p:cNvSpPr txBox="1"/>
          <p:nvPr/>
        </p:nvSpPr>
        <p:spPr>
          <a:xfrm>
            <a:off x="0" y="4690008"/>
            <a:ext cx="3866764" cy="461665"/>
          </a:xfrm>
          <a:prstGeom prst="rect">
            <a:avLst/>
          </a:prstGeom>
          <a:solidFill>
            <a:srgbClr val="FFD1FF"/>
          </a:solidFill>
        </p:spPr>
        <p:txBody>
          <a:bodyPr wrap="none" rtlCol="0">
            <a:spAutoFit/>
          </a:bodyPr>
          <a:lstStyle/>
          <a:p>
            <a:r>
              <a:rPr lang="en-US" sz="2400"/>
              <a:t>Đọc nối tiếp từng câu lần 2</a:t>
            </a:r>
          </a:p>
        </p:txBody>
      </p:sp>
      <p:cxnSp>
        <p:nvCxnSpPr>
          <p:cNvPr id="7" name="Straight Connector 6"/>
          <p:cNvCxnSpPr/>
          <p:nvPr/>
        </p:nvCxnSpPr>
        <p:spPr>
          <a:xfrm flipH="1">
            <a:off x="3511195" y="777449"/>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54125" y="777449"/>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61081" y="1117585"/>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57853" y="234033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719368" y="3010181"/>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90299" y="3350317"/>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782800" y="369045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01377" y="393585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0019" y="42990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70019" y="2664291"/>
            <a:ext cx="3980577" cy="369332"/>
          </a:xfrm>
          <a:prstGeom prst="rect">
            <a:avLst/>
          </a:prstGeom>
        </p:spPr>
        <p:txBody>
          <a:bodyPr wrap="none">
            <a:spAutoFit/>
          </a:bodyPr>
          <a:lstStyle/>
          <a:p>
            <a:r>
              <a:rPr lang="en-US" sz="1800"/>
              <a:t>Từ khó: </a:t>
            </a:r>
            <a:r>
              <a:rPr lang="en-US" sz="1800">
                <a:solidFill>
                  <a:srgbClr val="FF0000"/>
                </a:solidFill>
              </a:rPr>
              <a:t>van nài, lúc nào, vọng xuống</a:t>
            </a:r>
          </a:p>
        </p:txBody>
      </p:sp>
    </p:spTree>
    <p:extLst>
      <p:ext uri="{BB962C8B-B14F-4D97-AF65-F5344CB8AC3E}">
        <p14:creationId xmlns:p14="http://schemas.microsoft.com/office/powerpoint/2010/main" val="17187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4998</TotalTime>
  <Words>1685</Words>
  <Application>Microsoft Office PowerPoint</Application>
  <PresentationFormat>On-screen Show (16:9)</PresentationFormat>
  <Paragraphs>159</Paragraphs>
  <Slides>27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Times New Roman</vt:lpstr>
      <vt:lpstr>Calibri Light</vt:lpstr>
      <vt:lpstr>HP001 4 hàng</vt:lpstr>
      <vt:lpstr>Lato</vt:lpstr>
      <vt:lpstr>Arial-Rounded</vt:lpstr>
      <vt:lpstr>Calibri</vt:lpstr>
      <vt:lpstr>Quicksand Medium</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Hong Nhung Nguyen Thi</cp:lastModifiedBy>
  <cp:revision>669</cp:revision>
  <dcterms:modified xsi:type="dcterms:W3CDTF">2022-03-21T04:56:12Z</dcterms:modified>
</cp:coreProperties>
</file>