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1" r:id="rId2"/>
    <p:sldId id="257" r:id="rId3"/>
    <p:sldId id="316" r:id="rId4"/>
    <p:sldId id="302" r:id="rId5"/>
    <p:sldId id="258" r:id="rId6"/>
    <p:sldId id="282" r:id="rId7"/>
    <p:sldId id="303" r:id="rId8"/>
    <p:sldId id="325" r:id="rId9"/>
    <p:sldId id="264" r:id="rId10"/>
    <p:sldId id="305" r:id="rId11"/>
    <p:sldId id="319" r:id="rId12"/>
    <p:sldId id="306" r:id="rId13"/>
    <p:sldId id="278" r:id="rId14"/>
    <p:sldId id="328" r:id="rId15"/>
    <p:sldId id="308"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FB1"/>
    <a:srgbClr val="0000FF"/>
    <a:srgbClr val="B9EDFF"/>
    <a:srgbClr val="F8E2FA"/>
    <a:srgbClr val="EEB8F2"/>
    <a:srgbClr val="EBAAF0"/>
    <a:srgbClr val="CC27D9"/>
    <a:srgbClr val="E590EC"/>
    <a:srgbClr val="E824B5"/>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8" d="100"/>
          <a:sy n="78" d="100"/>
        </p:scale>
        <p:origin x="89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85099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81037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0D050-8929-4E6F-A5CD-5B3BDBB625C6}" type="slidenum">
              <a:rPr lang="en-US" smtClean="0"/>
              <a:t>3</a:t>
            </a:fld>
            <a:endParaRPr lang="en-US"/>
          </a:p>
        </p:txBody>
      </p:sp>
    </p:spTree>
    <p:extLst>
      <p:ext uri="{BB962C8B-B14F-4D97-AF65-F5344CB8AC3E}">
        <p14:creationId xmlns:p14="http://schemas.microsoft.com/office/powerpoint/2010/main" val="125628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58969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25630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74635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27411"/>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966255" y="2160295"/>
            <a:ext cx="5350805"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25</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3: Khi </a:t>
            </a:r>
            <a:r>
              <a:rPr lang="en-US" altLang="zh-CN" sz="3200" b="1" dirty="0" err="1">
                <a:solidFill>
                  <a:srgbClr val="FF0000"/>
                </a:solidFill>
                <a:latin typeface="Times New Roman" panose="02020603050405020304" pitchFamily="18" charset="0"/>
                <a:cs typeface="Times New Roman" panose="02020603050405020304" pitchFamily="18" charset="0"/>
              </a:rPr>
              <a:t>mẹ</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vắng</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nhà</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3 + 4)</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98437" y="2110365"/>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hợp</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139159486"/>
      </p:ext>
    </p:extLst>
  </p:cSld>
  <p:clrMapOvr>
    <a:masterClrMapping/>
  </p:clrMapOvr>
  <p:transition spd="slow" advTm="7578">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a:extLst>
              <a:ext uri="{FF2B5EF4-FFF2-40B4-BE49-F238E27FC236}">
                <a16:creationId xmlns:a16="http://schemas.microsoft.com/office/drawing/2014/main" id="{FF4B498F-33EB-4191-ADBE-0FFD91168D6D}"/>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TextBox 29"/>
          <p:cNvSpPr txBox="1"/>
          <p:nvPr/>
        </p:nvSpPr>
        <p:spPr>
          <a:xfrm>
            <a:off x="4611453" y="2005044"/>
            <a:ext cx="587521"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d</a:t>
            </a:r>
          </a:p>
        </p:txBody>
      </p:sp>
      <p:sp>
        <p:nvSpPr>
          <p:cNvPr id="31" name="TextBox 30"/>
          <p:cNvSpPr txBox="1"/>
          <p:nvPr/>
        </p:nvSpPr>
        <p:spPr>
          <a:xfrm>
            <a:off x="6483696" y="2011406"/>
            <a:ext cx="91642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v</a:t>
            </a:r>
          </a:p>
        </p:txBody>
      </p:sp>
      <p:sp>
        <p:nvSpPr>
          <p:cNvPr id="17" name="TextBox 16"/>
          <p:cNvSpPr txBox="1"/>
          <p:nvPr/>
        </p:nvSpPr>
        <p:spPr>
          <a:xfrm>
            <a:off x="6195061" y="2006251"/>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ội vã</a:t>
            </a:r>
          </a:p>
        </p:txBody>
      </p:sp>
      <p:sp>
        <p:nvSpPr>
          <p:cNvPr id="29" name="TextBox 28"/>
          <p:cNvSpPr txBox="1"/>
          <p:nvPr/>
        </p:nvSpPr>
        <p:spPr>
          <a:xfrm>
            <a:off x="2617409" y="1999049"/>
            <a:ext cx="728519"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v</a:t>
            </a:r>
          </a:p>
        </p:txBody>
      </p:sp>
      <p:sp>
        <p:nvSpPr>
          <p:cNvPr id="28" name="TextBox 27"/>
          <p:cNvSpPr txBox="1"/>
          <p:nvPr/>
        </p:nvSpPr>
        <p:spPr>
          <a:xfrm>
            <a:off x="6416154" y="1166844"/>
            <a:ext cx="91642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k</a:t>
            </a:r>
          </a:p>
        </p:txBody>
      </p:sp>
      <p:sp>
        <p:nvSpPr>
          <p:cNvPr id="12" name="TextBox 11"/>
          <p:cNvSpPr txBox="1"/>
          <p:nvPr/>
        </p:nvSpPr>
        <p:spPr>
          <a:xfrm>
            <a:off x="6907441" y="1182006"/>
            <a:ext cx="1735226"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ể </a:t>
            </a:r>
            <a:r>
              <a:rPr lang="en-US" sz="3200" dirty="0" err="1">
                <a:latin typeface="UTM Avo" panose="02040603050506020204" pitchFamily="18" charset="0"/>
                <a:cs typeface="Arial" pitchFamily="34" charset="0"/>
              </a:rPr>
              <a:t>chuyện</a:t>
            </a:r>
            <a:endParaRPr lang="en-US" sz="3200" dirty="0">
              <a:latin typeface="UTM Avo" panose="02040603050506020204" pitchFamily="18" charset="0"/>
              <a:cs typeface="Arial" pitchFamily="34" charset="0"/>
            </a:endParaRPr>
          </a:p>
        </p:txBody>
      </p:sp>
      <p:sp>
        <p:nvSpPr>
          <p:cNvPr id="27" name="TextBox 26"/>
          <p:cNvSpPr txBox="1"/>
          <p:nvPr/>
        </p:nvSpPr>
        <p:spPr>
          <a:xfrm>
            <a:off x="4561994" y="1159036"/>
            <a:ext cx="456423"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c</a:t>
            </a:r>
          </a:p>
        </p:txBody>
      </p:sp>
      <p:sp>
        <p:nvSpPr>
          <p:cNvPr id="26" name="TextBox 25"/>
          <p:cNvSpPr txBox="1"/>
          <p:nvPr/>
        </p:nvSpPr>
        <p:spPr>
          <a:xfrm>
            <a:off x="2669076" y="1166844"/>
            <a:ext cx="585643"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k</a:t>
            </a:r>
          </a:p>
        </p:txBody>
      </p:sp>
      <p:sp>
        <p:nvSpPr>
          <p:cNvPr id="9" name="TextBox 8"/>
          <p:cNvSpPr txBox="1"/>
          <p:nvPr/>
        </p:nvSpPr>
        <p:spPr>
          <a:xfrm>
            <a:off x="2989174" y="1168712"/>
            <a:ext cx="1447800" cy="584775"/>
          </a:xfrm>
          <a:prstGeom prst="rect">
            <a:avLst/>
          </a:prstGeom>
          <a:noFill/>
        </p:spPr>
        <p:txBody>
          <a:bodyPr wrap="square" rtlCol="0">
            <a:spAutoFit/>
          </a:bodyPr>
          <a:lstStyle/>
          <a:p>
            <a:r>
              <a:rPr lang="en-US" sz="3200">
                <a:latin typeface="UTM Avo" panose="02040603050506020204" pitchFamily="18" charset="0"/>
                <a:cs typeface="Arial" pitchFamily="34" charset="0"/>
              </a:rPr>
              <a:t>ì lạ</a:t>
            </a:r>
          </a:p>
        </p:txBody>
      </p:sp>
      <p:sp>
        <p:nvSpPr>
          <p:cNvPr id="11" name="TextBox 10"/>
          <p:cNvSpPr txBox="1"/>
          <p:nvPr/>
        </p:nvSpPr>
        <p:spPr>
          <a:xfrm>
            <a:off x="4713623" y="1152978"/>
            <a:ext cx="1313437" cy="584775"/>
          </a:xfrm>
          <a:prstGeom prst="rect">
            <a:avLst/>
          </a:prstGeom>
          <a:noFill/>
        </p:spPr>
        <p:txBody>
          <a:bodyPr wrap="square" rtlCol="0">
            <a:spAutoFit/>
          </a:bodyPr>
          <a:lstStyle/>
          <a:p>
            <a:pPr algn="ctr"/>
            <a:r>
              <a:rPr lang="en-US" sz="3200" dirty="0">
                <a:latin typeface="UTM Avo" panose="02040603050506020204" pitchFamily="18" charset="0"/>
                <a:cs typeface="Arial" pitchFamily="34" charset="0"/>
              </a:rPr>
              <a:t>ỏ non</a:t>
            </a:r>
          </a:p>
        </p:txBody>
      </p:sp>
      <p:sp>
        <p:nvSpPr>
          <p:cNvPr id="7" name="TextBox 6"/>
          <p:cNvSpPr txBox="1"/>
          <p:nvPr/>
        </p:nvSpPr>
        <p:spPr>
          <a:xfrm>
            <a:off x="43351" y="2029881"/>
            <a:ext cx="2971800" cy="584763"/>
          </a:xfrm>
          <a:prstGeom prst="rect">
            <a:avLst/>
          </a:prstGeom>
          <a:noFill/>
        </p:spPr>
        <p:txBody>
          <a:bodyPr wrap="square" lIns="91428" tIns="45714" rIns="91428" bIns="45714" rtlCol="0">
            <a:spAutoFit/>
          </a:bodyPr>
          <a:lstStyle/>
          <a:p>
            <a:pPr algn="just"/>
            <a:r>
              <a:rPr lang="en-US" sz="3200">
                <a:latin typeface="UTM Avo" panose="02040603050506020204" pitchFamily="18" charset="0"/>
                <a:ea typeface="Arial-Rounded" pitchFamily="34" charset="0"/>
                <a:cs typeface="Arial" pitchFamily="34" charset="0"/>
              </a:rPr>
              <a:t>b. </a:t>
            </a:r>
            <a:r>
              <a:rPr lang="en-US" sz="3200" i="1">
                <a:latin typeface="UTM Avo" panose="02040603050506020204" pitchFamily="18" charset="0"/>
                <a:ea typeface="Arial-Rounded" pitchFamily="34" charset="0"/>
                <a:cs typeface="Arial" pitchFamily="34" charset="0"/>
              </a:rPr>
              <a:t>v</a:t>
            </a:r>
            <a:r>
              <a:rPr lang="en-US" sz="3200">
                <a:latin typeface="UTM Avo" panose="02040603050506020204" pitchFamily="18" charset="0"/>
                <a:ea typeface="Arial-Rounded" pitchFamily="34" charset="0"/>
                <a:cs typeface="Arial" pitchFamily="34" charset="0"/>
              </a:rPr>
              <a:t> hay </a:t>
            </a:r>
            <a:r>
              <a:rPr lang="en-US" sz="3200" i="1">
                <a:latin typeface="UTM Avo" panose="02040603050506020204" pitchFamily="18" charset="0"/>
                <a:ea typeface="Arial-Rounded" pitchFamily="34" charset="0"/>
                <a:cs typeface="Arial" pitchFamily="34" charset="0"/>
              </a:rPr>
              <a:t>d?</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1925" y="127635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974" y="542032"/>
            <a:ext cx="8451273" cy="523208"/>
          </a:xfrm>
          <a:prstGeom prst="rect">
            <a:avLst/>
          </a:prstGeom>
          <a:noFill/>
        </p:spPr>
        <p:txBody>
          <a:bodyPr wrap="square" lIns="91428" tIns="45714" rIns="91428" bIns="45714" rtlCol="0">
            <a:spAutoFit/>
          </a:bodyPr>
          <a:lstStyle/>
          <a:p>
            <a:pPr algn="just"/>
            <a:r>
              <a:rPr lang="en-US" sz="2800" b="1" dirty="0" err="1">
                <a:latin typeface="UTM Avo" panose="02040603050506020204" pitchFamily="18" charset="0"/>
                <a:ea typeface="Arial-Rounded" pitchFamily="34" charset="0"/>
                <a:cs typeface="Arial" pitchFamily="34" charset="0"/>
              </a:rPr>
              <a:t>Chọn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phù</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hợp</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thay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bông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58505" y="1202575"/>
            <a:ext cx="2643906" cy="584763"/>
          </a:xfrm>
          <a:prstGeom prst="rect">
            <a:avLst/>
          </a:prstGeom>
          <a:noFill/>
        </p:spPr>
        <p:txBody>
          <a:bodyPr wrap="square" lIns="91428" tIns="45714" rIns="91428" bIns="45714" rtlCol="0">
            <a:spAutoFit/>
          </a:bodyPr>
          <a:lstStyle/>
          <a:p>
            <a:pPr algn="just"/>
            <a:r>
              <a:rPr lang="en-US" sz="3200" dirty="0">
                <a:latin typeface="UTM Avo" panose="02040603050506020204" pitchFamily="18" charset="0"/>
                <a:ea typeface="Arial-Rounded" pitchFamily="34" charset="0"/>
                <a:cs typeface="Arial" pitchFamily="34" charset="0"/>
              </a:rPr>
              <a:t>a. </a:t>
            </a:r>
            <a:r>
              <a:rPr lang="en-US" sz="3200" i="1" dirty="0">
                <a:latin typeface="UTM Avo" panose="02040603050506020204" pitchFamily="18" charset="0"/>
                <a:ea typeface="Arial-Rounded" pitchFamily="34" charset="0"/>
                <a:cs typeface="Arial" pitchFamily="34" charset="0"/>
              </a:rPr>
              <a:t>c</a:t>
            </a:r>
            <a:r>
              <a:rPr lang="en-US" sz="3200" dirty="0">
                <a:latin typeface="UTM Avo" panose="02040603050506020204" pitchFamily="18" charset="0"/>
                <a:ea typeface="Arial-Rounded" pitchFamily="34" charset="0"/>
                <a:cs typeface="Arial" pitchFamily="34" charset="0"/>
              </a:rPr>
              <a:t> hay </a:t>
            </a:r>
            <a:r>
              <a:rPr lang="en-US" sz="3200" i="1" dirty="0">
                <a:latin typeface="UTM Avo" panose="02040603050506020204" pitchFamily="18" charset="0"/>
                <a:ea typeface="Arial-Rounded" pitchFamily="34" charset="0"/>
                <a:cs typeface="Arial" pitchFamily="34" charset="0"/>
              </a:rPr>
              <a:t>k?</a:t>
            </a: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725" y="128798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328" y="128105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49844" y="2006253"/>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ề nhà</a:t>
            </a: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547" y="21123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56866" y="2006252"/>
            <a:ext cx="2514600" cy="584775"/>
          </a:xfrm>
          <a:prstGeom prst="rect">
            <a:avLst/>
          </a:prstGeom>
          <a:noFill/>
        </p:spPr>
        <p:txBody>
          <a:bodyPr wrap="square" rtlCol="0">
            <a:spAutoFit/>
          </a:bodyPr>
          <a:lstStyle/>
          <a:p>
            <a:pPr algn="ctr"/>
            <a:r>
              <a:rPr lang="en-US" sz="3200">
                <a:latin typeface="UTM Avo" panose="02040603050506020204" pitchFamily="18" charset="0"/>
                <a:cs typeface="Arial" pitchFamily="34" charset="0"/>
              </a:rPr>
              <a:t>ê con</a:t>
            </a:r>
          </a:p>
        </p:txBody>
      </p:sp>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306" y="21147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269" y="21147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1144662" y="3846287"/>
            <a:ext cx="553395" cy="646331"/>
          </a:xfrm>
          <a:prstGeom prst="rect">
            <a:avLst/>
          </a:prstGeom>
          <a:noFill/>
        </p:spPr>
        <p:txBody>
          <a:bodyPr wrap="square" rtlCol="0">
            <a:spAutoFit/>
          </a:bodyPr>
          <a:lstStyle/>
          <a:p>
            <a:r>
              <a:rPr lang="en-US" sz="3600" b="1" dirty="0">
                <a:solidFill>
                  <a:srgbClr val="0000FF"/>
                </a:solidFill>
                <a:latin typeface="UTM Avo" panose="02040603050506020204"/>
              </a:rPr>
              <a:t>k</a:t>
            </a:r>
          </a:p>
        </p:txBody>
      </p:sp>
      <p:sp>
        <p:nvSpPr>
          <p:cNvPr id="33" name="TextBox 32"/>
          <p:cNvSpPr txBox="1"/>
          <p:nvPr/>
        </p:nvSpPr>
        <p:spPr>
          <a:xfrm>
            <a:off x="988634" y="2952750"/>
            <a:ext cx="2059366" cy="584775"/>
          </a:xfrm>
          <a:prstGeom prst="rect">
            <a:avLst/>
          </a:prstGeom>
          <a:noFill/>
        </p:spPr>
        <p:txBody>
          <a:bodyPr wrap="square" rtlCol="0">
            <a:spAutoFit/>
          </a:bodyPr>
          <a:lstStyle/>
          <a:p>
            <a:r>
              <a:rPr lang="en-US" sz="3200" b="1" i="1" u="sng" dirty="0" err="1">
                <a:solidFill>
                  <a:srgbClr val="FF0000"/>
                </a:solidFill>
                <a:latin typeface="UTM Avo" panose="02040603050506020204"/>
              </a:rPr>
              <a:t>Quy</a:t>
            </a:r>
            <a:r>
              <a:rPr lang="en-US" sz="3200" b="1" i="1" u="sng" dirty="0">
                <a:solidFill>
                  <a:srgbClr val="FF0000"/>
                </a:solidFill>
                <a:latin typeface="UTM Avo" panose="02040603050506020204"/>
              </a:rPr>
              <a:t> </a:t>
            </a:r>
            <a:r>
              <a:rPr lang="en-US" sz="3200" b="1" i="1" u="sng" dirty="0" err="1">
                <a:solidFill>
                  <a:srgbClr val="FF0000"/>
                </a:solidFill>
                <a:latin typeface="UTM Avo" panose="02040603050506020204"/>
              </a:rPr>
              <a:t>tắc</a:t>
            </a:r>
            <a:r>
              <a:rPr lang="en-US" sz="3200" b="1" i="1" u="sng" dirty="0">
                <a:solidFill>
                  <a:srgbClr val="FF0000"/>
                </a:solidFill>
                <a:latin typeface="UTM Avo" panose="02040603050506020204"/>
              </a:rPr>
              <a:t>:</a:t>
            </a:r>
          </a:p>
        </p:txBody>
      </p:sp>
      <p:sp>
        <p:nvSpPr>
          <p:cNvPr id="34" name="TextBox 33"/>
          <p:cNvSpPr txBox="1"/>
          <p:nvPr/>
        </p:nvSpPr>
        <p:spPr>
          <a:xfrm>
            <a:off x="2176840" y="3420130"/>
            <a:ext cx="716794" cy="646331"/>
          </a:xfrm>
          <a:prstGeom prst="rect">
            <a:avLst/>
          </a:prstGeom>
          <a:noFill/>
        </p:spPr>
        <p:txBody>
          <a:bodyPr wrap="square" rtlCol="0">
            <a:spAutoFit/>
          </a:bodyPr>
          <a:lstStyle/>
          <a:p>
            <a:r>
              <a:rPr lang="en-US" sz="3600" b="1" dirty="0" err="1">
                <a:solidFill>
                  <a:srgbClr val="A71FB1"/>
                </a:solidFill>
                <a:latin typeface="UTM Avo" panose="02040603050506020204"/>
              </a:rPr>
              <a:t>i</a:t>
            </a:r>
            <a:endParaRPr lang="en-US" sz="3600" b="1" dirty="0">
              <a:solidFill>
                <a:srgbClr val="A71FB1"/>
              </a:solidFill>
              <a:latin typeface="UTM Avo" panose="02040603050506020204"/>
            </a:endParaRPr>
          </a:p>
        </p:txBody>
      </p:sp>
      <p:sp>
        <p:nvSpPr>
          <p:cNvPr id="35" name="TextBox 34"/>
          <p:cNvSpPr txBox="1"/>
          <p:nvPr/>
        </p:nvSpPr>
        <p:spPr>
          <a:xfrm>
            <a:off x="2131634" y="3851730"/>
            <a:ext cx="716794" cy="646331"/>
          </a:xfrm>
          <a:prstGeom prst="rect">
            <a:avLst/>
          </a:prstGeom>
          <a:noFill/>
        </p:spPr>
        <p:txBody>
          <a:bodyPr wrap="square" rtlCol="0">
            <a:spAutoFit/>
          </a:bodyPr>
          <a:lstStyle/>
          <a:p>
            <a:r>
              <a:rPr lang="en-US" sz="3600" b="1" dirty="0">
                <a:solidFill>
                  <a:srgbClr val="A71FB1"/>
                </a:solidFill>
                <a:latin typeface="UTM Avo" panose="02040603050506020204"/>
              </a:rPr>
              <a:t>e</a:t>
            </a:r>
          </a:p>
        </p:txBody>
      </p:sp>
      <p:sp>
        <p:nvSpPr>
          <p:cNvPr id="36" name="TextBox 35"/>
          <p:cNvSpPr txBox="1"/>
          <p:nvPr/>
        </p:nvSpPr>
        <p:spPr>
          <a:xfrm>
            <a:off x="2131634" y="4412342"/>
            <a:ext cx="653143" cy="646331"/>
          </a:xfrm>
          <a:prstGeom prst="rect">
            <a:avLst/>
          </a:prstGeom>
          <a:noFill/>
        </p:spPr>
        <p:txBody>
          <a:bodyPr wrap="square" rtlCol="0">
            <a:spAutoFit/>
          </a:bodyPr>
          <a:lstStyle/>
          <a:p>
            <a:r>
              <a:rPr lang="en-US" sz="3600" b="1" dirty="0">
                <a:solidFill>
                  <a:srgbClr val="A71FB1"/>
                </a:solidFill>
                <a:latin typeface="UTM Avo" panose="02040603050506020204"/>
              </a:rPr>
              <a:t>ê</a:t>
            </a:r>
          </a:p>
        </p:txBody>
      </p:sp>
      <p:cxnSp>
        <p:nvCxnSpPr>
          <p:cNvPr id="20" name="Straight Arrow Connector 19"/>
          <p:cNvCxnSpPr/>
          <p:nvPr/>
        </p:nvCxnSpPr>
        <p:spPr>
          <a:xfrm flipV="1">
            <a:off x="1545658" y="3851730"/>
            <a:ext cx="585976" cy="2292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1554692" y="4248150"/>
            <a:ext cx="609600" cy="29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1545658" y="4412342"/>
            <a:ext cx="585976" cy="3231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flipH="1">
            <a:off x="4506148" y="3422705"/>
            <a:ext cx="692825" cy="646331"/>
          </a:xfrm>
          <a:prstGeom prst="rect">
            <a:avLst/>
          </a:prstGeom>
          <a:noFill/>
        </p:spPr>
        <p:txBody>
          <a:bodyPr wrap="square" rtlCol="0">
            <a:spAutoFit/>
          </a:bodyPr>
          <a:lstStyle/>
          <a:p>
            <a:r>
              <a:rPr lang="en-US" sz="3600" b="1" dirty="0">
                <a:solidFill>
                  <a:srgbClr val="0000FF"/>
                </a:solidFill>
                <a:latin typeface="UTM Avo" panose="02040603050506020204"/>
              </a:rPr>
              <a:t>c:</a:t>
            </a:r>
            <a:endParaRPr lang="en-US" sz="3600" b="1" dirty="0">
              <a:solidFill>
                <a:srgbClr val="A71FB1"/>
              </a:solidFill>
              <a:latin typeface="UTM Avo" panose="02040603050506020204"/>
            </a:endParaRPr>
          </a:p>
        </p:txBody>
      </p:sp>
      <p:sp>
        <p:nvSpPr>
          <p:cNvPr id="43" name="TextBox 42"/>
          <p:cNvSpPr txBox="1"/>
          <p:nvPr/>
        </p:nvSpPr>
        <p:spPr>
          <a:xfrm flipH="1">
            <a:off x="4653306" y="3982819"/>
            <a:ext cx="5095051" cy="646331"/>
          </a:xfrm>
          <a:prstGeom prst="rect">
            <a:avLst/>
          </a:prstGeom>
          <a:noFill/>
        </p:spPr>
        <p:txBody>
          <a:bodyPr wrap="square" rtlCol="0">
            <a:spAutoFit/>
          </a:bodyPr>
          <a:lstStyle/>
          <a:p>
            <a:r>
              <a:rPr lang="en-US" sz="3600" b="1" dirty="0">
                <a:solidFill>
                  <a:srgbClr val="A71FB1"/>
                </a:solidFill>
                <a:latin typeface="UTM Avo" panose="02040603050506020204"/>
              </a:rPr>
              <a:t>o, ô, ơ, a, ă, â, u, ư</a:t>
            </a:r>
          </a:p>
        </p:txBody>
      </p:sp>
      <p:sp>
        <p:nvSpPr>
          <p:cNvPr id="44" name="Rounded Rectangle 43"/>
          <p:cNvSpPr/>
          <p:nvPr/>
        </p:nvSpPr>
        <p:spPr>
          <a:xfrm>
            <a:off x="381000" y="2831685"/>
            <a:ext cx="8328661" cy="2139904"/>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5" name="Rectangle 44"/>
          <p:cNvSpPr/>
          <p:nvPr/>
        </p:nvSpPr>
        <p:spPr>
          <a:xfrm>
            <a:off x="4923971" y="3443917"/>
            <a:ext cx="4096665" cy="646331"/>
          </a:xfrm>
          <a:prstGeom prst="rect">
            <a:avLst/>
          </a:prstGeom>
        </p:spPr>
        <p:txBody>
          <a:bodyPr wrap="square">
            <a:spAutoFit/>
          </a:bodyPr>
          <a:lstStyle/>
          <a:p>
            <a:r>
              <a:rPr lang="en-US" sz="3600" b="1" dirty="0" err="1">
                <a:solidFill>
                  <a:srgbClr val="A71FB1"/>
                </a:solidFill>
                <a:latin typeface="UTM Avo" panose="02040603050506020204"/>
              </a:rPr>
              <a:t>các</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âm</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còn</a:t>
            </a:r>
            <a:r>
              <a:rPr lang="en-US" sz="3600" b="1" dirty="0">
                <a:solidFill>
                  <a:srgbClr val="A71FB1"/>
                </a:solidFill>
                <a:latin typeface="UTM Avo" panose="02040603050506020204"/>
              </a:rPr>
              <a:t> </a:t>
            </a:r>
            <a:r>
              <a:rPr lang="en-US" sz="3600" b="1" dirty="0" err="1">
                <a:solidFill>
                  <a:srgbClr val="A71FB1"/>
                </a:solidFill>
                <a:latin typeface="UTM Avo" panose="02040603050506020204"/>
              </a:rPr>
              <a:t>lại</a:t>
            </a:r>
            <a:endParaRPr lang="en-US" sz="3600" b="1" dirty="0">
              <a:solidFill>
                <a:srgbClr val="A71FB1"/>
              </a:solidFill>
              <a:latin typeface="UTM Avo" panose="02040603050506020204"/>
            </a:endParaRPr>
          </a:p>
        </p:txBody>
      </p:sp>
    </p:spTree>
    <p:custDataLst>
      <p:tags r:id="rId1"/>
    </p:custDataLst>
    <p:extLst>
      <p:ext uri="{BB962C8B-B14F-4D97-AF65-F5344CB8AC3E}">
        <p14:creationId xmlns:p14="http://schemas.microsoft.com/office/powerpoint/2010/main" val="3518547803"/>
      </p:ext>
    </p:extLst>
  </p:cSld>
  <p:clrMapOvr>
    <a:masterClrMapping/>
  </p:clrMapOvr>
  <mc:AlternateContent xmlns:mc="http://schemas.openxmlformats.org/markup-compatibility/2006" xmlns:p14="http://schemas.microsoft.com/office/powerpoint/2010/main">
    <mc:Choice Requires="p14">
      <p:transition spd="slow" p14:dur="2000" advTm="151970"/>
    </mc:Choice>
    <mc:Fallback xmlns="">
      <p:transition spd="slow" advTm="1519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plus(in)">
                                      <p:cBhvr>
                                        <p:cTn id="26" dur="1000"/>
                                        <p:tgtEl>
                                          <p:spTgt spid="20"/>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plus(in)">
                                      <p:cBhvr>
                                        <p:cTn id="29" dur="1000"/>
                                        <p:tgtEl>
                                          <p:spTgt spid="34"/>
                                        </p:tgtEl>
                                      </p:cBhvr>
                                    </p:animEffect>
                                  </p:childTnLst>
                                </p:cTn>
                              </p:par>
                              <p:par>
                                <p:cTn id="30" presetID="1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plus(in)">
                                      <p:cBhvr>
                                        <p:cTn id="32" dur="1000"/>
                                        <p:tgtEl>
                                          <p:spTgt spid="38"/>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plus(in)">
                                      <p:cBhvr>
                                        <p:cTn id="35" dur="1000"/>
                                        <p:tgtEl>
                                          <p:spTgt spid="35"/>
                                        </p:tgtEl>
                                      </p:cBhvr>
                                    </p:animEffect>
                                  </p:childTnLst>
                                </p:cTn>
                              </p:par>
                              <p:par>
                                <p:cTn id="36" presetID="1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plus(in)">
                                      <p:cBhvr>
                                        <p:cTn id="38" dur="1000"/>
                                        <p:tgtEl>
                                          <p:spTgt spid="41"/>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plus(in)">
                                      <p:cBhvr>
                                        <p:cTn id="41" dur="10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3"/>
                    </p:tgtEl>
                  </p:cond>
                </p:stCondLst>
                <p:endSync evt="end" delay="0">
                  <p:rtn val="all"/>
                </p:endSync>
                <p:childTnLst>
                  <p:par>
                    <p:cTn id="63" fill="hold">
                      <p:stCondLst>
                        <p:cond delay="indefinite"/>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0-ppt_w/2"/>
                                          </p:val>
                                        </p:tav>
                                      </p:tavLst>
                                    </p:anim>
                                    <p:anim calcmode="lin" valueType="num">
                                      <p:cBhvr additive="base">
                                        <p:cTn id="67" dur="500"/>
                                        <p:tgtEl>
                                          <p:spTgt spid="3"/>
                                        </p:tgtEl>
                                        <p:attrNameLst>
                                          <p:attrName>ppt_y</p:attrName>
                                        </p:attrNameLst>
                                      </p:cBhvr>
                                      <p:tavLst>
                                        <p:tav tm="0">
                                          <p:val>
                                            <p:strVal val="ppt_y"/>
                                          </p:val>
                                        </p:tav>
                                        <p:tav tm="100000">
                                          <p:val>
                                            <p:strVal val="0-ppt_h/2"/>
                                          </p:val>
                                        </p:tav>
                                      </p:tavLst>
                                    </p:anim>
                                    <p:set>
                                      <p:cBhvr>
                                        <p:cTn id="68" dur="1" fill="hold">
                                          <p:stCondLst>
                                            <p:cond delay="499"/>
                                          </p:stCondLst>
                                        </p:cTn>
                                        <p:tgtEl>
                                          <p:spTgt spid="3"/>
                                        </p:tgtEl>
                                        <p:attrNameLst>
                                          <p:attrName>style.visibility</p:attrName>
                                        </p:attrNameLst>
                                      </p:cBhvr>
                                      <p:to>
                                        <p:strVal val="hidden"/>
                                      </p:to>
                                    </p:set>
                                  </p:childTnLst>
                                </p:cTn>
                              </p:par>
                              <p:par>
                                <p:cTn id="69" presetID="2" presetClass="exit" presetSubtype="9" fill="hold" nodeType="withEffect">
                                  <p:stCondLst>
                                    <p:cond delay="0"/>
                                  </p:stCondLst>
                                  <p:childTnLst>
                                    <p:anim calcmode="lin" valueType="num">
                                      <p:cBhvr additive="base">
                                        <p:cTn id="70" dur="500"/>
                                        <p:tgtEl>
                                          <p:spTgt spid="10"/>
                                        </p:tgtEl>
                                        <p:attrNameLst>
                                          <p:attrName>ppt_x</p:attrName>
                                        </p:attrNameLst>
                                      </p:cBhvr>
                                      <p:tavLst>
                                        <p:tav tm="0">
                                          <p:val>
                                            <p:strVal val="ppt_x"/>
                                          </p:val>
                                        </p:tav>
                                        <p:tav tm="100000">
                                          <p:val>
                                            <p:strVal val="0-ppt_w/2"/>
                                          </p:val>
                                        </p:tav>
                                      </p:tavLst>
                                    </p:anim>
                                    <p:anim calcmode="lin" valueType="num">
                                      <p:cBhvr additive="base">
                                        <p:cTn id="71" dur="500"/>
                                        <p:tgtEl>
                                          <p:spTgt spid="10"/>
                                        </p:tgtEl>
                                        <p:attrNameLst>
                                          <p:attrName>ppt_y</p:attrName>
                                        </p:attrNameLst>
                                      </p:cBhvr>
                                      <p:tavLst>
                                        <p:tav tm="0">
                                          <p:val>
                                            <p:strVal val="ppt_y"/>
                                          </p:val>
                                        </p:tav>
                                        <p:tav tm="100000">
                                          <p:val>
                                            <p:strVal val="0-ppt_h/2"/>
                                          </p:val>
                                        </p:tav>
                                      </p:tavLst>
                                    </p:anim>
                                    <p:set>
                                      <p:cBhvr>
                                        <p:cTn id="72" dur="1" fill="hold">
                                          <p:stCondLst>
                                            <p:cond delay="499"/>
                                          </p:stCondLst>
                                        </p:cTn>
                                        <p:tgtEl>
                                          <p:spTgt spid="10"/>
                                        </p:tgtEl>
                                        <p:attrNameLst>
                                          <p:attrName>style.visibility</p:attrName>
                                        </p:attrNameLst>
                                      </p:cBhvr>
                                      <p:to>
                                        <p:strVal val="hidden"/>
                                      </p:to>
                                    </p:set>
                                  </p:childTnLst>
                                </p:cTn>
                              </p:par>
                              <p:par>
                                <p:cTn id="73" presetID="2" presetClass="exit" presetSubtype="9" fill="hold" nodeType="withEffect">
                                  <p:stCondLst>
                                    <p:cond delay="0"/>
                                  </p:stCondLst>
                                  <p:childTnLst>
                                    <p:anim calcmode="lin" valueType="num">
                                      <p:cBhvr additive="base">
                                        <p:cTn id="74" dur="500"/>
                                        <p:tgtEl>
                                          <p:spTgt spid="13"/>
                                        </p:tgtEl>
                                        <p:attrNameLst>
                                          <p:attrName>ppt_x</p:attrName>
                                        </p:attrNameLst>
                                      </p:cBhvr>
                                      <p:tavLst>
                                        <p:tav tm="0">
                                          <p:val>
                                            <p:strVal val="ppt_x"/>
                                          </p:val>
                                        </p:tav>
                                        <p:tav tm="100000">
                                          <p:val>
                                            <p:strVal val="0-ppt_w/2"/>
                                          </p:val>
                                        </p:tav>
                                      </p:tavLst>
                                    </p:anim>
                                    <p:anim calcmode="lin" valueType="num">
                                      <p:cBhvr additive="base">
                                        <p:cTn id="75" dur="500"/>
                                        <p:tgtEl>
                                          <p:spTgt spid="13"/>
                                        </p:tgtEl>
                                        <p:attrNameLst>
                                          <p:attrName>ppt_y</p:attrName>
                                        </p:attrNameLst>
                                      </p:cBhvr>
                                      <p:tavLst>
                                        <p:tav tm="0">
                                          <p:val>
                                            <p:strVal val="ppt_y"/>
                                          </p:val>
                                        </p:tav>
                                        <p:tav tm="100000">
                                          <p:val>
                                            <p:strVal val="0-ppt_h/2"/>
                                          </p:val>
                                        </p:tav>
                                      </p:tavLst>
                                    </p:anim>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
                                        <p:tgtEl>
                                          <p:spTgt spid="26"/>
                                        </p:tgtEl>
                                      </p:cBhvr>
                                    </p:animEffect>
                                  </p:childTnLst>
                                </p:cTn>
                              </p:par>
                              <p:par>
                                <p:cTn id="81" presetID="3" presetClass="emph" presetSubtype="2" fill="hold" grpId="1" nodeType="withEffect">
                                  <p:stCondLst>
                                    <p:cond delay="0"/>
                                  </p:stCondLst>
                                  <p:childTnLst>
                                    <p:animClr clrSpc="rgb" dir="cw">
                                      <p:cBhvr override="childStyle">
                                        <p:cTn id="82" dur="1000" fill="hold"/>
                                        <p:tgtEl>
                                          <p:spTgt spid="26"/>
                                        </p:tgtEl>
                                        <p:attrNameLst>
                                          <p:attrName>style.color</p:attrName>
                                        </p:attrNameLst>
                                      </p:cBhvr>
                                      <p:to>
                                        <a:schemeClr val="accent2"/>
                                      </p:to>
                                    </p:animClr>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
                                        <p:tgtEl>
                                          <p:spTgt spid="27"/>
                                        </p:tgtEl>
                                      </p:cBhvr>
                                    </p:animEffect>
                                  </p:childTnLst>
                                </p:cTn>
                              </p:par>
                              <p:par>
                                <p:cTn id="87" presetID="3" presetClass="emph" presetSubtype="2" fill="hold" grpId="1" nodeType="withEffect">
                                  <p:stCondLst>
                                    <p:cond delay="0"/>
                                  </p:stCondLst>
                                  <p:childTnLst>
                                    <p:animClr clrSpc="rgb" dir="cw">
                                      <p:cBhvr override="childStyle">
                                        <p:cTn id="88" dur="1000" fill="hold"/>
                                        <p:tgtEl>
                                          <p:spTgt spid="27"/>
                                        </p:tgtEl>
                                        <p:attrNameLst>
                                          <p:attrName>style.color</p:attrName>
                                        </p:attrNameLst>
                                      </p:cBhvr>
                                      <p:to>
                                        <a:schemeClr val="accent2"/>
                                      </p:to>
                                    </p:animClr>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
                                        <p:tgtEl>
                                          <p:spTgt spid="28"/>
                                        </p:tgtEl>
                                      </p:cBhvr>
                                    </p:animEffect>
                                  </p:childTnLst>
                                </p:cTn>
                              </p:par>
                              <p:par>
                                <p:cTn id="93" presetID="3" presetClass="emph" presetSubtype="2" fill="hold" grpId="1" nodeType="withEffect">
                                  <p:stCondLst>
                                    <p:cond delay="0"/>
                                  </p:stCondLst>
                                  <p:childTnLst>
                                    <p:animClr clrSpc="rgb" dir="cw">
                                      <p:cBhvr override="childStyle">
                                        <p:cTn id="94" dur="1000" fill="hold"/>
                                        <p:tgtEl>
                                          <p:spTgt spid="28"/>
                                        </p:tgtEl>
                                        <p:attrNameLst>
                                          <p:attrName>style.color</p:attrName>
                                        </p:attrNameLst>
                                      </p:cBhvr>
                                      <p:to>
                                        <a:schemeClr val="accent2"/>
                                      </p:to>
                                    </p:animClr>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2" presetClass="exit" presetSubtype="9" fill="hold" nodeType="clickEffect">
                                  <p:stCondLst>
                                    <p:cond delay="0"/>
                                  </p:stCondLst>
                                  <p:childTnLst>
                                    <p:anim calcmode="lin" valueType="num">
                                      <p:cBhvr additive="base">
                                        <p:cTn id="99" dur="500"/>
                                        <p:tgtEl>
                                          <p:spTgt spid="15"/>
                                        </p:tgtEl>
                                        <p:attrNameLst>
                                          <p:attrName>ppt_x</p:attrName>
                                        </p:attrNameLst>
                                      </p:cBhvr>
                                      <p:tavLst>
                                        <p:tav tm="0">
                                          <p:val>
                                            <p:strVal val="ppt_x"/>
                                          </p:val>
                                        </p:tav>
                                        <p:tav tm="100000">
                                          <p:val>
                                            <p:strVal val="0-ppt_w/2"/>
                                          </p:val>
                                        </p:tav>
                                      </p:tavLst>
                                    </p:anim>
                                    <p:anim calcmode="lin" valueType="num">
                                      <p:cBhvr additive="base">
                                        <p:cTn id="100" dur="500"/>
                                        <p:tgtEl>
                                          <p:spTgt spid="15"/>
                                        </p:tgtEl>
                                        <p:attrNameLst>
                                          <p:attrName>ppt_y</p:attrName>
                                        </p:attrNameLst>
                                      </p:cBhvr>
                                      <p:tavLst>
                                        <p:tav tm="0">
                                          <p:val>
                                            <p:strVal val="ppt_y"/>
                                          </p:val>
                                        </p:tav>
                                        <p:tav tm="100000">
                                          <p:val>
                                            <p:strVal val="0-ppt_h/2"/>
                                          </p:val>
                                        </p:tav>
                                      </p:tavLst>
                                    </p:anim>
                                    <p:set>
                                      <p:cBhvr>
                                        <p:cTn id="101" dur="1" fill="hold">
                                          <p:stCondLst>
                                            <p:cond delay="499"/>
                                          </p:stCondLst>
                                        </p:cTn>
                                        <p:tgtEl>
                                          <p:spTgt spid="15"/>
                                        </p:tgtEl>
                                        <p:attrNameLst>
                                          <p:attrName>style.visibility</p:attrName>
                                        </p:attrNameLst>
                                      </p:cBhvr>
                                      <p:to>
                                        <p:strVal val="hidden"/>
                                      </p:to>
                                    </p:set>
                                  </p:childTnLst>
                                </p:cTn>
                              </p:par>
                              <p:par>
                                <p:cTn id="102" presetID="2" presetClass="exit" presetSubtype="9" fill="hold" nodeType="withEffect">
                                  <p:stCondLst>
                                    <p:cond delay="0"/>
                                  </p:stCondLst>
                                  <p:childTnLst>
                                    <p:anim calcmode="lin" valueType="num">
                                      <p:cBhvr additive="base">
                                        <p:cTn id="103" dur="500"/>
                                        <p:tgtEl>
                                          <p:spTgt spid="21"/>
                                        </p:tgtEl>
                                        <p:attrNameLst>
                                          <p:attrName>ppt_x</p:attrName>
                                        </p:attrNameLst>
                                      </p:cBhvr>
                                      <p:tavLst>
                                        <p:tav tm="0">
                                          <p:val>
                                            <p:strVal val="ppt_x"/>
                                          </p:val>
                                        </p:tav>
                                        <p:tav tm="100000">
                                          <p:val>
                                            <p:strVal val="0-ppt_w/2"/>
                                          </p:val>
                                        </p:tav>
                                      </p:tavLst>
                                    </p:anim>
                                    <p:anim calcmode="lin" valueType="num">
                                      <p:cBhvr additive="base">
                                        <p:cTn id="104" dur="500"/>
                                        <p:tgtEl>
                                          <p:spTgt spid="21"/>
                                        </p:tgtEl>
                                        <p:attrNameLst>
                                          <p:attrName>ppt_y</p:attrName>
                                        </p:attrNameLst>
                                      </p:cBhvr>
                                      <p:tavLst>
                                        <p:tav tm="0">
                                          <p:val>
                                            <p:strVal val="ppt_y"/>
                                          </p:val>
                                        </p:tav>
                                        <p:tav tm="100000">
                                          <p:val>
                                            <p:strVal val="0-ppt_h/2"/>
                                          </p:val>
                                        </p:tav>
                                      </p:tavLst>
                                    </p:anim>
                                    <p:set>
                                      <p:cBhvr>
                                        <p:cTn id="105" dur="1" fill="hold">
                                          <p:stCondLst>
                                            <p:cond delay="499"/>
                                          </p:stCondLst>
                                        </p:cTn>
                                        <p:tgtEl>
                                          <p:spTgt spid="21"/>
                                        </p:tgtEl>
                                        <p:attrNameLst>
                                          <p:attrName>style.visibility</p:attrName>
                                        </p:attrNameLst>
                                      </p:cBhvr>
                                      <p:to>
                                        <p:strVal val="hidden"/>
                                      </p:to>
                                    </p:set>
                                  </p:childTnLst>
                                </p:cTn>
                              </p:par>
                              <p:par>
                                <p:cTn id="106" presetID="2" presetClass="exit" presetSubtype="9" fill="hold" nodeType="withEffect">
                                  <p:stCondLst>
                                    <p:cond delay="0"/>
                                  </p:stCondLst>
                                  <p:childTnLst>
                                    <p:anim calcmode="lin" valueType="num">
                                      <p:cBhvr additive="base">
                                        <p:cTn id="107" dur="500"/>
                                        <p:tgtEl>
                                          <p:spTgt spid="22"/>
                                        </p:tgtEl>
                                        <p:attrNameLst>
                                          <p:attrName>ppt_x</p:attrName>
                                        </p:attrNameLst>
                                      </p:cBhvr>
                                      <p:tavLst>
                                        <p:tav tm="0">
                                          <p:val>
                                            <p:strVal val="ppt_x"/>
                                          </p:val>
                                        </p:tav>
                                        <p:tav tm="100000">
                                          <p:val>
                                            <p:strVal val="0-ppt_w/2"/>
                                          </p:val>
                                        </p:tav>
                                      </p:tavLst>
                                    </p:anim>
                                    <p:anim calcmode="lin" valueType="num">
                                      <p:cBhvr additive="base">
                                        <p:cTn id="108" dur="500"/>
                                        <p:tgtEl>
                                          <p:spTgt spid="22"/>
                                        </p:tgtEl>
                                        <p:attrNameLst>
                                          <p:attrName>ppt_y</p:attrName>
                                        </p:attrNameLst>
                                      </p:cBhvr>
                                      <p:tavLst>
                                        <p:tav tm="0">
                                          <p:val>
                                            <p:strVal val="ppt_y"/>
                                          </p:val>
                                        </p:tav>
                                        <p:tav tm="100000">
                                          <p:val>
                                            <p:strVal val="0-ppt_h/2"/>
                                          </p:val>
                                        </p:tav>
                                      </p:tavLst>
                                    </p:anim>
                                    <p:set>
                                      <p:cBhvr>
                                        <p:cTn id="109" dur="1" fill="hold">
                                          <p:stCondLst>
                                            <p:cond delay="499"/>
                                          </p:stCondLst>
                                        </p:cTn>
                                        <p:tgtEl>
                                          <p:spTgt spid="22"/>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
                                        <p:tgtEl>
                                          <p:spTgt spid="29"/>
                                        </p:tgtEl>
                                      </p:cBhvr>
                                    </p:animEffect>
                                  </p:childTnLst>
                                </p:cTn>
                              </p:par>
                              <p:par>
                                <p:cTn id="113" presetID="3" presetClass="emph" presetSubtype="2" fill="hold" grpId="1" nodeType="withEffect">
                                  <p:stCondLst>
                                    <p:cond delay="0"/>
                                  </p:stCondLst>
                                  <p:childTnLst>
                                    <p:animClr clrSpc="rgb" dir="cw">
                                      <p:cBhvr override="childStyle">
                                        <p:cTn id="114" dur="1000" fill="hold"/>
                                        <p:tgtEl>
                                          <p:spTgt spid="29"/>
                                        </p:tgtEl>
                                        <p:attrNameLst>
                                          <p:attrName>style.color</p:attrName>
                                        </p:attrNameLst>
                                      </p:cBhvr>
                                      <p:to>
                                        <a:srgbClr val="FF0000"/>
                                      </p:to>
                                    </p:animClr>
                                  </p:childTnLst>
                                </p:cTn>
                              </p:par>
                              <p:par>
                                <p:cTn id="115" presetID="10"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
                                        <p:tgtEl>
                                          <p:spTgt spid="30"/>
                                        </p:tgtEl>
                                      </p:cBhvr>
                                    </p:animEffect>
                                  </p:childTnLst>
                                </p:cTn>
                              </p:par>
                              <p:par>
                                <p:cTn id="118" presetID="3" presetClass="emph" presetSubtype="2" fill="hold" grpId="1" nodeType="withEffect">
                                  <p:stCondLst>
                                    <p:cond delay="0"/>
                                  </p:stCondLst>
                                  <p:childTnLst>
                                    <p:animClr clrSpc="rgb" dir="cw">
                                      <p:cBhvr override="childStyle">
                                        <p:cTn id="119" dur="1000" fill="hold"/>
                                        <p:tgtEl>
                                          <p:spTgt spid="30"/>
                                        </p:tgtEl>
                                        <p:attrNameLst>
                                          <p:attrName>style.color</p:attrName>
                                        </p:attrNameLst>
                                      </p:cBhvr>
                                      <p:to>
                                        <a:srgbClr val="FF0000"/>
                                      </p:to>
                                    </p:animClr>
                                  </p:childTnLst>
                                </p:cTn>
                              </p:par>
                              <p:par>
                                <p:cTn id="120" presetID="10"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
                                        <p:tgtEl>
                                          <p:spTgt spid="31"/>
                                        </p:tgtEl>
                                      </p:cBhvr>
                                    </p:animEffect>
                                  </p:childTnLst>
                                </p:cTn>
                              </p:par>
                              <p:par>
                                <p:cTn id="123" presetID="3" presetClass="emph" presetSubtype="2" fill="hold" grpId="1" nodeType="withEffect">
                                  <p:stCondLst>
                                    <p:cond delay="0"/>
                                  </p:stCondLst>
                                  <p:childTnLst>
                                    <p:animClr clrSpc="rgb" dir="cw">
                                      <p:cBhvr override="childStyle">
                                        <p:cTn id="124" dur="1000" fill="hold"/>
                                        <p:tgtEl>
                                          <p:spTgt spid="31"/>
                                        </p:tgtEl>
                                        <p:attrNameLst>
                                          <p:attrName>style.color</p:attrName>
                                        </p:attrNameLst>
                                      </p:cBhvr>
                                      <p:to>
                                        <a:srgbClr val="FF0000"/>
                                      </p:to>
                                    </p:animClr>
                                  </p:childTnLst>
                                </p:cTn>
                              </p:par>
                            </p:childTnLst>
                          </p:cTn>
                        </p:par>
                      </p:childTnLst>
                    </p:cTn>
                  </p:par>
                </p:childTnLst>
              </p:cTn>
              <p:nextCondLst>
                <p:cond evt="onClick" delay="0">
                  <p:tgtEl>
                    <p:spTgt spid="15"/>
                  </p:tgtEl>
                </p:cond>
              </p:nextCondLst>
            </p:seq>
          </p:childTnLst>
        </p:cTn>
      </p:par>
    </p:tnLst>
    <p:bldLst>
      <p:bldP spid="30" grpId="0"/>
      <p:bldP spid="30" grpId="1"/>
      <p:bldP spid="31" grpId="0"/>
      <p:bldP spid="31" grpId="1"/>
      <p:bldP spid="29" grpId="0"/>
      <p:bldP spid="29" grpId="1"/>
      <p:bldP spid="28" grpId="0"/>
      <p:bldP spid="28" grpId="1"/>
      <p:bldP spid="27" grpId="0"/>
      <p:bldP spid="27" grpId="1"/>
      <p:bldP spid="26" grpId="0"/>
      <p:bldP spid="26" grpId="1"/>
      <p:bldP spid="4" grpId="0"/>
      <p:bldP spid="33" grpId="0"/>
      <p:bldP spid="34" grpId="0"/>
      <p:bldP spid="35" grpId="0"/>
      <p:bldP spid="36" grpId="0"/>
      <p:bldP spid="42" grpId="0"/>
      <p:bldP spid="43" grpId="0"/>
      <p:bldP spid="44" grpId="0" animBg="1"/>
      <p:bldP spid="45" grpId="0"/>
    </p:bldLst>
  </p:timing>
  <p:extLst>
    <p:ext uri="{E180D4A7-C9FB-4DFB-919C-405C955672EB}">
      <p14:showEvtLst xmlns:p14="http://schemas.microsoft.com/office/powerpoint/2010/main">
        <p14:triggerEvt type="onClick" time="56798" objId="3"/>
        <p14:triggerEvt type="onClick" time="58415" objId="3"/>
        <p14:triggerEvt type="onClick" time="94994" objId="1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78623" y="606150"/>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98437" y="2110365"/>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134080585"/>
      </p:ext>
    </p:extLst>
  </p:cSld>
  <p:clrMapOvr>
    <a:masterClrMapping/>
  </p:clrMapOvr>
  <p:transition spd="slow" advTm="8763">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87B2C8CC-0AB8-4C36-8CB0-669907CDC740}"/>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UTM Avo" panose="02040603050506020204" pitchFamily="18" charset="0"/>
                <a:cs typeface="Times New Roman" pitchFamily="18" charset="0"/>
              </a:rPr>
              <a:t>9</a:t>
            </a: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dirty="0">
                <a:latin typeface="UTM Avo" panose="02040603050506020204" pitchFamily="18" charset="0"/>
                <a:ea typeface="Arial-Rounded" pitchFamily="34" charset="0"/>
                <a:cs typeface="Arial" pitchFamily="34" charset="0"/>
              </a:rPr>
              <a:t>Quan </a:t>
            </a:r>
            <a:r>
              <a:rPr lang="en-US" sz="2400" b="1" dirty="0" err="1">
                <a:latin typeface="UTM Avo" panose="02040603050506020204" pitchFamily="18" charset="0"/>
                <a:ea typeface="Arial-Rounded" pitchFamily="34" charset="0"/>
                <a:cs typeface="Arial" pitchFamily="34" charset="0"/>
              </a:rPr>
              <a:t>sát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dùng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trong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khung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nói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theo</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Những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gì</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cần</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phải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tự</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làm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Những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gì</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em</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không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được</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tự</a:t>
            </a:r>
            <a:r>
              <a:rPr lang="en-US" sz="2400" b="1" dirty="0">
                <a:latin typeface="UTM Avo" panose="02040603050506020204" pitchFamily="18" charset="0"/>
                <a:ea typeface="Arial-Rounded" pitchFamily="34" charset="0"/>
                <a:cs typeface="Arial" pitchFamily="34" charset="0"/>
              </a:rPr>
              <a:t> ý </a:t>
            </a:r>
            <a:r>
              <a:rPr lang="en-US" sz="2400" b="1" dirty="0" err="1">
                <a:latin typeface="UTM Avo" panose="02040603050506020204" pitchFamily="18" charset="0"/>
                <a:ea typeface="Arial-Rounded" pitchFamily="34" charset="0"/>
                <a:cs typeface="Arial" pitchFamily="34" charset="0"/>
              </a:rPr>
              <a:t>làm</a:t>
            </a:r>
            <a:r>
              <a:rPr lang="en-US" sz="2400" b="1" dirty="0">
                <a:latin typeface="UTM Avo" panose="02040603050506020204" pitchFamily="18" charset="0"/>
                <a:ea typeface="Arial-Rounded" pitchFamily="34" charset="0"/>
                <a:cs typeface="Arial" pitchFamily="34" charset="0"/>
              </a:rPr>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804881" y="2038350"/>
            <a:ext cx="5893470" cy="290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1018D56-A9B0-4E76-874E-580BFA487A40}"/>
              </a:ext>
            </a:extLst>
          </p:cNvPr>
          <p:cNvSpPr txBox="1"/>
          <p:nvPr/>
        </p:nvSpPr>
        <p:spPr>
          <a:xfrm>
            <a:off x="990600" y="1387822"/>
            <a:ext cx="6934200" cy="461665"/>
          </a:xfrm>
          <a:prstGeom prst="rect">
            <a:avLst/>
          </a:prstGeom>
          <a:noFill/>
          <a:ln w="38100">
            <a:solidFill>
              <a:srgbClr val="00B0F0"/>
            </a:solidFill>
          </a:ln>
        </p:spPr>
        <p:txBody>
          <a:bodyPr wrap="square" rtlCol="0">
            <a:spAutoFit/>
          </a:bodyPr>
          <a:lstStyle/>
          <a:p>
            <a:r>
              <a:rPr lang="en-US" sz="2400" dirty="0" err="1">
                <a:latin typeface="UTM Avo" panose="02040603050506020204" pitchFamily="18" charset="0"/>
              </a:rPr>
              <a:t>mặc</a:t>
            </a:r>
            <a:r>
              <a:rPr lang="en-US" sz="2400" dirty="0">
                <a:latin typeface="UTM Avo" panose="02040603050506020204" pitchFamily="18" charset="0"/>
              </a:rPr>
              <a:t> </a:t>
            </a:r>
            <a:r>
              <a:rPr lang="en-US" sz="2400" dirty="0" err="1">
                <a:latin typeface="UTM Avo" panose="02040603050506020204" pitchFamily="18" charset="0"/>
              </a:rPr>
              <a:t>quần</a:t>
            </a:r>
            <a:r>
              <a:rPr lang="en-US" sz="2400" dirty="0">
                <a:latin typeface="UTM Avo" panose="02040603050506020204" pitchFamily="18" charset="0"/>
              </a:rPr>
              <a:t> </a:t>
            </a:r>
            <a:r>
              <a:rPr lang="en-US" sz="2400" dirty="0" err="1">
                <a:latin typeface="UTM Avo" panose="02040603050506020204" pitchFamily="18" charset="0"/>
              </a:rPr>
              <a:t>áo</a:t>
            </a:r>
            <a:r>
              <a:rPr lang="en-US" sz="2400" dirty="0">
                <a:latin typeface="UTM Avo" panose="02040603050506020204" pitchFamily="18" charset="0"/>
              </a:rPr>
              <a:t>                     </a:t>
            </a:r>
            <a:r>
              <a:rPr lang="en-US" sz="2400" dirty="0" err="1">
                <a:latin typeface="UTM Avo" panose="02040603050506020204" pitchFamily="18" charset="0"/>
              </a:rPr>
              <a:t>lấy</a:t>
            </a:r>
            <a:r>
              <a:rPr lang="en-US" sz="2400" dirty="0">
                <a:latin typeface="UTM Avo" panose="02040603050506020204" pitchFamily="18" charset="0"/>
              </a:rPr>
              <a:t> </a:t>
            </a:r>
            <a:r>
              <a:rPr lang="en-US" sz="2400" dirty="0" err="1">
                <a:latin typeface="UTM Avo" panose="02040603050506020204" pitchFamily="18" charset="0"/>
              </a:rPr>
              <a:t>đồ</a:t>
            </a:r>
            <a:r>
              <a:rPr lang="en-US" sz="2400" dirty="0">
                <a:latin typeface="UTM Avo" panose="02040603050506020204" pitchFamily="18" charset="0"/>
              </a:rPr>
              <a:t> </a:t>
            </a:r>
            <a:r>
              <a:rPr lang="en-US" sz="2400" dirty="0" err="1">
                <a:latin typeface="UTM Avo" panose="02040603050506020204" pitchFamily="18" charset="0"/>
              </a:rPr>
              <a:t>vật</a:t>
            </a:r>
            <a:r>
              <a:rPr lang="en-US" sz="2400" dirty="0">
                <a:latin typeface="UTM Avo" panose="02040603050506020204" pitchFamily="18" charset="0"/>
              </a:rPr>
              <a:t> </a:t>
            </a:r>
            <a:r>
              <a:rPr lang="en-US" sz="2400" dirty="0" err="1">
                <a:latin typeface="UTM Avo" panose="02040603050506020204" pitchFamily="18" charset="0"/>
              </a:rPr>
              <a:t>trên</a:t>
            </a:r>
            <a:r>
              <a:rPr lang="en-US" sz="2400" dirty="0">
                <a:latin typeface="UTM Avo" panose="02040603050506020204" pitchFamily="18" charset="0"/>
              </a:rPr>
              <a:t> </a:t>
            </a:r>
            <a:r>
              <a:rPr lang="en-US" sz="2400" dirty="0" err="1">
                <a:latin typeface="UTM Avo" panose="02040603050506020204" pitchFamily="18" charset="0"/>
              </a:rPr>
              <a:t>cao</a:t>
            </a:r>
            <a:endParaRPr lang="en-US" sz="2400" dirty="0">
              <a:latin typeface="UTM Avo" panose="02040603050506020204" pitchFamily="18" charset="0"/>
            </a:endParaRPr>
          </a:p>
        </p:txBody>
      </p:sp>
    </p:spTree>
    <p:extLst>
      <p:ext uri="{BB962C8B-B14F-4D97-AF65-F5344CB8AC3E}">
        <p14:creationId xmlns:p14="http://schemas.microsoft.com/office/powerpoint/2010/main" val="507034027"/>
      </p:ext>
    </p:extLst>
  </p:cSld>
  <p:clrMapOvr>
    <a:masterClrMapping/>
  </p:clrMapOvr>
  <mc:AlternateContent xmlns:mc="http://schemas.openxmlformats.org/markup-compatibility/2006" xmlns:p14="http://schemas.microsoft.com/office/powerpoint/2010/main">
    <mc:Choice Requires="p14">
      <p:transition spd="slow" p14:dur="2000" advTm="127692"/>
    </mc:Choice>
    <mc:Fallback xmlns="">
      <p:transition spd="slow" advTm="1276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38449" y="654723"/>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 name="TextBox 3"/>
          <p:cNvSpPr txBox="1"/>
          <p:nvPr/>
        </p:nvSpPr>
        <p:spPr>
          <a:xfrm>
            <a:off x="986149" y="1918482"/>
            <a:ext cx="7162800" cy="2246769"/>
          </a:xfrm>
          <a:prstGeom prst="rect">
            <a:avLst/>
          </a:prstGeom>
          <a:noFill/>
        </p:spPr>
        <p:txBody>
          <a:bodyPr wrap="square" rtlCol="0">
            <a:spAutoFit/>
          </a:bodyPr>
          <a:lstStyle/>
          <a:p>
            <a:pPr algn="ctr"/>
            <a:r>
              <a:rPr lang="en-US" sz="2800" b="1" dirty="0" err="1">
                <a:latin typeface="UTM Avo" panose="02040603050506020204" pitchFamily="18" charset="0"/>
                <a:ea typeface="Arial-Rounded" pitchFamily="34" charset="0"/>
                <a:cs typeface="Arial" pitchFamily="34" charset="0"/>
              </a:rPr>
              <a:t>Dặn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a:t>
            </a:r>
            <a:r>
              <a:rPr lang="en-US" sz="2800" b="1" dirty="0">
                <a:latin typeface="UTM Avo" panose="02040603050506020204" pitchFamily="18" charset="0"/>
                <a:ea typeface="Arial-Rounded" pitchFamily="34" charset="0"/>
                <a:cs typeface="Arial" pitchFamily="34" charset="0"/>
              </a:rPr>
              <a:t>:</a:t>
            </a:r>
          </a:p>
          <a:p>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70 </a:t>
            </a:r>
            <a:r>
              <a:rPr lang="en-US" sz="2800" b="1" dirty="0" err="1">
                <a:latin typeface="UTM Avo" panose="02040603050506020204" pitchFamily="18" charset="0"/>
                <a:ea typeface="Arial-Rounded" pitchFamily="34" charset="0"/>
                <a:cs typeface="Arial" pitchFamily="34" charset="0"/>
              </a:rPr>
              <a:t>đến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73</a:t>
            </a:r>
          </a:p>
          <a:p>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Hoàn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thành</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vở</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tập</a:t>
            </a:r>
            <a:r>
              <a:rPr lang="en-US" sz="2800" b="1" dirty="0">
                <a:latin typeface="UTM Avo" panose="02040603050506020204" pitchFamily="18" charset="0"/>
                <a:ea typeface="Arial-Rounded" pitchFamily="34" charset="0"/>
                <a:cs typeface="Arial" pitchFamily="34" charset="0"/>
              </a:rPr>
              <a:t> TV</a:t>
            </a:r>
          </a:p>
          <a:p>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Chuẩn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bị</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sau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Nếu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không</a:t>
            </a:r>
            <a:r>
              <a:rPr lang="en-US" sz="2800" b="1" dirty="0">
                <a:latin typeface="UTM Avo" panose="02040603050506020204" pitchFamily="18" charset="0"/>
                <a:ea typeface="Arial-Rounded" pitchFamily="34" charset="0"/>
                <a:cs typeface="Arial" pitchFamily="34" charset="0"/>
              </a:rPr>
              <a:t> may </a:t>
            </a:r>
            <a:r>
              <a:rPr lang="en-US" sz="2800" b="1" dirty="0" err="1">
                <a:latin typeface="UTM Avo" panose="02040603050506020204" pitchFamily="18" charset="0"/>
                <a:ea typeface="Arial-Rounded" pitchFamily="34" charset="0"/>
                <a:cs typeface="Arial" pitchFamily="34" charset="0"/>
              </a:rPr>
              <a:t>bị</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lạc</a:t>
            </a:r>
            <a:endParaRPr lang="en-US" sz="2800" b="1" dirty="0">
              <a:latin typeface="UTM Avo" panose="02040603050506020204" pitchFamily="18" charset="0"/>
              <a:ea typeface="Arial-Rounded" pitchFamily="34" charset="0"/>
              <a:cs typeface="Arial" pitchFamily="34" charset="0"/>
            </a:endParaRPr>
          </a:p>
          <a:p>
            <a:r>
              <a:rPr lang="en-US" sz="2800" b="1" dirty="0">
                <a:latin typeface="UTM Avo" panose="02040603050506020204" pitchFamily="18" charset="0"/>
                <a:ea typeface="Arial-Rounded" pitchFamily="34" charset="0"/>
                <a:cs typeface="Arial" pitchFamily="34" charset="0"/>
              </a:rPr>
              <a:t>  </a:t>
            </a:r>
          </a:p>
        </p:txBody>
      </p:sp>
      <p:sp>
        <p:nvSpPr>
          <p:cNvPr id="5" name="Flowchart: Document 17">
            <a:extLst>
              <a:ext uri="{FF2B5EF4-FFF2-40B4-BE49-F238E27FC236}">
                <a16:creationId xmlns:a16="http://schemas.microsoft.com/office/drawing/2014/main" id="{7062311C-BD6E-421F-BC77-91D0B8D0E898}"/>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Tree>
    <p:extLst>
      <p:ext uri="{BB962C8B-B14F-4D97-AF65-F5344CB8AC3E}">
        <p14:creationId xmlns:p14="http://schemas.microsoft.com/office/powerpoint/2010/main" val="2887025804"/>
      </p:ext>
    </p:extLst>
  </p:cSld>
  <p:clrMapOvr>
    <a:masterClrMapping/>
  </p:clrMapOvr>
  <mc:AlternateContent xmlns:mc="http://schemas.openxmlformats.org/markup-compatibility/2006" xmlns:p14="http://schemas.microsoft.com/office/powerpoint/2010/main">
    <mc:Choice Requires="p14">
      <p:transition spd="slow" p14:dur="2000" advTm="26378"/>
    </mc:Choice>
    <mc:Fallback xmlns="">
      <p:transition spd="slow" advTm="263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08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2628900" y="1432322"/>
            <a:ext cx="4457700" cy="800100"/>
          </a:xfrm>
          <a:prstGeom prst="rect">
            <a:avLst/>
          </a:prstGeom>
        </p:spPr>
        <p:txBody>
          <a:bodyPr wrap="none" fromWordArt="1">
            <a:prstTxWarp prst="textPlain">
              <a:avLst>
                <a:gd name="adj" fmla="val 50000"/>
              </a:avLst>
            </a:prstTxWarp>
          </a:bodyPr>
          <a:lstStyle/>
          <a:p>
            <a:pPr algn="ct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a:t>
            </a:r>
            <a:r>
              <a:rPr lang="en-US" sz="1350" b="1"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tốt</a:t>
            </a:r>
            <a:r>
              <a:rPr lang="vi-VN"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a:t>
            </a:r>
            <a:endParaRPr lang="en-US" sz="1350" b="1"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spTree>
    <p:custDataLst>
      <p:tags r:id="rId1"/>
    </p:custDataLst>
    <p:extLst>
      <p:ext uri="{BB962C8B-B14F-4D97-AF65-F5344CB8AC3E}">
        <p14:creationId xmlns:p14="http://schemas.microsoft.com/office/powerpoint/2010/main" val="2393296443"/>
      </p:ext>
    </p:extLst>
  </p:cSld>
  <p:clrMapOvr>
    <a:masterClrMapping/>
  </p:clrMapOvr>
  <p:transition spd="slow" advTm="9938">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Document 17">
            <a:extLst>
              <a:ext uri="{FF2B5EF4-FFF2-40B4-BE49-F238E27FC236}">
                <a16:creationId xmlns:a16="http://schemas.microsoft.com/office/drawing/2014/main" id="{50C85598-9462-475C-8935-9DB548B821F7}"/>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UTM Avo" panose="02040603050506020204" pitchFamily="18" charset="0"/>
                <a:cs typeface="Arial" pitchFamily="34" charset="0"/>
              </a:rPr>
              <a:t>5</a:t>
            </a:r>
          </a:p>
        </p:txBody>
      </p:sp>
      <p:sp>
        <p:nvSpPr>
          <p:cNvPr id="17" name="TextBox 16"/>
          <p:cNvSpPr txBox="1"/>
          <p:nvPr/>
        </p:nvSpPr>
        <p:spPr>
          <a:xfrm>
            <a:off x="809240" y="280211"/>
            <a:ext cx="8083550" cy="892540"/>
          </a:xfrm>
          <a:prstGeom prst="rect">
            <a:avLst/>
          </a:prstGeom>
          <a:noFill/>
        </p:spPr>
        <p:txBody>
          <a:bodyPr wrap="square" lIns="91428" tIns="45714" rIns="91428" bIns="45714" rtlCol="0">
            <a:spAutoFit/>
          </a:bodyPr>
          <a:lstStyle/>
          <a:p>
            <a:pPr algn="just"/>
            <a:r>
              <a:rPr lang="en-US" sz="2600" b="1" dirty="0" err="1">
                <a:latin typeface="UTM Avo" panose="02040603050506020204" pitchFamily="18" charset="0"/>
                <a:ea typeface="Arial-Rounded" pitchFamily="34" charset="0"/>
                <a:cs typeface="Arial" pitchFamily="34" charset="0"/>
              </a:rPr>
              <a:t>Chọn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từ</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ngữ</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để</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hoàn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thiện</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câu</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và</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viết</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câu</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vào</a:t>
            </a:r>
            <a:r>
              <a:rPr lang="en-US" sz="2600" b="1" dirty="0">
                <a:latin typeface="UTM Avo" panose="02040603050506020204" pitchFamily="18" charset="0"/>
                <a:ea typeface="Arial-Rounded" pitchFamily="34" charset="0"/>
                <a:cs typeface="Arial" pitchFamily="34" charset="0"/>
              </a:rPr>
              <a:t> </a:t>
            </a:r>
            <a:r>
              <a:rPr lang="en-US" sz="2600" b="1" dirty="0" err="1">
                <a:latin typeface="UTM Avo" panose="02040603050506020204" pitchFamily="18" charset="0"/>
                <a:ea typeface="Arial-Rounded" pitchFamily="34" charset="0"/>
                <a:cs typeface="Arial" pitchFamily="34" charset="0"/>
              </a:rPr>
              <a:t>vở</a:t>
            </a:r>
            <a:endParaRPr lang="en-US" sz="2600" b="1" dirty="0">
              <a:latin typeface="UTM Avo" panose="02040603050506020204" pitchFamily="18" charset="0"/>
              <a:ea typeface="Arial-Rounded" pitchFamily="34" charset="0"/>
              <a:cs typeface="Arial" pitchFamily="34" charset="0"/>
            </a:endParaRPr>
          </a:p>
        </p:txBody>
      </p:sp>
      <p:sp>
        <p:nvSpPr>
          <p:cNvPr id="7" name="TextBox 6"/>
          <p:cNvSpPr txBox="1"/>
          <p:nvPr/>
        </p:nvSpPr>
        <p:spPr>
          <a:xfrm>
            <a:off x="885160" y="832475"/>
            <a:ext cx="6781800" cy="584763"/>
          </a:xfrm>
          <a:prstGeom prst="rect">
            <a:avLst/>
          </a:prstGeom>
          <a:solidFill>
            <a:srgbClr val="B9EDFF"/>
          </a:solidFill>
        </p:spPr>
        <p:txBody>
          <a:bodyPr wrap="square" lIns="91428" tIns="45714" rIns="91428" bIns="45714" rtlCol="0">
            <a:spAutoFit/>
          </a:bodyPr>
          <a:lstStyle/>
          <a:p>
            <a:pPr algn="just"/>
            <a:r>
              <a:rPr lang="en-US" sz="3200" b="1" dirty="0">
                <a:latin typeface="UTM Avo" panose="02040603050506020204" pitchFamily="18" charset="0"/>
                <a:ea typeface="Arial-Rounded" pitchFamily="34" charset="0"/>
                <a:cs typeface="Arial" pitchFamily="34" charset="0"/>
              </a:rPr>
              <a:t>				</a:t>
            </a:r>
          </a:p>
        </p:txBody>
      </p:sp>
      <p:sp>
        <p:nvSpPr>
          <p:cNvPr id="11" name="TextBox 10"/>
          <p:cNvSpPr txBox="1"/>
          <p:nvPr/>
        </p:nvSpPr>
        <p:spPr>
          <a:xfrm>
            <a:off x="175880" y="1506370"/>
            <a:ext cx="8610600" cy="1077206"/>
          </a:xfrm>
          <a:prstGeom prst="rect">
            <a:avLst/>
          </a:prstGeom>
          <a:noFill/>
        </p:spPr>
        <p:txBody>
          <a:bodyPr wrap="square" lIns="91428" tIns="45714" rIns="91428" bIns="45714" rtlCol="0">
            <a:spAutoFit/>
          </a:bodyPr>
          <a:lstStyle/>
          <a:p>
            <a:pPr algn="just"/>
            <a:r>
              <a:rPr lang="en-US" sz="3200" b="1" dirty="0">
                <a:latin typeface="UTM Avo" panose="02040603050506020204" pitchFamily="18" charset="0"/>
                <a:ea typeface="Arial-Rounded" pitchFamily="34" charset="0"/>
                <a:cs typeface="Arial" pitchFamily="34" charset="0"/>
              </a:rPr>
              <a:t>	Khi ở </a:t>
            </a:r>
            <a:r>
              <a:rPr lang="en-US" sz="3200" b="1" dirty="0" err="1">
                <a:latin typeface="UTM Avo" panose="02040603050506020204" pitchFamily="18" charset="0"/>
                <a:ea typeface="Arial-Rounded" pitchFamily="34" charset="0"/>
                <a:cs typeface="Arial" pitchFamily="34" charset="0"/>
              </a:rPr>
              <a:t>nhà</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một</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mình</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em</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không</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được</a:t>
            </a:r>
            <a:r>
              <a:rPr lang="en-US" sz="3200" b="1" dirty="0">
                <a:latin typeface="UTM Avo" panose="02040603050506020204" pitchFamily="18" charset="0"/>
                <a:ea typeface="Arial-Rounded" pitchFamily="34" charset="0"/>
                <a:cs typeface="Arial" pitchFamily="34" charset="0"/>
              </a:rPr>
              <a:t> (………………..) </a:t>
            </a:r>
            <a:r>
              <a:rPr lang="en-US" sz="3200" b="1" dirty="0" err="1">
                <a:latin typeface="UTM Avo" panose="02040603050506020204" pitchFamily="18" charset="0"/>
                <a:ea typeface="Arial-Rounded" pitchFamily="34" charset="0"/>
                <a:cs typeface="Arial" pitchFamily="34" charset="0"/>
              </a:rPr>
              <a:t>cho</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người</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lạ</a:t>
            </a:r>
            <a:r>
              <a:rPr lang="en-US" sz="3200" b="1" dirty="0">
                <a:latin typeface="UTM Avo" panose="02040603050506020204" pitchFamily="18" charset="0"/>
                <a:ea typeface="Arial-Rounded" pitchFamily="34" charset="0"/>
                <a:cs typeface="Arial" pitchFamily="34" charset="0"/>
              </a:rPr>
              <a:t>.</a:t>
            </a:r>
          </a:p>
        </p:txBody>
      </p:sp>
      <p:sp>
        <p:nvSpPr>
          <p:cNvPr id="12" name="TextBox 11"/>
          <p:cNvSpPr txBox="1"/>
          <p:nvPr/>
        </p:nvSpPr>
        <p:spPr>
          <a:xfrm>
            <a:off x="5674335" y="819150"/>
            <a:ext cx="2112818" cy="584763"/>
          </a:xfrm>
          <a:prstGeom prst="rect">
            <a:avLst/>
          </a:prstGeom>
          <a:noFill/>
        </p:spPr>
        <p:txBody>
          <a:bodyPr wrap="square" lIns="91428" tIns="45714" rIns="91428" bIns="45714" rtlCol="0">
            <a:spAutoFit/>
          </a:bodyPr>
          <a:lstStyle/>
          <a:p>
            <a:pPr algn="ctr"/>
            <a:r>
              <a:rPr lang="en-US" sz="3200" b="1">
                <a:latin typeface="UTM Avo" panose="02040603050506020204" pitchFamily="18" charset="0"/>
                <a:ea typeface="Arial-Rounded" pitchFamily="34" charset="0"/>
                <a:cs typeface="Arial" pitchFamily="34" charset="0"/>
              </a:rPr>
              <a:t>nghe lời</a:t>
            </a:r>
          </a:p>
        </p:txBody>
      </p:sp>
      <p:sp>
        <p:nvSpPr>
          <p:cNvPr id="13" name="TextBox 12"/>
          <p:cNvSpPr txBox="1"/>
          <p:nvPr/>
        </p:nvSpPr>
        <p:spPr>
          <a:xfrm>
            <a:off x="380611" y="784929"/>
            <a:ext cx="2112818" cy="584763"/>
          </a:xfrm>
          <a:prstGeom prst="rect">
            <a:avLst/>
          </a:prstGeom>
          <a:noFill/>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mời</a:t>
            </a:r>
            <a:endParaRPr lang="en-US" sz="3200" b="1" dirty="0">
              <a:latin typeface="UTM Avo" panose="02040603050506020204" pitchFamily="18" charset="0"/>
              <a:ea typeface="Arial-Rounded" pitchFamily="34" charset="0"/>
              <a:cs typeface="Arial" pitchFamily="34" charset="0"/>
            </a:endParaRPr>
          </a:p>
        </p:txBody>
      </p:sp>
      <p:sp>
        <p:nvSpPr>
          <p:cNvPr id="10" name="TextBox 9"/>
          <p:cNvSpPr txBox="1"/>
          <p:nvPr/>
        </p:nvSpPr>
        <p:spPr>
          <a:xfrm>
            <a:off x="3429280" y="829908"/>
            <a:ext cx="1822211" cy="584763"/>
          </a:xfrm>
          <a:prstGeom prst="rect">
            <a:avLst/>
          </a:prstGeom>
          <a:noFill/>
          <a:ln>
            <a:noFill/>
          </a:ln>
        </p:spPr>
        <p:txBody>
          <a:bodyPr wrap="square" lIns="91428" tIns="45714" rIns="91428" bIns="45714" rtlCol="0">
            <a:spAutoFit/>
          </a:bodyPr>
          <a:lstStyle/>
          <a:p>
            <a:pPr algn="ctr"/>
            <a:r>
              <a:rPr lang="en-US" sz="3200" b="1" dirty="0" err="1">
                <a:latin typeface="UTM Avo" panose="02040603050506020204" pitchFamily="18" charset="0"/>
                <a:ea typeface="Arial-Rounded" pitchFamily="34" charset="0"/>
                <a:cs typeface="Arial" pitchFamily="34" charset="0"/>
              </a:rPr>
              <a:t>mở</a:t>
            </a:r>
            <a:r>
              <a:rPr lang="en-US" sz="3200" b="1" dirty="0">
                <a:latin typeface="UTM Avo" panose="02040603050506020204" pitchFamily="18" charset="0"/>
                <a:ea typeface="Arial-Rounded" pitchFamily="34" charset="0"/>
                <a:cs typeface="Arial" pitchFamily="34" charset="0"/>
              </a:rPr>
              <a:t> </a:t>
            </a:r>
            <a:r>
              <a:rPr lang="en-US" sz="3200" b="1" dirty="0" err="1">
                <a:latin typeface="UTM Avo" panose="02040603050506020204" pitchFamily="18" charset="0"/>
                <a:ea typeface="Arial-Rounded" pitchFamily="34" charset="0"/>
                <a:cs typeface="Arial" pitchFamily="34" charset="0"/>
              </a:rPr>
              <a:t>cửa</a:t>
            </a:r>
            <a:endParaRPr lang="en-US" sz="3200" b="1" dirty="0">
              <a:latin typeface="UTM Avo" panose="02040603050506020204" pitchFamily="18" charset="0"/>
              <a:ea typeface="Arial-Rounded" pitchFamily="34" charset="0"/>
              <a:cs typeface="Arial" pitchFamily="34" charset="0"/>
            </a:endParaRPr>
          </a:p>
        </p:txBody>
      </p:sp>
      <p:sp>
        <p:nvSpPr>
          <p:cNvPr id="5" name="TextBox 4"/>
          <p:cNvSpPr txBox="1"/>
          <p:nvPr/>
        </p:nvSpPr>
        <p:spPr>
          <a:xfrm>
            <a:off x="0" y="3118698"/>
            <a:ext cx="184731" cy="707886"/>
          </a:xfrm>
          <a:prstGeom prst="rect">
            <a:avLst/>
          </a:prstGeom>
          <a:noFill/>
        </p:spPr>
        <p:txBody>
          <a:bodyPr wrap="none" rtlCol="0">
            <a:spAutoFit/>
          </a:bodyPr>
          <a:lstStyle/>
          <a:p>
            <a:endParaRPr lang="en-US" sz="20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38593"/>
    </mc:Choice>
    <mc:Fallback xmlns="">
      <p:transition spd="slow" advTm="138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46914E-7 L -0.33298 0.2213 " pathEditMode="relative" rAng="0" ptsTypes="AA">
                                      <p:cBhvr>
                                        <p:cTn id="30" dur="2000" fill="hold"/>
                                        <p:tgtEl>
                                          <p:spTgt spid="10"/>
                                        </p:tgtEl>
                                        <p:attrNameLst>
                                          <p:attrName>ppt_x</p:attrName>
                                          <p:attrName>ppt_y</p:attrName>
                                        </p:attrNameLst>
                                      </p:cBhvr>
                                      <p:rCtr x="-16528" y="11296"/>
                                    </p:animMotion>
                                  </p:childTnLst>
                                  <p:subTnLst>
                                    <p:audio>
                                      <p:cMediaNode vol="100000">
                                        <p:cTn display="0" masterRel="sameClick">
                                          <p:stCondLst>
                                            <p:cond evt="begin" delay="0">
                                              <p:tn val="29"/>
                                            </p:cond>
                                          </p:stCondLst>
                                          <p:endCondLst>
                                            <p:cond evt="onStopAudio" delay="0">
                                              <p:tgtEl>
                                                <p:sldTgt/>
                                              </p:tgtEl>
                                            </p:cond>
                                          </p:endCondLst>
                                        </p:cTn>
                                        <p:tgtEl>
                                          <p:sndTgt r:embed="rId4" name="applause.wav"/>
                                        </p:tgtEl>
                                      </p:cMediaNode>
                                    </p:audio>
                                  </p:subTnLst>
                                </p:cTn>
                              </p:par>
                              <p:par>
                                <p:cTn id="31" presetID="3" presetClass="emph" presetSubtype="2" fill="hold" grpId="1" nodeType="withEffect">
                                  <p:stCondLst>
                                    <p:cond delay="0"/>
                                  </p:stCondLst>
                                  <p:childTnLst>
                                    <p:animClr clrSpc="rgb" dir="cw">
                                      <p:cBhvr override="childStyle">
                                        <p:cTn id="32" dur="2000" fill="hold"/>
                                        <p:tgtEl>
                                          <p:spTgt spid="10"/>
                                        </p:tgtEl>
                                        <p:attrNameLst>
                                          <p:attrName>style.color</p:attrName>
                                        </p:attrNameLst>
                                      </p:cBhvr>
                                      <p:to>
                                        <a:schemeClr val="accent2"/>
                                      </p:to>
                                    </p:animClr>
                                  </p:childTnLst>
                                </p:cTn>
                              </p:par>
                            </p:childTnLst>
                          </p:cTn>
                        </p:par>
                      </p:childTnLst>
                    </p:cTn>
                  </p:par>
                </p:childTnLst>
              </p:cTn>
              <p:nextCondLst>
                <p:cond evt="onClick" delay="0">
                  <p:tgtEl>
                    <p:spTgt spid="10"/>
                  </p:tgtEl>
                </p:cond>
              </p:nextCondLst>
            </p:seq>
          </p:childTnLst>
        </p:cTn>
      </p:par>
    </p:tnLst>
    <p:bldLst>
      <p:bldP spid="12" grpId="0"/>
      <p:bldP spid="13" grpId="0"/>
      <p:bldP spid="10" grpId="0"/>
      <p:bldP spid="10" grpId="1"/>
      <p:bldP spid="5" grpId="0"/>
    </p:bldLst>
  </p:timing>
  <p:extLst>
    <p:ext uri="{E180D4A7-C9FB-4DFB-919C-405C955672EB}">
      <p14:showEvtLst xmlns:p14="http://schemas.microsoft.com/office/powerpoint/2010/main">
        <p14:triggerEvt type="onClick" time="46042"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150" y="1300676"/>
            <a:ext cx="6800850" cy="438582"/>
          </a:xfrm>
          <a:prstGeom prst="rect">
            <a:avLst/>
          </a:prstGeom>
          <a:noFill/>
        </p:spPr>
        <p:txBody>
          <a:bodyPr wrap="square" rtlCol="0">
            <a:spAutoFit/>
          </a:bodyPr>
          <a:lstStyle/>
          <a:p>
            <a:r>
              <a:rPr lang="en-US" sz="2250" b="1" dirty="0">
                <a:latin typeface="Times New Roman" panose="02020603050405020304" pitchFamily="18" charset="0"/>
                <a:cs typeface="Times New Roman" panose="02020603050405020304" pitchFamily="18" charset="0"/>
              </a:rPr>
              <a:t>4.Viết câu hoàn thiện ở mục 5 (SHS </a:t>
            </a:r>
            <a:r>
              <a:rPr lang="en-US" sz="2250" b="1" dirty="0" err="1">
                <a:latin typeface="Times New Roman" panose="02020603050405020304" pitchFamily="18" charset="0"/>
                <a:cs typeface="Times New Roman" panose="02020603050405020304" pitchFamily="18" charset="0"/>
              </a:rPr>
              <a:t>trang</a:t>
            </a:r>
            <a:r>
              <a:rPr lang="en-US" sz="2250" b="1" dirty="0">
                <a:latin typeface="Times New Roman" panose="02020603050405020304" pitchFamily="18" charset="0"/>
                <a:cs typeface="Times New Roman" panose="02020603050405020304" pitchFamily="18" charset="0"/>
              </a:rPr>
              <a:t> 72) </a:t>
            </a:r>
          </a:p>
        </p:txBody>
      </p:sp>
      <p:sp>
        <p:nvSpPr>
          <p:cNvPr id="7" name="TextBox 6"/>
          <p:cNvSpPr txBox="1"/>
          <p:nvPr/>
        </p:nvSpPr>
        <p:spPr>
          <a:xfrm>
            <a:off x="2228850" y="2571750"/>
            <a:ext cx="457200" cy="415498"/>
          </a:xfrm>
          <a:prstGeom prst="rect">
            <a:avLst/>
          </a:prstGeom>
          <a:noFill/>
          <a:ln>
            <a:solidFill>
              <a:schemeClr val="bg1"/>
            </a:solidFill>
          </a:ln>
        </p:spPr>
        <p:txBody>
          <a:bodyPr wrap="square" rtlCol="0">
            <a:spAutoFit/>
          </a:bodyPr>
          <a:lstStyle/>
          <a:p>
            <a:r>
              <a:rPr lang="en-US" sz="2100"/>
              <a: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69" y="2038350"/>
            <a:ext cx="8769132" cy="22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27104" y="2474208"/>
            <a:ext cx="9067800" cy="630942"/>
          </a:xfrm>
          <a:prstGeom prst="rect">
            <a:avLst/>
          </a:prstGeom>
        </p:spPr>
        <p:txBody>
          <a:bodyPr wrap="square">
            <a:spAutoFit/>
          </a:bodyPr>
          <a:lstStyle/>
          <a:p>
            <a:pPr algn="just"/>
            <a:r>
              <a:rPr lang="vi-VN" sz="3500" b="1" dirty="0">
                <a:solidFill>
                  <a:srgbClr val="7030A0"/>
                </a:solidFill>
                <a:latin typeface="HP001 5 hàng" panose="020B0603050302020204" pitchFamily="34" charset="0"/>
              </a:rPr>
              <a:t>Khi ở </a:t>
            </a:r>
            <a:r>
              <a:rPr lang="el-GR" sz="3500" b="1" dirty="0">
                <a:solidFill>
                  <a:srgbClr val="7030A0"/>
                </a:solidFill>
                <a:latin typeface="HP001 5 hàng" panose="020B0603050302020204" pitchFamily="34" charset="0"/>
              </a:rPr>
              <a:t>η</a:t>
            </a:r>
            <a:r>
              <a:rPr lang="vi-VN" sz="3500" b="1" dirty="0">
                <a:solidFill>
                  <a:srgbClr val="7030A0"/>
                </a:solidFill>
                <a:latin typeface="HP001 5 hàng" panose="020B0603050302020204" pitchFamily="34" charset="0"/>
              </a:rPr>
              <a:t>à jŎ jì</a:t>
            </a:r>
            <a:r>
              <a:rPr lang="el-GR" sz="3500" b="1" dirty="0">
                <a:solidFill>
                  <a:srgbClr val="7030A0"/>
                </a:solidFill>
                <a:latin typeface="HP001 5 hàng" panose="020B0603050302020204" pitchFamily="34" charset="0"/>
              </a:rPr>
              <a:t>ζ, </a:t>
            </a:r>
            <a:r>
              <a:rPr lang="vi-VN" sz="3500" b="1" dirty="0">
                <a:solidFill>
                  <a:srgbClr val="7030A0"/>
                </a:solidFill>
                <a:latin typeface="HP001 5 hàng" panose="020B0603050302020204" pitchFamily="34" charset="0"/>
              </a:rPr>
              <a:t>em </a:t>
            </a:r>
            <a:r>
              <a:rPr lang="el-GR" sz="3500" b="1" dirty="0">
                <a:solidFill>
                  <a:srgbClr val="7030A0"/>
                </a:solidFill>
                <a:latin typeface="HP001 5 hàng" panose="020B0603050302020204" pitchFamily="34" charset="0"/>
              </a:rPr>
              <a:t>δ</a:t>
            </a:r>
            <a:r>
              <a:rPr lang="vi-VN" sz="3500" b="1" dirty="0">
                <a:solidFill>
                  <a:srgbClr val="7030A0"/>
                </a:solidFill>
                <a:latin typeface="HP001 5 hàng" panose="020B0603050302020204" pitchFamily="34" charset="0"/>
              </a:rPr>
              <a:t>Ūg đư</a:t>
            </a:r>
            <a:r>
              <a:rPr lang="el-GR" sz="3500" b="1" dirty="0">
                <a:solidFill>
                  <a:srgbClr val="7030A0"/>
                </a:solidFill>
                <a:latin typeface="HP001 5 hàng" panose="020B0603050302020204" pitchFamily="34" charset="0"/>
              </a:rPr>
              <a:t>ϑ</a:t>
            </a:r>
            <a:endParaRPr lang="en-US" sz="3500" b="1" dirty="0">
              <a:solidFill>
                <a:srgbClr val="7030A0"/>
              </a:solidFill>
              <a:latin typeface="HP001 5 hàng" panose="020B0603050302020204" pitchFamily="34" charset="0"/>
            </a:endParaRPr>
          </a:p>
        </p:txBody>
      </p:sp>
      <p:sp>
        <p:nvSpPr>
          <p:cNvPr id="13" name="Rectangle 12"/>
          <p:cNvSpPr/>
          <p:nvPr/>
        </p:nvSpPr>
        <p:spPr>
          <a:xfrm>
            <a:off x="152400" y="3236208"/>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jở cửa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o wgưƟ lạ</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
        <p:nvSpPr>
          <p:cNvPr id="15" name="TextBox 14"/>
          <p:cNvSpPr txBox="1"/>
          <p:nvPr/>
        </p:nvSpPr>
        <p:spPr>
          <a:xfrm>
            <a:off x="0" y="2343150"/>
            <a:ext cx="954107"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Lùi</a:t>
            </a:r>
            <a:r>
              <a:rPr lang="en-US" sz="2000" dirty="0">
                <a:solidFill>
                  <a:srgbClr val="FF0000"/>
                </a:solidFill>
                <a:latin typeface="Arial" panose="020B0604020202020204" pitchFamily="34" charset="0"/>
                <a:cs typeface="Arial" panose="020B0604020202020204" pitchFamily="34" charset="0"/>
              </a:rPr>
              <a:t> 1 ô</a:t>
            </a: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69" y="2720254"/>
            <a:ext cx="8769132" cy="22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122382" y="2876550"/>
            <a:ext cx="715818"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58059813"/>
      </p:ext>
    </p:extLst>
  </p:cSld>
  <p:clrMapOvr>
    <a:masterClrMapping/>
  </p:clrMapOvr>
  <p:transition spd="slow" advTm="28959">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20893" y="2134751"/>
            <a:ext cx="2691303" cy="1107996"/>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ustDataLst>
      <p:tags r:id="rId1"/>
    </p:custDataLst>
    <p:extLst>
      <p:ext uri="{BB962C8B-B14F-4D97-AF65-F5344CB8AC3E}">
        <p14:creationId xmlns:p14="http://schemas.microsoft.com/office/powerpoint/2010/main" val="71888376"/>
      </p:ext>
    </p:extLst>
  </p:cSld>
  <p:clrMapOvr>
    <a:masterClrMapping/>
  </p:clrMapOvr>
  <p:transition spd="slow" advTm="63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9" presetClass="entr" presetSubtype="0" decel="100000"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style.rotation</p:attrName>
                                        </p:attrNameLst>
                                      </p:cBhvr>
                                      <p:tavLst>
                                        <p:tav tm="0">
                                          <p:val>
                                            <p:fltVal val="360"/>
                                          </p:val>
                                        </p:tav>
                                        <p:tav tm="100000">
                                          <p:val>
                                            <p:fltVal val="0"/>
                                          </p:val>
                                        </p:tav>
                                      </p:tavLst>
                                    </p:anim>
                                    <p:animEffect transition="in" filter="fade">
                                      <p:cBhvr>
                                        <p:cTn id="27" dur="500"/>
                                        <p:tgtEl>
                                          <p:spTgt spid="21"/>
                                        </p:tgtEl>
                                      </p:cBhvr>
                                    </p:animEffect>
                                  </p:childTnLst>
                                </p:cTn>
                              </p:par>
                              <p:par>
                                <p:cTn id="28" presetID="1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down)">
                                      <p:cBhvr>
                                        <p:cTn id="31" dur="500"/>
                                        <p:tgtEl>
                                          <p:spTgt spid="20"/>
                                        </p:tgtEl>
                                      </p:cBhvr>
                                    </p:animEffect>
                                  </p:childTnLst>
                                </p:cTn>
                              </p:par>
                              <p:par>
                                <p:cTn id="32" presetID="34" presetClass="emph" presetSubtype="0" fill="hold" grpId="1" nodeType="withEffect">
                                  <p:stCondLst>
                                    <p:cond delay="1750"/>
                                  </p:stCondLst>
                                  <p:childTnLst>
                                    <p:animMotion origin="layout" path="M 4.72222E-6 -4.93827E-7 L 4.72222E-6 -0.07222 " pathEditMode="relative" rAng="0" ptsTypes="AA">
                                      <p:cBhvr>
                                        <p:cTn id="33" dur="250" accel="50000" decel="50000" autoRev="1" fill="hold">
                                          <p:stCondLst>
                                            <p:cond delay="0"/>
                                          </p:stCondLst>
                                        </p:cTn>
                                        <p:tgtEl>
                                          <p:spTgt spid="20"/>
                                        </p:tgtEl>
                                        <p:attrNameLst>
                                          <p:attrName>ppt_x</p:attrName>
                                          <p:attrName>ppt_y</p:attrName>
                                        </p:attrNameLst>
                                      </p:cBhvr>
                                      <p:rCtr x="0" y="-3611"/>
                                    </p:animMotion>
                                    <p:animRot by="1500000">
                                      <p:cBhvr>
                                        <p:cTn id="34" dur="125" fill="hold">
                                          <p:stCondLst>
                                            <p:cond delay="0"/>
                                          </p:stCondLst>
                                        </p:cTn>
                                        <p:tgtEl>
                                          <p:spTgt spid="20"/>
                                        </p:tgtEl>
                                        <p:attrNameLst>
                                          <p:attrName>r</p:attrName>
                                        </p:attrNameLst>
                                      </p:cBhvr>
                                    </p:animRot>
                                    <p:animRot by="-1500000">
                                      <p:cBhvr>
                                        <p:cTn id="35" dur="125" fill="hold">
                                          <p:stCondLst>
                                            <p:cond delay="125"/>
                                          </p:stCondLst>
                                        </p:cTn>
                                        <p:tgtEl>
                                          <p:spTgt spid="20"/>
                                        </p:tgtEl>
                                        <p:attrNameLst>
                                          <p:attrName>r</p:attrName>
                                        </p:attrNameLst>
                                      </p:cBhvr>
                                    </p:animRot>
                                    <p:animRot by="-1500000">
                                      <p:cBhvr>
                                        <p:cTn id="36" dur="125" fill="hold">
                                          <p:stCondLst>
                                            <p:cond delay="250"/>
                                          </p:stCondLst>
                                        </p:cTn>
                                        <p:tgtEl>
                                          <p:spTgt spid="20"/>
                                        </p:tgtEl>
                                        <p:attrNameLst>
                                          <p:attrName>r</p:attrName>
                                        </p:attrNameLst>
                                      </p:cBhvr>
                                    </p:animRot>
                                    <p:animRot by="1500000">
                                      <p:cBhvr>
                                        <p:cTn id="3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17">
            <a:extLst>
              <a:ext uri="{FF2B5EF4-FFF2-40B4-BE49-F238E27FC236}">
                <a16:creationId xmlns:a16="http://schemas.microsoft.com/office/drawing/2014/main" id="{1CF9A146-B9F3-4306-BB87-C2F6444C31B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UTM Avo" panose="02040603050506020204" pitchFamily="18" charset="0"/>
                <a:ea typeface="Arial-Rounded" pitchFamily="34" charset="0"/>
                <a:cs typeface="Arial" pitchFamily="34" charset="0"/>
              </a:rPr>
              <a:t>Quan sát tranh và kể lại câu chuyện </a:t>
            </a:r>
            <a:r>
              <a:rPr lang="en-US" sz="2800" b="1" i="1">
                <a:latin typeface="UTM Avo" panose="02040603050506020204" pitchFamily="18" charset="0"/>
                <a:ea typeface="Arial-Rounded" pitchFamily="34" charset="0"/>
                <a:cs typeface="Arial" pitchFamily="34" charset="0"/>
              </a:rPr>
              <a:t>Khi mẹ vắng nhà</a:t>
            </a:r>
            <a:endParaRPr lang="en-US" sz="2800" b="1">
              <a:latin typeface="UTM Avo" panose="02040603050506020204" pitchFamily="18"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Trong khu rừng nọ (…)</a:t>
            </a: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Một con sói (…)</a:t>
            </a: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47241"/>
    </mc:Choice>
    <mc:Fallback xmlns="">
      <p:transition spd="slow" advTm="472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17">
            <a:extLst>
              <a:ext uri="{FF2B5EF4-FFF2-40B4-BE49-F238E27FC236}">
                <a16:creationId xmlns:a16="http://schemas.microsoft.com/office/drawing/2014/main" id="{C7AC94C5-7981-4357-AB8D-0B487BE136F5}"/>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Quan </a:t>
            </a:r>
            <a:r>
              <a:rPr lang="en-US" sz="2800" b="1" dirty="0" err="1">
                <a:latin typeface="UTM Avo" panose="02040603050506020204" pitchFamily="18" charset="0"/>
                <a:ea typeface="Arial-Rounded" pitchFamily="34" charset="0"/>
                <a:cs typeface="Arial" pitchFamily="34" charset="0"/>
              </a:rPr>
              <a:t>sát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tranh</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và</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kể</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chuyện</a:t>
            </a:r>
            <a:r>
              <a:rPr lang="en-US" sz="2800" b="1" dirty="0">
                <a:latin typeface="UTM Avo" panose="02040603050506020204" pitchFamily="18" charset="0"/>
                <a:ea typeface="Arial-Rounded" pitchFamily="34" charset="0"/>
                <a:cs typeface="Arial" pitchFamily="34" charset="0"/>
              </a:rPr>
              <a:t> </a:t>
            </a:r>
            <a:r>
              <a:rPr lang="en-US" sz="2800" b="1" i="1" dirty="0">
                <a:latin typeface="UTM Avo" panose="02040603050506020204" pitchFamily="18" charset="0"/>
                <a:ea typeface="Arial-Rounded" pitchFamily="34" charset="0"/>
                <a:cs typeface="Arial" pitchFamily="34" charset="0"/>
              </a:rPr>
              <a:t>Khi </a:t>
            </a:r>
            <a:r>
              <a:rPr lang="en-US" sz="2800" b="1" i="1" dirty="0" err="1">
                <a:latin typeface="UTM Avo" panose="02040603050506020204" pitchFamily="18" charset="0"/>
                <a:ea typeface="Arial-Rounded" pitchFamily="34" charset="0"/>
                <a:cs typeface="Arial" pitchFamily="34" charset="0"/>
              </a:rPr>
              <a:t>mẹ</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vắng</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nhà</a:t>
            </a:r>
            <a:endParaRPr lang="en-US" sz="2800" b="1" dirty="0">
              <a:latin typeface="UTM Avo" panose="02040603050506020204" pitchFamily="18"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Nhớ lời mẹ (…)</a:t>
            </a: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a:latin typeface="UTM Avo" panose="02040603050506020204" pitchFamily="18" charset="0"/>
                <a:ea typeface="Arial-Rounded" pitchFamily="34" charset="0"/>
                <a:cs typeface="Arial" pitchFamily="34" charset="0"/>
              </a:rPr>
              <a:t>Nghe đúng tiếng mẹ (…)</a:t>
            </a:r>
          </a:p>
        </p:txBody>
      </p:sp>
    </p:spTree>
    <p:extLst>
      <p:ext uri="{BB962C8B-B14F-4D97-AF65-F5344CB8AC3E}">
        <p14:creationId xmlns:p14="http://schemas.microsoft.com/office/powerpoint/2010/main" val="3586107214"/>
      </p:ext>
    </p:extLst>
  </p:cSld>
  <p:clrMapOvr>
    <a:masterClrMapping/>
  </p:clrMapOvr>
  <mc:AlternateContent xmlns:mc="http://schemas.openxmlformats.org/markup-compatibility/2006" xmlns:p14="http://schemas.microsoft.com/office/powerpoint/2010/main">
    <mc:Choice Requires="p14">
      <p:transition spd="slow" p14:dur="2000" advTm="42297"/>
    </mc:Choice>
    <mc:Fallback xmlns="">
      <p:transition spd="slow" advTm="422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618092"/>
            <a:ext cx="6858000" cy="3882472"/>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3711" y="583286"/>
            <a:ext cx="8036577" cy="4018289"/>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2432920"/>
            <a:ext cx="6858000" cy="2056433"/>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890" y="1005577"/>
            <a:ext cx="980696" cy="451048"/>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6566" y="676140"/>
            <a:ext cx="1425841" cy="59033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1366" y="2788788"/>
            <a:ext cx="1717380" cy="171738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1574339" y="1723272"/>
            <a:ext cx="2540954" cy="3594221"/>
          </a:xfrm>
          <a:prstGeom prst="rect">
            <a:avLst/>
          </a:prstGeom>
        </p:spPr>
      </p:pic>
      <p:grpSp>
        <p:nvGrpSpPr>
          <p:cNvPr id="17" name="组合 4"/>
          <p:cNvGrpSpPr/>
          <p:nvPr/>
        </p:nvGrpSpPr>
        <p:grpSpPr>
          <a:xfrm>
            <a:off x="693683" y="583999"/>
            <a:ext cx="3909848" cy="3606181"/>
            <a:chOff x="1001374" y="-370703"/>
            <a:chExt cx="6695744" cy="6175701"/>
          </a:xfrm>
        </p:grpSpPr>
        <p:pic>
          <p:nvPicPr>
            <p:cNvPr id="18" name="图片 5"/>
            <p:cNvPicPr>
              <a:picLocks noChangeAspect="1"/>
            </p:cNvPicPr>
            <p:nvPr/>
          </p:nvPicPr>
          <p:blipFill rotWithShape="1">
            <a:blip r:embed="rId10">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9"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Calibri"/>
                <a:ea typeface="宋体" panose="02010600030101010101" pitchFamily="2" charset="-122"/>
              </a:endParaRPr>
            </a:p>
          </p:txBody>
        </p:sp>
      </p:grpSp>
      <p:sp>
        <p:nvSpPr>
          <p:cNvPr id="20" name="文本框 109"/>
          <p:cNvSpPr txBox="1"/>
          <p:nvPr/>
        </p:nvSpPr>
        <p:spPr>
          <a:xfrm>
            <a:off x="1220893" y="2134751"/>
            <a:ext cx="2691303" cy="600164"/>
          </a:xfrm>
          <a:prstGeom prst="rect">
            <a:avLst/>
          </a:prstGeom>
          <a:noFill/>
        </p:spPr>
        <p:txBody>
          <a:bodyPr wrap="square" rtlCol="0">
            <a:spAutoFit/>
          </a:bodyPr>
          <a:lstStyle/>
          <a:p>
            <a:pPr algn="ct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a:t>
            </a:r>
            <a:r>
              <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 </a:t>
            </a:r>
            <a:r>
              <a:rPr lang="en-US" altLang="zh-CN" sz="33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en-US" altLang="zh-CN" sz="33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文本框 41"/>
          <p:cNvSpPr txBox="1"/>
          <p:nvPr/>
        </p:nvSpPr>
        <p:spPr>
          <a:xfrm>
            <a:off x="2143311" y="1528594"/>
            <a:ext cx="758194" cy="71558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05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40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700250903"/>
      </p:ext>
    </p:extLst>
  </p:cSld>
  <p:clrMapOvr>
    <a:masterClrMapping/>
  </p:clrMapOvr>
  <mc:AlternateContent xmlns:mc="http://schemas.openxmlformats.org/markup-compatibility/2006" xmlns:p14="http://schemas.microsoft.com/office/powerpoint/2010/main">
    <mc:Choice Requires="p14">
      <p:transition p14:dur="10" advTm="17245">
        <p:fade/>
      </p:transition>
    </mc:Choice>
    <mc:Fallback xmlns="">
      <p:transition advTm="1724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Document 17">
            <a:extLst>
              <a:ext uri="{FF2B5EF4-FFF2-40B4-BE49-F238E27FC236}">
                <a16:creationId xmlns:a16="http://schemas.microsoft.com/office/drawing/2014/main" id="{B9A19CFF-C484-47B4-815B-D443E488E20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8" name="TextBox 27"/>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Đoạn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trên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mấy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a:t>
            </a:r>
          </a:p>
        </p:txBody>
      </p:sp>
      <p:grpSp>
        <p:nvGrpSpPr>
          <p:cNvPr id="2" name="Group 1"/>
          <p:cNvGrpSpPr/>
          <p:nvPr/>
        </p:nvGrpSpPr>
        <p:grpSpPr>
          <a:xfrm>
            <a:off x="15605" y="1423299"/>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grpSp>
      <p:sp>
        <p:nvSpPr>
          <p:cNvPr id="22" name="TextBox 21"/>
          <p:cNvSpPr txBox="1"/>
          <p:nvPr/>
        </p:nvSpPr>
        <p:spPr>
          <a:xfrm>
            <a:off x="730481" y="535310"/>
            <a:ext cx="2379518" cy="523208"/>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Nghe </a:t>
            </a:r>
            <a:r>
              <a:rPr lang="en-US" sz="2800" b="1" dirty="0" err="1">
                <a:latin typeface="UTM Avo" panose="02040603050506020204" pitchFamily="18" charset="0"/>
                <a:ea typeface="Arial-Rounded" pitchFamily="34" charset="0"/>
                <a:cs typeface="Arial" pitchFamily="34" charset="0"/>
              </a:rPr>
              <a:t>viết</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1369782" y="2005807"/>
            <a:ext cx="6157689" cy="461653"/>
          </a:xfrm>
          <a:prstGeom prst="rect">
            <a:avLst/>
          </a:prstGeom>
          <a:noFill/>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Lúc</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dê</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mẹ</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vừa</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sói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đến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gọi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cửa</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Đàn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dê</a:t>
            </a:r>
            <a:r>
              <a:rPr lang="en-US" sz="2400" dirty="0">
                <a:latin typeface="UTM Avo" panose="02040603050506020204" pitchFamily="18" charset="0"/>
                <a:ea typeface="Arial-Rounded" pitchFamily="34" charset="0"/>
                <a:cs typeface="Arial" pitchFamily="34" charset="0"/>
              </a:rPr>
              <a:t> con</a:t>
            </a:r>
          </a:p>
        </p:txBody>
      </p:sp>
      <p:sp>
        <p:nvSpPr>
          <p:cNvPr id="7" name="TextBox 6"/>
          <p:cNvSpPr txBox="1"/>
          <p:nvPr/>
        </p:nvSpPr>
        <p:spPr>
          <a:xfrm>
            <a:off x="917077" y="2536788"/>
            <a:ext cx="5444921" cy="461653"/>
          </a:xfrm>
          <a:prstGeom prst="rect">
            <a:avLst/>
          </a:prstGeom>
          <a:noFill/>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biết</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sói</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giả</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giọng</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mẹ</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nên</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không</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mở</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cửa</a:t>
            </a:r>
            <a:r>
              <a:rPr lang="en-US" sz="2400" dirty="0">
                <a:latin typeface="UTM Avo" panose="02040603050506020204" pitchFamily="18" charset="0"/>
                <a:ea typeface="Arial-Rounded" pitchFamily="34" charset="0"/>
                <a:cs typeface="Arial" pitchFamily="34" charset="0"/>
              </a:rPr>
              <a:t>.</a:t>
            </a:r>
          </a:p>
        </p:txBody>
      </p:sp>
      <p:sp>
        <p:nvSpPr>
          <p:cNvPr id="11" name="TextBox 10"/>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Khi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đầu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dòng</a:t>
            </a:r>
            <a:r>
              <a:rPr lang="en-US" sz="2800" b="1" dirty="0">
                <a:latin typeface="UTM Avo" panose="02040603050506020204" pitchFamily="18" charset="0"/>
                <a:ea typeface="Arial-Rounded" pitchFamily="34" charset="0"/>
                <a:cs typeface="Arial" pitchFamily="34" charset="0"/>
              </a:rPr>
              <a:t>, ta </a:t>
            </a:r>
            <a:r>
              <a:rPr lang="en-US" sz="2800" b="1" dirty="0" err="1">
                <a:latin typeface="UTM Avo" panose="02040603050506020204" pitchFamily="18" charset="0"/>
                <a:ea typeface="Arial-Rounded" pitchFamily="34" charset="0"/>
                <a:cs typeface="Arial" pitchFamily="34" charset="0"/>
              </a:rPr>
              <a:t>lưu</a:t>
            </a:r>
            <a:r>
              <a:rPr lang="en-US" sz="2800" b="1" dirty="0">
                <a:latin typeface="UTM Avo" panose="02040603050506020204" pitchFamily="18" charset="0"/>
                <a:ea typeface="Arial-Rounded" pitchFamily="34" charset="0"/>
                <a:cs typeface="Arial" pitchFamily="34" charset="0"/>
              </a:rPr>
              <a:t> ý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Những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nào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Vì</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sao</a:t>
            </a:r>
            <a:r>
              <a:rPr lang="en-US" sz="2800" b="1" dirty="0">
                <a:latin typeface="UTM Avo" panose="02040603050506020204" pitchFamily="18" charset="0"/>
                <a:ea typeface="Arial-Rounded" pitchFamily="34" charset="0"/>
                <a:cs typeface="Arial" pitchFamily="34" charset="0"/>
              </a:rPr>
              <a:t>?</a:t>
            </a:r>
          </a:p>
        </p:txBody>
      </p:sp>
      <p:cxnSp>
        <p:nvCxnSpPr>
          <p:cNvPr id="9" name="Straight Connector 8"/>
          <p:cNvCxnSpPr/>
          <p:nvPr/>
        </p:nvCxnSpPr>
        <p:spPr>
          <a:xfrm>
            <a:off x="1462519" y="2429535"/>
            <a:ext cx="4424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7400" y="241935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15000" y="219075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TextBox 26"/>
          <p:cNvSpPr txBox="1"/>
          <p:nvPr/>
        </p:nvSpPr>
        <p:spPr>
          <a:xfrm>
            <a:off x="864422" y="437807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hãy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tìm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từ</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dễ</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lẫn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trong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a:t>
            </a:r>
          </a:p>
        </p:txBody>
      </p:sp>
      <p:sp>
        <p:nvSpPr>
          <p:cNvPr id="26" name="Oval 25"/>
          <p:cNvSpPr/>
          <p:nvPr/>
        </p:nvSpPr>
        <p:spPr>
          <a:xfrm>
            <a:off x="6115665" y="2673838"/>
            <a:ext cx="132735" cy="241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 name="Rectangle 3"/>
          <p:cNvSpPr/>
          <p:nvPr/>
        </p:nvSpPr>
        <p:spPr>
          <a:xfrm>
            <a:off x="2004060" y="2536787"/>
            <a:ext cx="1196340" cy="499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00780" y="2498688"/>
            <a:ext cx="566420" cy="499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1840738"/>
      </p:ext>
    </p:extLst>
  </p:cSld>
  <p:clrMapOvr>
    <a:masterClrMapping/>
  </p:clrMapOvr>
  <mc:AlternateContent xmlns:mc="http://schemas.openxmlformats.org/markup-compatibility/2006" xmlns:p14="http://schemas.microsoft.com/office/powerpoint/2010/main">
    <mc:Choice Requires="p14">
      <p:transition spd="slow" p14:dur="2000" advTm="75121"/>
    </mc:Choice>
    <mc:Fallback xmlns="">
      <p:transition spd="slow" advTm="75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8" presetClass="emph" presetSubtype="0" fill="hold" grpId="1" nodeType="afterEffect">
                                  <p:stCondLst>
                                    <p:cond delay="0"/>
                                  </p:stCondLst>
                                  <p:childTnLst>
                                    <p:animRot by="21600000">
                                      <p:cBhvr>
                                        <p:cTn id="18" dur="2500" fill="hold"/>
                                        <p:tgtEl>
                                          <p:spTgt spid="26"/>
                                        </p:tgtEl>
                                        <p:attrNameLst>
                                          <p:attrName>r</p:attrName>
                                        </p:attrNameLst>
                                      </p:cBhvr>
                                    </p:animRot>
                                  </p:childTnLst>
                                </p:cTn>
                              </p:par>
                              <p:par>
                                <p:cTn id="19" presetID="8" presetClass="emph" presetSubtype="0" fill="hold" grpId="1" nodeType="withEffect">
                                  <p:stCondLst>
                                    <p:cond delay="0"/>
                                  </p:stCondLst>
                                  <p:childTnLst>
                                    <p:animRot by="21600000">
                                      <p:cBhvr>
                                        <p:cTn id="20" dur="2500" fill="hold"/>
                                        <p:tgtEl>
                                          <p:spTgt spid="2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32" presetClass="emph" presetSubtype="0" fill="hold" grpId="0" nodeType="afterEffect">
                                  <p:stCondLst>
                                    <p:cond delay="0"/>
                                  </p:stCondLst>
                                  <p:childTnLst>
                                    <p:animRot by="120000">
                                      <p:cBhvr>
                                        <p:cTn id="33" dur="300" fill="hold">
                                          <p:stCondLst>
                                            <p:cond delay="0"/>
                                          </p:stCondLst>
                                        </p:cTn>
                                        <p:tgtEl>
                                          <p:spTgt spid="5"/>
                                        </p:tgtEl>
                                        <p:attrNameLst>
                                          <p:attrName>r</p:attrName>
                                        </p:attrNameLst>
                                      </p:cBhvr>
                                    </p:animRot>
                                    <p:animRot by="-240000">
                                      <p:cBhvr>
                                        <p:cTn id="34" dur="600" fill="hold">
                                          <p:stCondLst>
                                            <p:cond delay="600"/>
                                          </p:stCondLst>
                                        </p:cTn>
                                        <p:tgtEl>
                                          <p:spTgt spid="5"/>
                                        </p:tgtEl>
                                        <p:attrNameLst>
                                          <p:attrName>r</p:attrName>
                                        </p:attrNameLst>
                                      </p:cBhvr>
                                    </p:animRot>
                                    <p:animRot by="240000">
                                      <p:cBhvr>
                                        <p:cTn id="35" dur="600" fill="hold">
                                          <p:stCondLst>
                                            <p:cond delay="1200"/>
                                          </p:stCondLst>
                                        </p:cTn>
                                        <p:tgtEl>
                                          <p:spTgt spid="5"/>
                                        </p:tgtEl>
                                        <p:attrNameLst>
                                          <p:attrName>r</p:attrName>
                                        </p:attrNameLst>
                                      </p:cBhvr>
                                    </p:animRot>
                                    <p:animRot by="-240000">
                                      <p:cBhvr>
                                        <p:cTn id="36" dur="600" fill="hold">
                                          <p:stCondLst>
                                            <p:cond delay="1800"/>
                                          </p:stCondLst>
                                        </p:cTn>
                                        <p:tgtEl>
                                          <p:spTgt spid="5"/>
                                        </p:tgtEl>
                                        <p:attrNameLst>
                                          <p:attrName>r</p:attrName>
                                        </p:attrNameLst>
                                      </p:cBhvr>
                                    </p:animRot>
                                    <p:animRot by="120000">
                                      <p:cBhvr>
                                        <p:cTn id="37" dur="600" fill="hold">
                                          <p:stCondLst>
                                            <p:cond delay="2400"/>
                                          </p:stCondLst>
                                        </p:cTn>
                                        <p:tgtEl>
                                          <p:spTgt spid="5"/>
                                        </p:tgtEl>
                                        <p:attrNameLst>
                                          <p:attrName>r</p:attrName>
                                        </p:attrNameLst>
                                      </p:cBhvr>
                                    </p:animRot>
                                  </p:childTnLst>
                                </p:cTn>
                              </p:par>
                            </p:childTnLst>
                          </p:cTn>
                        </p:par>
                        <p:par>
                          <p:cTn id="38" fill="hold">
                            <p:stCondLst>
                              <p:cond delay="3500"/>
                            </p:stCondLst>
                            <p:childTnLst>
                              <p:par>
                                <p:cTn id="39" presetID="10" presetClass="exit" presetSubtype="0" fill="hold" grpId="2"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3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3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0" grpId="0" animBg="1"/>
      <p:bldP spid="20" grpId="1" animBg="1"/>
      <p:bldP spid="27" grpId="0" animBg="1"/>
      <p:bldP spid="26" grpId="0" animBg="1"/>
      <p:bldP spid="26" grpId="1" animBg="1"/>
      <p:bldP spid="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457" y="1261895"/>
            <a:ext cx="8724900" cy="2990850"/>
            <a:chOff x="252315" y="1637959"/>
            <a:chExt cx="8724900" cy="299085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947058" y="1738689"/>
            <a:ext cx="7892268" cy="630942"/>
          </a:xfrm>
          <a:prstGeom prst="rect">
            <a:avLst/>
          </a:prstGeom>
        </p:spPr>
        <p:txBody>
          <a:bodyPr wrap="square">
            <a:spAutoFit/>
          </a:bodyPr>
          <a:lstStyle/>
          <a:p>
            <a:pPr algn="just"/>
            <a:r>
              <a:rPr lang="en-US" sz="3500" b="1" dirty="0" err="1">
                <a:solidFill>
                  <a:srgbClr val="7030A0"/>
                </a:solidFill>
                <a:latin typeface="HP001 4 hàng" panose="020B0603050302020204" pitchFamily="34" charset="0"/>
              </a:rPr>
              <a:t>Lúc</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dê</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mẹ</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vừa</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s</a:t>
            </a:r>
            <a:r>
              <a:rPr lang="en-US" sz="3500" b="1" spc="130" dirty="0" err="1">
                <a:solidFill>
                  <a:srgbClr val="7030A0"/>
                </a:solidFill>
                <a:latin typeface="HP001 4 hàng" panose="020B0603050302020204" pitchFamily="34" charset="0"/>
              </a:rPr>
              <a:t>ói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đến</a:t>
            </a:r>
            <a:r>
              <a:rPr lang="en-US" sz="3500" b="1" dirty="0">
                <a:solidFill>
                  <a:srgbClr val="7030A0"/>
                </a:solidFill>
                <a:latin typeface="HP001 4 hàng" panose="020B0603050302020204" pitchFamily="34" charset="0"/>
              </a:rPr>
              <a:t> </a:t>
            </a:r>
            <a:r>
              <a:rPr lang="en-US" sz="3500" b="1" spc="130" dirty="0" err="1">
                <a:solidFill>
                  <a:srgbClr val="7030A0"/>
                </a:solidFill>
                <a:latin typeface="HP001 4 hàng" panose="020B0603050302020204" pitchFamily="34" charset="0"/>
              </a:rPr>
              <a:t>gọ</a:t>
            </a:r>
            <a:r>
              <a:rPr lang="en-US" sz="3500" b="1" dirty="0" err="1">
                <a:solidFill>
                  <a:srgbClr val="7030A0"/>
                </a:solidFill>
                <a:latin typeface="HP001 4 hàng" panose="020B0603050302020204" pitchFamily="34" charset="0"/>
              </a:rPr>
              <a:t>i</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cửa</a:t>
            </a:r>
            <a:r>
              <a:rPr lang="en-US" sz="3500" b="1" dirty="0">
                <a:solidFill>
                  <a:srgbClr val="7030A0"/>
                </a:solidFill>
                <a:latin typeface="HP001 4 hàng" panose="020B0603050302020204" pitchFamily="34" charset="0"/>
              </a:rPr>
              <a:t>. </a:t>
            </a:r>
            <a:r>
              <a:rPr lang="en-US" sz="3500" b="1" dirty="0" err="1">
                <a:solidFill>
                  <a:srgbClr val="7030A0"/>
                </a:solidFill>
                <a:latin typeface="HP001 4 hàng" panose="020B0603050302020204" pitchFamily="34" charset="0"/>
              </a:rPr>
              <a:t>Đàn</a:t>
            </a:r>
            <a:r>
              <a:rPr lang="en-US" sz="3500" b="1" dirty="0">
                <a:solidFill>
                  <a:srgbClr val="7030A0"/>
                </a:solidFill>
                <a:latin typeface="HP001 4 hàng" panose="020B0603050302020204" pitchFamily="34" charset="0"/>
              </a:rPr>
              <a:t> </a:t>
            </a:r>
          </a:p>
        </p:txBody>
      </p:sp>
      <p:sp>
        <p:nvSpPr>
          <p:cNvPr id="14" name="Rectangle 13"/>
          <p:cNvSpPr/>
          <p:nvPr/>
        </p:nvSpPr>
        <p:spPr>
          <a:xfrm>
            <a:off x="275772" y="2441849"/>
            <a:ext cx="8332313" cy="630942"/>
          </a:xfrm>
          <a:prstGeom prst="rect">
            <a:avLst/>
          </a:prstGeom>
        </p:spPr>
        <p:txBody>
          <a:bodyPr wrap="square">
            <a:spAutoFit/>
          </a:bodyPr>
          <a:lstStyle/>
          <a:p>
            <a:pPr algn="just"/>
            <a:r>
              <a:rPr lang="el-GR" sz="3500" b="1" dirty="0">
                <a:solidFill>
                  <a:srgbClr val="7030A0"/>
                </a:solidFill>
                <a:latin typeface="HP001 4 hàng" pitchFamily="34" charset="0"/>
              </a:rPr>
              <a:t>Ύ</a:t>
            </a:r>
            <a:r>
              <a:rPr lang="vi-VN" sz="3500" b="1" dirty="0">
                <a:solidFill>
                  <a:srgbClr val="7030A0"/>
                </a:solidFill>
                <a:latin typeface="HP001 4 hàng" pitchFamily="34" charset="0"/>
              </a:rPr>
              <a:t>ł c</a:t>
            </a:r>
            <a:r>
              <a:rPr lang="el-GR" sz="3500" b="1" dirty="0">
                <a:solidFill>
                  <a:srgbClr val="7030A0"/>
                </a:solidFill>
                <a:latin typeface="HP001 4 hàng" pitchFamily="34" charset="0"/>
              </a:rPr>
              <a:t>Ϊ λμ</a:t>
            </a:r>
            <a:r>
              <a:rPr lang="en-US" sz="3500" b="1" dirty="0" err="1">
                <a:solidFill>
                  <a:srgbClr val="7030A0"/>
                </a:solidFill>
                <a:latin typeface="HP001 4 hàng" pitchFamily="34" charset="0"/>
              </a:rPr>
              <a:t>Ğt</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sĀ</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giả</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giŧg</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Ε− Ζ</a:t>
            </a:r>
            <a:r>
              <a:rPr lang="en-US" sz="3500" b="1" dirty="0" err="1">
                <a:solidFill>
                  <a:srgbClr val="7030A0"/>
                </a:solidFill>
                <a:latin typeface="HP001 4 hàng" pitchFamily="34" charset="0"/>
              </a:rPr>
              <a:t>łn</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δ</a:t>
            </a:r>
            <a:r>
              <a:rPr lang="en-US" sz="3500" b="1" dirty="0" err="1">
                <a:solidFill>
                  <a:srgbClr val="7030A0"/>
                </a:solidFill>
                <a:latin typeface="HP001 4 hàng" pitchFamily="34" charset="0"/>
              </a:rPr>
              <a:t>Ūg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jở</a:t>
            </a:r>
            <a:r>
              <a:rPr lang="en-US" sz="3500" b="1" dirty="0">
                <a:solidFill>
                  <a:srgbClr val="7030A0"/>
                </a:solidFill>
                <a:latin typeface="HP001 4 hàng" pitchFamily="34" charset="0"/>
              </a:rPr>
              <a:t> </a:t>
            </a:r>
          </a:p>
        </p:txBody>
      </p:sp>
      <p:sp>
        <p:nvSpPr>
          <p:cNvPr id="8" name="Rectangle 7"/>
          <p:cNvSpPr/>
          <p:nvPr/>
        </p:nvSpPr>
        <p:spPr>
          <a:xfrm>
            <a:off x="304800" y="3145494"/>
            <a:ext cx="3849213" cy="630942"/>
          </a:xfrm>
          <a:prstGeom prst="rect">
            <a:avLst/>
          </a:prstGeom>
        </p:spPr>
        <p:txBody>
          <a:bodyPr wrap="square">
            <a:spAutoFit/>
          </a:bodyPr>
          <a:lstStyle/>
          <a:p>
            <a:pPr algn="just"/>
            <a:r>
              <a:rPr lang="vi-VN" sz="3500" b="1" dirty="0">
                <a:solidFill>
                  <a:srgbClr val="7030A0"/>
                </a:solidFill>
                <a:latin typeface="HP001 4 hàng" pitchFamily="34" charset="0"/>
              </a:rPr>
              <a:t>cửa</a:t>
            </a:r>
            <a:r>
              <a:rPr lang="en-US" sz="3500" b="1" dirty="0">
                <a:solidFill>
                  <a:srgbClr val="7030A0"/>
                </a:solidFill>
                <a:latin typeface="HP001 4 hàng" pitchFamily="34" charset="0"/>
              </a:rPr>
              <a:t>.</a:t>
            </a:r>
          </a:p>
        </p:txBody>
      </p:sp>
      <p:sp>
        <p:nvSpPr>
          <p:cNvPr id="9" name="Flowchart: Document 17">
            <a:extLst>
              <a:ext uri="{FF2B5EF4-FFF2-40B4-BE49-F238E27FC236}">
                <a16:creationId xmlns:a16="http://schemas.microsoft.com/office/drawing/2014/main" id="{235F774F-74B6-4D5A-9005-554E9374948B}"/>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cxnSp>
        <p:nvCxnSpPr>
          <p:cNvPr id="10" name="Straight Arrow Connector 9"/>
          <p:cNvCxnSpPr/>
          <p:nvPr/>
        </p:nvCxnSpPr>
        <p:spPr>
          <a:xfrm>
            <a:off x="319522" y="2092464"/>
            <a:ext cx="715818"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238849" y="1795236"/>
            <a:ext cx="888385" cy="353943"/>
          </a:xfrm>
          <a:prstGeom prst="rect">
            <a:avLst/>
          </a:prstGeom>
          <a:noFill/>
        </p:spPr>
        <p:txBody>
          <a:bodyPr wrap="none" rtlCol="0">
            <a:spAutoFit/>
          </a:bodyPr>
          <a:lstStyle/>
          <a:p>
            <a:r>
              <a:rPr lang="en-US" sz="1700" b="1" dirty="0" err="1">
                <a:solidFill>
                  <a:srgbClr val="002060"/>
                </a:solidFill>
                <a:latin typeface="Arial" panose="020B0604020202020204" pitchFamily="34" charset="0"/>
                <a:cs typeface="Arial" panose="020B0604020202020204" pitchFamily="34" charset="0"/>
              </a:rPr>
              <a:t>Lùi</a:t>
            </a:r>
            <a:r>
              <a:rPr lang="en-US" sz="1700" b="1" dirty="0">
                <a:solidFill>
                  <a:srgbClr val="002060"/>
                </a:solidFill>
                <a:latin typeface="Arial" panose="020B0604020202020204" pitchFamily="34" charset="0"/>
                <a:cs typeface="Arial" panose="020B0604020202020204" pitchFamily="34" charset="0"/>
              </a:rPr>
              <a:t> 1 ô</a:t>
            </a:r>
          </a:p>
        </p:txBody>
      </p:sp>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15243"/>
    </mc:Choice>
    <mc:Fallback xmlns="">
      <p:transition spd="slow" advTm="152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5|0.9|1.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25.4|7.1|2.7|5.4|4|2|7.7|9.5|2.8"/>
</p:tagLst>
</file>

<file path=ppt/tags/tag4.xml><?xml version="1.0" encoding="utf-8"?>
<p:tagLst xmlns:a="http://schemas.openxmlformats.org/drawingml/2006/main" xmlns:r="http://schemas.openxmlformats.org/officeDocument/2006/relationships" xmlns:p="http://schemas.openxmlformats.org/presentationml/2006/main">
  <p:tag name="TIMING" val="|117.8|5.2|2.4|5.4|2|1.1"/>
</p:tagLst>
</file>

<file path=ppt/tags/tag5.xml><?xml version="1.0" encoding="utf-8"?>
<p:tagLst xmlns:a="http://schemas.openxmlformats.org/drawingml/2006/main" xmlns:r="http://schemas.openxmlformats.org/officeDocument/2006/relationships" xmlns:p="http://schemas.openxmlformats.org/presentationml/2006/main">
  <p:tag name="TIMING" val="|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TotalTime>
  <Words>566</Words>
  <Application>Microsoft Office PowerPoint</Application>
  <PresentationFormat>On-screen Show (16:9)</PresentationFormat>
  <Paragraphs>95</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Arial-Rounded</vt:lpstr>
      <vt:lpstr>Calibri</vt:lpstr>
      <vt:lpstr>HP001 4 hàng</vt:lpstr>
      <vt:lpstr>HP001 5 hàng</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263</cp:revision>
  <dcterms:created xsi:type="dcterms:W3CDTF">2020-12-08T15:48:47Z</dcterms:created>
  <dcterms:modified xsi:type="dcterms:W3CDTF">2022-03-06T15:08:56Z</dcterms:modified>
</cp:coreProperties>
</file>