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3" r:id="rId3"/>
    <p:sldMasterId id="2147483720" r:id="rId4"/>
  </p:sldMasterIdLst>
  <p:notesMasterIdLst>
    <p:notesMasterId r:id="rId18"/>
  </p:notesMasterIdLst>
  <p:sldIdLst>
    <p:sldId id="2970" r:id="rId5"/>
    <p:sldId id="294" r:id="rId6"/>
    <p:sldId id="293" r:id="rId7"/>
    <p:sldId id="2971" r:id="rId8"/>
    <p:sldId id="2968" r:id="rId9"/>
    <p:sldId id="541" r:id="rId10"/>
    <p:sldId id="265" r:id="rId11"/>
    <p:sldId id="267" r:id="rId12"/>
    <p:sldId id="2969" r:id="rId13"/>
    <p:sldId id="290" r:id="rId14"/>
    <p:sldId id="485" r:id="rId15"/>
    <p:sldId id="526" r:id="rId16"/>
    <p:sldId id="34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06017. Nguyen Thi Thuy Ha" initials="BNTTH" lastIdx="1" clrIdx="0">
    <p:extLst>
      <p:ext uri="{19B8F6BF-5375-455C-9EA6-DF929625EA0E}">
        <p15:presenceInfo xmlns:p15="http://schemas.microsoft.com/office/powerpoint/2012/main" userId="S::K13B06017@icivn.onmicrosoft.com::569b7d01-0a06-410d-a5df-92251bd11c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55" d="100"/>
          <a:sy n="55" d="100"/>
        </p:scale>
        <p:origin x="1028" y="28"/>
      </p:cViewPr>
      <p:guideLst>
        <p:guide orient="horz" pos="2160"/>
        <p:guide pos="3840"/>
      </p:guideLst>
    </p:cSldViewPr>
  </p:slideViewPr>
  <p:outlineViewPr>
    <p:cViewPr>
      <p:scale>
        <a:sx n="33" d="100"/>
        <a:sy n="33" d="100"/>
      </p:scale>
      <p:origin x="0" y="-1584"/>
    </p:cViewPr>
  </p:outlineViewPr>
  <p:notesTextViewPr>
    <p:cViewPr>
      <p:scale>
        <a:sx n="1" d="1"/>
        <a:sy n="1" d="1"/>
      </p:scale>
      <p:origin x="0" y="0"/>
    </p:cViewPr>
  </p:notesTextViewPr>
  <p:sorterViewPr>
    <p:cViewPr>
      <p:scale>
        <a:sx n="100" d="100"/>
        <a:sy n="100" d="100"/>
      </p:scale>
      <p:origin x="0" y="5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43214-8CA3-480B-9620-B80E33CA8908}" type="datetimeFigureOut">
              <a:rPr lang="en-US" smtClean="0"/>
              <a:t>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CCC81D-0CCE-45D6-9647-B0A2D19069BB}" type="slidenum">
              <a:rPr lang="en-US" smtClean="0"/>
              <a:t>‹#›</a:t>
            </a:fld>
            <a:endParaRPr lang="en-US"/>
          </a:p>
        </p:txBody>
      </p:sp>
    </p:spTree>
    <p:extLst>
      <p:ext uri="{BB962C8B-B14F-4D97-AF65-F5344CB8AC3E}">
        <p14:creationId xmlns:p14="http://schemas.microsoft.com/office/powerpoint/2010/main" val="3334288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err="1"/>
              <a:t>Chào</a:t>
            </a:r>
            <a:r>
              <a:rPr lang="en-US" altLang="zh-CN" dirty="0"/>
              <a:t> </a:t>
            </a:r>
            <a:r>
              <a:rPr lang="en-US" altLang="zh-CN" dirty="0" err="1"/>
              <a:t>mừng</a:t>
            </a:r>
            <a:r>
              <a:rPr lang="en-US" altLang="zh-CN" dirty="0"/>
              <a:t> </a:t>
            </a:r>
            <a:r>
              <a:rPr lang="en-US" altLang="zh-CN" dirty="0" err="1"/>
              <a:t>các</a:t>
            </a:r>
            <a:r>
              <a:rPr lang="en-US" altLang="zh-CN" dirty="0"/>
              <a:t> con </a:t>
            </a:r>
            <a:r>
              <a:rPr lang="en-US" altLang="zh-CN" dirty="0" err="1"/>
              <a:t>đến</a:t>
            </a:r>
            <a:r>
              <a:rPr lang="en-US" altLang="zh-CN" dirty="0"/>
              <a:t> </a:t>
            </a:r>
            <a:r>
              <a:rPr lang="en-US" altLang="zh-CN" dirty="0" err="1"/>
              <a:t>với</a:t>
            </a:r>
            <a:r>
              <a:rPr lang="en-US" altLang="zh-CN" dirty="0"/>
              <a:t> </a:t>
            </a:r>
            <a:r>
              <a:rPr lang="en-US" altLang="zh-CN" dirty="0" err="1"/>
              <a:t>tiết</a:t>
            </a:r>
            <a:r>
              <a:rPr lang="en-US" altLang="zh-CN" dirty="0"/>
              <a:t> </a:t>
            </a:r>
            <a:r>
              <a:rPr lang="en-US" altLang="zh-CN" dirty="0" err="1"/>
              <a:t>học</a:t>
            </a:r>
            <a:r>
              <a:rPr lang="en-US" altLang="zh-CN" dirty="0"/>
              <a:t> </a:t>
            </a:r>
            <a:r>
              <a:rPr lang="en-US" altLang="zh-CN" dirty="0" err="1"/>
              <a:t>Tiếng</a:t>
            </a:r>
            <a:r>
              <a:rPr lang="en-US" altLang="zh-CN" dirty="0"/>
              <a:t> </a:t>
            </a:r>
            <a:r>
              <a:rPr lang="en-US" altLang="zh-CN" dirty="0" err="1"/>
              <a:t>Việt</a:t>
            </a:r>
            <a:endParaRPr lang="zh-CN" altLang="en-US" dirty="0"/>
          </a:p>
        </p:txBody>
      </p:sp>
      <p:sp>
        <p:nvSpPr>
          <p:cNvPr id="4" name="灯片编号占位符 3"/>
          <p:cNvSpPr>
            <a:spLocks noGrp="1"/>
          </p:cNvSpPr>
          <p:nvPr>
            <p:ph type="sldNum" sz="quarter" idx="10"/>
          </p:nvPr>
        </p:nvSpPr>
        <p:spPr/>
        <p:txBody>
          <a:bodyPr/>
          <a:lstStyle/>
          <a:p>
            <a:fld id="{55271AD9-BB67-40C7-8A36-6292A9008BE4}"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63871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Các</a:t>
            </a:r>
            <a:r>
              <a:rPr lang="vi-VN" baseline="0" dirty="0"/>
              <a:t> con vừa luyện viết bảng con, bây giờ chúng mình sẽ chuẩn bị vở viết oli và bút chì để viết bài nhé! </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10</a:t>
            </a:fld>
            <a:endParaRPr lang="en-US"/>
          </a:p>
        </p:txBody>
      </p:sp>
    </p:spTree>
    <p:extLst>
      <p:ext uri="{BB962C8B-B14F-4D97-AF65-F5344CB8AC3E}">
        <p14:creationId xmlns:p14="http://schemas.microsoft.com/office/powerpoint/2010/main" val="1842908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p:sp>
      <p:sp>
        <p:nvSpPr>
          <p:cNvPr id="17411" name="文本占位符 174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algn="r"/>
            <a:fld id="{9A0DB2DC-4C9A-4742-B13C-FB6460FD3503}" type="slidenum">
              <a:rPr lang="en-US" altLang="zh-CN" sz="1200" dirty="0">
                <a:solidFill>
                  <a:srgbClr val="000000"/>
                </a:solidFill>
              </a:rPr>
              <a:pPr algn="r"/>
              <a:t>13</a:t>
            </a:fld>
            <a:endParaRPr lang="zh-CN" altLang="en-US" sz="1200" dirty="0">
              <a:solidFill>
                <a:srgbClr val="000000"/>
              </a:solidFill>
            </a:endParaRPr>
          </a:p>
        </p:txBody>
      </p:sp>
    </p:spTree>
    <p:extLst>
      <p:ext uri="{BB962C8B-B14F-4D97-AF65-F5344CB8AC3E}">
        <p14:creationId xmlns:p14="http://schemas.microsoft.com/office/powerpoint/2010/main" val="612191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vi-VN" altLang="zh-CN" dirty="0"/>
              <a:t>Cô</a:t>
            </a:r>
            <a:r>
              <a:rPr lang="vi-VN" altLang="zh-CN" baseline="0" dirty="0"/>
              <a:t> chào các con, cô rất vui được cùng các con tìm hiểu tiết học môn Tiếng Việt hôm nay, bài: Luyện đọc, viết:</a:t>
            </a:r>
            <a:r>
              <a:rPr lang="en-US" altLang="zh-CN" baseline="0" dirty="0" err="1"/>
              <a:t>oai</a:t>
            </a:r>
            <a:r>
              <a:rPr lang="en-US" altLang="zh-CN" baseline="0" dirty="0"/>
              <a:t>, </a:t>
            </a:r>
            <a:r>
              <a:rPr lang="en-US" altLang="zh-CN" baseline="0" dirty="0" err="1"/>
              <a:t>uê</a:t>
            </a:r>
            <a:r>
              <a:rPr lang="en-US" altLang="zh-CN" baseline="0" dirty="0"/>
              <a:t>, </a:t>
            </a:r>
            <a:r>
              <a:rPr lang="en-US" altLang="zh-CN" baseline="0" dirty="0" err="1"/>
              <a:t>uy</a:t>
            </a:r>
            <a:r>
              <a:rPr lang="en-US" altLang="zh-CN" baseline="0" dirty="0"/>
              <a:t>, </a:t>
            </a:r>
            <a:r>
              <a:rPr lang="en-US" altLang="zh-CN" baseline="0" dirty="0" err="1"/>
              <a:t>uân</a:t>
            </a:r>
            <a:r>
              <a:rPr lang="en-US" altLang="zh-CN" baseline="0" dirty="0"/>
              <a:t>, </a:t>
            </a:r>
            <a:r>
              <a:rPr lang="en-US" altLang="zh-CN" baseline="0" dirty="0" err="1"/>
              <a:t>uyên</a:t>
            </a:r>
            <a:r>
              <a:rPr lang="en-US" altLang="zh-CN" baseline="0" dirty="0"/>
              <a:t>, </a:t>
            </a:r>
            <a:r>
              <a:rPr lang="en-US" altLang="zh-CN" baseline="0" dirty="0" err="1"/>
              <a:t>uyêt</a:t>
            </a:r>
            <a:r>
              <a:rPr lang="vi-VN" altLang="zh-CN" baseline="0" dirty="0"/>
              <a:t>. </a:t>
            </a:r>
            <a:endParaRPr lang="zh-CN" altLang="en-US" dirty="0"/>
          </a:p>
        </p:txBody>
      </p:sp>
      <p:sp>
        <p:nvSpPr>
          <p:cNvPr id="4" name="灯片编号占位符 3"/>
          <p:cNvSpPr>
            <a:spLocks noGrp="1"/>
          </p:cNvSpPr>
          <p:nvPr>
            <p:ph type="sldNum" sz="quarter" idx="10"/>
          </p:nvPr>
        </p:nvSpPr>
        <p:spPr/>
        <p:txBody>
          <a:bodyPr/>
          <a:lstStyle/>
          <a:p>
            <a:pPr>
              <a:defRPr/>
            </a:pPr>
            <a:fld id="{A6837353-30EB-4A48-80EB-173D804AEFBD}" type="slidenum">
              <a:rPr lang="zh-CN" altLang="en-US" smtClean="0">
                <a:solidFill>
                  <a:prstClr val="black"/>
                </a:solidFill>
              </a:rPr>
              <a:pPr>
                <a:defRPr/>
              </a:pPr>
              <a:t>2</a:t>
            </a:fld>
            <a:endParaRPr lang="zh-CN" altLang="en-US">
              <a:solidFill>
                <a:prstClr val="black"/>
              </a:solidFill>
            </a:endParaRPr>
          </a:p>
        </p:txBody>
      </p:sp>
    </p:spTree>
    <p:extLst>
      <p:ext uri="{BB962C8B-B14F-4D97-AF65-F5344CB8AC3E}">
        <p14:creationId xmlns:p14="http://schemas.microsoft.com/office/powerpoint/2010/main" val="2566794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Chúng</a:t>
            </a:r>
            <a:r>
              <a:rPr lang="vi-VN" baseline="0" dirty="0"/>
              <a:t> mình đã cùng khởi động rất vui và cảm thấy thoải mái rồi phải không nào, vậy các con đã sẵn sàng cho bài học hôm nay chưa? Chúng mình cùng bước vào hoạt động 1: Luyện đọc</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007054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vi-VN" sz="1200" b="0" i="0" u="none" strike="noStrike" kern="1200" cap="none" spc="0" normalizeH="0" baseline="0" noProof="0" dirty="0">
                <a:ln>
                  <a:noFill/>
                </a:ln>
                <a:solidFill>
                  <a:prstClr val="black"/>
                </a:solidFill>
                <a:effectLst/>
                <a:uLnTx/>
                <a:uFillTx/>
                <a:latin typeface="+mn-lt"/>
              </a:rPr>
              <a:t>Vậy trong tiết học này chúng ta sẽ đi luyện đọc lại các </a:t>
            </a:r>
            <a:r>
              <a:rPr kumimoji="0" lang="en-US" sz="1200" b="0" i="0" u="none" strike="noStrike" kern="1200" cap="none" spc="0" normalizeH="0" baseline="0" noProof="0" dirty="0" err="1">
                <a:ln>
                  <a:noFill/>
                </a:ln>
                <a:solidFill>
                  <a:prstClr val="black"/>
                </a:solidFill>
                <a:effectLst/>
                <a:uLnTx/>
                <a:uFillTx/>
                <a:latin typeface="+mn-lt"/>
              </a:rPr>
              <a:t>vần</a:t>
            </a:r>
            <a:r>
              <a:rPr kumimoji="0" lang="vi-VN" sz="1200" b="0" i="0" u="none" strike="noStrike" kern="1200" cap="none" spc="0" normalizeH="0" baseline="0" noProof="0" dirty="0">
                <a:ln>
                  <a:noFill/>
                </a:ln>
                <a:solidFill>
                  <a:prstClr val="black"/>
                </a:solidFill>
                <a:effectLst/>
                <a:uLnTx/>
                <a:uFillTx/>
                <a:latin typeface="+mn-lt"/>
              </a:rPr>
              <a:t>: </a:t>
            </a:r>
            <a:r>
              <a:rPr kumimoji="0" lang="en-US" sz="1200" b="0" i="0" u="none" strike="noStrike" kern="1200" cap="none" spc="0" normalizeH="0" baseline="0" noProof="0" dirty="0" err="1">
                <a:ln>
                  <a:noFill/>
                </a:ln>
                <a:solidFill>
                  <a:prstClr val="black"/>
                </a:solidFill>
                <a:effectLst/>
                <a:uLnTx/>
                <a:uFillTx/>
                <a:latin typeface="+mn-lt"/>
              </a:rPr>
              <a:t>oai</a:t>
            </a:r>
            <a:r>
              <a:rPr kumimoji="0" lang="en-US" sz="1200" b="0" i="0" u="none" strike="noStrike" kern="1200" cap="none" spc="0" normalizeH="0" baseline="0" noProof="0" dirty="0">
                <a:ln>
                  <a:noFill/>
                </a:ln>
                <a:solidFill>
                  <a:prstClr val="black"/>
                </a:solidFill>
                <a:effectLst/>
                <a:uLnTx/>
                <a:uFillTx/>
                <a:latin typeface="+mn-lt"/>
              </a:rPr>
              <a:t>, </a:t>
            </a:r>
            <a:r>
              <a:rPr kumimoji="0" lang="en-US" sz="1200" b="0" i="0" u="none" strike="noStrike" kern="1200" cap="none" spc="0" normalizeH="0" baseline="0" noProof="0" dirty="0" err="1">
                <a:ln>
                  <a:noFill/>
                </a:ln>
                <a:solidFill>
                  <a:prstClr val="black"/>
                </a:solidFill>
                <a:effectLst/>
                <a:uLnTx/>
                <a:uFillTx/>
                <a:latin typeface="+mn-lt"/>
              </a:rPr>
              <a:t>uê</a:t>
            </a:r>
            <a:r>
              <a:rPr kumimoji="0" lang="en-US" sz="1200" b="0" i="0" u="none" strike="noStrike" kern="1200" cap="none" spc="0" normalizeH="0" baseline="0" noProof="0" dirty="0">
                <a:ln>
                  <a:noFill/>
                </a:ln>
                <a:solidFill>
                  <a:prstClr val="black"/>
                </a:solidFill>
                <a:effectLst/>
                <a:uLnTx/>
                <a:uFillTx/>
                <a:latin typeface="+mn-lt"/>
              </a:rPr>
              <a:t>, </a:t>
            </a:r>
            <a:r>
              <a:rPr kumimoji="0" lang="en-US" sz="1200" b="0" i="0" u="none" strike="noStrike" kern="1200" cap="none" spc="0" normalizeH="0" baseline="0" noProof="0" dirty="0" err="1">
                <a:ln>
                  <a:noFill/>
                </a:ln>
                <a:solidFill>
                  <a:prstClr val="black"/>
                </a:solidFill>
                <a:effectLst/>
                <a:uLnTx/>
                <a:uFillTx/>
                <a:latin typeface="+mn-lt"/>
              </a:rPr>
              <a:t>uy</a:t>
            </a:r>
            <a:r>
              <a:rPr kumimoji="0" lang="en-US" sz="1200" b="0" i="0" u="none" strike="noStrike" kern="1200" cap="none" spc="0" normalizeH="0" baseline="0" noProof="0" dirty="0">
                <a:ln>
                  <a:noFill/>
                </a:ln>
                <a:solidFill>
                  <a:prstClr val="black"/>
                </a:solidFill>
                <a:effectLst/>
                <a:uLnTx/>
                <a:uFillTx/>
                <a:latin typeface="+mn-lt"/>
              </a:rPr>
              <a:t>, </a:t>
            </a:r>
            <a:r>
              <a:rPr kumimoji="0" lang="en-US" sz="1200" b="0" i="0" u="none" strike="noStrike" kern="1200" cap="none" spc="0" normalizeH="0" baseline="0" noProof="0" dirty="0" err="1">
                <a:ln>
                  <a:noFill/>
                </a:ln>
                <a:solidFill>
                  <a:prstClr val="black"/>
                </a:solidFill>
                <a:effectLst/>
                <a:uLnTx/>
                <a:uFillTx/>
                <a:latin typeface="+mn-lt"/>
              </a:rPr>
              <a:t>uân</a:t>
            </a:r>
            <a:r>
              <a:rPr kumimoji="0" lang="en-US" sz="1200" b="0" i="0" u="none" strike="noStrike" kern="1200" cap="none" spc="0" normalizeH="0" baseline="0" noProof="0" dirty="0">
                <a:ln>
                  <a:noFill/>
                </a:ln>
                <a:solidFill>
                  <a:prstClr val="black"/>
                </a:solidFill>
                <a:effectLst/>
                <a:uLnTx/>
                <a:uFillTx/>
                <a:latin typeface="+mn-lt"/>
              </a:rPr>
              <a:t>, </a:t>
            </a:r>
            <a:r>
              <a:rPr kumimoji="0" lang="en-US" sz="1200" b="0" i="0" u="none" strike="noStrike" kern="1200" cap="none" spc="0" normalizeH="0" baseline="0" noProof="0" dirty="0" err="1">
                <a:ln>
                  <a:noFill/>
                </a:ln>
                <a:solidFill>
                  <a:prstClr val="black"/>
                </a:solidFill>
                <a:effectLst/>
                <a:uLnTx/>
                <a:uFillTx/>
                <a:latin typeface="+mn-lt"/>
              </a:rPr>
              <a:t>uât</a:t>
            </a:r>
            <a:r>
              <a:rPr kumimoji="0" lang="en-US" sz="1200" b="0" i="0" u="none" strike="noStrike" kern="1200" cap="none" spc="0" normalizeH="0" baseline="0" noProof="0" dirty="0">
                <a:ln>
                  <a:noFill/>
                </a:ln>
                <a:solidFill>
                  <a:prstClr val="black"/>
                </a:solidFill>
                <a:effectLst/>
                <a:uLnTx/>
                <a:uFillTx/>
                <a:latin typeface="+mn-lt"/>
              </a:rPr>
              <a:t>, </a:t>
            </a:r>
            <a:r>
              <a:rPr kumimoji="0" lang="en-US" sz="1200" b="0" i="0" u="none" strike="noStrike" kern="1200" cap="none" spc="0" normalizeH="0" baseline="0" noProof="0" dirty="0" err="1">
                <a:ln>
                  <a:noFill/>
                </a:ln>
                <a:solidFill>
                  <a:prstClr val="black"/>
                </a:solidFill>
                <a:effectLst/>
                <a:uLnTx/>
                <a:uFillTx/>
                <a:latin typeface="+mn-lt"/>
              </a:rPr>
              <a:t>uyên</a:t>
            </a:r>
            <a:r>
              <a:rPr kumimoji="0" lang="en-US" sz="1200" b="0" i="0" u="none" strike="noStrike" kern="1200" cap="none" spc="0" normalizeH="0" baseline="0" noProof="0" dirty="0">
                <a:ln>
                  <a:noFill/>
                </a:ln>
                <a:solidFill>
                  <a:prstClr val="black"/>
                </a:solidFill>
                <a:effectLst/>
                <a:uLnTx/>
                <a:uFillTx/>
                <a:latin typeface="+mn-lt"/>
              </a:rPr>
              <a:t>, </a:t>
            </a:r>
            <a:r>
              <a:rPr kumimoji="0" lang="en-US" sz="1200" b="0" i="0" u="none" strike="noStrike" kern="1200" cap="none" spc="0" normalizeH="0" baseline="0" noProof="0" dirty="0" err="1">
                <a:ln>
                  <a:noFill/>
                </a:ln>
                <a:solidFill>
                  <a:prstClr val="black"/>
                </a:solidFill>
                <a:effectLst/>
                <a:uLnTx/>
                <a:uFillTx/>
                <a:latin typeface="+mn-lt"/>
              </a:rPr>
              <a:t>uyêt</a:t>
            </a:r>
            <a:r>
              <a:rPr kumimoji="0" lang="vi-VN" sz="1200" b="0" i="0" u="none" strike="noStrike" kern="1200" cap="none" spc="0" normalizeH="0" baseline="0" noProof="0" dirty="0">
                <a:ln>
                  <a:noFill/>
                </a:ln>
                <a:solidFill>
                  <a:prstClr val="black"/>
                </a:solidFill>
                <a:effectLst/>
                <a:uLnTx/>
                <a:uFillTx/>
                <a:latin typeface="+mn-lt"/>
              </a:rPr>
              <a:t>. Cô mời chúng mình cùng luyện đọc lại theo cô : </a:t>
            </a:r>
            <a:r>
              <a:rPr kumimoji="0" lang="en-US" sz="1200" b="0" i="0" u="none" strike="noStrike" kern="1200" cap="none" spc="0" normalizeH="0" baseline="0" noProof="0" dirty="0" err="1">
                <a:ln>
                  <a:noFill/>
                </a:ln>
                <a:solidFill>
                  <a:prstClr val="black"/>
                </a:solidFill>
                <a:effectLst/>
                <a:uLnTx/>
                <a:uFillTx/>
                <a:latin typeface="+mn-lt"/>
              </a:rPr>
              <a:t>oai</a:t>
            </a:r>
            <a:r>
              <a:rPr kumimoji="0" lang="en-US" sz="1200" b="0" i="0" u="none" strike="noStrike" kern="1200" cap="none" spc="0" normalizeH="0" baseline="0" noProof="0" dirty="0">
                <a:ln>
                  <a:noFill/>
                </a:ln>
                <a:solidFill>
                  <a:prstClr val="black"/>
                </a:solidFill>
                <a:effectLst/>
                <a:uLnTx/>
                <a:uFillTx/>
                <a:latin typeface="+mn-lt"/>
              </a:rPr>
              <a:t>, </a:t>
            </a:r>
            <a:r>
              <a:rPr kumimoji="0" lang="en-US" sz="1200" b="0" i="0" u="none" strike="noStrike" kern="1200" cap="none" spc="0" normalizeH="0" baseline="0" noProof="0" dirty="0" err="1">
                <a:ln>
                  <a:noFill/>
                </a:ln>
                <a:solidFill>
                  <a:prstClr val="black"/>
                </a:solidFill>
                <a:effectLst/>
                <a:uLnTx/>
                <a:uFillTx/>
                <a:latin typeface="+mn-lt"/>
              </a:rPr>
              <a:t>uê</a:t>
            </a:r>
            <a:r>
              <a:rPr kumimoji="0" lang="en-US" sz="1200" b="0" i="0" u="none" strike="noStrike" kern="1200" cap="none" spc="0" normalizeH="0" baseline="0" noProof="0" dirty="0">
                <a:ln>
                  <a:noFill/>
                </a:ln>
                <a:solidFill>
                  <a:prstClr val="black"/>
                </a:solidFill>
                <a:effectLst/>
                <a:uLnTx/>
                <a:uFillTx/>
                <a:latin typeface="+mn-lt"/>
              </a:rPr>
              <a:t>, </a:t>
            </a:r>
            <a:r>
              <a:rPr kumimoji="0" lang="en-US" sz="1200" b="0" i="0" u="none" strike="noStrike" kern="1200" cap="none" spc="0" normalizeH="0" baseline="0" noProof="0" dirty="0" err="1">
                <a:ln>
                  <a:noFill/>
                </a:ln>
                <a:solidFill>
                  <a:prstClr val="black"/>
                </a:solidFill>
                <a:effectLst/>
                <a:uLnTx/>
                <a:uFillTx/>
                <a:latin typeface="+mn-lt"/>
              </a:rPr>
              <a:t>uy</a:t>
            </a:r>
            <a:r>
              <a:rPr kumimoji="0" lang="en-US" sz="1200" b="0" i="0" u="none" strike="noStrike" kern="1200" cap="none" spc="0" normalizeH="0" baseline="0" noProof="0" dirty="0">
                <a:ln>
                  <a:noFill/>
                </a:ln>
                <a:solidFill>
                  <a:prstClr val="black"/>
                </a:solidFill>
                <a:effectLst/>
                <a:uLnTx/>
                <a:uFillTx/>
                <a:latin typeface="+mn-lt"/>
              </a:rPr>
              <a:t>, </a:t>
            </a:r>
            <a:r>
              <a:rPr kumimoji="0" lang="en-US" sz="1200" b="0" i="0" u="none" strike="noStrike" kern="1200" cap="none" spc="0" normalizeH="0" baseline="0" noProof="0" dirty="0" err="1">
                <a:ln>
                  <a:noFill/>
                </a:ln>
                <a:solidFill>
                  <a:prstClr val="black"/>
                </a:solidFill>
                <a:effectLst/>
                <a:uLnTx/>
                <a:uFillTx/>
                <a:latin typeface="+mn-lt"/>
              </a:rPr>
              <a:t>uân</a:t>
            </a:r>
            <a:r>
              <a:rPr kumimoji="0" lang="en-US" sz="1200" b="0" i="0" u="none" strike="noStrike" kern="1200" cap="none" spc="0" normalizeH="0" baseline="0" noProof="0" dirty="0">
                <a:ln>
                  <a:noFill/>
                </a:ln>
                <a:solidFill>
                  <a:prstClr val="black"/>
                </a:solidFill>
                <a:effectLst/>
                <a:uLnTx/>
                <a:uFillTx/>
                <a:latin typeface="+mn-lt"/>
              </a:rPr>
              <a:t>, </a:t>
            </a:r>
            <a:r>
              <a:rPr kumimoji="0" lang="en-US" sz="1200" b="0" i="0" u="none" strike="noStrike" kern="1200" cap="none" spc="0" normalizeH="0" baseline="0" noProof="0" dirty="0" err="1">
                <a:ln>
                  <a:noFill/>
                </a:ln>
                <a:solidFill>
                  <a:prstClr val="black"/>
                </a:solidFill>
                <a:effectLst/>
                <a:uLnTx/>
                <a:uFillTx/>
                <a:latin typeface="+mn-lt"/>
              </a:rPr>
              <a:t>uât</a:t>
            </a:r>
            <a:r>
              <a:rPr kumimoji="0" lang="en-US" sz="1200" b="0" i="0" u="none" strike="noStrike" kern="1200" cap="none" spc="0" normalizeH="0" baseline="0" noProof="0" dirty="0">
                <a:ln>
                  <a:noFill/>
                </a:ln>
                <a:solidFill>
                  <a:prstClr val="black"/>
                </a:solidFill>
                <a:effectLst/>
                <a:uLnTx/>
                <a:uFillTx/>
                <a:latin typeface="+mn-lt"/>
              </a:rPr>
              <a:t>, </a:t>
            </a:r>
            <a:r>
              <a:rPr kumimoji="0" lang="en-US" sz="1200" b="0" i="0" u="none" strike="noStrike" kern="1200" cap="none" spc="0" normalizeH="0" baseline="0" noProof="0" dirty="0" err="1">
                <a:ln>
                  <a:noFill/>
                </a:ln>
                <a:solidFill>
                  <a:prstClr val="black"/>
                </a:solidFill>
                <a:effectLst/>
                <a:uLnTx/>
                <a:uFillTx/>
                <a:latin typeface="+mn-lt"/>
              </a:rPr>
              <a:t>uyên</a:t>
            </a:r>
            <a:r>
              <a:rPr kumimoji="0" lang="en-US" sz="1200" b="0" i="0" u="none" strike="noStrike" kern="1200" cap="none" spc="0" normalizeH="0" baseline="0" noProof="0" dirty="0">
                <a:ln>
                  <a:noFill/>
                </a:ln>
                <a:solidFill>
                  <a:prstClr val="black"/>
                </a:solidFill>
                <a:effectLst/>
                <a:uLnTx/>
                <a:uFillTx/>
                <a:latin typeface="+mn-lt"/>
              </a:rPr>
              <a:t>, </a:t>
            </a:r>
            <a:r>
              <a:rPr kumimoji="0" lang="en-US" sz="1200" b="0" i="0" u="none" strike="noStrike" kern="1200" cap="none" spc="0" normalizeH="0" baseline="0" noProof="0" dirty="0" err="1">
                <a:ln>
                  <a:noFill/>
                </a:ln>
                <a:solidFill>
                  <a:prstClr val="black"/>
                </a:solidFill>
                <a:effectLst/>
                <a:uLnTx/>
                <a:uFillTx/>
                <a:latin typeface="+mn-lt"/>
              </a:rPr>
              <a:t>uyêt</a:t>
            </a:r>
            <a:r>
              <a:rPr kumimoji="0" lang="vi-VN" sz="1200" b="0" i="0" u="none" strike="noStrike" kern="1200" cap="none" spc="0" normalizeH="0" baseline="0" noProof="0" dirty="0">
                <a:ln>
                  <a:noFill/>
                </a:ln>
                <a:solidFill>
                  <a:prstClr val="black"/>
                </a:solidFill>
                <a:effectLst/>
                <a:uLnTx/>
                <a:uFillTx/>
                <a:latin typeface="+mn-lt"/>
              </a:rPr>
              <a:t>. Các con cùng đọc lại nào. Các con đã luyện đọc các </a:t>
            </a:r>
            <a:r>
              <a:rPr kumimoji="0" lang="en-US" sz="1200" b="0" i="0" u="none" strike="noStrike" kern="1200" cap="none" spc="0" normalizeH="0" baseline="0" noProof="0" dirty="0" err="1">
                <a:ln>
                  <a:noFill/>
                </a:ln>
                <a:solidFill>
                  <a:prstClr val="black"/>
                </a:solidFill>
                <a:effectLst/>
                <a:uLnTx/>
                <a:uFillTx/>
                <a:latin typeface="+mn-lt"/>
              </a:rPr>
              <a:t>vần</a:t>
            </a:r>
            <a:r>
              <a:rPr kumimoji="0" lang="vi-VN" sz="1200" b="0" i="0" u="none" strike="noStrike" kern="1200" cap="none" spc="0" normalizeH="0" baseline="0" noProof="0" dirty="0">
                <a:ln>
                  <a:noFill/>
                </a:ln>
                <a:solidFill>
                  <a:prstClr val="black"/>
                </a:solidFill>
                <a:effectLst/>
                <a:uLnTx/>
                <a:uFillTx/>
                <a:latin typeface="+mn-lt"/>
              </a:rPr>
              <a:t> rất tốt, hãy suy nghĩ và tìm cho cô các tiếng có chứa </a:t>
            </a:r>
            <a:r>
              <a:rPr kumimoji="0" lang="en-US" sz="1200" b="0" i="0" u="none" strike="noStrike" kern="1200" cap="none" spc="0" normalizeH="0" baseline="0" noProof="0" dirty="0" err="1">
                <a:ln>
                  <a:noFill/>
                </a:ln>
                <a:solidFill>
                  <a:prstClr val="black"/>
                </a:solidFill>
                <a:effectLst/>
                <a:uLnTx/>
                <a:uFillTx/>
                <a:latin typeface="+mn-lt"/>
              </a:rPr>
              <a:t>vần</a:t>
            </a:r>
            <a:r>
              <a:rPr kumimoji="0" lang="vi-VN" sz="1200" b="0" i="0" u="none" strike="noStrike" kern="1200" cap="none" spc="0" normalizeH="0" baseline="0" noProof="0" dirty="0">
                <a:ln>
                  <a:noFill/>
                </a:ln>
                <a:solidFill>
                  <a:prstClr val="black"/>
                </a:solidFill>
                <a:effectLst/>
                <a:uLnTx/>
                <a:uFillTx/>
                <a:latin typeface="+mn-lt"/>
              </a:rPr>
              <a:t>: </a:t>
            </a:r>
            <a:r>
              <a:rPr kumimoji="0" lang="en-US" sz="1200" b="0" i="0" u="none" strike="noStrike" kern="1200" cap="none" spc="0" normalizeH="0" baseline="0" noProof="0" dirty="0" err="1">
                <a:ln>
                  <a:noFill/>
                </a:ln>
                <a:solidFill>
                  <a:prstClr val="black"/>
                </a:solidFill>
                <a:effectLst/>
                <a:uLnTx/>
                <a:uFillTx/>
                <a:latin typeface="+mn-lt"/>
              </a:rPr>
              <a:t>oai</a:t>
            </a:r>
            <a:r>
              <a:rPr kumimoji="0" lang="en-US" sz="1200" b="0" i="0" u="none" strike="noStrike" kern="1200" cap="none" spc="0" normalizeH="0" baseline="0" noProof="0" dirty="0">
                <a:ln>
                  <a:noFill/>
                </a:ln>
                <a:solidFill>
                  <a:prstClr val="black"/>
                </a:solidFill>
                <a:effectLst/>
                <a:uLnTx/>
                <a:uFillTx/>
                <a:latin typeface="+mn-lt"/>
              </a:rPr>
              <a:t>, </a:t>
            </a:r>
            <a:r>
              <a:rPr kumimoji="0" lang="en-US" sz="1200" b="0" i="0" u="none" strike="noStrike" kern="1200" cap="none" spc="0" normalizeH="0" baseline="0" noProof="0" dirty="0" err="1">
                <a:ln>
                  <a:noFill/>
                </a:ln>
                <a:solidFill>
                  <a:prstClr val="black"/>
                </a:solidFill>
                <a:effectLst/>
                <a:uLnTx/>
                <a:uFillTx/>
                <a:latin typeface="+mn-lt"/>
              </a:rPr>
              <a:t>uê</a:t>
            </a:r>
            <a:r>
              <a:rPr kumimoji="0" lang="en-US" sz="1200" b="0" i="0" u="none" strike="noStrike" kern="1200" cap="none" spc="0" normalizeH="0" baseline="0" noProof="0" dirty="0">
                <a:ln>
                  <a:noFill/>
                </a:ln>
                <a:solidFill>
                  <a:prstClr val="black"/>
                </a:solidFill>
                <a:effectLst/>
                <a:uLnTx/>
                <a:uFillTx/>
                <a:latin typeface="+mn-lt"/>
              </a:rPr>
              <a:t>, </a:t>
            </a:r>
            <a:r>
              <a:rPr kumimoji="0" lang="en-US" sz="1200" b="0" i="0" u="none" strike="noStrike" kern="1200" cap="none" spc="0" normalizeH="0" baseline="0" noProof="0" dirty="0" err="1">
                <a:ln>
                  <a:noFill/>
                </a:ln>
                <a:solidFill>
                  <a:prstClr val="black"/>
                </a:solidFill>
                <a:effectLst/>
                <a:uLnTx/>
                <a:uFillTx/>
                <a:latin typeface="+mn-lt"/>
              </a:rPr>
              <a:t>uy</a:t>
            </a:r>
            <a:r>
              <a:rPr kumimoji="0" lang="en-US" sz="1200" b="0" i="0" u="none" strike="noStrike" kern="1200" cap="none" spc="0" normalizeH="0" baseline="0" noProof="0" dirty="0">
                <a:ln>
                  <a:noFill/>
                </a:ln>
                <a:solidFill>
                  <a:prstClr val="black"/>
                </a:solidFill>
                <a:effectLst/>
                <a:uLnTx/>
                <a:uFillTx/>
                <a:latin typeface="+mn-lt"/>
              </a:rPr>
              <a:t>, </a:t>
            </a:r>
            <a:r>
              <a:rPr kumimoji="0" lang="en-US" sz="1200" b="0" i="0" u="none" strike="noStrike" kern="1200" cap="none" spc="0" normalizeH="0" baseline="0" noProof="0" dirty="0" err="1">
                <a:ln>
                  <a:noFill/>
                </a:ln>
                <a:solidFill>
                  <a:prstClr val="black"/>
                </a:solidFill>
                <a:effectLst/>
                <a:uLnTx/>
                <a:uFillTx/>
                <a:latin typeface="+mn-lt"/>
              </a:rPr>
              <a:t>uân</a:t>
            </a:r>
            <a:r>
              <a:rPr kumimoji="0" lang="en-US" sz="1200" b="0" i="0" u="none" strike="noStrike" kern="1200" cap="none" spc="0" normalizeH="0" baseline="0" noProof="0" dirty="0">
                <a:ln>
                  <a:noFill/>
                </a:ln>
                <a:solidFill>
                  <a:prstClr val="black"/>
                </a:solidFill>
                <a:effectLst/>
                <a:uLnTx/>
                <a:uFillTx/>
                <a:latin typeface="+mn-lt"/>
              </a:rPr>
              <a:t>, </a:t>
            </a:r>
            <a:r>
              <a:rPr kumimoji="0" lang="en-US" sz="1200" b="0" i="0" u="none" strike="noStrike" kern="1200" cap="none" spc="0" normalizeH="0" baseline="0" noProof="0" dirty="0" err="1">
                <a:ln>
                  <a:noFill/>
                </a:ln>
                <a:solidFill>
                  <a:prstClr val="black"/>
                </a:solidFill>
                <a:effectLst/>
                <a:uLnTx/>
                <a:uFillTx/>
                <a:latin typeface="+mn-lt"/>
              </a:rPr>
              <a:t>uât</a:t>
            </a:r>
            <a:r>
              <a:rPr kumimoji="0" lang="en-US" sz="1200" b="0" i="0" u="none" strike="noStrike" kern="1200" cap="none" spc="0" normalizeH="0" baseline="0" noProof="0" dirty="0">
                <a:ln>
                  <a:noFill/>
                </a:ln>
                <a:solidFill>
                  <a:prstClr val="black"/>
                </a:solidFill>
                <a:effectLst/>
                <a:uLnTx/>
                <a:uFillTx/>
                <a:latin typeface="+mn-lt"/>
              </a:rPr>
              <a:t>, </a:t>
            </a:r>
            <a:r>
              <a:rPr kumimoji="0" lang="en-US" sz="1200" b="0" i="0" u="none" strike="noStrike" kern="1200" cap="none" spc="0" normalizeH="0" baseline="0" noProof="0" dirty="0" err="1">
                <a:ln>
                  <a:noFill/>
                </a:ln>
                <a:solidFill>
                  <a:prstClr val="black"/>
                </a:solidFill>
                <a:effectLst/>
                <a:uLnTx/>
                <a:uFillTx/>
                <a:latin typeface="+mn-lt"/>
              </a:rPr>
              <a:t>uyên</a:t>
            </a:r>
            <a:r>
              <a:rPr kumimoji="0" lang="en-US" sz="1200" b="0" i="0" u="none" strike="noStrike" kern="1200" cap="none" spc="0" normalizeH="0" baseline="0" noProof="0" dirty="0">
                <a:ln>
                  <a:noFill/>
                </a:ln>
                <a:solidFill>
                  <a:prstClr val="black"/>
                </a:solidFill>
                <a:effectLst/>
                <a:uLnTx/>
                <a:uFillTx/>
                <a:latin typeface="+mn-lt"/>
              </a:rPr>
              <a:t>, </a:t>
            </a:r>
            <a:r>
              <a:rPr kumimoji="0" lang="en-US" sz="1200" b="0" i="0" u="none" strike="noStrike" kern="1200" cap="none" spc="0" normalizeH="0" baseline="0" noProof="0" dirty="0" err="1">
                <a:ln>
                  <a:noFill/>
                </a:ln>
                <a:solidFill>
                  <a:prstClr val="black"/>
                </a:solidFill>
                <a:effectLst/>
                <a:uLnTx/>
                <a:uFillTx/>
                <a:latin typeface="+mn-lt"/>
              </a:rPr>
              <a:t>uyêt</a:t>
            </a:r>
            <a:r>
              <a:rPr kumimoji="0" lang="en-US" sz="1200" b="0" i="0" u="none" strike="noStrike" kern="1200" cap="none" spc="0" normalizeH="0" baseline="0" noProof="0" dirty="0">
                <a:ln>
                  <a:noFill/>
                </a:ln>
                <a:solidFill>
                  <a:prstClr val="black"/>
                </a:solidFill>
                <a:effectLst/>
                <a:uLnTx/>
                <a:uFillTx/>
                <a:latin typeface="+mn-lt"/>
              </a:rPr>
              <a:t> </a:t>
            </a:r>
            <a:r>
              <a:rPr kumimoji="0" lang="vi-VN" sz="1200" b="0" i="0" u="none" strike="noStrike" kern="1200" cap="none" spc="0" normalizeH="0" baseline="0" noProof="0" dirty="0">
                <a:ln>
                  <a:noFill/>
                </a:ln>
                <a:solidFill>
                  <a:prstClr val="black"/>
                </a:solidFill>
                <a:effectLst/>
                <a:uLnTx/>
                <a:uFillTx/>
                <a:latin typeface="+mn-lt"/>
              </a:rPr>
              <a:t>nhé!</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4</a:t>
            </a:fld>
            <a:endParaRPr lang="en-US"/>
          </a:p>
        </p:txBody>
      </p:sp>
    </p:spTree>
    <p:extLst>
      <p:ext uri="{BB962C8B-B14F-4D97-AF65-F5344CB8AC3E}">
        <p14:creationId xmlns:p14="http://schemas.microsoft.com/office/powerpoint/2010/main" val="2042572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Trên</a:t>
            </a:r>
            <a:r>
              <a:rPr lang="vi-VN" baseline="0" dirty="0"/>
              <a:t> màn hình của cô lúc này, lần lượt sẽ xuất hiện các từ có tiếng chứa các </a:t>
            </a:r>
            <a:r>
              <a:rPr lang="en-US" baseline="0" dirty="0" err="1"/>
              <a:t>vần</a:t>
            </a:r>
            <a:r>
              <a:rPr lang="en-US" baseline="0" dirty="0"/>
              <a:t> </a:t>
            </a:r>
            <a:r>
              <a:rPr lang="en-US" baseline="0" dirty="0" err="1"/>
              <a:t>oai</a:t>
            </a:r>
            <a:r>
              <a:rPr lang="en-US" baseline="0" dirty="0"/>
              <a:t>, </a:t>
            </a:r>
            <a:r>
              <a:rPr lang="en-US" baseline="0" dirty="0" err="1"/>
              <a:t>uê</a:t>
            </a:r>
            <a:r>
              <a:rPr lang="en-US" baseline="0" dirty="0"/>
              <a:t>, </a:t>
            </a:r>
            <a:r>
              <a:rPr lang="en-US" baseline="0" dirty="0" err="1"/>
              <a:t>uy</a:t>
            </a:r>
            <a:r>
              <a:rPr lang="en-US" baseline="0" dirty="0"/>
              <a:t>, </a:t>
            </a:r>
            <a:r>
              <a:rPr lang="en-US" baseline="0" dirty="0" err="1"/>
              <a:t>uân</a:t>
            </a:r>
            <a:r>
              <a:rPr lang="en-US" baseline="0" dirty="0"/>
              <a:t>, </a:t>
            </a:r>
            <a:r>
              <a:rPr lang="en-US" baseline="0" dirty="0" err="1"/>
              <a:t>uât</a:t>
            </a:r>
            <a:r>
              <a:rPr lang="en-US" baseline="0" dirty="0"/>
              <a:t>, </a:t>
            </a:r>
            <a:r>
              <a:rPr lang="en-US" baseline="0" dirty="0" err="1"/>
              <a:t>uyên</a:t>
            </a:r>
            <a:r>
              <a:rPr lang="en-US" baseline="0" dirty="0"/>
              <a:t>, </a:t>
            </a:r>
            <a:r>
              <a:rPr lang="en-US" baseline="0" dirty="0" err="1"/>
              <a:t>uyêt</a:t>
            </a:r>
            <a:r>
              <a:rPr lang="vi-VN" baseline="0" dirty="0"/>
              <a:t>. Các con sẽ quan sát, nhẩm thật nhanh và đọc to cho cô các từ nào. Các con đã đọc rất to và rõ ràng các từ</a:t>
            </a:r>
            <a:r>
              <a:rPr lang="en-US" baseline="0" dirty="0"/>
              <a:t> BÁNH KHOAI, HOA HỆ, THUỲ MỊ, HOÀ THUẬN, CHUYÊN CẦN, SẢN XUẤT, KHUYẾT ĐIỂM</a:t>
            </a:r>
            <a:r>
              <a:rPr lang="vi-VN" baseline="0" dirty="0"/>
              <a:t>. Hãy tìm cho cô các tiếng có </a:t>
            </a:r>
            <a:r>
              <a:rPr lang="en-US" baseline="0" dirty="0" err="1"/>
              <a:t>vần</a:t>
            </a:r>
            <a:r>
              <a:rPr lang="en-US" baseline="0" dirty="0"/>
              <a:t> </a:t>
            </a:r>
            <a:r>
              <a:rPr lang="en-US" baseline="0" dirty="0" err="1"/>
              <a:t>oai</a:t>
            </a:r>
            <a:r>
              <a:rPr lang="en-US" baseline="0" dirty="0"/>
              <a:t>, </a:t>
            </a:r>
            <a:r>
              <a:rPr lang="en-US" baseline="0" dirty="0" err="1"/>
              <a:t>uê</a:t>
            </a:r>
            <a:r>
              <a:rPr lang="en-US" baseline="0" dirty="0"/>
              <a:t>, </a:t>
            </a:r>
            <a:r>
              <a:rPr lang="en-US" baseline="0" dirty="0" err="1"/>
              <a:t>uy</a:t>
            </a:r>
            <a:r>
              <a:rPr lang="en-US" baseline="0" dirty="0"/>
              <a:t>, </a:t>
            </a:r>
            <a:r>
              <a:rPr lang="en-US" baseline="0" dirty="0" err="1"/>
              <a:t>uân</a:t>
            </a:r>
            <a:r>
              <a:rPr lang="en-US" baseline="0" dirty="0"/>
              <a:t>, </a:t>
            </a:r>
            <a:r>
              <a:rPr lang="en-US" baseline="0" dirty="0" err="1"/>
              <a:t>uât</a:t>
            </a:r>
            <a:r>
              <a:rPr lang="en-US" baseline="0" dirty="0"/>
              <a:t>, </a:t>
            </a:r>
            <a:r>
              <a:rPr lang="en-US" baseline="0" dirty="0" err="1"/>
              <a:t>uyên</a:t>
            </a:r>
            <a:r>
              <a:rPr lang="en-US" baseline="0" dirty="0"/>
              <a:t>, </a:t>
            </a:r>
            <a:r>
              <a:rPr lang="en-US" baseline="0" dirty="0" err="1"/>
              <a:t>uyêt</a:t>
            </a:r>
            <a:r>
              <a:rPr lang="en-US" baseline="0" dirty="0"/>
              <a:t> </a:t>
            </a:r>
            <a:r>
              <a:rPr lang="vi-VN" baseline="0" dirty="0"/>
              <a:t>trong các từ trên. Đúng rồi đấy các con ạ, đó là: tiếng</a:t>
            </a:r>
            <a:r>
              <a:rPr lang="en-US" baseline="0" dirty="0"/>
              <a:t> KHOAI </a:t>
            </a:r>
            <a:r>
              <a:rPr lang="en-US" baseline="0" dirty="0" err="1"/>
              <a:t>chứa</a:t>
            </a:r>
            <a:r>
              <a:rPr lang="en-US" baseline="0" dirty="0"/>
              <a:t> </a:t>
            </a:r>
            <a:r>
              <a:rPr lang="en-US" baseline="0" dirty="0" err="1"/>
              <a:t>vần</a:t>
            </a:r>
            <a:r>
              <a:rPr lang="en-US" baseline="0" dirty="0"/>
              <a:t> </a:t>
            </a:r>
            <a:r>
              <a:rPr lang="en-US" baseline="0" dirty="0" err="1"/>
              <a:t>oai</a:t>
            </a:r>
            <a:r>
              <a:rPr lang="en-US" baseline="0" dirty="0"/>
              <a:t>, </a:t>
            </a:r>
            <a:r>
              <a:rPr lang="en-US" baseline="0" dirty="0" err="1"/>
              <a:t>tiếng</a:t>
            </a:r>
            <a:r>
              <a:rPr lang="en-US" baseline="0" dirty="0"/>
              <a:t> </a:t>
            </a:r>
            <a:r>
              <a:rPr lang="en-US" baseline="0" dirty="0" err="1"/>
              <a:t>huệ</a:t>
            </a:r>
            <a:r>
              <a:rPr lang="en-US" baseline="0" dirty="0"/>
              <a:t> </a:t>
            </a:r>
            <a:r>
              <a:rPr lang="en-US" baseline="0" dirty="0" err="1"/>
              <a:t>chứa</a:t>
            </a:r>
            <a:r>
              <a:rPr lang="en-US" baseline="0" dirty="0"/>
              <a:t> </a:t>
            </a:r>
            <a:r>
              <a:rPr lang="en-US" baseline="0" dirty="0" err="1"/>
              <a:t>vần</a:t>
            </a:r>
            <a:r>
              <a:rPr lang="en-US" baseline="0" dirty="0"/>
              <a:t> </a:t>
            </a:r>
            <a:r>
              <a:rPr lang="en-US" baseline="0" dirty="0" err="1"/>
              <a:t>uê</a:t>
            </a:r>
            <a:r>
              <a:rPr lang="en-US" baseline="0" dirty="0"/>
              <a:t>, </a:t>
            </a:r>
            <a:r>
              <a:rPr lang="en-US" baseline="0" dirty="0" err="1"/>
              <a:t>tiếng</a:t>
            </a:r>
            <a:r>
              <a:rPr lang="en-US" baseline="0" dirty="0"/>
              <a:t> </a:t>
            </a:r>
            <a:r>
              <a:rPr lang="en-US" baseline="0" dirty="0" err="1"/>
              <a:t>thuỳ</a:t>
            </a:r>
            <a:r>
              <a:rPr lang="en-US" baseline="0" dirty="0"/>
              <a:t> </a:t>
            </a:r>
            <a:r>
              <a:rPr lang="en-US" baseline="0" dirty="0" err="1"/>
              <a:t>chứa</a:t>
            </a:r>
            <a:r>
              <a:rPr lang="en-US" baseline="0" dirty="0"/>
              <a:t> </a:t>
            </a:r>
            <a:r>
              <a:rPr lang="en-US" baseline="0" dirty="0" err="1"/>
              <a:t>vần</a:t>
            </a:r>
            <a:r>
              <a:rPr lang="en-US" baseline="0" dirty="0"/>
              <a:t> </a:t>
            </a:r>
            <a:r>
              <a:rPr lang="en-US" baseline="0" dirty="0" err="1"/>
              <a:t>uy</a:t>
            </a:r>
            <a:r>
              <a:rPr lang="en-US" baseline="0" dirty="0"/>
              <a:t>, </a:t>
            </a:r>
            <a:r>
              <a:rPr lang="en-US" baseline="0" dirty="0" err="1"/>
              <a:t>tiếng</a:t>
            </a:r>
            <a:r>
              <a:rPr lang="en-US" baseline="0" dirty="0"/>
              <a:t> </a:t>
            </a:r>
            <a:r>
              <a:rPr lang="en-US" baseline="0" dirty="0" err="1"/>
              <a:t>thuận</a:t>
            </a:r>
            <a:r>
              <a:rPr lang="en-US" baseline="0" dirty="0"/>
              <a:t> </a:t>
            </a:r>
            <a:r>
              <a:rPr lang="en-US" baseline="0" dirty="0" err="1"/>
              <a:t>chứa</a:t>
            </a:r>
            <a:r>
              <a:rPr lang="en-US" baseline="0" dirty="0"/>
              <a:t> </a:t>
            </a:r>
            <a:r>
              <a:rPr lang="en-US" baseline="0" dirty="0" err="1"/>
              <a:t>vần</a:t>
            </a:r>
            <a:r>
              <a:rPr lang="en-US" baseline="0" dirty="0"/>
              <a:t> </a:t>
            </a:r>
            <a:r>
              <a:rPr lang="en-US" baseline="0" dirty="0" err="1"/>
              <a:t>uân</a:t>
            </a:r>
            <a:r>
              <a:rPr lang="en-US" baseline="0" dirty="0"/>
              <a:t>, </a:t>
            </a:r>
            <a:r>
              <a:rPr lang="en-US" baseline="0" dirty="0" err="1"/>
              <a:t>tiếng</a:t>
            </a:r>
            <a:r>
              <a:rPr lang="en-US" baseline="0" dirty="0"/>
              <a:t> </a:t>
            </a:r>
            <a:r>
              <a:rPr lang="en-US" baseline="0" dirty="0" err="1"/>
              <a:t>chuyên</a:t>
            </a:r>
            <a:r>
              <a:rPr lang="en-US" baseline="0" dirty="0"/>
              <a:t> </a:t>
            </a:r>
            <a:r>
              <a:rPr lang="en-US" baseline="0" dirty="0" err="1"/>
              <a:t>chứa</a:t>
            </a:r>
            <a:r>
              <a:rPr lang="en-US" baseline="0" dirty="0"/>
              <a:t> </a:t>
            </a:r>
            <a:r>
              <a:rPr lang="en-US" baseline="0" dirty="0" err="1"/>
              <a:t>vần</a:t>
            </a:r>
            <a:r>
              <a:rPr lang="en-US" baseline="0" dirty="0"/>
              <a:t> </a:t>
            </a:r>
            <a:r>
              <a:rPr lang="en-US" baseline="0" dirty="0" err="1"/>
              <a:t>uyên</a:t>
            </a:r>
            <a:r>
              <a:rPr lang="en-US" baseline="0" dirty="0"/>
              <a:t>, </a:t>
            </a:r>
            <a:r>
              <a:rPr lang="en-US" baseline="0" dirty="0" err="1"/>
              <a:t>tiếng</a:t>
            </a:r>
            <a:r>
              <a:rPr lang="en-US" baseline="0" dirty="0"/>
              <a:t> </a:t>
            </a:r>
            <a:r>
              <a:rPr lang="en-US" baseline="0" dirty="0" err="1"/>
              <a:t>xuất</a:t>
            </a:r>
            <a:r>
              <a:rPr lang="en-US" baseline="0" dirty="0"/>
              <a:t> </a:t>
            </a:r>
            <a:r>
              <a:rPr lang="en-US" baseline="0" dirty="0" err="1"/>
              <a:t>chứa</a:t>
            </a:r>
            <a:r>
              <a:rPr lang="en-US" baseline="0" dirty="0"/>
              <a:t> </a:t>
            </a:r>
            <a:r>
              <a:rPr lang="en-US" baseline="0" dirty="0" err="1"/>
              <a:t>vần</a:t>
            </a:r>
            <a:r>
              <a:rPr lang="en-US" baseline="0" dirty="0"/>
              <a:t> </a:t>
            </a:r>
            <a:r>
              <a:rPr lang="en-US" baseline="0" dirty="0" err="1"/>
              <a:t>uât</a:t>
            </a:r>
            <a:r>
              <a:rPr lang="en-US" baseline="0" dirty="0"/>
              <a:t>, </a:t>
            </a:r>
            <a:r>
              <a:rPr lang="en-US" baseline="0" dirty="0" err="1"/>
              <a:t>tiếng</a:t>
            </a:r>
            <a:r>
              <a:rPr lang="en-US" baseline="0" dirty="0"/>
              <a:t> </a:t>
            </a:r>
            <a:r>
              <a:rPr lang="en-US" baseline="0" dirty="0" err="1"/>
              <a:t>khuyết</a:t>
            </a:r>
            <a:r>
              <a:rPr lang="en-US" baseline="0" dirty="0"/>
              <a:t> </a:t>
            </a:r>
            <a:r>
              <a:rPr lang="en-US" baseline="0" dirty="0" err="1"/>
              <a:t>chứa</a:t>
            </a:r>
            <a:r>
              <a:rPr lang="en-US" baseline="0" dirty="0"/>
              <a:t> </a:t>
            </a:r>
            <a:r>
              <a:rPr lang="en-US" baseline="0" dirty="0" err="1"/>
              <a:t>vần</a:t>
            </a:r>
            <a:r>
              <a:rPr lang="en-US" baseline="0" dirty="0"/>
              <a:t> </a:t>
            </a:r>
            <a:r>
              <a:rPr lang="en-US" baseline="0" dirty="0" err="1"/>
              <a:t>uyêt</a:t>
            </a:r>
            <a:r>
              <a:rPr lang="en-US" baseline="0" dirty="0"/>
              <a:t>.</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5</a:t>
            </a:fld>
            <a:endParaRPr lang="en-US"/>
          </a:p>
        </p:txBody>
      </p:sp>
    </p:spTree>
    <p:extLst>
      <p:ext uri="{BB962C8B-B14F-4D97-AF65-F5344CB8AC3E}">
        <p14:creationId xmlns:p14="http://schemas.microsoft.com/office/powerpoint/2010/main" val="990090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Cô</a:t>
            </a:r>
            <a:r>
              <a:rPr lang="en-US" dirty="0"/>
              <a:t> </a:t>
            </a:r>
            <a:r>
              <a:rPr lang="en-US" dirty="0" err="1"/>
              <a:t>trò</a:t>
            </a:r>
            <a:r>
              <a:rPr lang="en-US" dirty="0"/>
              <a:t> </a:t>
            </a:r>
            <a:r>
              <a:rPr lang="en-US" dirty="0" err="1"/>
              <a:t>mình</a:t>
            </a:r>
            <a:r>
              <a:rPr lang="en-US" dirty="0"/>
              <a:t> </a:t>
            </a:r>
            <a:r>
              <a:rPr lang="en-US" dirty="0" err="1"/>
              <a:t>cùng</a:t>
            </a:r>
            <a:r>
              <a:rPr lang="en-US" dirty="0"/>
              <a:t> </a:t>
            </a:r>
            <a:r>
              <a:rPr lang="en-US" dirty="0" err="1"/>
              <a:t>chuyển</a:t>
            </a:r>
            <a:r>
              <a:rPr lang="en-US" dirty="0"/>
              <a:t> sang </a:t>
            </a:r>
            <a:r>
              <a:rPr lang="en-US" dirty="0" err="1"/>
              <a:t>luyện</a:t>
            </a:r>
            <a:r>
              <a:rPr lang="en-US" dirty="0"/>
              <a:t> </a:t>
            </a:r>
            <a:r>
              <a:rPr lang="en-US" dirty="0" err="1"/>
              <a:t>đọc</a:t>
            </a:r>
            <a:r>
              <a:rPr lang="en-US" dirty="0"/>
              <a:t> </a:t>
            </a:r>
            <a:r>
              <a:rPr lang="en-US" dirty="0" err="1"/>
              <a:t>câu</a:t>
            </a:r>
            <a:r>
              <a:rPr lang="en-US" dirty="0"/>
              <a:t>. Con </a:t>
            </a:r>
            <a:r>
              <a:rPr lang="en-US" dirty="0" err="1"/>
              <a:t>hãy</a:t>
            </a:r>
            <a:r>
              <a:rPr lang="en-US" dirty="0"/>
              <a:t> </a:t>
            </a:r>
            <a:r>
              <a:rPr lang="en-US" dirty="0" err="1"/>
              <a:t>đọc</a:t>
            </a:r>
            <a:r>
              <a:rPr lang="en-US" dirty="0"/>
              <a:t> to </a:t>
            </a:r>
            <a:r>
              <a:rPr lang="en-US" dirty="0" err="1"/>
              <a:t>và</a:t>
            </a:r>
            <a:r>
              <a:rPr lang="en-US" dirty="0"/>
              <a:t> </a:t>
            </a:r>
            <a:r>
              <a:rPr lang="en-US" dirty="0" err="1"/>
              <a:t>tìm</a:t>
            </a:r>
            <a:r>
              <a:rPr lang="en-US" dirty="0"/>
              <a:t> </a:t>
            </a:r>
            <a:r>
              <a:rPr lang="en-US" dirty="0" err="1"/>
              <a:t>cho</a:t>
            </a:r>
            <a:r>
              <a:rPr lang="en-US" dirty="0"/>
              <a:t> </a:t>
            </a:r>
            <a:r>
              <a:rPr lang="en-US" dirty="0" err="1"/>
              <a:t>cô</a:t>
            </a:r>
            <a:r>
              <a:rPr lang="en-US" dirty="0"/>
              <a:t> </a:t>
            </a:r>
            <a:r>
              <a:rPr lang="en-US" dirty="0" err="1"/>
              <a:t>tiếng</a:t>
            </a:r>
            <a:r>
              <a:rPr lang="en-US" dirty="0"/>
              <a:t> </a:t>
            </a:r>
            <a:r>
              <a:rPr lang="en-US" dirty="0" err="1"/>
              <a:t>có</a:t>
            </a:r>
            <a:r>
              <a:rPr lang="en-US" dirty="0"/>
              <a:t> </a:t>
            </a:r>
            <a:r>
              <a:rPr lang="en-US" dirty="0" err="1"/>
              <a:t>chứa</a:t>
            </a:r>
            <a:r>
              <a:rPr lang="en-US" dirty="0"/>
              <a:t> </a:t>
            </a:r>
            <a:r>
              <a:rPr lang="en-US" dirty="0" err="1"/>
              <a:t>vần</a:t>
            </a:r>
            <a:r>
              <a:rPr lang="en-US" dirty="0"/>
              <a:t> </a:t>
            </a:r>
            <a:r>
              <a:rPr lang="en-US" dirty="0" err="1"/>
              <a:t>mà</a:t>
            </a:r>
            <a:r>
              <a:rPr lang="en-US" dirty="0"/>
              <a:t> </a:t>
            </a:r>
            <a:r>
              <a:rPr lang="en-US" dirty="0" err="1"/>
              <a:t>chúng</a:t>
            </a:r>
            <a:r>
              <a:rPr lang="en-US" dirty="0"/>
              <a:t> </a:t>
            </a:r>
            <a:r>
              <a:rPr lang="en-US" dirty="0" err="1"/>
              <a:t>mình</a:t>
            </a:r>
            <a:r>
              <a:rPr lang="en-US" dirty="0"/>
              <a:t> </a:t>
            </a:r>
            <a:r>
              <a:rPr lang="en-US" dirty="0" err="1"/>
              <a:t>ôn</a:t>
            </a:r>
            <a:r>
              <a:rPr lang="en-US" dirty="0"/>
              <a:t>. </a:t>
            </a:r>
            <a:r>
              <a:rPr lang="en-US" dirty="0" err="1"/>
              <a:t>Các</a:t>
            </a:r>
            <a:r>
              <a:rPr lang="en-US" dirty="0"/>
              <a:t> con </a:t>
            </a:r>
            <a:r>
              <a:rPr lang="en-US" dirty="0" err="1"/>
              <a:t>đã</a:t>
            </a:r>
            <a:r>
              <a:rPr lang="en-US" dirty="0"/>
              <a:t> </a:t>
            </a:r>
            <a:r>
              <a:rPr lang="en-US" dirty="0" err="1"/>
              <a:t>đọc</a:t>
            </a:r>
            <a:r>
              <a:rPr lang="en-US" dirty="0"/>
              <a:t> </a:t>
            </a:r>
            <a:r>
              <a:rPr lang="en-US" dirty="0" err="1"/>
              <a:t>rất</a:t>
            </a:r>
            <a:r>
              <a:rPr lang="en-US" dirty="0"/>
              <a:t> to </a:t>
            </a:r>
            <a:r>
              <a:rPr lang="en-US" dirty="0" err="1"/>
              <a:t>các</a:t>
            </a:r>
            <a:r>
              <a:rPr lang="en-US" dirty="0"/>
              <a:t> </a:t>
            </a:r>
            <a:r>
              <a:rPr lang="en-US" dirty="0" err="1"/>
              <a:t>câu</a:t>
            </a:r>
            <a:r>
              <a:rPr lang="en-US" dirty="0"/>
              <a:t>:…</a:t>
            </a:r>
            <a:r>
              <a:rPr lang="en-US" dirty="0" err="1"/>
              <a:t>Hãy</a:t>
            </a:r>
            <a:r>
              <a:rPr lang="en-US" dirty="0"/>
              <a:t> </a:t>
            </a:r>
            <a:r>
              <a:rPr lang="en-US" dirty="0" err="1"/>
              <a:t>tìm</a:t>
            </a:r>
            <a:r>
              <a:rPr lang="en-US" dirty="0"/>
              <a:t> </a:t>
            </a:r>
            <a:r>
              <a:rPr lang="en-US" dirty="0" err="1"/>
              <a:t>cho</a:t>
            </a:r>
            <a:r>
              <a:rPr lang="en-US" dirty="0"/>
              <a:t> </a:t>
            </a:r>
            <a:r>
              <a:rPr lang="en-US" dirty="0" err="1"/>
              <a:t>cô</a:t>
            </a:r>
            <a:r>
              <a:rPr lang="en-US" dirty="0"/>
              <a:t> </a:t>
            </a:r>
            <a:r>
              <a:rPr lang="en-US" dirty="0" err="1"/>
              <a:t>tiếng</a:t>
            </a:r>
            <a:r>
              <a:rPr lang="en-US" dirty="0"/>
              <a:t> </a:t>
            </a:r>
            <a:r>
              <a:rPr lang="en-US" dirty="0" err="1"/>
              <a:t>có</a:t>
            </a:r>
            <a:r>
              <a:rPr lang="en-US" dirty="0"/>
              <a:t> </a:t>
            </a:r>
            <a:r>
              <a:rPr lang="en-US" dirty="0" err="1"/>
              <a:t>chứa</a:t>
            </a:r>
            <a:r>
              <a:rPr lang="en-US" dirty="0"/>
              <a:t> </a:t>
            </a:r>
            <a:r>
              <a:rPr lang="en-US" dirty="0" err="1"/>
              <a:t>vần</a:t>
            </a:r>
            <a:r>
              <a:rPr lang="en-US" dirty="0"/>
              <a:t> </a:t>
            </a:r>
            <a:r>
              <a:rPr lang="en-US" dirty="0" err="1"/>
              <a:t>ôn</a:t>
            </a:r>
            <a:r>
              <a:rPr lang="en-US" dirty="0"/>
              <a:t> </a:t>
            </a:r>
            <a:r>
              <a:rPr lang="en-US" dirty="0" err="1"/>
              <a:t>trong</a:t>
            </a:r>
            <a:r>
              <a:rPr lang="en-US" dirty="0"/>
              <a:t> </a:t>
            </a:r>
            <a:r>
              <a:rPr lang="en-US" dirty="0" err="1"/>
              <a:t>các</a:t>
            </a:r>
            <a:r>
              <a:rPr lang="en-US" dirty="0"/>
              <a:t> </a:t>
            </a:r>
            <a:r>
              <a:rPr lang="en-US" dirty="0" err="1"/>
              <a:t>câu</a:t>
            </a:r>
            <a:r>
              <a:rPr lang="en-US" dirty="0"/>
              <a:t> </a:t>
            </a:r>
            <a:r>
              <a:rPr lang="en-US" dirty="0" err="1"/>
              <a:t>trên</a:t>
            </a:r>
            <a:r>
              <a:rPr lang="en-US" dirty="0"/>
              <a:t>. </a:t>
            </a:r>
            <a:r>
              <a:rPr lang="en-US" dirty="0" err="1"/>
              <a:t>Đúng</a:t>
            </a:r>
            <a:r>
              <a:rPr lang="en-US" dirty="0"/>
              <a:t> </a:t>
            </a:r>
            <a:r>
              <a:rPr lang="en-US" dirty="0" err="1"/>
              <a:t>rồi</a:t>
            </a:r>
            <a:r>
              <a:rPr lang="en-US" dirty="0"/>
              <a:t> </a:t>
            </a:r>
            <a:r>
              <a:rPr lang="en-US" dirty="0" err="1"/>
              <a:t>tiếng</a:t>
            </a:r>
            <a:r>
              <a:rPr lang="en-US" dirty="0"/>
              <a:t> </a:t>
            </a:r>
            <a:r>
              <a:rPr lang="en-US" dirty="0" err="1"/>
              <a:t>thoại</a:t>
            </a:r>
            <a:r>
              <a:rPr lang="en-US" dirty="0"/>
              <a:t> </a:t>
            </a:r>
            <a:r>
              <a:rPr lang="en-US" dirty="0" err="1"/>
              <a:t>chứa</a:t>
            </a:r>
            <a:r>
              <a:rPr lang="en-US" dirty="0"/>
              <a:t> </a:t>
            </a:r>
            <a:r>
              <a:rPr lang="en-US" dirty="0" err="1"/>
              <a:t>vần</a:t>
            </a:r>
            <a:r>
              <a:rPr lang="en-US" dirty="0"/>
              <a:t> </a:t>
            </a:r>
            <a:r>
              <a:rPr lang="en-US" dirty="0" err="1"/>
              <a:t>oai</a:t>
            </a:r>
            <a:r>
              <a:rPr lang="en-US" dirty="0"/>
              <a:t>, </a:t>
            </a:r>
            <a:r>
              <a:rPr lang="en-US" dirty="0" err="1"/>
              <a:t>tiếng</a:t>
            </a:r>
            <a:r>
              <a:rPr lang="en-US" dirty="0"/>
              <a:t> </a:t>
            </a:r>
            <a:r>
              <a:rPr lang="en-US" dirty="0" err="1"/>
              <a:t>huệ</a:t>
            </a:r>
            <a:r>
              <a:rPr lang="en-US" dirty="0"/>
              <a:t> </a:t>
            </a:r>
            <a:r>
              <a:rPr lang="en-US" dirty="0" err="1"/>
              <a:t>chứa</a:t>
            </a:r>
            <a:r>
              <a:rPr lang="en-US" dirty="0"/>
              <a:t> </a:t>
            </a:r>
            <a:r>
              <a:rPr lang="en-US" dirty="0" err="1"/>
              <a:t>vần</a:t>
            </a:r>
            <a:r>
              <a:rPr lang="en-US" dirty="0"/>
              <a:t> </a:t>
            </a:r>
            <a:r>
              <a:rPr lang="en-US" dirty="0" err="1"/>
              <a:t>uê</a:t>
            </a:r>
            <a:r>
              <a:rPr lang="en-US" dirty="0"/>
              <a:t>, </a:t>
            </a:r>
            <a:r>
              <a:rPr lang="en-US" dirty="0" err="1"/>
              <a:t>tiếng</a:t>
            </a:r>
            <a:r>
              <a:rPr lang="en-US" dirty="0"/>
              <a:t> </a:t>
            </a:r>
            <a:r>
              <a:rPr lang="en-US" dirty="0" err="1"/>
              <a:t>xuân</a:t>
            </a:r>
            <a:r>
              <a:rPr lang="en-US" dirty="0"/>
              <a:t> </a:t>
            </a:r>
            <a:r>
              <a:rPr lang="en-US" dirty="0" err="1"/>
              <a:t>chứa</a:t>
            </a:r>
            <a:r>
              <a:rPr lang="en-US" dirty="0"/>
              <a:t> </a:t>
            </a:r>
            <a:r>
              <a:rPr lang="en-US" dirty="0" err="1"/>
              <a:t>vần</a:t>
            </a:r>
            <a:r>
              <a:rPr lang="en-US" dirty="0"/>
              <a:t> </a:t>
            </a:r>
            <a:r>
              <a:rPr lang="en-US" dirty="0" err="1"/>
              <a:t>uân</a:t>
            </a:r>
            <a:r>
              <a:rPr lang="en-US" dirty="0"/>
              <a:t>, </a:t>
            </a:r>
            <a:r>
              <a:rPr lang="en-US" dirty="0" err="1"/>
              <a:t>tiếng</a:t>
            </a:r>
            <a:r>
              <a:rPr lang="en-US" dirty="0"/>
              <a:t> </a:t>
            </a:r>
            <a:r>
              <a:rPr lang="en-US" dirty="0" err="1"/>
              <a:t>quất</a:t>
            </a:r>
            <a:r>
              <a:rPr lang="en-US" dirty="0"/>
              <a:t> </a:t>
            </a:r>
            <a:r>
              <a:rPr lang="en-US" dirty="0" err="1"/>
              <a:t>chứa</a:t>
            </a:r>
            <a:r>
              <a:rPr lang="en-US" dirty="0"/>
              <a:t> </a:t>
            </a:r>
            <a:r>
              <a:rPr lang="en-US" dirty="0" err="1"/>
              <a:t>vần</a:t>
            </a:r>
            <a:r>
              <a:rPr lang="en-US" dirty="0"/>
              <a:t> </a:t>
            </a:r>
            <a:r>
              <a:rPr lang="en-US" dirty="0" err="1"/>
              <a:t>uât</a:t>
            </a:r>
            <a:r>
              <a:rPr lang="en-US" dirty="0"/>
              <a:t>, </a:t>
            </a:r>
            <a:r>
              <a:rPr lang="en-US" dirty="0" err="1"/>
              <a:t>tiếng</a:t>
            </a:r>
            <a:r>
              <a:rPr lang="en-US" dirty="0"/>
              <a:t> </a:t>
            </a:r>
            <a:r>
              <a:rPr lang="en-US" dirty="0" err="1"/>
              <a:t>quyết</a:t>
            </a:r>
            <a:r>
              <a:rPr lang="en-US" dirty="0"/>
              <a:t> </a:t>
            </a:r>
            <a:r>
              <a:rPr lang="en-US" dirty="0" err="1"/>
              <a:t>chứa</a:t>
            </a:r>
            <a:r>
              <a:rPr lang="en-US" dirty="0"/>
              <a:t> </a:t>
            </a:r>
            <a:r>
              <a:rPr lang="en-US" dirty="0" err="1"/>
              <a:t>vần</a:t>
            </a:r>
            <a:r>
              <a:rPr lang="en-US" dirty="0"/>
              <a:t> </a:t>
            </a:r>
            <a:r>
              <a:rPr lang="en-US" dirty="0" err="1"/>
              <a:t>uyêt</a:t>
            </a:r>
            <a:r>
              <a:rPr lang="en-US" dirty="0"/>
              <a:t>, </a:t>
            </a:r>
            <a:r>
              <a:rPr lang="en-US" dirty="0" err="1"/>
              <a:t>tiếng</a:t>
            </a:r>
            <a:r>
              <a:rPr lang="en-US" dirty="0"/>
              <a:t> </a:t>
            </a:r>
            <a:r>
              <a:rPr lang="en-US" dirty="0" err="1"/>
              <a:t>luyện</a:t>
            </a:r>
            <a:r>
              <a:rPr lang="en-US" dirty="0"/>
              <a:t> </a:t>
            </a:r>
            <a:r>
              <a:rPr lang="en-US" dirty="0" err="1"/>
              <a:t>chứa</a:t>
            </a:r>
            <a:r>
              <a:rPr lang="en-US" dirty="0"/>
              <a:t> </a:t>
            </a:r>
            <a:r>
              <a:rPr lang="en-US" dirty="0" err="1"/>
              <a:t>vần</a:t>
            </a:r>
            <a:r>
              <a:rPr lang="en-US" dirty="0"/>
              <a:t> </a:t>
            </a:r>
            <a:r>
              <a:rPr lang="en-US" dirty="0" err="1"/>
              <a:t>uyên</a:t>
            </a:r>
            <a:r>
              <a:rPr lang="en-US" dirty="0"/>
              <a:t>.</a:t>
            </a:r>
            <a:endParaRPr lang="en-SG" dirty="0"/>
          </a:p>
        </p:txBody>
      </p:sp>
      <p:sp>
        <p:nvSpPr>
          <p:cNvPr id="4" name="Slide Number Placeholder 3"/>
          <p:cNvSpPr>
            <a:spLocks noGrp="1"/>
          </p:cNvSpPr>
          <p:nvPr>
            <p:ph type="sldNum" sz="quarter" idx="5"/>
          </p:nvPr>
        </p:nvSpPr>
        <p:spPr/>
        <p:txBody>
          <a:bodyPr/>
          <a:lstStyle/>
          <a:p>
            <a:fld id="{FECCC81D-0CCE-45D6-9647-B0A2D19069BB}" type="slidenum">
              <a:rPr lang="en-US" smtClean="0"/>
              <a:t>6</a:t>
            </a:fld>
            <a:endParaRPr lang="en-US"/>
          </a:p>
        </p:txBody>
      </p:sp>
    </p:spTree>
    <p:extLst>
      <p:ext uri="{BB962C8B-B14F-4D97-AF65-F5344CB8AC3E}">
        <p14:creationId xmlns:p14="http://schemas.microsoft.com/office/powerpoint/2010/main" val="1199947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Các</a:t>
            </a:r>
            <a:r>
              <a:rPr lang="vi-VN" baseline="0" dirty="0"/>
              <a:t> con đã luyện đọc rất tốt, bây giờ cô trò mình cùng thư giãn một chút nhé!</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7</a:t>
            </a:fld>
            <a:endParaRPr lang="en-US"/>
          </a:p>
        </p:txBody>
      </p:sp>
    </p:spTree>
    <p:extLst>
      <p:ext uri="{BB962C8B-B14F-4D97-AF65-F5344CB8AC3E}">
        <p14:creationId xmlns:p14="http://schemas.microsoft.com/office/powerpoint/2010/main" val="1239850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Bài</a:t>
            </a:r>
            <a:r>
              <a:rPr lang="vi-VN" baseline="0" dirty="0"/>
              <a:t> hát rất vui nhộn phải không nào các con, bây giờ chúng mình cùng bước vào hoạt động 2: Luyện viết</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8</a:t>
            </a:fld>
            <a:endParaRPr lang="en-US"/>
          </a:p>
        </p:txBody>
      </p:sp>
    </p:spTree>
    <p:extLst>
      <p:ext uri="{BB962C8B-B14F-4D97-AF65-F5344CB8AC3E}">
        <p14:creationId xmlns:p14="http://schemas.microsoft.com/office/powerpoint/2010/main" val="1015872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Đây</a:t>
            </a:r>
            <a:r>
              <a:rPr lang="en-US" dirty="0"/>
              <a:t> </a:t>
            </a:r>
            <a:r>
              <a:rPr lang="en-US" dirty="0" err="1"/>
              <a:t>là</a:t>
            </a:r>
            <a:r>
              <a:rPr lang="en-US" dirty="0"/>
              <a:t> </a:t>
            </a:r>
            <a:r>
              <a:rPr lang="en-US" dirty="0" err="1"/>
              <a:t>bài</a:t>
            </a:r>
            <a:r>
              <a:rPr lang="en-US" dirty="0"/>
              <a:t>  </a:t>
            </a:r>
            <a:r>
              <a:rPr lang="en-US" dirty="0" err="1"/>
              <a:t>mà</a:t>
            </a:r>
            <a:r>
              <a:rPr lang="en-US" dirty="0"/>
              <a:t> </a:t>
            </a:r>
            <a:r>
              <a:rPr lang="en-US" dirty="0" err="1"/>
              <a:t>hôm</a:t>
            </a:r>
            <a:r>
              <a:rPr lang="en-US" dirty="0"/>
              <a:t> nay </a:t>
            </a:r>
            <a:r>
              <a:rPr lang="en-US" dirty="0" err="1"/>
              <a:t>các</a:t>
            </a:r>
            <a:r>
              <a:rPr lang="en-US" dirty="0"/>
              <a:t> con </a:t>
            </a:r>
            <a:r>
              <a:rPr lang="en-US" dirty="0" err="1"/>
              <a:t>sẽ</a:t>
            </a:r>
            <a:r>
              <a:rPr lang="en-US" dirty="0"/>
              <a:t>  </a:t>
            </a:r>
            <a:r>
              <a:rPr lang="en-US" dirty="0" err="1"/>
              <a:t>viết</a:t>
            </a:r>
            <a:r>
              <a:rPr lang="en-US" dirty="0"/>
              <a:t> </a:t>
            </a:r>
            <a:r>
              <a:rPr lang="en-US" dirty="0" err="1"/>
              <a:t>vào</a:t>
            </a:r>
            <a:r>
              <a:rPr lang="en-US" dirty="0"/>
              <a:t> </a:t>
            </a:r>
            <a:r>
              <a:rPr lang="en-US" dirty="0" err="1"/>
              <a:t>vở</a:t>
            </a:r>
            <a:r>
              <a:rPr lang="en-US" dirty="0"/>
              <a:t>. Tr</a:t>
            </a:r>
            <a:r>
              <a:rPr lang="vi-VN" dirty="0"/>
              <a:t>ư</a:t>
            </a:r>
            <a:r>
              <a:rPr lang="en-US" dirty="0" err="1"/>
              <a:t>ớc</a:t>
            </a:r>
            <a:r>
              <a:rPr lang="en-US" dirty="0"/>
              <a:t> </a:t>
            </a:r>
            <a:r>
              <a:rPr lang="en-US" dirty="0" err="1"/>
              <a:t>khi</a:t>
            </a:r>
            <a:r>
              <a:rPr lang="en-US" dirty="0"/>
              <a:t> </a:t>
            </a:r>
            <a:r>
              <a:rPr lang="en-US" dirty="0" err="1"/>
              <a:t>viết</a:t>
            </a:r>
            <a:r>
              <a:rPr lang="en-US" dirty="0"/>
              <a:t> con </a:t>
            </a:r>
            <a:r>
              <a:rPr lang="en-US" dirty="0" err="1"/>
              <a:t>hãy</a:t>
            </a:r>
            <a:r>
              <a:rPr lang="en-US" dirty="0"/>
              <a:t> </a:t>
            </a:r>
            <a:r>
              <a:rPr lang="en-US" dirty="0" err="1"/>
              <a:t>xem</a:t>
            </a:r>
            <a:r>
              <a:rPr lang="en-US" dirty="0"/>
              <a:t> </a:t>
            </a:r>
            <a:r>
              <a:rPr lang="en-US" dirty="0" err="1"/>
              <a:t>lại</a:t>
            </a:r>
            <a:r>
              <a:rPr lang="en-US" dirty="0"/>
              <a:t> </a:t>
            </a:r>
            <a:r>
              <a:rPr lang="en-US" dirty="0" err="1"/>
              <a:t>cách</a:t>
            </a:r>
            <a:r>
              <a:rPr lang="en-US" dirty="0"/>
              <a:t> </a:t>
            </a:r>
            <a:r>
              <a:rPr lang="en-US" dirty="0" err="1"/>
              <a:t>viết</a:t>
            </a:r>
            <a:r>
              <a:rPr lang="en-US" dirty="0"/>
              <a:t> </a:t>
            </a:r>
            <a:r>
              <a:rPr lang="en-US" dirty="0" err="1"/>
              <a:t>các</a:t>
            </a:r>
            <a:r>
              <a:rPr lang="en-US" dirty="0"/>
              <a:t> </a:t>
            </a:r>
            <a:r>
              <a:rPr lang="en-US" dirty="0" err="1"/>
              <a:t>vần</a:t>
            </a:r>
            <a:r>
              <a:rPr lang="en-US" dirty="0"/>
              <a:t> </a:t>
            </a:r>
            <a:r>
              <a:rPr lang="en-US" dirty="0" err="1"/>
              <a:t>và</a:t>
            </a:r>
            <a:r>
              <a:rPr lang="en-US" dirty="0"/>
              <a:t> </a:t>
            </a:r>
            <a:r>
              <a:rPr lang="en-US" dirty="0" err="1"/>
              <a:t>viết</a:t>
            </a:r>
            <a:r>
              <a:rPr lang="en-US" dirty="0"/>
              <a:t> ra </a:t>
            </a:r>
            <a:r>
              <a:rPr lang="en-US" dirty="0" err="1"/>
              <a:t>bảng</a:t>
            </a:r>
            <a:r>
              <a:rPr lang="en-US" dirty="0"/>
              <a:t> con </a:t>
            </a:r>
            <a:r>
              <a:rPr lang="en-US" dirty="0" err="1"/>
              <a:t>để</a:t>
            </a:r>
            <a:r>
              <a:rPr lang="en-US" dirty="0"/>
              <a:t> </a:t>
            </a:r>
            <a:r>
              <a:rPr lang="en-US" dirty="0" err="1"/>
              <a:t>khi</a:t>
            </a:r>
            <a:r>
              <a:rPr lang="en-US" dirty="0"/>
              <a:t> </a:t>
            </a:r>
            <a:r>
              <a:rPr lang="en-US" dirty="0" err="1"/>
              <a:t>viết</a:t>
            </a:r>
            <a:r>
              <a:rPr lang="en-US" dirty="0"/>
              <a:t> </a:t>
            </a:r>
            <a:r>
              <a:rPr lang="en-US" dirty="0" err="1"/>
              <a:t>vào</a:t>
            </a:r>
            <a:r>
              <a:rPr lang="en-US" dirty="0"/>
              <a:t> </a:t>
            </a:r>
            <a:r>
              <a:rPr lang="en-US" dirty="0" err="1"/>
              <a:t>vở</a:t>
            </a:r>
            <a:r>
              <a:rPr lang="en-US" dirty="0"/>
              <a:t> </a:t>
            </a:r>
            <a:r>
              <a:rPr lang="en-US" dirty="0" err="1"/>
              <a:t>cho</a:t>
            </a:r>
            <a:r>
              <a:rPr lang="en-US" dirty="0"/>
              <a:t> </a:t>
            </a:r>
            <a:r>
              <a:rPr lang="en-US" dirty="0" err="1"/>
              <a:t>đẹp</a:t>
            </a:r>
            <a:r>
              <a:rPr lang="en-US" dirty="0"/>
              <a:t> </a:t>
            </a:r>
            <a:r>
              <a:rPr lang="en-US" dirty="0" err="1"/>
              <a:t>nhé</a:t>
            </a:r>
            <a:r>
              <a:rPr lang="en-US" dirty="0"/>
              <a:t>.</a:t>
            </a:r>
            <a:endParaRPr lang="en-SG" dirty="0"/>
          </a:p>
        </p:txBody>
      </p:sp>
      <p:sp>
        <p:nvSpPr>
          <p:cNvPr id="4" name="Slide Number Placeholder 3"/>
          <p:cNvSpPr>
            <a:spLocks noGrp="1"/>
          </p:cNvSpPr>
          <p:nvPr>
            <p:ph type="sldNum" sz="quarter" idx="5"/>
          </p:nvPr>
        </p:nvSpPr>
        <p:spPr/>
        <p:txBody>
          <a:bodyPr/>
          <a:lstStyle/>
          <a:p>
            <a:fld id="{FECCC81D-0CCE-45D6-9647-B0A2D19069BB}" type="slidenum">
              <a:rPr lang="en-US" smtClean="0"/>
              <a:t>9</a:t>
            </a:fld>
            <a:endParaRPr lang="en-US"/>
          </a:p>
        </p:txBody>
      </p:sp>
    </p:spTree>
    <p:extLst>
      <p:ext uri="{BB962C8B-B14F-4D97-AF65-F5344CB8AC3E}">
        <p14:creationId xmlns:p14="http://schemas.microsoft.com/office/powerpoint/2010/main" val="4045287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EA73C3-9A64-4C14-9DA9-DFCF0E8A170C}"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313785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A73C3-9A64-4C14-9DA9-DFCF0E8A170C}"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1194599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A73C3-9A64-4C14-9DA9-DFCF0E8A170C}"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18340114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617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221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2773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210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691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911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448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119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A73C3-9A64-4C14-9DA9-DFCF0E8A170C}"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884283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070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846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886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CAB675-0451-46BA-B838-2996E7357EA3}" type="datetimeFigureOut">
              <a:rPr lang="en-US" smtClean="0">
                <a:solidFill>
                  <a:prstClr val="black">
                    <a:tint val="75000"/>
                  </a:prstClr>
                </a:solidFill>
              </a:rPr>
              <a:pPr/>
              <a:t>1/3/2022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908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CAB675-0451-46BA-B838-2996E7357EA3}" type="datetimeFigureOut">
              <a:rPr lang="en-US" smtClean="0">
                <a:solidFill>
                  <a:prstClr val="black">
                    <a:tint val="75000"/>
                  </a:prstClr>
                </a:solidFill>
              </a:rPr>
              <a:pPr/>
              <a:t>1/3/2022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993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AB675-0451-46BA-B838-2996E7357EA3}" type="datetimeFigureOut">
              <a:rPr lang="en-US" smtClean="0">
                <a:solidFill>
                  <a:prstClr val="black">
                    <a:tint val="75000"/>
                  </a:prstClr>
                </a:solidFill>
              </a:rPr>
              <a:pPr/>
              <a:t>1/3/2022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442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555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250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477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565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EA73C3-9A64-4C14-9DA9-DFCF0E8A170C}"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897328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579971" y="3579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3703153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4194999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12" name="Rectangle 1"/>
          <p:cNvSpPr/>
          <p:nvPr userDrawn="1"/>
        </p:nvSpPr>
        <p:spPr>
          <a:xfrm>
            <a:off x="415880"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nvGrpSpPr>
          <p:cNvPr id="17" name="Group 16"/>
          <p:cNvGrpSpPr/>
          <p:nvPr userDrawn="1"/>
        </p:nvGrpSpPr>
        <p:grpSpPr>
          <a:xfrm>
            <a:off x="375211" y="1762125"/>
            <a:ext cx="11443217"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grpSp>
        <p:nvGrpSpPr>
          <p:cNvPr id="13" name="Group 12"/>
          <p:cNvGrpSpPr/>
          <p:nvPr userDrawn="1"/>
        </p:nvGrpSpPr>
        <p:grpSpPr>
          <a:xfrm>
            <a:off x="502733"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spTree>
    <p:extLst>
      <p:ext uri="{BB962C8B-B14F-4D97-AF65-F5344CB8AC3E}">
        <p14:creationId xmlns:p14="http://schemas.microsoft.com/office/powerpoint/2010/main" val="1205653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3454615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80"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nvGrpSpPr>
          <p:cNvPr id="4" name="Group 3"/>
          <p:cNvGrpSpPr/>
          <p:nvPr userDrawn="1"/>
        </p:nvGrpSpPr>
        <p:grpSpPr>
          <a:xfrm>
            <a:off x="375211" y="1762125"/>
            <a:ext cx="11443217"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grpSp>
        <p:nvGrpSpPr>
          <p:cNvPr id="8" name="Group 7"/>
          <p:cNvGrpSpPr/>
          <p:nvPr userDrawn="1"/>
        </p:nvGrpSpPr>
        <p:grpSpPr>
          <a:xfrm>
            <a:off x="502733"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spTree>
    <p:extLst>
      <p:ext uri="{BB962C8B-B14F-4D97-AF65-F5344CB8AC3E}">
        <p14:creationId xmlns:p14="http://schemas.microsoft.com/office/powerpoint/2010/main" val="2177832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1026476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80"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nvGrpSpPr>
          <p:cNvPr id="4" name="Group 3"/>
          <p:cNvGrpSpPr/>
          <p:nvPr userDrawn="1"/>
        </p:nvGrpSpPr>
        <p:grpSpPr>
          <a:xfrm>
            <a:off x="375211" y="1762125"/>
            <a:ext cx="11443217"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grpSp>
        <p:nvGrpSpPr>
          <p:cNvPr id="8" name="Group 7"/>
          <p:cNvGrpSpPr/>
          <p:nvPr userDrawn="1"/>
        </p:nvGrpSpPr>
        <p:grpSpPr>
          <a:xfrm>
            <a:off x="502733"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spTree>
    <p:extLst>
      <p:ext uri="{BB962C8B-B14F-4D97-AF65-F5344CB8AC3E}">
        <p14:creationId xmlns:p14="http://schemas.microsoft.com/office/powerpoint/2010/main" val="65690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1996353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102686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628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EA73C3-9A64-4C14-9DA9-DFCF0E8A170C}" type="datetimeFigureOut">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35542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buClr>
                <a:srgbClr val="000000"/>
              </a:buClr>
              <a:buFont typeface="Arial"/>
              <a:buNone/>
            </a:pPr>
            <a:fld id="{62E82ED4-375F-4F08-A54B-E5C986F28C77}" type="datetimeFigureOut">
              <a:rPr lang="zh-CN" altLang="en-US" sz="1867" kern="0">
                <a:solidFill>
                  <a:srgbClr val="000000"/>
                </a:solidFill>
                <a:cs typeface="Arial"/>
                <a:sym typeface="Arial"/>
              </a:rPr>
              <a:pPr>
                <a:buClr>
                  <a:srgbClr val="000000"/>
                </a:buClr>
                <a:buFont typeface="Arial"/>
                <a:buNone/>
              </a:pPr>
              <a:t>2022/1/3</a:t>
            </a:fld>
            <a:endParaRPr lang="zh-CN" altLang="en-US" sz="1867" kern="0">
              <a:solidFill>
                <a:srgbClr val="000000"/>
              </a:solidFill>
              <a:cs typeface="Arial"/>
              <a:sym typeface="Arial"/>
            </a:endParaRPr>
          </a:p>
        </p:txBody>
      </p:sp>
      <p:sp>
        <p:nvSpPr>
          <p:cNvPr id="5" name="Footer Placeholder 4"/>
          <p:cNvSpPr>
            <a:spLocks noGrp="1"/>
          </p:cNvSpPr>
          <p:nvPr>
            <p:ph type="ftr" sz="quarter" idx="11"/>
          </p:nvPr>
        </p:nvSpPr>
        <p:spPr/>
        <p:txBody>
          <a:bodyPr/>
          <a:lstStyle/>
          <a:p>
            <a:pPr>
              <a:buClr>
                <a:srgbClr val="000000"/>
              </a:buClr>
              <a:buFont typeface="Arial"/>
              <a:buNone/>
            </a:pPr>
            <a:endParaRPr lang="zh-CN" altLang="en-US" sz="1867" kern="0">
              <a:solidFill>
                <a:srgbClr val="000000"/>
              </a:solidFill>
              <a:cs typeface="Arial"/>
              <a:sym typeface="Arial"/>
            </a:endParaRPr>
          </a:p>
        </p:txBody>
      </p:sp>
      <p:sp>
        <p:nvSpPr>
          <p:cNvPr id="6" name="Slide Number Placeholder 5"/>
          <p:cNvSpPr>
            <a:spLocks noGrp="1"/>
          </p:cNvSpPr>
          <p:nvPr>
            <p:ph type="sldNum" sz="quarter" idx="12"/>
          </p:nvPr>
        </p:nvSpPr>
        <p:spPr/>
        <p:txBody>
          <a:bodyPr/>
          <a:lstStyle/>
          <a:p>
            <a:pPr>
              <a:buClr>
                <a:srgbClr val="000000"/>
              </a:buClr>
              <a:buFont typeface="Arial"/>
              <a:buNone/>
            </a:pPr>
            <a:fld id="{60BA53EF-2EDB-4BAB-8ED2-F5C230947283}" type="slidenum">
              <a:rPr lang="zh-CN" altLang="en-US" sz="1867" kern="0">
                <a:solidFill>
                  <a:srgbClr val="000000"/>
                </a:solidFill>
                <a:cs typeface="Arial"/>
                <a:sym typeface="Arial"/>
              </a:rPr>
              <a:pPr>
                <a:buClr>
                  <a:srgbClr val="000000"/>
                </a:buClr>
                <a:buFont typeface="Arial"/>
                <a:buNone/>
              </a:pPr>
              <a:t>‹#›</a:t>
            </a:fld>
            <a:endParaRPr lang="zh-CN" altLang="en-US" sz="1867" kern="0">
              <a:solidFill>
                <a:srgbClr val="000000"/>
              </a:solidFill>
              <a:cs typeface="Arial"/>
              <a:sym typeface="Arial"/>
            </a:endParaRPr>
          </a:p>
        </p:txBody>
      </p:sp>
    </p:spTree>
    <p:extLst>
      <p:ext uri="{BB962C8B-B14F-4D97-AF65-F5344CB8AC3E}">
        <p14:creationId xmlns:p14="http://schemas.microsoft.com/office/powerpoint/2010/main" val="36029211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buClr>
                <a:srgbClr val="000000"/>
              </a:buClr>
              <a:buFont typeface="Arial"/>
              <a:buNone/>
            </a:pPr>
            <a:fld id="{00000000-1234-1234-1234-123412341234}" type="slidenum">
              <a:rPr lang="en-GB" sz="1867" kern="0" smtClean="0">
                <a:solidFill>
                  <a:srgbClr val="000000"/>
                </a:solidFill>
                <a:cs typeface="Arial"/>
                <a:sym typeface="Arial"/>
              </a:rPr>
              <a:pPr algn="r">
                <a:buClr>
                  <a:srgbClr val="000000"/>
                </a:buClr>
                <a:buFont typeface="Arial"/>
                <a:buNone/>
              </a:pPr>
              <a:t>‹#›</a:t>
            </a:fld>
            <a:endParaRPr lang="en-GB" sz="1867" kern="0">
              <a:solidFill>
                <a:srgbClr val="000000"/>
              </a:solidFill>
              <a:cs typeface="Arial"/>
              <a:sym typeface="Arial"/>
            </a:endParaRPr>
          </a:p>
        </p:txBody>
      </p:sp>
    </p:spTree>
    <p:extLst>
      <p:ext uri="{BB962C8B-B14F-4D97-AF65-F5344CB8AC3E}">
        <p14:creationId xmlns:p14="http://schemas.microsoft.com/office/powerpoint/2010/main" val="793188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able of contents">
  <p:cSld name="Table of contents">
    <p:spTree>
      <p:nvGrpSpPr>
        <p:cNvPr id="1" name="Shape 573"/>
        <p:cNvGrpSpPr/>
        <p:nvPr/>
      </p:nvGrpSpPr>
      <p:grpSpPr>
        <a:xfrm>
          <a:off x="0" y="0"/>
          <a:ext cx="0" cy="0"/>
          <a:chOff x="0" y="0"/>
          <a:chExt cx="0" cy="0"/>
        </a:xfrm>
      </p:grpSpPr>
      <p:grpSp>
        <p:nvGrpSpPr>
          <p:cNvPr id="574" name="Google Shape;574;p13"/>
          <p:cNvGrpSpPr/>
          <p:nvPr/>
        </p:nvGrpSpPr>
        <p:grpSpPr>
          <a:xfrm>
            <a:off x="-60833" y="304900"/>
            <a:ext cx="12308400" cy="6248200"/>
            <a:chOff x="-45625" y="228675"/>
            <a:chExt cx="9231300" cy="4686150"/>
          </a:xfrm>
        </p:grpSpPr>
        <p:cxnSp>
          <p:nvCxnSpPr>
            <p:cNvPr id="575" name="Google Shape;575;p13"/>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6" name="Google Shape;576;p13"/>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7" name="Google Shape;577;p13"/>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8" name="Google Shape;578;p13"/>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9" name="Google Shape;579;p13"/>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0" name="Google Shape;580;p13"/>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1" name="Google Shape;581;p13"/>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2" name="Google Shape;582;p13"/>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3" name="Google Shape;583;p13"/>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4" name="Google Shape;584;p13"/>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5" name="Google Shape;585;p13"/>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6" name="Google Shape;586;p13"/>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7" name="Google Shape;587;p13"/>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8" name="Google Shape;588;p13"/>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9" name="Google Shape;589;p13"/>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590" name="Google Shape;590;p13"/>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1" name="Google Shape;591;p13"/>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2" name="Google Shape;592;p13"/>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3" name="Google Shape;593;p13"/>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4" name="Google Shape;594;p13"/>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5" name="Google Shape;595;p13"/>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6" name="Google Shape;596;p13"/>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7" name="Google Shape;597;p13"/>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8" name="Google Shape;598;p13"/>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9" name="Google Shape;599;p13"/>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0" name="Google Shape;600;p13"/>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1" name="Google Shape;601;p13"/>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2" name="Google Shape;602;p13"/>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3" name="Google Shape;603;p13"/>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grpSp>
      <p:grpSp>
        <p:nvGrpSpPr>
          <p:cNvPr id="604" name="Google Shape;604;p13"/>
          <p:cNvGrpSpPr/>
          <p:nvPr/>
        </p:nvGrpSpPr>
        <p:grpSpPr>
          <a:xfrm>
            <a:off x="-1177510" y="-695500"/>
            <a:ext cx="13369508" cy="8127779"/>
            <a:chOff x="-883133" y="-521625"/>
            <a:chExt cx="10027131" cy="6095834"/>
          </a:xfrm>
        </p:grpSpPr>
        <p:sp>
          <p:nvSpPr>
            <p:cNvPr id="605" name="Google Shape;605;p13"/>
            <p:cNvSpPr/>
            <p:nvPr/>
          </p:nvSpPr>
          <p:spPr>
            <a:xfrm rot="10800000">
              <a:off x="2126547" y="3977961"/>
              <a:ext cx="7017451" cy="1596247"/>
            </a:xfrm>
            <a:custGeom>
              <a:avLst/>
              <a:gdLst/>
              <a:ahLst/>
              <a:cxnLst/>
              <a:rect l="l" t="t" r="r" b="b"/>
              <a:pathLst>
                <a:path w="252699" h="57481" extrusionOk="0">
                  <a:moveTo>
                    <a:pt x="0" y="0"/>
                  </a:moveTo>
                  <a:lnTo>
                    <a:pt x="0" y="56215"/>
                  </a:lnTo>
                  <a:cubicBezTo>
                    <a:pt x="3031" y="57064"/>
                    <a:pt x="6179" y="57481"/>
                    <a:pt x="9057" y="57481"/>
                  </a:cubicBezTo>
                  <a:cubicBezTo>
                    <a:pt x="11003" y="57481"/>
                    <a:pt x="12825" y="57291"/>
                    <a:pt x="14403" y="56914"/>
                  </a:cubicBezTo>
                  <a:cubicBezTo>
                    <a:pt x="24905" y="54375"/>
                    <a:pt x="32782" y="45799"/>
                    <a:pt x="41088" y="38732"/>
                  </a:cubicBezTo>
                  <a:cubicBezTo>
                    <a:pt x="47685" y="33119"/>
                    <a:pt x="55978" y="28117"/>
                    <a:pt x="64214" y="28117"/>
                  </a:cubicBezTo>
                  <a:cubicBezTo>
                    <a:pt x="66346" y="28117"/>
                    <a:pt x="68475" y="28453"/>
                    <a:pt x="70569" y="29199"/>
                  </a:cubicBezTo>
                  <a:cubicBezTo>
                    <a:pt x="75575" y="30978"/>
                    <a:pt x="79562" y="34868"/>
                    <a:pt x="84163" y="37567"/>
                  </a:cubicBezTo>
                  <a:cubicBezTo>
                    <a:pt x="88748" y="40253"/>
                    <a:pt x="93963" y="41520"/>
                    <a:pt x="99209" y="41520"/>
                  </a:cubicBezTo>
                  <a:cubicBezTo>
                    <a:pt x="110063" y="41520"/>
                    <a:pt x="121052" y="36098"/>
                    <a:pt x="126883" y="26611"/>
                  </a:cubicBezTo>
                  <a:cubicBezTo>
                    <a:pt x="128306" y="24304"/>
                    <a:pt x="129717" y="21581"/>
                    <a:pt x="132281" y="20869"/>
                  </a:cubicBezTo>
                  <a:cubicBezTo>
                    <a:pt x="132714" y="20749"/>
                    <a:pt x="133149" y="20695"/>
                    <a:pt x="133583" y="20695"/>
                  </a:cubicBezTo>
                  <a:cubicBezTo>
                    <a:pt x="135500" y="20695"/>
                    <a:pt x="137411" y="21737"/>
                    <a:pt x="139151" y="22697"/>
                  </a:cubicBezTo>
                  <a:cubicBezTo>
                    <a:pt x="153080" y="30353"/>
                    <a:pt x="168868" y="34181"/>
                    <a:pt x="184654" y="34181"/>
                  </a:cubicBezTo>
                  <a:cubicBezTo>
                    <a:pt x="200389" y="34181"/>
                    <a:pt x="216123" y="30377"/>
                    <a:pt x="230013" y="22771"/>
                  </a:cubicBezTo>
                  <a:cubicBezTo>
                    <a:pt x="237755" y="18538"/>
                    <a:pt x="245104" y="13029"/>
                    <a:pt x="249864" y="5460"/>
                  </a:cubicBezTo>
                  <a:cubicBezTo>
                    <a:pt x="250956" y="3717"/>
                    <a:pt x="251901" y="1889"/>
                    <a:pt x="252698" y="0"/>
                  </a:cubicBezTo>
                  <a:close/>
                </a:path>
              </a:pathLst>
            </a:custGeom>
            <a:solidFill>
              <a:schemeClr val="accent4"/>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6" name="Google Shape;606;p13"/>
            <p:cNvSpPr/>
            <p:nvPr/>
          </p:nvSpPr>
          <p:spPr>
            <a:xfrm rot="10800000">
              <a:off x="-883133" y="3810509"/>
              <a:ext cx="7057983" cy="1763691"/>
            </a:xfrm>
            <a:custGeom>
              <a:avLst/>
              <a:gdLst/>
              <a:ahLst/>
              <a:cxnLst/>
              <a:rect l="l" t="t" r="r" b="b"/>
              <a:pathLst>
                <a:path w="208323" h="52057" extrusionOk="0">
                  <a:moveTo>
                    <a:pt x="1" y="0"/>
                  </a:moveTo>
                  <a:cubicBezTo>
                    <a:pt x="13709" y="7137"/>
                    <a:pt x="29108" y="10795"/>
                    <a:pt x="44488" y="10795"/>
                  </a:cubicBezTo>
                  <a:cubicBezTo>
                    <a:pt x="56843" y="10795"/>
                    <a:pt x="69186" y="8434"/>
                    <a:pt x="80630" y="3619"/>
                  </a:cubicBezTo>
                  <a:cubicBezTo>
                    <a:pt x="82272" y="2929"/>
                    <a:pt x="84057" y="2186"/>
                    <a:pt x="85785" y="2186"/>
                  </a:cubicBezTo>
                  <a:cubicBezTo>
                    <a:pt x="86421" y="2186"/>
                    <a:pt x="87050" y="2286"/>
                    <a:pt x="87660" y="2527"/>
                  </a:cubicBezTo>
                  <a:cubicBezTo>
                    <a:pt x="90139" y="3509"/>
                    <a:pt x="91267" y="6355"/>
                    <a:pt x="92445" y="8797"/>
                  </a:cubicBezTo>
                  <a:cubicBezTo>
                    <a:pt x="97812" y="19896"/>
                    <a:pt x="109909" y="26724"/>
                    <a:pt x="121854" y="26724"/>
                  </a:cubicBezTo>
                  <a:cubicBezTo>
                    <a:pt x="125965" y="26724"/>
                    <a:pt x="130058" y="25915"/>
                    <a:pt x="133852" y="24194"/>
                  </a:cubicBezTo>
                  <a:cubicBezTo>
                    <a:pt x="138698" y="21998"/>
                    <a:pt x="143054" y="18550"/>
                    <a:pt x="148206" y="17299"/>
                  </a:cubicBezTo>
                  <a:cubicBezTo>
                    <a:pt x="149661" y="16949"/>
                    <a:pt x="151112" y="16786"/>
                    <a:pt x="152552" y="16786"/>
                  </a:cubicBezTo>
                  <a:cubicBezTo>
                    <a:pt x="161513" y="16786"/>
                    <a:pt x="170071" y="23092"/>
                    <a:pt x="176572" y="29899"/>
                  </a:cubicBezTo>
                  <a:cubicBezTo>
                    <a:pt x="184129" y="37800"/>
                    <a:pt x="191122" y="47173"/>
                    <a:pt x="201305" y="50792"/>
                  </a:cubicBezTo>
                  <a:cubicBezTo>
                    <a:pt x="203293" y="51504"/>
                    <a:pt x="205722" y="51933"/>
                    <a:pt x="208323" y="52056"/>
                  </a:cubicBezTo>
                  <a:lnTo>
                    <a:pt x="208323" y="0"/>
                  </a:lnTo>
                  <a:close/>
                </a:path>
              </a:pathLst>
            </a:custGeom>
            <a:solidFill>
              <a:schemeClr val="accent3"/>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7" name="Google Shape;607;p13"/>
            <p:cNvSpPr/>
            <p:nvPr/>
          </p:nvSpPr>
          <p:spPr>
            <a:xfrm>
              <a:off x="-320625" y="-521625"/>
              <a:ext cx="1731900" cy="1731900"/>
            </a:xfrm>
            <a:prstGeom prst="ellipse">
              <a:avLst/>
            </a:prstGeom>
            <a:solidFill>
              <a:schemeClr val="lt2"/>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8" name="Google Shape;608;p13"/>
            <p:cNvSpPr/>
            <p:nvPr/>
          </p:nvSpPr>
          <p:spPr>
            <a:xfrm>
              <a:off x="7931925" y="88450"/>
              <a:ext cx="893100" cy="893100"/>
            </a:xfrm>
            <a:prstGeom prst="ellipse">
              <a:avLst/>
            </a:prstGeom>
            <a:solidFill>
              <a:schemeClr val="accent2"/>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grpSp>
      <p:sp>
        <p:nvSpPr>
          <p:cNvPr id="609" name="Google Shape;609;p13"/>
          <p:cNvSpPr txBox="1">
            <a:spLocks noGrp="1"/>
          </p:cNvSpPr>
          <p:nvPr>
            <p:ph type="title"/>
          </p:nvPr>
        </p:nvSpPr>
        <p:spPr>
          <a:xfrm>
            <a:off x="2156620" y="1771733"/>
            <a:ext cx="399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0" name="Google Shape;610;p13"/>
          <p:cNvSpPr txBox="1">
            <a:spLocks noGrp="1"/>
          </p:cNvSpPr>
          <p:nvPr>
            <p:ph type="subTitle" idx="1"/>
          </p:nvPr>
        </p:nvSpPr>
        <p:spPr>
          <a:xfrm>
            <a:off x="2156604" y="2475333"/>
            <a:ext cx="3530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1" name="Google Shape;611;p13"/>
          <p:cNvSpPr txBox="1">
            <a:spLocks noGrp="1"/>
          </p:cNvSpPr>
          <p:nvPr>
            <p:ph type="title" idx="2"/>
          </p:nvPr>
        </p:nvSpPr>
        <p:spPr>
          <a:xfrm>
            <a:off x="2156620" y="4115900"/>
            <a:ext cx="399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2" name="Google Shape;612;p13"/>
          <p:cNvSpPr txBox="1">
            <a:spLocks noGrp="1"/>
          </p:cNvSpPr>
          <p:nvPr>
            <p:ph type="subTitle" idx="3"/>
          </p:nvPr>
        </p:nvSpPr>
        <p:spPr>
          <a:xfrm>
            <a:off x="2156804" y="4819500"/>
            <a:ext cx="3530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3" name="Google Shape;613;p13"/>
          <p:cNvSpPr txBox="1">
            <a:spLocks noGrp="1"/>
          </p:cNvSpPr>
          <p:nvPr>
            <p:ph type="title" idx="4"/>
          </p:nvPr>
        </p:nvSpPr>
        <p:spPr>
          <a:xfrm>
            <a:off x="7227451" y="1771733"/>
            <a:ext cx="399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4" name="Google Shape;614;p13"/>
          <p:cNvSpPr txBox="1">
            <a:spLocks noGrp="1"/>
          </p:cNvSpPr>
          <p:nvPr>
            <p:ph type="subTitle" idx="5"/>
          </p:nvPr>
        </p:nvSpPr>
        <p:spPr>
          <a:xfrm>
            <a:off x="7227451" y="2475333"/>
            <a:ext cx="3530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5" name="Google Shape;615;p13"/>
          <p:cNvSpPr txBox="1">
            <a:spLocks noGrp="1"/>
          </p:cNvSpPr>
          <p:nvPr>
            <p:ph type="title" idx="6"/>
          </p:nvPr>
        </p:nvSpPr>
        <p:spPr>
          <a:xfrm>
            <a:off x="7227451" y="4115900"/>
            <a:ext cx="399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6" name="Google Shape;616;p13"/>
          <p:cNvSpPr txBox="1">
            <a:spLocks noGrp="1"/>
          </p:cNvSpPr>
          <p:nvPr>
            <p:ph type="subTitle" idx="7"/>
          </p:nvPr>
        </p:nvSpPr>
        <p:spPr>
          <a:xfrm>
            <a:off x="7227451" y="4819500"/>
            <a:ext cx="3530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7" name="Google Shape;617;p13"/>
          <p:cNvSpPr txBox="1">
            <a:spLocks noGrp="1"/>
          </p:cNvSpPr>
          <p:nvPr>
            <p:ph type="title" idx="8"/>
          </p:nvPr>
        </p:nvSpPr>
        <p:spPr>
          <a:xfrm>
            <a:off x="953467" y="713333"/>
            <a:ext cx="10284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4667">
                <a:solidFill>
                  <a:schemeClr val="dk1"/>
                </a:solidFill>
              </a:defRPr>
            </a:lvl1pPr>
            <a:lvl2pPr lvl="1"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9pPr>
          </a:lstStyle>
          <a:p>
            <a:endParaRPr/>
          </a:p>
        </p:txBody>
      </p:sp>
      <p:grpSp>
        <p:nvGrpSpPr>
          <p:cNvPr id="618" name="Google Shape;618;p13"/>
          <p:cNvGrpSpPr/>
          <p:nvPr/>
        </p:nvGrpSpPr>
        <p:grpSpPr>
          <a:xfrm>
            <a:off x="307946" y="5813663"/>
            <a:ext cx="11653737" cy="1402071"/>
            <a:chOff x="230958" y="4360246"/>
            <a:chExt cx="8740303" cy="1051553"/>
          </a:xfrm>
        </p:grpSpPr>
        <p:grpSp>
          <p:nvGrpSpPr>
            <p:cNvPr id="619" name="Google Shape;619;p13"/>
            <p:cNvGrpSpPr/>
            <p:nvPr/>
          </p:nvGrpSpPr>
          <p:grpSpPr>
            <a:xfrm flipH="1">
              <a:off x="3404038" y="4360246"/>
              <a:ext cx="5567223" cy="1051553"/>
              <a:chOff x="160188" y="206146"/>
              <a:chExt cx="5567223" cy="1051553"/>
            </a:xfrm>
          </p:grpSpPr>
          <p:sp>
            <p:nvSpPr>
              <p:cNvPr id="620" name="Google Shape;620;p13"/>
              <p:cNvSpPr/>
              <p:nvPr/>
            </p:nvSpPr>
            <p:spPr>
              <a:xfrm rot="-1583282">
                <a:off x="178451" y="229214"/>
                <a:ext cx="130274" cy="112564"/>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1" name="Google Shape;621;p13"/>
              <p:cNvSpPr/>
              <p:nvPr/>
            </p:nvSpPr>
            <p:spPr>
              <a:xfrm rot="1151728">
                <a:off x="627374" y="1064525"/>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2" name="Google Shape;622;p13"/>
              <p:cNvSpPr/>
              <p:nvPr/>
            </p:nvSpPr>
            <p:spPr>
              <a:xfrm rot="1937948">
                <a:off x="1137085" y="584284"/>
                <a:ext cx="130254" cy="11244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3" name="Google Shape;623;p13"/>
              <p:cNvSpPr/>
              <p:nvPr/>
            </p:nvSpPr>
            <p:spPr>
              <a:xfrm rot="1151394">
                <a:off x="636407" y="39018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4" name="Google Shape;624;p13"/>
              <p:cNvSpPr/>
              <p:nvPr/>
            </p:nvSpPr>
            <p:spPr>
              <a:xfrm rot="-2700000">
                <a:off x="170504" y="11869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5" name="Google Shape;625;p13"/>
              <p:cNvSpPr/>
              <p:nvPr/>
            </p:nvSpPr>
            <p:spPr>
              <a:xfrm rot="-2700000">
                <a:off x="1917477" y="102196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6" name="Google Shape;626;p13"/>
              <p:cNvSpPr/>
              <p:nvPr/>
            </p:nvSpPr>
            <p:spPr>
              <a:xfrm rot="1151394">
                <a:off x="2661232" y="755860"/>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7" name="Google Shape;627;p13"/>
              <p:cNvSpPr/>
              <p:nvPr/>
            </p:nvSpPr>
            <p:spPr>
              <a:xfrm rot="-2700000">
                <a:off x="380854" y="6754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8" name="Google Shape;628;p13"/>
              <p:cNvSpPr/>
              <p:nvPr/>
            </p:nvSpPr>
            <p:spPr>
              <a:xfrm rot="9216718">
                <a:off x="5093771" y="581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9" name="Google Shape;629;p13"/>
              <p:cNvSpPr/>
              <p:nvPr/>
            </p:nvSpPr>
            <p:spPr>
              <a:xfrm rot="8100000">
                <a:off x="5652205" y="1020120"/>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0" name="Google Shape;630;p13"/>
              <p:cNvSpPr/>
              <p:nvPr/>
            </p:nvSpPr>
            <p:spPr>
              <a:xfrm rot="-2700000">
                <a:off x="4627552" y="74926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grpSp>
        <p:grpSp>
          <p:nvGrpSpPr>
            <p:cNvPr id="631" name="Google Shape;631;p13"/>
            <p:cNvGrpSpPr/>
            <p:nvPr/>
          </p:nvGrpSpPr>
          <p:grpSpPr>
            <a:xfrm flipH="1">
              <a:off x="230958" y="4845052"/>
              <a:ext cx="2456042" cy="536605"/>
              <a:chOff x="-381539" y="4542927"/>
              <a:chExt cx="2456042" cy="536605"/>
            </a:xfrm>
          </p:grpSpPr>
          <p:sp>
            <p:nvSpPr>
              <p:cNvPr id="632" name="Google Shape;632;p13"/>
              <p:cNvSpPr/>
              <p:nvPr/>
            </p:nvSpPr>
            <p:spPr>
              <a:xfrm rot="-2700000">
                <a:off x="953379" y="473479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3" name="Google Shape;633;p13"/>
              <p:cNvSpPr/>
              <p:nvPr/>
            </p:nvSpPr>
            <p:spPr>
              <a:xfrm rot="-2700000">
                <a:off x="1908302" y="46600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4" name="Google Shape;634;p13"/>
              <p:cNvSpPr/>
              <p:nvPr/>
            </p:nvSpPr>
            <p:spPr>
              <a:xfrm rot="1151728">
                <a:off x="174874" y="4554975"/>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5" name="Google Shape;635;p13"/>
              <p:cNvSpPr/>
              <p:nvPr/>
            </p:nvSpPr>
            <p:spPr>
              <a:xfrm rot="1937948">
                <a:off x="421535" y="4940959"/>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6" name="Google Shape;636;p13"/>
              <p:cNvSpPr/>
              <p:nvPr/>
            </p:nvSpPr>
            <p:spPr>
              <a:xfrm rot="1151394">
                <a:off x="1169807" y="496923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7" name="Google Shape;637;p13"/>
              <p:cNvSpPr/>
              <p:nvPr/>
            </p:nvSpPr>
            <p:spPr>
              <a:xfrm rot="-2700000">
                <a:off x="-371246" y="47933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grpSp>
      </p:grpSp>
    </p:spTree>
    <p:extLst>
      <p:ext uri="{BB962C8B-B14F-4D97-AF65-F5344CB8AC3E}">
        <p14:creationId xmlns:p14="http://schemas.microsoft.com/office/powerpoint/2010/main" val="1981942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1121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23741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21019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148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65388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2" y="2438400"/>
            <a:ext cx="12191997" cy="4005651"/>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577330"/>
            <a:ext cx="12818077" cy="2010708"/>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124036" y="4673625"/>
            <a:ext cx="12173527" cy="1620820"/>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475" y="5356592"/>
            <a:ext cx="12210475" cy="1501408"/>
          </a:xfrm>
          <a:prstGeom prst="rect">
            <a:avLst/>
          </a:prstGeom>
        </p:spPr>
      </p:pic>
      <p:grpSp>
        <p:nvGrpSpPr>
          <p:cNvPr id="10" name="组合 9"/>
          <p:cNvGrpSpPr/>
          <p:nvPr userDrawn="1"/>
        </p:nvGrpSpPr>
        <p:grpSpPr>
          <a:xfrm>
            <a:off x="234141" y="4254139"/>
            <a:ext cx="926612" cy="1772052"/>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11280797" y="4581149"/>
            <a:ext cx="824569" cy="1279433"/>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4625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1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00">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523383"/>
            <a:ext cx="12818077" cy="2010708"/>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6142" y="4673625"/>
            <a:ext cx="12173527" cy="1620820"/>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206112"/>
            <a:ext cx="12192000" cy="1651889"/>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11280797" y="4581149"/>
            <a:ext cx="824569" cy="1279433"/>
          </a:xfrm>
          <a:prstGeom prst="rect">
            <a:avLst/>
          </a:prstGeom>
        </p:spPr>
      </p:pic>
    </p:spTree>
    <p:extLst>
      <p:ext uri="{BB962C8B-B14F-4D97-AF65-F5344CB8AC3E}">
        <p14:creationId xmlns:p14="http://schemas.microsoft.com/office/powerpoint/2010/main" val="2298268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EA73C3-9A64-4C14-9DA9-DFCF0E8A170C}" type="datetimeFigureOut">
              <a:rPr lang="en-US" smtClean="0"/>
              <a:t>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553395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00">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8475" y="5570767"/>
            <a:ext cx="12818077" cy="1141533"/>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9941" y="5316711"/>
            <a:ext cx="12173527" cy="1489373"/>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474" y="6189784"/>
            <a:ext cx="12206689" cy="668216"/>
          </a:xfrm>
          <a:prstGeom prst="rect">
            <a:avLst/>
          </a:prstGeom>
        </p:spPr>
      </p:pic>
    </p:spTree>
    <p:extLst>
      <p:ext uri="{BB962C8B-B14F-4D97-AF65-F5344CB8AC3E}">
        <p14:creationId xmlns:p14="http://schemas.microsoft.com/office/powerpoint/2010/main" val="4106175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2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00">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spTree>
    <p:extLst>
      <p:ext uri="{BB962C8B-B14F-4D97-AF65-F5344CB8AC3E}">
        <p14:creationId xmlns:p14="http://schemas.microsoft.com/office/powerpoint/2010/main" val="4487119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9737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85542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3639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9463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452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EA73C3-9A64-4C14-9DA9-DFCF0E8A170C}" type="datetimeFigureOut">
              <a:rPr lang="en-US" smtClean="0"/>
              <a:t>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832926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EA73C3-9A64-4C14-9DA9-DFCF0E8A170C}" type="datetimeFigureOut">
              <a:rPr lang="en-US" smtClean="0"/>
              <a:t>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1584413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EA73C3-9A64-4C14-9DA9-DFCF0E8A170C}" type="datetimeFigureOut">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750879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EA73C3-9A64-4C14-9DA9-DFCF0E8A170C}" type="datetimeFigureOut">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3210433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1.jp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jp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A73C3-9A64-4C14-9DA9-DFCF0E8A170C}" type="datetimeFigureOut">
              <a:rPr lang="en-US" smtClean="0"/>
              <a:t>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37E9A-EF6A-4A52-BE97-E8A3CFC6B9B0}" type="slidenum">
              <a:rPr lang="en-US" smtClean="0"/>
              <a:t>‹#›</a:t>
            </a:fld>
            <a:endParaRPr lang="en-US"/>
          </a:p>
        </p:txBody>
      </p:sp>
    </p:spTree>
    <p:extLst>
      <p:ext uri="{BB962C8B-B14F-4D97-AF65-F5344CB8AC3E}">
        <p14:creationId xmlns:p14="http://schemas.microsoft.com/office/powerpoint/2010/main" val="485116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AB675-0451-46BA-B838-2996E7357EA3}" type="datetimeFigureOut">
              <a:rPr lang="en-US" smtClean="0">
                <a:solidFill>
                  <a:prstClr val="black">
                    <a:tint val="75000"/>
                  </a:prstClr>
                </a:solidFill>
              </a:rPr>
              <a:pPr/>
              <a:t>1/3/2022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227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2000" b="-12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9"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3"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2" name="Rectangle 1">
            <a:extLst>
              <a:ext uri="{FF2B5EF4-FFF2-40B4-BE49-F238E27FC236}">
                <a16:creationId xmlns:a16="http://schemas.microsoft.com/office/drawing/2014/main" id="{67ACCE60-7EFD-41A3-AF84-6A418BAD7F89}"/>
              </a:ext>
            </a:extLst>
          </p:cNvPr>
          <p:cNvSpPr/>
          <p:nvPr userDrawn="1"/>
        </p:nvSpPr>
        <p:spPr>
          <a:xfrm>
            <a:off x="8373518" y="6501173"/>
            <a:ext cx="2066591" cy="256545"/>
          </a:xfrm>
          <a:prstGeom prst="rect">
            <a:avLst/>
          </a:prstGeom>
        </p:spPr>
        <p:txBody>
          <a:bodyPr wrap="none">
            <a:spAutoFit/>
          </a:bodyPr>
          <a:lstStyle/>
          <a:p>
            <a:pPr>
              <a:buClr>
                <a:srgbClr val="000000"/>
              </a:buClr>
              <a:buFont typeface="Arial"/>
              <a:buNone/>
            </a:pPr>
            <a:r>
              <a:rPr lang="vi-VN" sz="1067" kern="0" dirty="0">
                <a:solidFill>
                  <a:srgbClr val="000000"/>
                </a:solidFill>
                <a:cs typeface="Arial"/>
                <a:sym typeface="Arial"/>
              </a:rPr>
              <a:t>FeistyForwarders_0968120672</a:t>
            </a:r>
          </a:p>
        </p:txBody>
      </p:sp>
    </p:spTree>
    <p:extLst>
      <p:ext uri="{BB962C8B-B14F-4D97-AF65-F5344CB8AC3E}">
        <p14:creationId xmlns:p14="http://schemas.microsoft.com/office/powerpoint/2010/main" val="1227642533"/>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62E82ED4-375F-4F08-A54B-E5C986F28C77}" type="datetimeFigureOut">
              <a:rPr lang="zh-CN" altLang="en-US" smtClean="0">
                <a:solidFill>
                  <a:prstClr val="black">
                    <a:tint val="75000"/>
                  </a:prstClr>
                </a:solidFill>
              </a:rPr>
              <a:pPr defTabSz="914377"/>
              <a:t>2022/1/3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60BA53EF-2EDB-4BAB-8ED2-F5C230947283}"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337326082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377"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27.pn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4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3.png"/><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0.xml"/><Relationship Id="rId1" Type="http://schemas.openxmlformats.org/officeDocument/2006/relationships/tags" Target="../tags/tag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0.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23.pn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23.pn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0000000我图PPT\03.20\亲子乐园\亲子乐园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 y="8521"/>
            <a:ext cx="12161838" cy="684644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0000000我图PPT\03.20\亲子乐园\r6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78" y="-449167"/>
            <a:ext cx="11984551" cy="73846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70" y="4353376"/>
            <a:ext cx="12161839" cy="238880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0000000我图PPT\03.20\亲子乐园\56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118" y="5026998"/>
            <a:ext cx="5941882" cy="186483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E:\0000000我图PPT\03.20\亲子乐园\23园.png"/>
          <p:cNvPicPr>
            <a:picLocks noChangeAspect="1" noChangeArrowheads="1"/>
          </p:cNvPicPr>
          <p:nvPr/>
        </p:nvPicPr>
        <p:blipFill rotWithShape="1">
          <a:blip r:embed="rId7">
            <a:extLst>
              <a:ext uri="{28A0092B-C50C-407E-A947-70E740481C1C}">
                <a14:useLocalDpi xmlns:a14="http://schemas.microsoft.com/office/drawing/2010/main" val="0"/>
              </a:ext>
            </a:extLst>
          </a:blip>
          <a:srcRect b="64351"/>
          <a:stretch>
            <a:fillRect/>
          </a:stretch>
        </p:blipFill>
        <p:spPr bwMode="auto">
          <a:xfrm>
            <a:off x="3499128" y="2235756"/>
            <a:ext cx="5835868" cy="163623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E:\0000000我图PPT\03.20\亲子乐园\t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59760" y="4381392"/>
            <a:ext cx="4090946" cy="510823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67532" t="19027" r="11038" b="19634"/>
          <a:stretch>
            <a:fillRect/>
          </a:stretch>
        </p:blipFill>
        <p:spPr bwMode="auto">
          <a:xfrm>
            <a:off x="9870775" y="-112749"/>
            <a:ext cx="1921042" cy="217912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3846" t="10301" r="70716" b="10733"/>
          <a:stretch>
            <a:fillRect/>
          </a:stretch>
        </p:blipFill>
        <p:spPr bwMode="auto">
          <a:xfrm>
            <a:off x="-22270" y="2624182"/>
            <a:ext cx="1966495" cy="2419227"/>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6"/>
          <p:cNvSpPr>
            <a:spLocks noChangeArrowheads="1" noChangeShapeType="1" noTextEdit="1"/>
          </p:cNvSpPr>
          <p:nvPr/>
        </p:nvSpPr>
        <p:spPr bwMode="auto">
          <a:xfrm>
            <a:off x="2072181" y="2438402"/>
            <a:ext cx="8595822" cy="4191003"/>
          </a:xfrm>
          <a:prstGeom prst="rect">
            <a:avLst/>
          </a:prstGeom>
        </p:spPr>
        <p:txBody>
          <a:bodyPr spcFirstLastPara="1" wrap="none" lIns="109296" tIns="54716" rIns="109296" bIns="54716" numCol="1" fromWordArt="1">
            <a:prstTxWarp prst="textArchUp">
              <a:avLst>
                <a:gd name="adj" fmla="val 11020719"/>
              </a:avLst>
            </a:prstTxWarp>
          </a:bodyPr>
          <a:lstStyle/>
          <a:p>
            <a:pPr algn="ctr" defTabSz="1456261">
              <a:lnSpc>
                <a:spcPct val="150000"/>
              </a:lnSpc>
            </a:pPr>
            <a:r>
              <a:rPr lang="en-US" sz="1608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CHÀO MỪNG CÁC THẦY, CÔ VÀ CÁC EM</a:t>
            </a:r>
          </a:p>
          <a:p>
            <a:pPr algn="ctr" defTabSz="1456261">
              <a:lnSpc>
                <a:spcPct val="150000"/>
              </a:lnSpc>
            </a:pPr>
            <a:r>
              <a:rPr lang="en-US" sz="1608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ĐẾN VỚI TIẾT HỌC </a:t>
            </a:r>
          </a:p>
        </p:txBody>
      </p:sp>
      <p:sp>
        <p:nvSpPr>
          <p:cNvPr id="13" name="圆角矩形 1"/>
          <p:cNvSpPr/>
          <p:nvPr/>
        </p:nvSpPr>
        <p:spPr>
          <a:xfrm>
            <a:off x="3083294" y="3957870"/>
            <a:ext cx="6489963" cy="145233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5668" tIns="72835" rIns="145668" bIns="72835" anchor="ctr"/>
          <a:lstStyle/>
          <a:p>
            <a:pPr algn="ctr" defTabSz="1941932">
              <a:defRPr/>
            </a:pPr>
            <a:r>
              <a:rPr lang="en-US" altLang="zh-CN" sz="5400" b="1" i="1" dirty="0">
                <a:solidFill>
                  <a:srgbClr val="FF0000"/>
                </a:solidFill>
                <a:latin typeface="Times New Roman" panose="02020603050405020304" pitchFamily="18" charset="0"/>
                <a:cs typeface="Times New Roman" panose="02020603050405020304" pitchFamily="18" charset="0"/>
              </a:rPr>
              <a:t>TIẾNG VIỆT</a:t>
            </a:r>
          </a:p>
        </p:txBody>
      </p:sp>
    </p:spTree>
    <p:extLst>
      <p:ext uri="{BB962C8B-B14F-4D97-AF65-F5344CB8AC3E}">
        <p14:creationId xmlns:p14="http://schemas.microsoft.com/office/powerpoint/2010/main" val="1967163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4">
            <a:extLst>
              <a:ext uri="{28A0092B-C50C-407E-A947-70E740481C1C}">
                <a14:useLocalDpi xmlns:a14="http://schemas.microsoft.com/office/drawing/2010/main" val="0"/>
              </a:ext>
            </a:extLst>
          </a:blip>
          <a:srcRect l="10916" t="71111" r="53217" b="8888"/>
          <a:stretch>
            <a:fillRect/>
          </a:stretch>
        </p:blipFill>
        <p:spPr bwMode="auto">
          <a:xfrm>
            <a:off x="0" y="2"/>
            <a:ext cx="5767754" cy="696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7754" y="2"/>
            <a:ext cx="6424246" cy="6857998"/>
          </a:xfrm>
          <a:prstGeom prst="rect">
            <a:avLst/>
          </a:prstGeom>
        </p:spPr>
      </p:pic>
    </p:spTree>
    <p:custDataLst>
      <p:tags r:id="rId1"/>
    </p:custDataLst>
    <p:extLst>
      <p:ext uri="{BB962C8B-B14F-4D97-AF65-F5344CB8AC3E}">
        <p14:creationId xmlns:p14="http://schemas.microsoft.com/office/powerpoint/2010/main" val="3123638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OA\Khung nen bieu tuong\Khung nen bieu tuong\[Muare.asia]-FramesChildrenVol34\muare.asia - babyvol34 - 4.png"/>
          <p:cNvPicPr>
            <a:picLocks noChangeAspect="1" noChangeArrowheads="1"/>
          </p:cNvPicPr>
          <p:nvPr/>
        </p:nvPicPr>
        <p:blipFill>
          <a:blip r:embed="rId2"/>
          <a:srcRect/>
          <a:stretch>
            <a:fillRect/>
          </a:stretch>
        </p:blipFill>
        <p:spPr bwMode="auto">
          <a:xfrm>
            <a:off x="0" y="-67733"/>
            <a:ext cx="12192000" cy="6925733"/>
          </a:xfrm>
          <a:prstGeom prst="rect">
            <a:avLst/>
          </a:prstGeom>
          <a:noFill/>
          <a:ln w="9525">
            <a:noFill/>
            <a:miter lim="800000"/>
            <a:headEnd/>
            <a:tailEnd/>
          </a:ln>
        </p:spPr>
      </p:pic>
      <p:sp>
        <p:nvSpPr>
          <p:cNvPr id="5" name="WordArt 7"/>
          <p:cNvSpPr>
            <a:spLocks noChangeArrowheads="1" noChangeShapeType="1" noTextEdit="1"/>
          </p:cNvSpPr>
          <p:nvPr/>
        </p:nvSpPr>
        <p:spPr bwMode="auto">
          <a:xfrm>
            <a:off x="5139267" y="2699808"/>
            <a:ext cx="5029200" cy="1390650"/>
          </a:xfrm>
          <a:prstGeom prst="rect">
            <a:avLst/>
          </a:prstGeom>
        </p:spPr>
        <p:txBody>
          <a:bodyPr wrap="none" fromWordArt="1">
            <a:prstTxWarp prst="textPlain">
              <a:avLst>
                <a:gd name="adj" fmla="val 50000"/>
              </a:avLst>
            </a:prstTxWarp>
          </a:bodyPr>
          <a:lstStyle/>
          <a:p>
            <a:pPr algn="ctr"/>
            <a:r>
              <a:rPr lang="en-US" sz="5400" b="1" kern="10">
                <a:ln w="9525">
                  <a:solidFill>
                    <a:srgbClr val="FFFF00"/>
                  </a:solidFill>
                  <a:round/>
                  <a:headEnd/>
                  <a:tailEnd/>
                </a:ln>
                <a:solidFill>
                  <a:srgbClr val="336600"/>
                </a:solidFill>
                <a:latin typeface="Arial-SGK-TV" pitchFamily="2" charset="0"/>
                <a:cs typeface="Arial-SGK-TV" pitchFamily="2" charset="0"/>
              </a:rPr>
              <a:t>VẬN DỤNG</a:t>
            </a:r>
            <a:endParaRPr lang="en-US" sz="5400" b="1" kern="10" dirty="0">
              <a:ln w="9525">
                <a:solidFill>
                  <a:srgbClr val="FFFF00"/>
                </a:solidFill>
                <a:round/>
                <a:headEnd/>
                <a:tailEnd/>
              </a:ln>
              <a:solidFill>
                <a:srgbClr val="336600"/>
              </a:solidFill>
              <a:latin typeface="Arial-SGK-TV" pitchFamily="2" charset="0"/>
              <a:cs typeface="Arial-SGK-TV" pitchFamily="2" charset="0"/>
            </a:endParaRPr>
          </a:p>
        </p:txBody>
      </p:sp>
    </p:spTree>
    <p:extLst>
      <p:ext uri="{BB962C8B-B14F-4D97-AF65-F5344CB8AC3E}">
        <p14:creationId xmlns:p14="http://schemas.microsoft.com/office/powerpoint/2010/main" val="1427437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OA\Khung nen bieu tuong\Khung nen bieu tuong\[Muare.asia]-FramesChildrenVol34\muare.asia - babyvol34 - 4.png"/>
          <p:cNvPicPr>
            <a:picLocks noChangeAspect="1" noChangeArrowheads="1"/>
          </p:cNvPicPr>
          <p:nvPr/>
        </p:nvPicPr>
        <p:blipFill>
          <a:blip r:embed="rId2"/>
          <a:srcRect/>
          <a:stretch>
            <a:fillRect/>
          </a:stretch>
        </p:blipFill>
        <p:spPr bwMode="auto">
          <a:xfrm>
            <a:off x="1193427" y="0"/>
            <a:ext cx="10308290" cy="6477000"/>
          </a:xfrm>
          <a:prstGeom prst="ellipse">
            <a:avLst/>
          </a:prstGeom>
          <a:ln w="63500" cap="rnd">
            <a:solidFill>
              <a:schemeClr val="accent6">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4128737" y="2268565"/>
            <a:ext cx="7301260" cy="1754326"/>
          </a:xfrm>
          <a:prstGeom prst="rect">
            <a:avLst/>
          </a:prstGeom>
          <a:noFill/>
        </p:spPr>
        <p:txBody>
          <a:bodyPr wrap="square" rtlCol="0">
            <a:spAutoFit/>
          </a:bodyPr>
          <a:lstStyle/>
          <a:p>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Tìm</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từ</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có</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tiếng</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chứa</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một</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trong</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các</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vần</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vừa</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ôn</a:t>
            </a:r>
            <a:r>
              <a:rPr lang="en-US" sz="3600" b="1" dirty="0">
                <a:solidFill>
                  <a:srgbClr val="006600"/>
                </a:solidFill>
                <a:latin typeface="Arial-SGK-TV" pitchFamily="2" charset="0"/>
                <a:cs typeface="Arial-SGK-TV" pitchFamily="2" charset="0"/>
              </a:rPr>
              <a:t>?</a:t>
            </a:r>
          </a:p>
          <a:p>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Nói</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câu</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chứa</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từ</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vừa</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tìm</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được</a:t>
            </a:r>
            <a:r>
              <a:rPr lang="en-US" sz="3600" b="1" dirty="0">
                <a:solidFill>
                  <a:srgbClr val="006600"/>
                </a:solidFill>
                <a:latin typeface="Arial-SGK-TV" pitchFamily="2" charset="0"/>
                <a:cs typeface="Arial-SGK-TV" pitchFamily="2" charset="0"/>
              </a:rPr>
              <a:t>?</a:t>
            </a:r>
          </a:p>
        </p:txBody>
      </p:sp>
    </p:spTree>
    <p:extLst>
      <p:ext uri="{BB962C8B-B14F-4D97-AF65-F5344CB8AC3E}">
        <p14:creationId xmlns:p14="http://schemas.microsoft.com/office/powerpoint/2010/main" val="3370898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1" y="-27384"/>
            <a:ext cx="12191999" cy="6885384"/>
          </a:xfrm>
          <a:prstGeom prst="rect">
            <a:avLst/>
          </a:prstGeom>
          <a:noFill/>
          <a:ln w="9525">
            <a:noFill/>
          </a:ln>
        </p:spPr>
      </p:pic>
      <p:pic>
        <p:nvPicPr>
          <p:cNvPr id="2084" name="图片 2083" descr="3"/>
          <p:cNvPicPr>
            <a:picLocks noChangeAspect="1"/>
          </p:cNvPicPr>
          <p:nvPr/>
        </p:nvPicPr>
        <p:blipFill>
          <a:blip r:embed="rId4"/>
          <a:stretch>
            <a:fillRect/>
          </a:stretch>
        </p:blipFill>
        <p:spPr>
          <a:xfrm>
            <a:off x="868114" y="603523"/>
            <a:ext cx="10454735" cy="10415284"/>
          </a:xfrm>
          <a:prstGeom prst="rect">
            <a:avLst/>
          </a:prstGeom>
          <a:noFill/>
          <a:ln w="9525">
            <a:noFill/>
          </a:ln>
        </p:spPr>
      </p:pic>
      <p:sp>
        <p:nvSpPr>
          <p:cNvPr id="2055" name="文本框 2054"/>
          <p:cNvSpPr txBox="1"/>
          <p:nvPr/>
        </p:nvSpPr>
        <p:spPr>
          <a:xfrm>
            <a:off x="3841918" y="4033867"/>
            <a:ext cx="5425908" cy="817019"/>
          </a:xfrm>
          <a:prstGeom prst="rect">
            <a:avLst/>
          </a:prstGeom>
          <a:noFill/>
          <a:ln w="9525">
            <a:noFill/>
          </a:ln>
        </p:spPr>
        <p:txBody>
          <a:bodyPr wrap="square">
            <a:spAutoFit/>
          </a:bodyPr>
          <a:lstStyle/>
          <a:p>
            <a:pPr algn="ctr" defTabSz="981306" fontAlgn="base">
              <a:spcBef>
                <a:spcPct val="50000"/>
              </a:spcBef>
              <a:spcAft>
                <a:spcPct val="0"/>
              </a:spcAft>
            </a:pPr>
            <a:r>
              <a:rPr lang="en-US" altLang="zh-CN" sz="4709" b="1" dirty="0" err="1">
                <a:gradFill>
                  <a:gsLst>
                    <a:gs pos="0">
                      <a:srgbClr val="7B32B2"/>
                    </a:gs>
                    <a:gs pos="100000">
                      <a:srgbClr val="401A5D"/>
                    </a:gs>
                  </a:gsLst>
                  <a:lin scaled="0"/>
                </a:gradFill>
                <a:latin typeface="UTM Avo" pitchFamily="18" charset="0"/>
                <a:ea typeface="黑体" panose="02010609060101010101" pitchFamily="2" charset="-122"/>
                <a:cs typeface="Times New Roman" panose="02020603050405020304" pitchFamily="18" charset="0"/>
              </a:rPr>
              <a:t>Chào</a:t>
            </a:r>
            <a:r>
              <a:rPr lang="en-US" altLang="zh-CN" sz="4709" b="1" dirty="0">
                <a:gradFill>
                  <a:gsLst>
                    <a:gs pos="0">
                      <a:srgbClr val="7B32B2"/>
                    </a:gs>
                    <a:gs pos="100000">
                      <a:srgbClr val="401A5D"/>
                    </a:gs>
                  </a:gsLst>
                  <a:lin scaled="0"/>
                </a:gradFill>
                <a:latin typeface="UTM Avo" pitchFamily="18" charset="0"/>
                <a:ea typeface="黑体" panose="02010609060101010101" pitchFamily="2" charset="-122"/>
                <a:cs typeface="Times New Roman" panose="02020603050405020304" pitchFamily="18" charset="0"/>
              </a:rPr>
              <a:t> </a:t>
            </a:r>
            <a:r>
              <a:rPr lang="en-US" altLang="zh-CN" sz="4709" b="1" dirty="0" err="1">
                <a:gradFill>
                  <a:gsLst>
                    <a:gs pos="0">
                      <a:srgbClr val="7B32B2"/>
                    </a:gs>
                    <a:gs pos="100000">
                      <a:srgbClr val="401A5D"/>
                    </a:gs>
                  </a:gsLst>
                  <a:lin scaled="0"/>
                </a:gradFill>
                <a:latin typeface="UTM Avo" pitchFamily="18" charset="0"/>
                <a:ea typeface="黑体" panose="02010609060101010101" pitchFamily="2" charset="-122"/>
                <a:cs typeface="Times New Roman" panose="02020603050405020304" pitchFamily="18" charset="0"/>
              </a:rPr>
              <a:t>tạm</a:t>
            </a:r>
            <a:r>
              <a:rPr lang="en-US" altLang="zh-CN" sz="4709" b="1" dirty="0">
                <a:gradFill>
                  <a:gsLst>
                    <a:gs pos="0">
                      <a:srgbClr val="7B32B2"/>
                    </a:gs>
                    <a:gs pos="100000">
                      <a:srgbClr val="401A5D"/>
                    </a:gs>
                  </a:gsLst>
                  <a:lin scaled="0"/>
                </a:gradFill>
                <a:latin typeface="UTM Avo" pitchFamily="18" charset="0"/>
                <a:ea typeface="黑体" panose="02010609060101010101" pitchFamily="2" charset="-122"/>
                <a:cs typeface="Times New Roman" panose="02020603050405020304" pitchFamily="18" charset="0"/>
              </a:rPr>
              <a:t> </a:t>
            </a:r>
            <a:r>
              <a:rPr lang="en-US" altLang="zh-CN" sz="4709" b="1" dirty="0" err="1">
                <a:gradFill>
                  <a:gsLst>
                    <a:gs pos="0">
                      <a:srgbClr val="7B32B2"/>
                    </a:gs>
                    <a:gs pos="100000">
                      <a:srgbClr val="401A5D"/>
                    </a:gs>
                  </a:gsLst>
                  <a:lin scaled="0"/>
                </a:gradFill>
                <a:latin typeface="UTM Avo" pitchFamily="18" charset="0"/>
                <a:ea typeface="黑体" panose="02010609060101010101" pitchFamily="2" charset="-122"/>
                <a:cs typeface="Times New Roman" panose="02020603050405020304" pitchFamily="18" charset="0"/>
              </a:rPr>
              <a:t>biệt</a:t>
            </a:r>
            <a:r>
              <a:rPr lang="en-US" altLang="zh-CN" sz="4709" b="1" dirty="0">
                <a:gradFill>
                  <a:gsLst>
                    <a:gs pos="0">
                      <a:srgbClr val="7B32B2"/>
                    </a:gs>
                    <a:gs pos="100000">
                      <a:srgbClr val="401A5D"/>
                    </a:gs>
                  </a:gsLst>
                  <a:lin scaled="0"/>
                </a:gradFill>
                <a:latin typeface="UTM Avo" pitchFamily="18" charset="0"/>
                <a:ea typeface="黑体" panose="02010609060101010101" pitchFamily="2" charset="-122"/>
                <a:cs typeface="Times New Roman" panose="02020603050405020304" pitchFamily="18" charset="0"/>
              </a:rPr>
              <a:t> !</a:t>
            </a:r>
          </a:p>
        </p:txBody>
      </p:sp>
      <p:sp>
        <p:nvSpPr>
          <p:cNvPr id="2056" name="文本框 2055"/>
          <p:cNvSpPr txBox="1"/>
          <p:nvPr/>
        </p:nvSpPr>
        <p:spPr>
          <a:xfrm>
            <a:off x="2811234" y="2462238"/>
            <a:ext cx="6826359" cy="4838937"/>
          </a:xfrm>
          <a:prstGeom prst="rect">
            <a:avLst/>
          </a:prstGeom>
          <a:noFill/>
          <a:ln w="9525">
            <a:noFill/>
          </a:ln>
        </p:spPr>
        <p:txBody>
          <a:bodyPr wrap="square">
            <a:prstTxWarp prst="textArchUp">
              <a:avLst/>
            </a:prstTxWarp>
            <a:spAutoFit/>
          </a:bodyPr>
          <a:lstStyle/>
          <a:p>
            <a:pPr algn="ctr" defTabSz="981306" fontAlgn="base">
              <a:spcBef>
                <a:spcPct val="50000"/>
              </a:spcBef>
              <a:spcAft>
                <a:spcPct val="0"/>
              </a:spcAft>
            </a:pPr>
            <a:r>
              <a:rPr lang="en-US" altLang="zh-CN" sz="4709" b="1" dirty="0" err="1">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Cảm</a:t>
            </a:r>
            <a:r>
              <a:rPr lang="en-US" altLang="zh-CN" sz="4709" b="1" dirty="0">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 </a:t>
            </a:r>
            <a:r>
              <a:rPr lang="en-US" altLang="zh-CN" sz="4709" b="1" dirty="0" err="1">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ơn</a:t>
            </a:r>
            <a:r>
              <a:rPr lang="en-US" altLang="zh-CN" sz="4709" b="1" dirty="0">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 </a:t>
            </a:r>
            <a:r>
              <a:rPr lang="en-US" altLang="zh-CN" sz="4709" b="1" dirty="0" err="1">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các</a:t>
            </a:r>
            <a:r>
              <a:rPr lang="en-US" altLang="zh-CN" sz="4709" b="1" dirty="0">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 con </a:t>
            </a:r>
            <a:r>
              <a:rPr lang="en-US" altLang="zh-CN" sz="4709" b="1" dirty="0" err="1">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chú</a:t>
            </a:r>
            <a:r>
              <a:rPr lang="en-US" altLang="zh-CN" sz="4709" b="1" dirty="0">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 ý </a:t>
            </a:r>
            <a:r>
              <a:rPr lang="en-US" altLang="zh-CN" sz="4709" b="1" dirty="0" err="1">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học</a:t>
            </a:r>
            <a:r>
              <a:rPr lang="en-US" altLang="zh-CN" sz="4709" b="1" dirty="0">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 </a:t>
            </a:r>
            <a:r>
              <a:rPr lang="en-US" altLang="zh-CN" sz="4709" b="1" dirty="0" err="1">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tập</a:t>
            </a:r>
            <a:r>
              <a:rPr lang="en-US" altLang="zh-CN" sz="4709" b="1" dirty="0">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a:t>
            </a:r>
          </a:p>
        </p:txBody>
      </p:sp>
      <p:pic>
        <p:nvPicPr>
          <p:cNvPr id="2078" name="图片 2077" descr="2"/>
          <p:cNvPicPr>
            <a:picLocks noChangeAspect="1"/>
          </p:cNvPicPr>
          <p:nvPr/>
        </p:nvPicPr>
        <p:blipFill>
          <a:blip r:embed="rId5"/>
          <a:stretch>
            <a:fillRect/>
          </a:stretch>
        </p:blipFill>
        <p:spPr>
          <a:xfrm>
            <a:off x="1151544" y="650241"/>
            <a:ext cx="2018273" cy="674835"/>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9062674" y="603523"/>
            <a:ext cx="2261213" cy="1052741"/>
          </a:xfrm>
          <a:prstGeom prst="rect">
            <a:avLst/>
          </a:prstGeom>
          <a:noFill/>
          <a:ln w="9525">
            <a:noFill/>
          </a:ln>
        </p:spPr>
      </p:pic>
    </p:spTree>
    <p:extLst>
      <p:ext uri="{BB962C8B-B14F-4D97-AF65-F5344CB8AC3E}">
        <p14:creationId xmlns:p14="http://schemas.microsoft.com/office/powerpoint/2010/main" val="3741235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056"/>
                                        </p:tgtEl>
                                        <p:attrNameLst>
                                          <p:attrName>style.visibility</p:attrName>
                                        </p:attrNameLst>
                                      </p:cBhvr>
                                      <p:to>
                                        <p:strVal val="visible"/>
                                      </p:to>
                                    </p:set>
                                    <p:animEffect transition="in" filter="wipe(left)">
                                      <p:cBhvr>
                                        <p:cTn id="9" dur="500"/>
                                        <p:tgtEl>
                                          <p:spTgt spid="2056"/>
                                        </p:tgtEl>
                                      </p:cBhvr>
                                    </p:animEffect>
                                  </p:childTnLst>
                                </p:cTn>
                              </p:par>
                              <p:par>
                                <p:cTn id="10" presetID="2" presetClass="entr" presetSubtype="2" fill="hold" nodeType="withEffect">
                                  <p:stCondLst>
                                    <p:cond delay="0"/>
                                  </p:stCondLst>
                                  <p:childTnLst>
                                    <p:set>
                                      <p:cBhvr>
                                        <p:cTn id="11" dur="1" fill="hold">
                                          <p:stCondLst>
                                            <p:cond delay="0"/>
                                          </p:stCondLst>
                                        </p:cTn>
                                        <p:tgtEl>
                                          <p:spTgt spid="2078"/>
                                        </p:tgtEl>
                                        <p:attrNameLst>
                                          <p:attrName>style.visibility</p:attrName>
                                        </p:attrNameLst>
                                      </p:cBhvr>
                                      <p:to>
                                        <p:strVal val="visible"/>
                                      </p:to>
                                    </p:set>
                                    <p:anim calcmode="lin" valueType="num">
                                      <p:cBhvr additive="base">
                                        <p:cTn id="12" dur="500" fill="hold"/>
                                        <p:tgtEl>
                                          <p:spTgt spid="2078"/>
                                        </p:tgtEl>
                                        <p:attrNameLst>
                                          <p:attrName>ppt_x</p:attrName>
                                        </p:attrNameLst>
                                      </p:cBhvr>
                                      <p:tavLst>
                                        <p:tav tm="0">
                                          <p:val>
                                            <p:strVal val="1+#ppt_w/2"/>
                                          </p:val>
                                        </p:tav>
                                        <p:tav tm="100000">
                                          <p:val>
                                            <p:strVal val="#ppt_x"/>
                                          </p:val>
                                        </p:tav>
                                      </p:tavLst>
                                    </p:anim>
                                    <p:anim calcmode="lin" valueType="num">
                                      <p:cBhvr additive="base">
                                        <p:cTn id="13" dur="500" fill="hold"/>
                                        <p:tgtEl>
                                          <p:spTgt spid="2078"/>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2055"/>
                                        </p:tgtEl>
                                        <p:attrNameLst>
                                          <p:attrName>style.visibility</p:attrName>
                                        </p:attrNameLst>
                                      </p:cBhvr>
                                      <p:to>
                                        <p:strVal val="visible"/>
                                      </p:to>
                                    </p:set>
                                    <p:animEffect transition="in" filter="wipe(left)">
                                      <p:cBhvr>
                                        <p:cTn id="16" dur="500"/>
                                        <p:tgtEl>
                                          <p:spTgt spid="2055"/>
                                        </p:tgtEl>
                                      </p:cBhvr>
                                    </p:animEffect>
                                  </p:childTnLst>
                                </p:cTn>
                              </p:par>
                              <p:par>
                                <p:cTn id="17" presetID="47" presetClass="entr" presetSubtype="0" fill="hold" nodeType="with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1000"/>
                                        <p:tgtEl>
                                          <p:spTgt spid="2088"/>
                                        </p:tgtEl>
                                      </p:cBhvr>
                                    </p:animEffect>
                                    <p:anim calcmode="lin" valueType="num">
                                      <p:cBhvr>
                                        <p:cTn id="20" dur="1000" fill="hold"/>
                                        <p:tgtEl>
                                          <p:spTgt spid="2088"/>
                                        </p:tgtEl>
                                        <p:attrNameLst>
                                          <p:attrName>ppt_x</p:attrName>
                                        </p:attrNameLst>
                                      </p:cBhvr>
                                      <p:tavLst>
                                        <p:tav tm="0">
                                          <p:val>
                                            <p:strVal val="#ppt_x"/>
                                          </p:val>
                                        </p:tav>
                                        <p:tav tm="100000">
                                          <p:val>
                                            <p:strVal val="#ppt_x"/>
                                          </p:val>
                                        </p:tav>
                                      </p:tavLst>
                                    </p:anim>
                                    <p:anim calcmode="lin" valueType="num">
                                      <p:cBhvr>
                                        <p:cTn id="21"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4451063" y="5695522"/>
            <a:ext cx="3751660" cy="1162478"/>
          </a:xfrm>
          <a:prstGeom prst="rect">
            <a:avLst/>
          </a:prstGeom>
        </p:spPr>
      </p:pic>
      <p:pic>
        <p:nvPicPr>
          <p:cNvPr id="2" name="图片 1"/>
          <p:cNvPicPr>
            <a:picLocks noChangeAspect="1"/>
          </p:cNvPicPr>
          <p:nvPr/>
        </p:nvPicPr>
        <p:blipFill rotWithShape="1">
          <a:blip r:embed="rId5" cstate="screen">
            <a:extLst>
              <a:ext uri="{28A0092B-C50C-407E-A947-70E740481C1C}">
                <a14:useLocalDpi xmlns:a14="http://schemas.microsoft.com/office/drawing/2010/main"/>
              </a:ext>
            </a:extLst>
          </a:blip>
          <a:srcRect l="4193" t="2191" r="2694" b="6031"/>
          <a:stretch>
            <a:fillRect/>
          </a:stretch>
        </p:blipFill>
        <p:spPr>
          <a:xfrm>
            <a:off x="0" y="4272917"/>
            <a:ext cx="2611755" cy="2374106"/>
          </a:xfrm>
          <a:prstGeom prst="rect">
            <a:avLst/>
          </a:prstGeom>
        </p:spPr>
      </p:pic>
      <p:pic>
        <p:nvPicPr>
          <p:cNvPr id="10" name="图片 9" descr="7025f93bab81e29a45dfc8ebfbf481b9"/>
          <p:cNvPicPr>
            <a:picLocks noChangeAspect="1"/>
          </p:cNvPicPr>
          <p:nvPr/>
        </p:nvPicPr>
        <p:blipFill>
          <a:blip r:embed="rId6"/>
          <a:stretch>
            <a:fillRect/>
          </a:stretch>
        </p:blipFill>
        <p:spPr>
          <a:xfrm>
            <a:off x="9278482" y="2589700"/>
            <a:ext cx="3589496" cy="5073015"/>
          </a:xfrm>
          <a:prstGeom prst="rect">
            <a:avLst/>
          </a:prstGeom>
        </p:spPr>
      </p:pic>
      <p:sp>
        <p:nvSpPr>
          <p:cNvPr id="9" name="矩形 8"/>
          <p:cNvSpPr/>
          <p:nvPr/>
        </p:nvSpPr>
        <p:spPr>
          <a:xfrm>
            <a:off x="0" y="0"/>
            <a:ext cx="12192000" cy="730816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Arial"/>
              <a:cs typeface="+mn-ea"/>
              <a:sym typeface="+mn-lt"/>
            </a:endParaRPr>
          </a:p>
        </p:txBody>
      </p:sp>
      <p:sp>
        <p:nvSpPr>
          <p:cNvPr id="12" name="Rectangle 11"/>
          <p:cNvSpPr/>
          <p:nvPr/>
        </p:nvSpPr>
        <p:spPr>
          <a:xfrm>
            <a:off x="1882571" y="1545204"/>
            <a:ext cx="8125096" cy="4462760"/>
          </a:xfrm>
          <a:prstGeom prst="rect">
            <a:avLst/>
          </a:prstGeom>
          <a:noFill/>
        </p:spPr>
        <p:txBody>
          <a:bodyPr wrap="square" lIns="91440" tIns="45720" rIns="91440" bIns="45720">
            <a:spAutoFit/>
          </a:bodyPr>
          <a:lstStyle/>
          <a:p>
            <a:pPr algn="ctr"/>
            <a:r>
              <a:rPr lang="en-US" sz="4400" b="1"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ÔN LUYỆN TIẾNG VIỆT ( </a:t>
            </a:r>
            <a:r>
              <a:rPr lang="en-US" sz="4400" b="1" dirty="0" err="1">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tiết</a:t>
            </a:r>
            <a:r>
              <a:rPr lang="en-US" sz="4400" b="1"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2)</a:t>
            </a:r>
          </a:p>
          <a:p>
            <a:pPr algn="ctr"/>
            <a:r>
              <a:rPr lang="en-US" sz="48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Luyện</a:t>
            </a:r>
            <a:r>
              <a:rPr lang="en-US" sz="48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a:t>
            </a:r>
            <a:r>
              <a:rPr lang="en-US" sz="48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đọc</a:t>
            </a:r>
            <a:r>
              <a:rPr lang="en-US" sz="48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a:t>
            </a:r>
            <a:r>
              <a:rPr lang="en-US" sz="48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viết</a:t>
            </a:r>
            <a:r>
              <a:rPr lang="en-US" sz="48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a:t>
            </a:r>
          </a:p>
          <a:p>
            <a:pPr algn="ctr"/>
            <a:r>
              <a:rPr lang="en-US" sz="48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oai</a:t>
            </a:r>
            <a:r>
              <a:rPr lang="en-US" sz="48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a:t>
            </a:r>
            <a:r>
              <a:rPr lang="en-US" sz="48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uê</a:t>
            </a:r>
            <a:r>
              <a:rPr lang="en-US" sz="48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a:t>
            </a:r>
            <a:r>
              <a:rPr lang="en-US" sz="48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uy</a:t>
            </a:r>
            <a:r>
              <a:rPr lang="en-US" sz="48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a:t>
            </a:r>
            <a:r>
              <a:rPr lang="en-US" sz="48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uân</a:t>
            </a:r>
            <a:r>
              <a:rPr lang="en-US" sz="48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a:t>
            </a:r>
            <a:r>
              <a:rPr lang="en-US" sz="48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uât</a:t>
            </a:r>
            <a:r>
              <a:rPr lang="en-US" sz="48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a:t>
            </a:r>
            <a:r>
              <a:rPr lang="en-US" sz="48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uyên</a:t>
            </a:r>
            <a:r>
              <a:rPr lang="en-US" sz="48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a:t>
            </a:r>
            <a:r>
              <a:rPr lang="en-US" sz="48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uyêt</a:t>
            </a:r>
            <a:endParaRPr lang="en-US" sz="4800" dirty="0">
              <a:solidFill>
                <a:srgbClr val="FF0000"/>
              </a:solidFill>
              <a:effectLst>
                <a:outerShdw blurRad="38100" dist="38100" dir="2700000" algn="tl">
                  <a:srgbClr val="000000">
                    <a:alpha val="43137"/>
                  </a:srgbClr>
                </a:outerShdw>
              </a:effectLst>
              <a:latin typeface="+mj-lt"/>
              <a:ea typeface="Arial-Rounded" panose="020B0500000000000000" pitchFamily="34" charset="0"/>
              <a:cs typeface="Arial-Rounded" panose="020B0500000000000000" pitchFamily="34" charset="0"/>
            </a:endParaRPr>
          </a:p>
          <a:p>
            <a:pPr lvl="0"/>
            <a:endParaRPr lang="en-US" sz="6000" dirty="0">
              <a:solidFill>
                <a:srgbClr val="0070C0"/>
              </a:solidFill>
              <a:latin typeface="+mj-lt"/>
              <a:ea typeface="Arial-Rounded" panose="020B0500000000000000" pitchFamily="34" charset="0"/>
              <a:cs typeface="Arial-Rounded" panose="020B0500000000000000" pitchFamily="34" charset="0"/>
            </a:endParaRPr>
          </a:p>
          <a:p>
            <a:pPr lvl="0"/>
            <a:endParaRPr lang="en-US" sz="6000" dirty="0">
              <a:solidFill>
                <a:srgbClr val="0070C0"/>
              </a:solidFill>
              <a:latin typeface="+mj-lt"/>
            </a:endParaRPr>
          </a:p>
          <a:p>
            <a:pPr lvl="0"/>
            <a:endParaRPr lang="en-US" sz="2400" dirty="0">
              <a:solidFill>
                <a:srgbClr val="0070C0"/>
              </a:solidFill>
              <a:latin typeface="+mj-lt"/>
              <a:ea typeface="Arial-Rounded" panose="020B0500000000000000" pitchFamily="34" charset="0"/>
              <a:cs typeface="Arial-Rounded" panose="020B0500000000000000" pitchFamily="34"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3981" y="-1134794"/>
            <a:ext cx="1713981" cy="1560490"/>
          </a:xfrm>
          <a:prstGeom prst="rect">
            <a:avLst/>
          </a:prstGeom>
        </p:spPr>
      </p:pic>
    </p:spTree>
    <p:extLst>
      <p:ext uri="{BB962C8B-B14F-4D97-AF65-F5344CB8AC3E}">
        <p14:creationId xmlns:p14="http://schemas.microsoft.com/office/powerpoint/2010/main" val="866838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49" presetClass="path" presetSubtype="0" accel="50000" decel="50000" fill="hold" nodeType="afterEffect">
                                  <p:stCondLst>
                                    <p:cond delay="0"/>
                                  </p:stCondLst>
                                  <p:childTnLst>
                                    <p:animMotion origin="layout" path="M -0.10729 -0.08704 L 0.2138 0.22176 " pathEditMode="relative" rAng="0" ptsTypes="AA">
                                      <p:cBhvr>
                                        <p:cTn id="12" dur="1000" fill="hold"/>
                                        <p:tgtEl>
                                          <p:spTgt spid="3"/>
                                        </p:tgtEl>
                                        <p:attrNameLst>
                                          <p:attrName>ppt_x</p:attrName>
                                          <p:attrName>ppt_y</p:attrName>
                                        </p:attrNameLst>
                                      </p:cBhvr>
                                      <p:rCtr x="16055" y="154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A7EF9BFA-8543-46D5-B23F-F5DDE8B92E6B}"/>
              </a:ext>
            </a:extLst>
          </p:cNvPr>
          <p:cNvPicPr>
            <a:picLocks noChangeAspect="1"/>
          </p:cNvPicPr>
          <p:nvPr/>
        </p:nvPicPr>
        <p:blipFill rotWithShape="1">
          <a:blip r:embed="rId5">
            <a:extLst>
              <a:ext uri="{28A0092B-C50C-407E-A947-70E740481C1C}">
                <a14:useLocalDpi xmlns:a14="http://schemas.microsoft.com/office/drawing/2010/main" val="0"/>
              </a:ext>
            </a:extLst>
          </a:blip>
          <a:srcRect l="27294" t="7312" r="32213" b="28914"/>
          <a:stretch/>
        </p:blipFill>
        <p:spPr>
          <a:xfrm>
            <a:off x="184174" y="0"/>
            <a:ext cx="3080825" cy="4575269"/>
          </a:xfrm>
          <a:prstGeom prst="rect">
            <a:avLst/>
          </a:prstGeom>
        </p:spPr>
      </p:pic>
      <p:sp>
        <p:nvSpPr>
          <p:cNvPr id="8" name="Rectangle 7"/>
          <p:cNvSpPr/>
          <p:nvPr/>
        </p:nvSpPr>
        <p:spPr>
          <a:xfrm>
            <a:off x="2756263" y="2181497"/>
            <a:ext cx="6676548" cy="923330"/>
          </a:xfrm>
          <a:prstGeom prst="rect">
            <a:avLst/>
          </a:prstGeom>
          <a:noFill/>
        </p:spPr>
        <p:txBody>
          <a:bodyPr wrap="square" lIns="91440" tIns="45720" rIns="91440" bIns="45720">
            <a:spAutoFit/>
          </a:bodyPr>
          <a:lstStyle/>
          <a:p>
            <a:pPr algn="ctr"/>
            <a:r>
              <a:rPr lang="en-US" sz="5400" b="1" dirty="0" err="1">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Hoạt</a:t>
            </a:r>
            <a:r>
              <a:rPr lang="en-US" sz="5400" b="1"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a:t>
            </a:r>
            <a:r>
              <a:rPr lang="en-US" sz="5400" b="1" dirty="0" err="1">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động</a:t>
            </a:r>
            <a:r>
              <a:rPr lang="en-US" sz="5400" b="1"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1: </a:t>
            </a:r>
            <a:r>
              <a:rPr lang="en-US" sz="5400" b="1" dirty="0" err="1">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Luyện</a:t>
            </a:r>
            <a:r>
              <a:rPr lang="en-US" sz="5400" b="1"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a:t>
            </a:r>
            <a:r>
              <a:rPr lang="en-US" sz="5400" b="1" dirty="0" err="1">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đọc</a:t>
            </a:r>
            <a:endParaRPr lang="en-US" sz="5400" b="1"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763942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09822" y="886265"/>
            <a:ext cx="2932520" cy="97067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37358" y="1002714"/>
            <a:ext cx="2482355" cy="707886"/>
          </a:xfrm>
          <a:prstGeom prst="rect">
            <a:avLst/>
          </a:prstGeom>
          <a:noFill/>
        </p:spPr>
        <p:txBody>
          <a:bodyPr wrap="square" rtlCol="0">
            <a:spAutoFit/>
          </a:bodyPr>
          <a:lstStyle/>
          <a:p>
            <a:r>
              <a:rPr lang="vi-VN" sz="40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rPr>
              <a:t>Đ</a:t>
            </a:r>
            <a:r>
              <a:rPr lang="en-US" sz="4000" b="1" dirty="0" err="1">
                <a:solidFill>
                  <a:schemeClr val="accent2"/>
                </a:solidFill>
                <a:latin typeface=".VnAvant" panose="020B7200000000000000" pitchFamily="34" charset="0"/>
                <a:ea typeface="Arial-Rounded" panose="020B0500000000000000" pitchFamily="34" charset="0"/>
                <a:cs typeface="Arial-Rounded" panose="020B0500000000000000" pitchFamily="34" charset="0"/>
              </a:rPr>
              <a:t>ọc</a:t>
            </a:r>
            <a:r>
              <a:rPr lang="en-US" sz="4000" b="1" dirty="0">
                <a:solidFill>
                  <a:schemeClr val="accent2"/>
                </a:solidFill>
                <a:latin typeface=".VnAvant" panose="020B7200000000000000" pitchFamily="34" charset="0"/>
                <a:ea typeface="Arial-Rounded" panose="020B0500000000000000" pitchFamily="34" charset="0"/>
                <a:cs typeface="Arial-Rounded" panose="020B0500000000000000" pitchFamily="34" charset="0"/>
              </a:rPr>
              <a:t> </a:t>
            </a:r>
            <a:r>
              <a:rPr lang="en-US" sz="4000" b="1" dirty="0" err="1">
                <a:solidFill>
                  <a:schemeClr val="accent2"/>
                </a:solidFill>
                <a:latin typeface=".VnAvant" panose="020B7200000000000000" pitchFamily="34" charset="0"/>
                <a:ea typeface="Arial-Rounded" panose="020B0500000000000000" pitchFamily="34" charset="0"/>
                <a:cs typeface="Arial-Rounded" panose="020B0500000000000000" pitchFamily="34" charset="0"/>
              </a:rPr>
              <a:t>vần</a:t>
            </a:r>
            <a:r>
              <a:rPr lang="en-US" sz="4000" b="1" dirty="0">
                <a:solidFill>
                  <a:schemeClr val="accent2"/>
                </a:solidFill>
                <a:latin typeface=".VnAvant" panose="020B7200000000000000" pitchFamily="34" charset="0"/>
                <a:ea typeface="Arial-Rounded" panose="020B0500000000000000" pitchFamily="34" charset="0"/>
                <a:cs typeface="Arial-Rounded" panose="020B0500000000000000" pitchFamily="34" charset="0"/>
              </a:rPr>
              <a:t> </a:t>
            </a:r>
          </a:p>
        </p:txBody>
      </p:sp>
      <p:sp>
        <p:nvSpPr>
          <p:cNvPr id="5" name="Oval 4"/>
          <p:cNvSpPr/>
          <p:nvPr/>
        </p:nvSpPr>
        <p:spPr>
          <a:xfrm>
            <a:off x="1287193" y="1167806"/>
            <a:ext cx="527536" cy="485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36430" y="1076585"/>
            <a:ext cx="281354" cy="646331"/>
          </a:xfrm>
          <a:prstGeom prst="rect">
            <a:avLst/>
          </a:prstGeom>
          <a:noFill/>
        </p:spPr>
        <p:txBody>
          <a:bodyPr wrap="square" rtlCol="0">
            <a:spAutoFit/>
          </a:bodyPr>
          <a:lstStyle/>
          <a:p>
            <a:r>
              <a:rPr lang="vi-VN" sz="3600" dirty="0"/>
              <a:t>1</a:t>
            </a:r>
            <a:endParaRPr lang="en-US" sz="3600" dirty="0"/>
          </a:p>
        </p:txBody>
      </p:sp>
      <p:sp>
        <p:nvSpPr>
          <p:cNvPr id="2" name="TextBox 1"/>
          <p:cNvSpPr txBox="1"/>
          <p:nvPr/>
        </p:nvSpPr>
        <p:spPr>
          <a:xfrm>
            <a:off x="1336431" y="2138476"/>
            <a:ext cx="1884290" cy="1631216"/>
          </a:xfrm>
          <a:prstGeom prst="rect">
            <a:avLst/>
          </a:prstGeom>
          <a:solidFill>
            <a:schemeClr val="accent5">
              <a:lumMod val="20000"/>
              <a:lumOff val="80000"/>
            </a:schemeClr>
          </a:solidFill>
        </p:spPr>
        <p:txBody>
          <a:bodyPr wrap="square" rtlCol="0">
            <a:spAutoFit/>
          </a:bodyPr>
          <a:lstStyle/>
          <a:p>
            <a:r>
              <a:rPr lang="en-US" sz="10000" dirty="0" err="1">
                <a:solidFill>
                  <a:srgbClr val="0070C0"/>
                </a:solidFill>
                <a:highlight>
                  <a:srgbClr val="C0C0C0"/>
                </a:highlight>
                <a:latin typeface="+mj-lt"/>
                <a:ea typeface="Arial-Rounded" panose="020B0500000000000000" pitchFamily="34" charset="0"/>
                <a:cs typeface="Arial-Rounded" panose="020B0500000000000000" pitchFamily="34" charset="0"/>
              </a:rPr>
              <a:t>oai</a:t>
            </a:r>
            <a:endParaRPr lang="en-US" sz="10000" dirty="0">
              <a:solidFill>
                <a:srgbClr val="0070C0"/>
              </a:solidFill>
              <a:highlight>
                <a:srgbClr val="C0C0C0"/>
              </a:highlight>
              <a:latin typeface="+mj-lt"/>
              <a:ea typeface="Arial-Rounded" panose="020B0500000000000000" pitchFamily="34" charset="0"/>
              <a:cs typeface="Arial-Rounded" panose="020B0500000000000000" pitchFamily="34" charset="0"/>
            </a:endParaRPr>
          </a:p>
        </p:txBody>
      </p:sp>
      <p:sp>
        <p:nvSpPr>
          <p:cNvPr id="10" name="TextBox 9"/>
          <p:cNvSpPr txBox="1"/>
          <p:nvPr/>
        </p:nvSpPr>
        <p:spPr>
          <a:xfrm>
            <a:off x="4031839" y="2138476"/>
            <a:ext cx="1627282" cy="1631216"/>
          </a:xfrm>
          <a:prstGeom prst="rect">
            <a:avLst/>
          </a:prstGeom>
          <a:solidFill>
            <a:schemeClr val="accent5">
              <a:lumMod val="20000"/>
              <a:lumOff val="80000"/>
            </a:schemeClr>
          </a:solidFill>
        </p:spPr>
        <p:txBody>
          <a:bodyPr wrap="square" rtlCol="0">
            <a:spAutoFit/>
          </a:bodyPr>
          <a:lstStyle/>
          <a:p>
            <a:endParaRPr lang="en-US" sz="10000" dirty="0">
              <a:solidFill>
                <a:srgbClr val="0070C0"/>
              </a:solidFill>
              <a:latin typeface=".VnAvant" panose="020B7200000000000000" pitchFamily="34" charset="0"/>
              <a:ea typeface="Arial-Rounded" panose="020B0500000000000000" pitchFamily="34" charset="0"/>
              <a:cs typeface="Arial-Rounded" panose="020B0500000000000000"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707" y="6272733"/>
            <a:ext cx="865707" cy="1170533"/>
          </a:xfrm>
          <a:prstGeom prst="rect">
            <a:avLst/>
          </a:prstGeom>
        </p:spPr>
      </p:pic>
      <p:sp>
        <p:nvSpPr>
          <p:cNvPr id="8" name="TextBox 7">
            <a:extLst>
              <a:ext uri="{FF2B5EF4-FFF2-40B4-BE49-F238E27FC236}">
                <a16:creationId xmlns:a16="http://schemas.microsoft.com/office/drawing/2014/main" id="{DF575A3A-5635-4068-8053-1B31D1AF32EB}"/>
              </a:ext>
            </a:extLst>
          </p:cNvPr>
          <p:cNvSpPr txBox="1"/>
          <p:nvPr/>
        </p:nvSpPr>
        <p:spPr>
          <a:xfrm>
            <a:off x="3991198" y="2087676"/>
            <a:ext cx="1800002" cy="1631216"/>
          </a:xfrm>
          <a:prstGeom prst="rect">
            <a:avLst/>
          </a:prstGeom>
          <a:noFill/>
        </p:spPr>
        <p:txBody>
          <a:bodyPr wrap="square" rtlCol="0">
            <a:spAutoFit/>
          </a:bodyPr>
          <a:lstStyle/>
          <a:p>
            <a:r>
              <a:rPr lang="en-US" sz="10000" dirty="0" err="1">
                <a:solidFill>
                  <a:srgbClr val="0070C0"/>
                </a:solidFill>
                <a:highlight>
                  <a:srgbClr val="C0C0C0"/>
                </a:highlight>
                <a:latin typeface="+mj-lt"/>
              </a:rPr>
              <a:t>uê</a:t>
            </a:r>
            <a:endParaRPr lang="en-US" sz="10000" dirty="0">
              <a:solidFill>
                <a:srgbClr val="0070C0"/>
              </a:solidFill>
              <a:highlight>
                <a:srgbClr val="C0C0C0"/>
              </a:highlight>
              <a:latin typeface="+mj-lt"/>
            </a:endParaRPr>
          </a:p>
        </p:txBody>
      </p:sp>
      <p:sp>
        <p:nvSpPr>
          <p:cNvPr id="11" name="TextBox 10">
            <a:extLst>
              <a:ext uri="{FF2B5EF4-FFF2-40B4-BE49-F238E27FC236}">
                <a16:creationId xmlns:a16="http://schemas.microsoft.com/office/drawing/2014/main" id="{EF688B5D-FD68-4A23-AB37-AACF2DB16166}"/>
              </a:ext>
            </a:extLst>
          </p:cNvPr>
          <p:cNvSpPr txBox="1"/>
          <p:nvPr/>
        </p:nvSpPr>
        <p:spPr>
          <a:xfrm>
            <a:off x="1466964" y="4291036"/>
            <a:ext cx="2089036" cy="1631216"/>
          </a:xfrm>
          <a:prstGeom prst="rect">
            <a:avLst/>
          </a:prstGeom>
          <a:solidFill>
            <a:schemeClr val="accent5">
              <a:lumMod val="20000"/>
              <a:lumOff val="80000"/>
            </a:schemeClr>
          </a:solidFill>
        </p:spPr>
        <p:txBody>
          <a:bodyPr wrap="square" rtlCol="0">
            <a:spAutoFit/>
          </a:bodyPr>
          <a:lstStyle/>
          <a:p>
            <a:r>
              <a:rPr lang="en-US" sz="10000" dirty="0" err="1">
                <a:solidFill>
                  <a:srgbClr val="0070C0"/>
                </a:solidFill>
                <a:highlight>
                  <a:srgbClr val="C0C0C0"/>
                </a:highlight>
                <a:latin typeface="+mj-lt"/>
                <a:ea typeface="Arial-Rounded" panose="020B0500000000000000" pitchFamily="34" charset="0"/>
                <a:cs typeface="Arial-Rounded" panose="020B0500000000000000" pitchFamily="34" charset="0"/>
              </a:rPr>
              <a:t>uât</a:t>
            </a:r>
            <a:endParaRPr lang="en-US" sz="10000" dirty="0">
              <a:solidFill>
                <a:srgbClr val="0070C0"/>
              </a:solidFill>
              <a:highlight>
                <a:srgbClr val="C0C0C0"/>
              </a:highlight>
              <a:latin typeface="+mj-lt"/>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BCAF7698-D769-40A3-BBA5-CEA3459C11E2}"/>
              </a:ext>
            </a:extLst>
          </p:cNvPr>
          <p:cNvSpPr txBox="1"/>
          <p:nvPr/>
        </p:nvSpPr>
        <p:spPr>
          <a:xfrm>
            <a:off x="4832930" y="4312342"/>
            <a:ext cx="3216730" cy="1631216"/>
          </a:xfrm>
          <a:prstGeom prst="rect">
            <a:avLst/>
          </a:prstGeom>
          <a:noFill/>
        </p:spPr>
        <p:txBody>
          <a:bodyPr wrap="square" rtlCol="0">
            <a:spAutoFit/>
          </a:bodyPr>
          <a:lstStyle/>
          <a:p>
            <a:r>
              <a:rPr lang="en-US" sz="10000" dirty="0" err="1">
                <a:solidFill>
                  <a:srgbClr val="0070C0"/>
                </a:solidFill>
                <a:highlight>
                  <a:srgbClr val="C0C0C0"/>
                </a:highlight>
                <a:latin typeface="+mj-lt"/>
              </a:rPr>
              <a:t>uyên</a:t>
            </a:r>
            <a:endParaRPr lang="en-US" sz="10000" dirty="0">
              <a:solidFill>
                <a:srgbClr val="0070C0"/>
              </a:solidFill>
              <a:highlight>
                <a:srgbClr val="C0C0C0"/>
              </a:highlight>
              <a:latin typeface="+mj-lt"/>
            </a:endParaRPr>
          </a:p>
        </p:txBody>
      </p:sp>
      <p:sp>
        <p:nvSpPr>
          <p:cNvPr id="13" name="TextBox 12">
            <a:extLst>
              <a:ext uri="{FF2B5EF4-FFF2-40B4-BE49-F238E27FC236}">
                <a16:creationId xmlns:a16="http://schemas.microsoft.com/office/drawing/2014/main" id="{E29095CF-4E2F-4886-9983-3B44ACC488B5}"/>
              </a:ext>
            </a:extLst>
          </p:cNvPr>
          <p:cNvSpPr txBox="1"/>
          <p:nvPr/>
        </p:nvSpPr>
        <p:spPr>
          <a:xfrm>
            <a:off x="6580277" y="2107622"/>
            <a:ext cx="2089036" cy="1631216"/>
          </a:xfrm>
          <a:prstGeom prst="rect">
            <a:avLst/>
          </a:prstGeom>
          <a:noFill/>
        </p:spPr>
        <p:txBody>
          <a:bodyPr wrap="square" rtlCol="0">
            <a:spAutoFit/>
          </a:bodyPr>
          <a:lstStyle/>
          <a:p>
            <a:r>
              <a:rPr lang="en-US" sz="10000" dirty="0" err="1">
                <a:solidFill>
                  <a:srgbClr val="0070C0"/>
                </a:solidFill>
                <a:highlight>
                  <a:srgbClr val="C0C0C0"/>
                </a:highlight>
                <a:latin typeface="+mj-lt"/>
              </a:rPr>
              <a:t>uy</a:t>
            </a:r>
            <a:endParaRPr lang="en-US" sz="10000" dirty="0">
              <a:solidFill>
                <a:srgbClr val="0070C0"/>
              </a:solidFill>
              <a:highlight>
                <a:srgbClr val="C0C0C0"/>
              </a:highlight>
              <a:latin typeface="+mj-lt"/>
            </a:endParaRPr>
          </a:p>
        </p:txBody>
      </p:sp>
      <p:sp>
        <p:nvSpPr>
          <p:cNvPr id="14" name="TextBox 13">
            <a:extLst>
              <a:ext uri="{FF2B5EF4-FFF2-40B4-BE49-F238E27FC236}">
                <a16:creationId xmlns:a16="http://schemas.microsoft.com/office/drawing/2014/main" id="{0F2CED19-9BD1-484E-B00B-153F2C50A3D7}"/>
              </a:ext>
            </a:extLst>
          </p:cNvPr>
          <p:cNvSpPr txBox="1"/>
          <p:nvPr/>
        </p:nvSpPr>
        <p:spPr>
          <a:xfrm>
            <a:off x="8866450" y="4170102"/>
            <a:ext cx="3203630" cy="1631216"/>
          </a:xfrm>
          <a:prstGeom prst="rect">
            <a:avLst/>
          </a:prstGeom>
          <a:noFill/>
        </p:spPr>
        <p:txBody>
          <a:bodyPr wrap="square" rtlCol="0">
            <a:spAutoFit/>
          </a:bodyPr>
          <a:lstStyle/>
          <a:p>
            <a:r>
              <a:rPr lang="en-US" sz="10000" dirty="0" err="1">
                <a:solidFill>
                  <a:srgbClr val="0070C0"/>
                </a:solidFill>
                <a:highlight>
                  <a:srgbClr val="C0C0C0"/>
                </a:highlight>
                <a:latin typeface="+mj-lt"/>
              </a:rPr>
              <a:t>uyêt</a:t>
            </a:r>
            <a:endParaRPr lang="en-US" sz="10000" dirty="0">
              <a:solidFill>
                <a:srgbClr val="0070C0"/>
              </a:solidFill>
              <a:highlight>
                <a:srgbClr val="C0C0C0"/>
              </a:highlight>
              <a:latin typeface="+mj-lt"/>
            </a:endParaRPr>
          </a:p>
        </p:txBody>
      </p:sp>
      <p:sp>
        <p:nvSpPr>
          <p:cNvPr id="15" name="TextBox 14">
            <a:extLst>
              <a:ext uri="{FF2B5EF4-FFF2-40B4-BE49-F238E27FC236}">
                <a16:creationId xmlns:a16="http://schemas.microsoft.com/office/drawing/2014/main" id="{B9C3D680-FC12-4882-884A-B894D9E1895F}"/>
              </a:ext>
            </a:extLst>
          </p:cNvPr>
          <p:cNvSpPr txBox="1"/>
          <p:nvPr/>
        </p:nvSpPr>
        <p:spPr>
          <a:xfrm>
            <a:off x="8957890" y="2127942"/>
            <a:ext cx="2675655" cy="1631216"/>
          </a:xfrm>
          <a:prstGeom prst="rect">
            <a:avLst/>
          </a:prstGeom>
          <a:noFill/>
        </p:spPr>
        <p:txBody>
          <a:bodyPr wrap="square" rtlCol="0">
            <a:spAutoFit/>
          </a:bodyPr>
          <a:lstStyle/>
          <a:p>
            <a:r>
              <a:rPr lang="en-US" sz="10000" dirty="0" err="1">
                <a:solidFill>
                  <a:srgbClr val="0070C0"/>
                </a:solidFill>
                <a:highlight>
                  <a:srgbClr val="C0C0C0"/>
                </a:highlight>
                <a:latin typeface="+mj-lt"/>
              </a:rPr>
              <a:t>uân</a:t>
            </a:r>
            <a:endParaRPr lang="en-US" sz="10000" dirty="0">
              <a:solidFill>
                <a:srgbClr val="0070C0"/>
              </a:solidFill>
              <a:highlight>
                <a:srgbClr val="C0C0C0"/>
              </a:highlight>
              <a:latin typeface="+mj-lt"/>
            </a:endParaRPr>
          </a:p>
        </p:txBody>
      </p:sp>
    </p:spTree>
    <p:custDataLst>
      <p:tags r:id="rId1"/>
    </p:custDataLst>
    <p:extLst>
      <p:ext uri="{BB962C8B-B14F-4D97-AF65-F5344CB8AC3E}">
        <p14:creationId xmlns:p14="http://schemas.microsoft.com/office/powerpoint/2010/main" val="1004376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afterEffect">
                                  <p:stCondLst>
                                    <p:cond delay="0"/>
                                  </p:stCondLst>
                                  <p:childTnLst>
                                    <p:animMotion origin="layout" path="M 0.04571 0.02407 L 0.10183 -0.64954 " pathEditMode="relative" rAng="0" ptsTypes="AA">
                                      <p:cBhvr>
                                        <p:cTn id="6" dur="2000" fill="hold"/>
                                        <p:tgtEl>
                                          <p:spTgt spid="7"/>
                                        </p:tgtEl>
                                        <p:attrNameLst>
                                          <p:attrName>ppt_x</p:attrName>
                                          <p:attrName>ppt_y</p:attrName>
                                        </p:attrNameLst>
                                      </p:cBhvr>
                                      <p:rCtr x="2799" y="-33681"/>
                                    </p:animMotion>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horizont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in)">
                                      <p:cBhvr>
                                        <p:cTn id="38" dur="2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1" grpId="0" animBg="1"/>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984" y="159534"/>
            <a:ext cx="2624676" cy="584775"/>
          </a:xfrm>
          <a:prstGeom prst="rect">
            <a:avLst/>
          </a:prstGeom>
          <a:noFill/>
        </p:spPr>
        <p:txBody>
          <a:bodyPr wrap="square" rtlCol="0">
            <a:spAutoFit/>
          </a:bodyPr>
          <a:lstStyle/>
          <a:p>
            <a:r>
              <a:rPr lang="vi-VN" sz="32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rPr>
              <a:t>Đọc từ ngữ</a:t>
            </a:r>
            <a:endParaRPr lang="en-US" sz="32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Oval 4"/>
          <p:cNvSpPr/>
          <p:nvPr/>
        </p:nvSpPr>
        <p:spPr>
          <a:xfrm>
            <a:off x="61589" y="224997"/>
            <a:ext cx="527536" cy="485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63753" y="2060565"/>
            <a:ext cx="3567934" cy="830997"/>
          </a:xfrm>
          <a:prstGeom prst="rect">
            <a:avLst/>
          </a:prstGeom>
          <a:solidFill>
            <a:schemeClr val="accent5">
              <a:lumMod val="20000"/>
              <a:lumOff val="80000"/>
            </a:schemeClr>
          </a:solidFill>
        </p:spPr>
        <p:txBody>
          <a:bodyPr wrap="square" rtlCol="0">
            <a:spAutoFit/>
          </a:bodyPr>
          <a:lstStyle/>
          <a:p>
            <a:pPr algn="ctr"/>
            <a:r>
              <a:rPr lang="en-US" sz="4800" dirty="0" err="1">
                <a:solidFill>
                  <a:srgbClr val="0070C0"/>
                </a:solidFill>
                <a:highlight>
                  <a:srgbClr val="C0C0C0"/>
                </a:highlight>
                <a:latin typeface="+mj-lt"/>
                <a:ea typeface="Arial-Rounded" panose="020B0500000000000000" pitchFamily="34" charset="0"/>
                <a:cs typeface="Arial-Rounded" panose="020B0500000000000000" pitchFamily="34" charset="0"/>
              </a:rPr>
              <a:t>bánh</a:t>
            </a:r>
            <a:r>
              <a:rPr lang="en-US" sz="4800" dirty="0">
                <a:solidFill>
                  <a:srgbClr val="0070C0"/>
                </a:solidFill>
                <a:highlight>
                  <a:srgbClr val="C0C0C0"/>
                </a:highlight>
                <a:latin typeface="+mj-lt"/>
                <a:ea typeface="Arial-Rounded" panose="020B0500000000000000" pitchFamily="34" charset="0"/>
                <a:cs typeface="Arial-Rounded" panose="020B0500000000000000" pitchFamily="34" charset="0"/>
              </a:rPr>
              <a:t> </a:t>
            </a:r>
            <a:r>
              <a:rPr lang="en-US" sz="4800" dirty="0" err="1">
                <a:solidFill>
                  <a:srgbClr val="0070C0"/>
                </a:solidFill>
                <a:highlight>
                  <a:srgbClr val="C0C0C0"/>
                </a:highlight>
                <a:latin typeface="+mj-lt"/>
                <a:ea typeface="Arial-Rounded" panose="020B0500000000000000" pitchFamily="34" charset="0"/>
                <a:cs typeface="Arial-Rounded" panose="020B0500000000000000" pitchFamily="34" charset="0"/>
              </a:rPr>
              <a:t>khoai</a:t>
            </a:r>
            <a:endParaRPr lang="en-US" sz="4800" dirty="0">
              <a:solidFill>
                <a:srgbClr val="0070C0"/>
              </a:solidFill>
              <a:highlight>
                <a:srgbClr val="C0C0C0"/>
              </a:highlight>
              <a:latin typeface="+mj-lt"/>
              <a:ea typeface="Arial-Rounded" panose="020B0500000000000000" pitchFamily="34" charset="0"/>
              <a:cs typeface="Arial-Rounded" panose="020B0500000000000000" pitchFamily="34" charset="0"/>
            </a:endParaRPr>
          </a:p>
        </p:txBody>
      </p:sp>
      <p:sp>
        <p:nvSpPr>
          <p:cNvPr id="17" name="TextBox 16"/>
          <p:cNvSpPr txBox="1"/>
          <p:nvPr/>
        </p:nvSpPr>
        <p:spPr>
          <a:xfrm>
            <a:off x="6695017" y="2049646"/>
            <a:ext cx="4188776" cy="830997"/>
          </a:xfrm>
          <a:prstGeom prst="rect">
            <a:avLst/>
          </a:prstGeom>
          <a:solidFill>
            <a:schemeClr val="accent5">
              <a:lumMod val="20000"/>
              <a:lumOff val="80000"/>
            </a:schemeClr>
          </a:solidFill>
        </p:spPr>
        <p:txBody>
          <a:bodyPr wrap="square" rtlCol="0">
            <a:spAutoFit/>
          </a:bodyPr>
          <a:lstStyle/>
          <a:p>
            <a:pPr algn="ctr"/>
            <a:r>
              <a:rPr lang="en-US" sz="4800" dirty="0" err="1">
                <a:solidFill>
                  <a:srgbClr val="0070C0"/>
                </a:solidFill>
                <a:highlight>
                  <a:srgbClr val="C0C0C0"/>
                </a:highlight>
                <a:latin typeface="+mj-lt"/>
                <a:ea typeface="Arial-Rounded" panose="020B0500000000000000" pitchFamily="34" charset="0"/>
                <a:cs typeface="Arial-Rounded" panose="020B0500000000000000" pitchFamily="34" charset="0"/>
              </a:rPr>
              <a:t>hoa</a:t>
            </a:r>
            <a:r>
              <a:rPr lang="en-US" sz="4800" dirty="0">
                <a:solidFill>
                  <a:srgbClr val="0070C0"/>
                </a:solidFill>
                <a:highlight>
                  <a:srgbClr val="C0C0C0"/>
                </a:highlight>
                <a:latin typeface="+mj-lt"/>
                <a:ea typeface="Arial-Rounded" panose="020B0500000000000000" pitchFamily="34" charset="0"/>
                <a:cs typeface="Arial-Rounded" panose="020B0500000000000000" pitchFamily="34" charset="0"/>
              </a:rPr>
              <a:t> </a:t>
            </a:r>
            <a:r>
              <a:rPr lang="en-US" sz="4800" dirty="0" err="1">
                <a:solidFill>
                  <a:srgbClr val="0070C0"/>
                </a:solidFill>
                <a:highlight>
                  <a:srgbClr val="C0C0C0"/>
                </a:highlight>
                <a:latin typeface="+mj-lt"/>
                <a:ea typeface="Arial-Rounded" panose="020B0500000000000000" pitchFamily="34" charset="0"/>
                <a:cs typeface="Arial-Rounded" panose="020B0500000000000000" pitchFamily="34" charset="0"/>
              </a:rPr>
              <a:t>huệ</a:t>
            </a:r>
            <a:endParaRPr lang="en-US" sz="4800" dirty="0">
              <a:solidFill>
                <a:srgbClr val="0070C0"/>
              </a:solidFill>
              <a:highlight>
                <a:srgbClr val="C0C0C0"/>
              </a:highlight>
              <a:latin typeface="+mj-lt"/>
              <a:ea typeface="Arial-Rounded" panose="020B0500000000000000" pitchFamily="34" charset="0"/>
              <a:cs typeface="Arial-Rounded" panose="020B0500000000000000" pitchFamily="34" charset="0"/>
            </a:endParaRPr>
          </a:p>
        </p:txBody>
      </p:sp>
      <p:sp>
        <p:nvSpPr>
          <p:cNvPr id="12" name="TextBox 11"/>
          <p:cNvSpPr txBox="1"/>
          <p:nvPr/>
        </p:nvSpPr>
        <p:spPr>
          <a:xfrm>
            <a:off x="767957" y="4519159"/>
            <a:ext cx="3564859" cy="830997"/>
          </a:xfrm>
          <a:prstGeom prst="rect">
            <a:avLst/>
          </a:prstGeom>
          <a:solidFill>
            <a:schemeClr val="accent5">
              <a:lumMod val="20000"/>
              <a:lumOff val="80000"/>
            </a:schemeClr>
          </a:solidFill>
        </p:spPr>
        <p:txBody>
          <a:bodyPr wrap="square" rtlCol="0">
            <a:spAutoFit/>
          </a:bodyPr>
          <a:lstStyle/>
          <a:p>
            <a:pPr algn="ctr"/>
            <a:r>
              <a:rPr lang="vi-VN" sz="4800" dirty="0">
                <a:solidFill>
                  <a:srgbClr val="0070C0"/>
                </a:solidFill>
                <a:highlight>
                  <a:srgbClr val="C0C0C0"/>
                </a:highlight>
                <a:latin typeface="+mj-lt"/>
                <a:ea typeface="Arial-Rounded" panose="020B0500000000000000" pitchFamily="34" charset="0"/>
                <a:cs typeface="Arial-Rounded" panose="020B0500000000000000" pitchFamily="34" charset="0"/>
              </a:rPr>
              <a:t> </a:t>
            </a:r>
            <a:r>
              <a:rPr lang="en-US" sz="4800" dirty="0" err="1">
                <a:solidFill>
                  <a:srgbClr val="0070C0"/>
                </a:solidFill>
                <a:highlight>
                  <a:srgbClr val="C0C0C0"/>
                </a:highlight>
                <a:latin typeface="+mj-lt"/>
                <a:ea typeface="Arial-Rounded" panose="020B0500000000000000" pitchFamily="34" charset="0"/>
                <a:cs typeface="Arial-Rounded" panose="020B0500000000000000" pitchFamily="34" charset="0"/>
              </a:rPr>
              <a:t>chuyên</a:t>
            </a:r>
            <a:r>
              <a:rPr lang="en-US" sz="4800" dirty="0">
                <a:solidFill>
                  <a:srgbClr val="0070C0"/>
                </a:solidFill>
                <a:highlight>
                  <a:srgbClr val="C0C0C0"/>
                </a:highlight>
                <a:latin typeface="+mj-lt"/>
                <a:ea typeface="Arial-Rounded" panose="020B0500000000000000" pitchFamily="34" charset="0"/>
                <a:cs typeface="Arial-Rounded" panose="020B0500000000000000" pitchFamily="34" charset="0"/>
              </a:rPr>
              <a:t> </a:t>
            </a:r>
            <a:r>
              <a:rPr lang="en-US" sz="4800" dirty="0" err="1">
                <a:solidFill>
                  <a:srgbClr val="0070C0"/>
                </a:solidFill>
                <a:highlight>
                  <a:srgbClr val="C0C0C0"/>
                </a:highlight>
                <a:latin typeface="+mj-lt"/>
                <a:ea typeface="Arial-Rounded" panose="020B0500000000000000" pitchFamily="34" charset="0"/>
                <a:cs typeface="Arial-Rounded" panose="020B0500000000000000" pitchFamily="34" charset="0"/>
              </a:rPr>
              <a:t>cần</a:t>
            </a:r>
            <a:endParaRPr lang="en-US" sz="4800" dirty="0">
              <a:solidFill>
                <a:srgbClr val="0070C0"/>
              </a:solidFill>
              <a:highlight>
                <a:srgbClr val="C0C0C0"/>
              </a:highlight>
              <a:latin typeface="+mj-lt"/>
              <a:ea typeface="Arial-Rounded" panose="020B0500000000000000" pitchFamily="34" charset="0"/>
              <a:cs typeface="Arial-Rounded" panose="020B0500000000000000" pitchFamily="34" charset="0"/>
            </a:endParaRPr>
          </a:p>
        </p:txBody>
      </p:sp>
      <p:cxnSp>
        <p:nvCxnSpPr>
          <p:cNvPr id="18" name="Straight Connector 17"/>
          <p:cNvCxnSpPr>
            <a:cxnSpLocks/>
          </p:cNvCxnSpPr>
          <p:nvPr/>
        </p:nvCxnSpPr>
        <p:spPr>
          <a:xfrm>
            <a:off x="3175660" y="2758723"/>
            <a:ext cx="9594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a:off x="9026883" y="2880643"/>
            <a:ext cx="10223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a:off x="2422989" y="5573676"/>
            <a:ext cx="133009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695018" y="3305347"/>
            <a:ext cx="4188775" cy="830997"/>
          </a:xfrm>
          <a:prstGeom prst="rect">
            <a:avLst/>
          </a:prstGeom>
          <a:solidFill>
            <a:schemeClr val="accent5">
              <a:lumMod val="20000"/>
              <a:lumOff val="80000"/>
            </a:schemeClr>
          </a:solidFill>
        </p:spPr>
        <p:txBody>
          <a:bodyPr wrap="square" rtlCol="0">
            <a:spAutoFit/>
          </a:bodyPr>
          <a:lstStyle/>
          <a:p>
            <a:pPr algn="ctr"/>
            <a:r>
              <a:rPr lang="en-US" sz="4800" dirty="0" err="1">
                <a:solidFill>
                  <a:srgbClr val="0070C0"/>
                </a:solidFill>
                <a:highlight>
                  <a:srgbClr val="C0C0C0"/>
                </a:highlight>
                <a:latin typeface="+mj-lt"/>
                <a:ea typeface="Arial-Rounded" panose="020B0500000000000000" pitchFamily="34" charset="0"/>
                <a:cs typeface="Arial-Rounded" panose="020B0500000000000000" pitchFamily="34" charset="0"/>
              </a:rPr>
              <a:t>hoà</a:t>
            </a:r>
            <a:r>
              <a:rPr lang="en-US" sz="4800" dirty="0">
                <a:solidFill>
                  <a:srgbClr val="0070C0"/>
                </a:solidFill>
                <a:highlight>
                  <a:srgbClr val="C0C0C0"/>
                </a:highlight>
                <a:latin typeface="+mj-lt"/>
                <a:ea typeface="Arial-Rounded" panose="020B0500000000000000" pitchFamily="34" charset="0"/>
                <a:cs typeface="Arial-Rounded" panose="020B0500000000000000" pitchFamily="34" charset="0"/>
              </a:rPr>
              <a:t> </a:t>
            </a:r>
            <a:r>
              <a:rPr lang="en-US" sz="4800" dirty="0" err="1">
                <a:solidFill>
                  <a:srgbClr val="0070C0"/>
                </a:solidFill>
                <a:highlight>
                  <a:srgbClr val="C0C0C0"/>
                </a:highlight>
                <a:latin typeface="+mj-lt"/>
                <a:ea typeface="Arial-Rounded" panose="020B0500000000000000" pitchFamily="34" charset="0"/>
                <a:cs typeface="Arial-Rounded" panose="020B0500000000000000" pitchFamily="34" charset="0"/>
              </a:rPr>
              <a:t>thuận</a:t>
            </a:r>
            <a:endParaRPr lang="en-US" sz="4800" dirty="0">
              <a:solidFill>
                <a:srgbClr val="0070C0"/>
              </a:solidFill>
              <a:highlight>
                <a:srgbClr val="C0C0C0"/>
              </a:highlight>
              <a:latin typeface="+mj-lt"/>
              <a:ea typeface="Arial-Rounded" panose="020B0500000000000000" pitchFamily="34" charset="0"/>
              <a:cs typeface="Arial-Rounded" panose="020B0500000000000000" pitchFamily="34" charset="0"/>
            </a:endParaRPr>
          </a:p>
        </p:txBody>
      </p:sp>
      <p:cxnSp>
        <p:nvCxnSpPr>
          <p:cNvPr id="21" name="Straight Connector 20"/>
          <p:cNvCxnSpPr>
            <a:cxnSpLocks/>
          </p:cNvCxnSpPr>
          <p:nvPr/>
        </p:nvCxnSpPr>
        <p:spPr>
          <a:xfrm>
            <a:off x="1984727" y="4211585"/>
            <a:ext cx="66565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B1DC7ED-A314-4D49-813D-6F0A73F80308}"/>
              </a:ext>
            </a:extLst>
          </p:cNvPr>
          <p:cNvSpPr txBox="1"/>
          <p:nvPr/>
        </p:nvSpPr>
        <p:spPr>
          <a:xfrm>
            <a:off x="6695017" y="4564357"/>
            <a:ext cx="4188775" cy="830997"/>
          </a:xfrm>
          <a:prstGeom prst="rect">
            <a:avLst/>
          </a:prstGeom>
          <a:solidFill>
            <a:schemeClr val="accent5">
              <a:lumMod val="20000"/>
              <a:lumOff val="80000"/>
            </a:schemeClr>
          </a:solidFill>
        </p:spPr>
        <p:txBody>
          <a:bodyPr wrap="square" rtlCol="0">
            <a:spAutoFit/>
          </a:bodyPr>
          <a:lstStyle/>
          <a:p>
            <a:pPr algn="ctr"/>
            <a:r>
              <a:rPr lang="vi-VN" sz="4800" dirty="0">
                <a:solidFill>
                  <a:srgbClr val="0070C0"/>
                </a:solidFill>
                <a:highlight>
                  <a:srgbClr val="C0C0C0"/>
                </a:highlight>
                <a:latin typeface="+mj-lt"/>
                <a:ea typeface="Arial-Rounded" panose="020B0500000000000000" pitchFamily="34" charset="0"/>
                <a:cs typeface="Arial-Rounded" panose="020B0500000000000000" pitchFamily="34" charset="0"/>
              </a:rPr>
              <a:t> </a:t>
            </a:r>
            <a:r>
              <a:rPr lang="en-US" sz="4800" dirty="0" err="1">
                <a:solidFill>
                  <a:srgbClr val="0070C0"/>
                </a:solidFill>
                <a:highlight>
                  <a:srgbClr val="C0C0C0"/>
                </a:highlight>
                <a:latin typeface="+mj-lt"/>
                <a:ea typeface="Arial-Rounded" panose="020B0500000000000000" pitchFamily="34" charset="0"/>
                <a:cs typeface="Arial-Rounded" panose="020B0500000000000000" pitchFamily="34" charset="0"/>
              </a:rPr>
              <a:t>sản</a:t>
            </a:r>
            <a:r>
              <a:rPr lang="en-US" sz="4800" dirty="0">
                <a:solidFill>
                  <a:srgbClr val="0070C0"/>
                </a:solidFill>
                <a:highlight>
                  <a:srgbClr val="C0C0C0"/>
                </a:highlight>
                <a:latin typeface="+mj-lt"/>
                <a:ea typeface="Arial-Rounded" panose="020B0500000000000000" pitchFamily="34" charset="0"/>
                <a:cs typeface="Arial-Rounded" panose="020B0500000000000000" pitchFamily="34" charset="0"/>
              </a:rPr>
              <a:t> </a:t>
            </a:r>
            <a:r>
              <a:rPr lang="en-US" sz="4800" dirty="0" err="1">
                <a:solidFill>
                  <a:srgbClr val="0070C0"/>
                </a:solidFill>
                <a:highlight>
                  <a:srgbClr val="C0C0C0"/>
                </a:highlight>
                <a:latin typeface="+mj-lt"/>
                <a:ea typeface="Arial-Rounded" panose="020B0500000000000000" pitchFamily="34" charset="0"/>
                <a:cs typeface="Arial-Rounded" panose="020B0500000000000000" pitchFamily="34" charset="0"/>
              </a:rPr>
              <a:t>xuất</a:t>
            </a:r>
            <a:endParaRPr lang="en-US" sz="4800" dirty="0">
              <a:solidFill>
                <a:srgbClr val="0070C0"/>
              </a:solidFill>
              <a:highlight>
                <a:srgbClr val="C0C0C0"/>
              </a:highlight>
              <a:latin typeface="+mj-lt"/>
              <a:ea typeface="Arial-Rounded" panose="020B0500000000000000" pitchFamily="34" charset="0"/>
              <a:cs typeface="Arial-Rounded" panose="020B0500000000000000" pitchFamily="34" charset="0"/>
            </a:endParaRPr>
          </a:p>
        </p:txBody>
      </p:sp>
      <p:cxnSp>
        <p:nvCxnSpPr>
          <p:cNvPr id="23" name="Straight Connector 22">
            <a:extLst>
              <a:ext uri="{FF2B5EF4-FFF2-40B4-BE49-F238E27FC236}">
                <a16:creationId xmlns:a16="http://schemas.microsoft.com/office/drawing/2014/main" id="{83A893DF-F8E9-429A-BBC0-D2BA02ADF547}"/>
              </a:ext>
            </a:extLst>
          </p:cNvPr>
          <p:cNvCxnSpPr>
            <a:cxnSpLocks/>
          </p:cNvCxnSpPr>
          <p:nvPr/>
        </p:nvCxnSpPr>
        <p:spPr>
          <a:xfrm>
            <a:off x="9296400" y="5319570"/>
            <a:ext cx="79806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3D4A5F-41D7-44F7-8BAA-04CD9E4AB75B}"/>
              </a:ext>
            </a:extLst>
          </p:cNvPr>
          <p:cNvCxnSpPr>
            <a:cxnSpLocks/>
          </p:cNvCxnSpPr>
          <p:nvPr/>
        </p:nvCxnSpPr>
        <p:spPr>
          <a:xfrm>
            <a:off x="8715187" y="4136344"/>
            <a:ext cx="13792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9BCF604-E3D5-406B-B87A-0404E440F3C6}"/>
              </a:ext>
            </a:extLst>
          </p:cNvPr>
          <p:cNvSpPr txBox="1"/>
          <p:nvPr/>
        </p:nvSpPr>
        <p:spPr>
          <a:xfrm>
            <a:off x="824713" y="5552509"/>
            <a:ext cx="4188775" cy="830997"/>
          </a:xfrm>
          <a:prstGeom prst="rect">
            <a:avLst/>
          </a:prstGeom>
          <a:solidFill>
            <a:schemeClr val="accent5">
              <a:lumMod val="20000"/>
              <a:lumOff val="80000"/>
            </a:schemeClr>
          </a:solidFill>
        </p:spPr>
        <p:txBody>
          <a:bodyPr wrap="square" rtlCol="0">
            <a:spAutoFit/>
          </a:bodyPr>
          <a:lstStyle/>
          <a:p>
            <a:pPr algn="ctr"/>
            <a:r>
              <a:rPr lang="vi-VN" sz="4800" dirty="0">
                <a:solidFill>
                  <a:srgbClr val="0070C0"/>
                </a:solidFill>
                <a:highlight>
                  <a:srgbClr val="C0C0C0"/>
                </a:highlight>
                <a:latin typeface="+mj-lt"/>
                <a:ea typeface="Arial-Rounded" panose="020B0500000000000000" pitchFamily="34" charset="0"/>
                <a:cs typeface="Arial-Rounded" panose="020B0500000000000000" pitchFamily="34" charset="0"/>
              </a:rPr>
              <a:t> </a:t>
            </a:r>
            <a:r>
              <a:rPr lang="en-US" sz="4800" dirty="0" err="1">
                <a:solidFill>
                  <a:srgbClr val="0070C0"/>
                </a:solidFill>
                <a:highlight>
                  <a:srgbClr val="C0C0C0"/>
                </a:highlight>
                <a:latin typeface="+mj-lt"/>
                <a:ea typeface="Arial-Rounded" panose="020B0500000000000000" pitchFamily="34" charset="0"/>
                <a:cs typeface="Arial-Rounded" panose="020B0500000000000000" pitchFamily="34" charset="0"/>
              </a:rPr>
              <a:t>khuyết</a:t>
            </a:r>
            <a:r>
              <a:rPr lang="en-US" sz="4800" dirty="0">
                <a:solidFill>
                  <a:srgbClr val="0070C0"/>
                </a:solidFill>
                <a:highlight>
                  <a:srgbClr val="C0C0C0"/>
                </a:highlight>
                <a:latin typeface="+mj-lt"/>
                <a:ea typeface="Arial-Rounded" panose="020B0500000000000000" pitchFamily="34" charset="0"/>
                <a:cs typeface="Arial-Rounded" panose="020B0500000000000000" pitchFamily="34" charset="0"/>
              </a:rPr>
              <a:t> </a:t>
            </a:r>
            <a:r>
              <a:rPr lang="en-US" sz="4800" dirty="0" err="1">
                <a:solidFill>
                  <a:srgbClr val="0070C0"/>
                </a:solidFill>
                <a:highlight>
                  <a:srgbClr val="C0C0C0"/>
                </a:highlight>
                <a:latin typeface="+mj-lt"/>
                <a:ea typeface="Arial-Rounded" panose="020B0500000000000000" pitchFamily="34" charset="0"/>
                <a:cs typeface="Arial-Rounded" panose="020B0500000000000000" pitchFamily="34" charset="0"/>
              </a:rPr>
              <a:t>điểm</a:t>
            </a:r>
            <a:endParaRPr lang="en-US" sz="4800" dirty="0">
              <a:solidFill>
                <a:srgbClr val="0070C0"/>
              </a:solidFill>
              <a:highlight>
                <a:srgbClr val="C0C0C0"/>
              </a:highlight>
              <a:latin typeface="+mj-lt"/>
              <a:ea typeface="Arial-Rounded" panose="020B0500000000000000" pitchFamily="34" charset="0"/>
              <a:cs typeface="Arial-Rounded" panose="020B0500000000000000" pitchFamily="34" charset="0"/>
            </a:endParaRPr>
          </a:p>
        </p:txBody>
      </p:sp>
      <p:cxnSp>
        <p:nvCxnSpPr>
          <p:cNvPr id="32" name="Straight Connector 31">
            <a:extLst>
              <a:ext uri="{FF2B5EF4-FFF2-40B4-BE49-F238E27FC236}">
                <a16:creationId xmlns:a16="http://schemas.microsoft.com/office/drawing/2014/main" id="{38CECE0B-5871-45C1-9C66-4922DD42AFEC}"/>
              </a:ext>
            </a:extLst>
          </p:cNvPr>
          <p:cNvCxnSpPr>
            <a:cxnSpLocks/>
          </p:cNvCxnSpPr>
          <p:nvPr/>
        </p:nvCxnSpPr>
        <p:spPr>
          <a:xfrm>
            <a:off x="1984727" y="6231106"/>
            <a:ext cx="132743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03BC02F-E9DB-486E-B814-E847BD5FF9AD}"/>
              </a:ext>
            </a:extLst>
          </p:cNvPr>
          <p:cNvSpPr txBox="1"/>
          <p:nvPr/>
        </p:nvSpPr>
        <p:spPr>
          <a:xfrm>
            <a:off x="677922" y="677876"/>
            <a:ext cx="10363654" cy="923330"/>
          </a:xfrm>
          <a:prstGeom prst="rect">
            <a:avLst/>
          </a:prstGeom>
          <a:noFill/>
        </p:spPr>
        <p:txBody>
          <a:bodyPr wrap="square">
            <a:spAutoFit/>
          </a:bodyPr>
          <a:lstStyle/>
          <a:p>
            <a:r>
              <a:rPr lang="en-US" sz="5400" b="1" dirty="0" err="1">
                <a:solidFill>
                  <a:schemeClr val="tx1">
                    <a:lumMod val="60000"/>
                    <a:lumOff val="40000"/>
                  </a:schemeClr>
                </a:solidFill>
              </a:rPr>
              <a:t>oai</a:t>
            </a:r>
            <a:r>
              <a:rPr lang="en-US" sz="5400" b="1" dirty="0">
                <a:solidFill>
                  <a:schemeClr val="tx1">
                    <a:lumMod val="60000"/>
                    <a:lumOff val="40000"/>
                  </a:schemeClr>
                </a:solidFill>
              </a:rPr>
              <a:t>, </a:t>
            </a:r>
            <a:r>
              <a:rPr lang="en-US" sz="5400" b="1" dirty="0" err="1">
                <a:solidFill>
                  <a:schemeClr val="tx1">
                    <a:lumMod val="60000"/>
                    <a:lumOff val="40000"/>
                  </a:schemeClr>
                </a:solidFill>
              </a:rPr>
              <a:t>uê</a:t>
            </a:r>
            <a:r>
              <a:rPr lang="en-US" sz="5400" b="1" dirty="0">
                <a:solidFill>
                  <a:schemeClr val="tx1">
                    <a:lumMod val="60000"/>
                    <a:lumOff val="40000"/>
                  </a:schemeClr>
                </a:solidFill>
              </a:rPr>
              <a:t>, </a:t>
            </a:r>
            <a:r>
              <a:rPr lang="en-US" sz="5400" b="1" dirty="0" err="1">
                <a:solidFill>
                  <a:schemeClr val="tx1">
                    <a:lumMod val="60000"/>
                    <a:lumOff val="40000"/>
                  </a:schemeClr>
                </a:solidFill>
              </a:rPr>
              <a:t>uy</a:t>
            </a:r>
            <a:r>
              <a:rPr lang="en-US" sz="5400" b="1" dirty="0">
                <a:solidFill>
                  <a:schemeClr val="tx1">
                    <a:lumMod val="60000"/>
                    <a:lumOff val="40000"/>
                  </a:schemeClr>
                </a:solidFill>
              </a:rPr>
              <a:t>, </a:t>
            </a:r>
            <a:r>
              <a:rPr lang="en-US" sz="5400" b="1" dirty="0" err="1">
                <a:solidFill>
                  <a:schemeClr val="tx1">
                    <a:lumMod val="60000"/>
                    <a:lumOff val="40000"/>
                  </a:schemeClr>
                </a:solidFill>
              </a:rPr>
              <a:t>uân</a:t>
            </a:r>
            <a:r>
              <a:rPr lang="en-US" sz="5400" b="1" dirty="0">
                <a:solidFill>
                  <a:schemeClr val="tx1">
                    <a:lumMod val="60000"/>
                    <a:lumOff val="40000"/>
                  </a:schemeClr>
                </a:solidFill>
              </a:rPr>
              <a:t>, </a:t>
            </a:r>
            <a:r>
              <a:rPr lang="en-US" sz="5400" b="1" dirty="0" err="1">
                <a:solidFill>
                  <a:schemeClr val="tx1">
                    <a:lumMod val="60000"/>
                    <a:lumOff val="40000"/>
                  </a:schemeClr>
                </a:solidFill>
              </a:rPr>
              <a:t>uât</a:t>
            </a:r>
            <a:r>
              <a:rPr lang="en-US" sz="5400" b="1" dirty="0">
                <a:solidFill>
                  <a:schemeClr val="tx1">
                    <a:lumMod val="60000"/>
                    <a:lumOff val="40000"/>
                  </a:schemeClr>
                </a:solidFill>
              </a:rPr>
              <a:t>, </a:t>
            </a:r>
            <a:r>
              <a:rPr lang="en-US" sz="5400" b="1" dirty="0" err="1">
                <a:solidFill>
                  <a:schemeClr val="tx1">
                    <a:lumMod val="60000"/>
                    <a:lumOff val="40000"/>
                  </a:schemeClr>
                </a:solidFill>
              </a:rPr>
              <a:t>uyên</a:t>
            </a:r>
            <a:r>
              <a:rPr lang="en-US" sz="5400" b="1" dirty="0">
                <a:solidFill>
                  <a:schemeClr val="tx1">
                    <a:lumMod val="60000"/>
                    <a:lumOff val="40000"/>
                  </a:schemeClr>
                </a:solidFill>
              </a:rPr>
              <a:t>, </a:t>
            </a:r>
            <a:r>
              <a:rPr lang="en-US" sz="5400" b="1" dirty="0" err="1">
                <a:solidFill>
                  <a:schemeClr val="tx1">
                    <a:lumMod val="60000"/>
                    <a:lumOff val="40000"/>
                  </a:schemeClr>
                </a:solidFill>
              </a:rPr>
              <a:t>uyêt</a:t>
            </a:r>
            <a:endParaRPr lang="en-US" sz="5400" b="1" dirty="0">
              <a:solidFill>
                <a:schemeClr val="tx1">
                  <a:lumMod val="60000"/>
                  <a:lumOff val="40000"/>
                </a:schemeClr>
              </a:solidFill>
            </a:endParaRPr>
          </a:p>
        </p:txBody>
      </p:sp>
      <p:sp>
        <p:nvSpPr>
          <p:cNvPr id="35" name="TextBox 34">
            <a:extLst>
              <a:ext uri="{FF2B5EF4-FFF2-40B4-BE49-F238E27FC236}">
                <a16:creationId xmlns:a16="http://schemas.microsoft.com/office/drawing/2014/main" id="{D0F892D7-6DA0-4B44-9914-0B8C613146E4}"/>
              </a:ext>
            </a:extLst>
          </p:cNvPr>
          <p:cNvSpPr txBox="1"/>
          <p:nvPr/>
        </p:nvSpPr>
        <p:spPr>
          <a:xfrm>
            <a:off x="763753" y="3368040"/>
            <a:ext cx="3371367" cy="830997"/>
          </a:xfrm>
          <a:prstGeom prst="rect">
            <a:avLst/>
          </a:prstGeom>
          <a:noFill/>
        </p:spPr>
        <p:txBody>
          <a:bodyPr wrap="square">
            <a:spAutoFit/>
          </a:bodyPr>
          <a:lstStyle/>
          <a:p>
            <a:pPr algn="ctr"/>
            <a:r>
              <a:rPr lang="en-US" sz="4800" dirty="0" err="1">
                <a:solidFill>
                  <a:srgbClr val="0070C0"/>
                </a:solidFill>
                <a:highlight>
                  <a:srgbClr val="C0C0C0"/>
                </a:highlight>
                <a:latin typeface=".VnAvant" panose="020B7200000000000000" pitchFamily="34" charset="0"/>
                <a:ea typeface="Arial-Rounded" panose="020B0500000000000000" pitchFamily="34" charset="0"/>
                <a:cs typeface="Arial-Rounded" panose="020B0500000000000000" pitchFamily="34" charset="0"/>
              </a:rPr>
              <a:t>thuỳ</a:t>
            </a:r>
            <a:r>
              <a:rPr lang="en-US" sz="4800" dirty="0">
                <a:solidFill>
                  <a:srgbClr val="0070C0"/>
                </a:solidFill>
                <a:highlight>
                  <a:srgbClr val="C0C0C0"/>
                </a:highlight>
                <a:latin typeface=".VnAvant" panose="020B7200000000000000" pitchFamily="34" charset="0"/>
                <a:ea typeface="Arial-Rounded" panose="020B0500000000000000" pitchFamily="34" charset="0"/>
                <a:cs typeface="Arial-Rounded" panose="020B0500000000000000" pitchFamily="34" charset="0"/>
              </a:rPr>
              <a:t> </a:t>
            </a:r>
            <a:r>
              <a:rPr lang="en-US" sz="4800" dirty="0" err="1">
                <a:solidFill>
                  <a:srgbClr val="0070C0"/>
                </a:solidFill>
                <a:highlight>
                  <a:srgbClr val="C0C0C0"/>
                </a:highlight>
                <a:latin typeface=".VnAvant" panose="020B7200000000000000" pitchFamily="34" charset="0"/>
                <a:ea typeface="Arial-Rounded" panose="020B0500000000000000" pitchFamily="34" charset="0"/>
                <a:cs typeface="Arial-Rounded" panose="020B0500000000000000" pitchFamily="34" charset="0"/>
              </a:rPr>
              <a:t>mị</a:t>
            </a:r>
            <a:endParaRPr lang="en-US" sz="4800" dirty="0">
              <a:solidFill>
                <a:srgbClr val="0070C0"/>
              </a:solidFill>
              <a:latin typeface=".VnAvant" panose="020B7200000000000000" pitchFamily="34" charset="0"/>
              <a:ea typeface="Arial-Rounded" panose="020B0500000000000000" pitchFamily="34" charset="0"/>
              <a:cs typeface="Arial-Rounded" panose="020B0500000000000000" pitchFamily="34" charset="0"/>
            </a:endParaRPr>
          </a:p>
        </p:txBody>
      </p:sp>
      <p:cxnSp>
        <p:nvCxnSpPr>
          <p:cNvPr id="28" name="Straight Connector 27">
            <a:extLst>
              <a:ext uri="{FF2B5EF4-FFF2-40B4-BE49-F238E27FC236}">
                <a16:creationId xmlns:a16="http://schemas.microsoft.com/office/drawing/2014/main" id="{A7AB0387-FDBE-4F10-8A50-B227EF203D78}"/>
              </a:ext>
            </a:extLst>
          </p:cNvPr>
          <p:cNvCxnSpPr>
            <a:cxnSpLocks/>
          </p:cNvCxnSpPr>
          <p:nvPr/>
        </p:nvCxnSpPr>
        <p:spPr>
          <a:xfrm>
            <a:off x="1759272" y="5328298"/>
            <a:ext cx="132743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67774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A4C6252-D46A-42A1-A1CF-3315753F3408}"/>
              </a:ext>
            </a:extLst>
          </p:cNvPr>
          <p:cNvSpPr txBox="1"/>
          <p:nvPr/>
        </p:nvSpPr>
        <p:spPr>
          <a:xfrm>
            <a:off x="1126381" y="4237041"/>
            <a:ext cx="10334099" cy="1569660"/>
          </a:xfrm>
          <a:prstGeom prst="rect">
            <a:avLst/>
          </a:prstGeom>
          <a:solidFill>
            <a:schemeClr val="accent2"/>
          </a:solidFill>
        </p:spPr>
        <p:txBody>
          <a:bodyPr wrap="square" rtlCol="0">
            <a:spAutoFit/>
          </a:bodyPr>
          <a:lstStyle/>
          <a:p>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Bạn</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Huy</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quyết</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tâm</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học</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tập</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và</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rèn</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luyện</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thật</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tốt</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p>
        </p:txBody>
      </p:sp>
      <p:sp>
        <p:nvSpPr>
          <p:cNvPr id="20" name="TextBox 19">
            <a:extLst>
              <a:ext uri="{FF2B5EF4-FFF2-40B4-BE49-F238E27FC236}">
                <a16:creationId xmlns:a16="http://schemas.microsoft.com/office/drawing/2014/main" id="{218E7460-8EA8-470A-BD4C-A38401EAAEDA}"/>
              </a:ext>
            </a:extLst>
          </p:cNvPr>
          <p:cNvSpPr txBox="1"/>
          <p:nvPr/>
        </p:nvSpPr>
        <p:spPr>
          <a:xfrm>
            <a:off x="1239520" y="2821259"/>
            <a:ext cx="9357360" cy="830997"/>
          </a:xfrm>
          <a:prstGeom prst="rect">
            <a:avLst/>
          </a:prstGeom>
          <a:solidFill>
            <a:schemeClr val="accent2"/>
          </a:solidFill>
        </p:spPr>
        <p:txBody>
          <a:bodyPr wrap="square" rtlCol="0">
            <a:spAutoFit/>
          </a:bodyPr>
          <a:lstStyle/>
          <a:p>
            <a:r>
              <a:rPr lang="vi-VN"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Mùa</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xuân</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về</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có</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đào</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và</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quất</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p>
        </p:txBody>
      </p:sp>
      <p:sp>
        <p:nvSpPr>
          <p:cNvPr id="2" name="Rectangle 1"/>
          <p:cNvSpPr/>
          <p:nvPr/>
        </p:nvSpPr>
        <p:spPr>
          <a:xfrm>
            <a:off x="1126381" y="1342931"/>
            <a:ext cx="9805779" cy="830997"/>
          </a:xfrm>
          <a:prstGeom prst="rect">
            <a:avLst/>
          </a:prstGeom>
        </p:spPr>
        <p:txBody>
          <a:bodyPr wrap="square">
            <a:spAutoFit/>
          </a:bodyPr>
          <a:lstStyle/>
          <a:p>
            <a:r>
              <a:rPr lang="en-US" sz="4800" b="1" dirty="0" err="1">
                <a:solidFill>
                  <a:schemeClr val="bg2">
                    <a:lumMod val="75000"/>
                  </a:schemeClr>
                </a:solidFill>
                <a:highlight>
                  <a:srgbClr val="C0C0C0"/>
                </a:highlight>
                <a:ea typeface="Arial-Rounded" panose="020B0500000000000000" pitchFamily="34" charset="0"/>
                <a:cs typeface="Arial-Rounded" panose="020B0500000000000000" pitchFamily="34" charset="0"/>
              </a:rPr>
              <a:t>Điện</a:t>
            </a:r>
            <a:r>
              <a:rPr lang="en-US" sz="4800" b="1" dirty="0">
                <a:solidFill>
                  <a:schemeClr val="bg2">
                    <a:lumMod val="75000"/>
                  </a:schemeClr>
                </a:solidFill>
                <a:highlight>
                  <a:srgbClr val="C0C0C0"/>
                </a:highligh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ea typeface="Arial-Rounded" panose="020B0500000000000000" pitchFamily="34" charset="0"/>
                <a:cs typeface="Arial-Rounded" panose="020B0500000000000000" pitchFamily="34" charset="0"/>
              </a:rPr>
              <a:t>thoại</a:t>
            </a:r>
            <a:r>
              <a:rPr lang="en-US" sz="4800" b="1" dirty="0">
                <a:solidFill>
                  <a:schemeClr val="bg2">
                    <a:lumMod val="75000"/>
                  </a:schemeClr>
                </a:solidFill>
                <a:highlight>
                  <a:srgbClr val="C0C0C0"/>
                </a:highligh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ea typeface="Arial-Rounded" panose="020B0500000000000000" pitchFamily="34" charset="0"/>
                <a:cs typeface="Arial-Rounded" panose="020B0500000000000000" pitchFamily="34" charset="0"/>
              </a:rPr>
              <a:t>của</a:t>
            </a:r>
            <a:r>
              <a:rPr lang="en-US" sz="4800" b="1" dirty="0">
                <a:solidFill>
                  <a:schemeClr val="bg2">
                    <a:lumMod val="75000"/>
                  </a:schemeClr>
                </a:solidFill>
                <a:highlight>
                  <a:srgbClr val="C0C0C0"/>
                </a:highligh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ea typeface="Arial-Rounded" panose="020B0500000000000000" pitchFamily="34" charset="0"/>
                <a:cs typeface="Arial-Rounded" panose="020B0500000000000000" pitchFamily="34" charset="0"/>
              </a:rPr>
              <a:t>Huệ</a:t>
            </a:r>
            <a:r>
              <a:rPr lang="en-US" sz="4800" b="1" dirty="0">
                <a:solidFill>
                  <a:schemeClr val="bg2">
                    <a:lumMod val="75000"/>
                  </a:schemeClr>
                </a:solidFill>
                <a:highlight>
                  <a:srgbClr val="C0C0C0"/>
                </a:highligh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ea typeface="Arial-Rounded" panose="020B0500000000000000" pitchFamily="34" charset="0"/>
                <a:cs typeface="Arial-Rounded" panose="020B0500000000000000" pitchFamily="34" charset="0"/>
              </a:rPr>
              <a:t>có</a:t>
            </a:r>
            <a:r>
              <a:rPr lang="en-US" sz="4800" b="1" dirty="0">
                <a:solidFill>
                  <a:schemeClr val="bg2">
                    <a:lumMod val="75000"/>
                  </a:schemeClr>
                </a:solidFill>
                <a:highlight>
                  <a:srgbClr val="C0C0C0"/>
                </a:highligh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ea typeface="Arial-Rounded" panose="020B0500000000000000" pitchFamily="34" charset="0"/>
                <a:cs typeface="Arial-Rounded" panose="020B0500000000000000" pitchFamily="34" charset="0"/>
              </a:rPr>
              <a:t>huy</a:t>
            </a:r>
            <a:r>
              <a:rPr lang="en-US" sz="4800" b="1" dirty="0">
                <a:solidFill>
                  <a:schemeClr val="bg2">
                    <a:lumMod val="75000"/>
                  </a:schemeClr>
                </a:solidFill>
                <a:highlight>
                  <a:srgbClr val="C0C0C0"/>
                </a:highligh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ea typeface="Arial-Rounded" panose="020B0500000000000000" pitchFamily="34" charset="0"/>
                <a:cs typeface="Arial-Rounded" panose="020B0500000000000000" pitchFamily="34" charset="0"/>
              </a:rPr>
              <a:t>hiệu</a:t>
            </a:r>
            <a:r>
              <a:rPr lang="en-US" sz="4800" b="1" dirty="0">
                <a:solidFill>
                  <a:schemeClr val="bg2">
                    <a:lumMod val="75000"/>
                  </a:schemeClr>
                </a:solidFill>
                <a:highlight>
                  <a:srgbClr val="C0C0C0"/>
                </a:highlight>
                <a:ea typeface="Arial-Rounded" panose="020B0500000000000000" pitchFamily="34" charset="0"/>
                <a:cs typeface="Arial-Rounded" panose="020B0500000000000000" pitchFamily="34" charset="0"/>
              </a:rPr>
              <a:t> .</a:t>
            </a:r>
            <a:endParaRPr lang="en-US" sz="4800" dirty="0">
              <a:solidFill>
                <a:srgbClr val="006600"/>
              </a:solidFill>
              <a:latin typeface="Arial-SGK-TV" pitchFamily="2" charset="0"/>
              <a:cs typeface="Arial-SGK-TV" pitchFamily="2" charset="0"/>
            </a:endParaRPr>
          </a:p>
        </p:txBody>
      </p:sp>
      <p:sp>
        <p:nvSpPr>
          <p:cNvPr id="3" name="TextBox 2"/>
          <p:cNvSpPr txBox="1"/>
          <p:nvPr/>
        </p:nvSpPr>
        <p:spPr>
          <a:xfrm>
            <a:off x="38100" y="2835"/>
            <a:ext cx="2610010" cy="646331"/>
          </a:xfrm>
          <a:prstGeom prst="rect">
            <a:avLst/>
          </a:prstGeom>
          <a:solidFill>
            <a:schemeClr val="bg1"/>
          </a:solidFill>
        </p:spPr>
        <p:txBody>
          <a:bodyPr wrap="none" rtlCol="0">
            <a:spAutoFit/>
          </a:bodyPr>
          <a:lstStyle/>
          <a:p>
            <a:r>
              <a:rPr lang="en-US" sz="3600" b="1">
                <a:solidFill>
                  <a:srgbClr val="FF0000"/>
                </a:solidFill>
                <a:latin typeface="Arial-SGK-TV" pitchFamily="2" charset="0"/>
                <a:cs typeface="Arial-SGK-TV" pitchFamily="2" charset="0"/>
              </a:rPr>
              <a:t>3. Đọc câu.</a:t>
            </a:r>
          </a:p>
        </p:txBody>
      </p:sp>
      <p:cxnSp>
        <p:nvCxnSpPr>
          <p:cNvPr id="8" name="Straight Connector 7"/>
          <p:cNvCxnSpPr>
            <a:cxnSpLocks/>
          </p:cNvCxnSpPr>
          <p:nvPr/>
        </p:nvCxnSpPr>
        <p:spPr>
          <a:xfrm>
            <a:off x="3187187" y="1977122"/>
            <a:ext cx="90729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6117653" y="2024559"/>
            <a:ext cx="61093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3306454" y="3590536"/>
            <a:ext cx="88962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a:off x="4378960" y="4946540"/>
            <a:ext cx="1097280"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172C91-B29F-4605-BD5A-541B14F221C4}"/>
              </a:ext>
            </a:extLst>
          </p:cNvPr>
          <p:cNvCxnSpPr>
            <a:cxnSpLocks/>
          </p:cNvCxnSpPr>
          <p:nvPr/>
        </p:nvCxnSpPr>
        <p:spPr>
          <a:xfrm>
            <a:off x="8199120" y="2035031"/>
            <a:ext cx="619760"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3656A7-2560-4A67-9A64-111FA194541E}"/>
              </a:ext>
            </a:extLst>
          </p:cNvPr>
          <p:cNvCxnSpPr>
            <a:cxnSpLocks/>
          </p:cNvCxnSpPr>
          <p:nvPr/>
        </p:nvCxnSpPr>
        <p:spPr>
          <a:xfrm>
            <a:off x="8731894" y="3590536"/>
            <a:ext cx="88962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140DDC2-A9E7-4597-8112-A2F07D56154A}"/>
              </a:ext>
            </a:extLst>
          </p:cNvPr>
          <p:cNvCxnSpPr>
            <a:cxnSpLocks/>
          </p:cNvCxnSpPr>
          <p:nvPr/>
        </p:nvCxnSpPr>
        <p:spPr>
          <a:xfrm>
            <a:off x="1483360" y="5624429"/>
            <a:ext cx="1320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262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80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7800"/>
                                  </p:stCondLst>
                                  <p:childTnLst>
                                    <p:set>
                                      <p:cBhvr>
                                        <p:cTn id="8" dur="1" fill="hold">
                                          <p:stCondLst>
                                            <p:cond delay="0"/>
                                          </p:stCondLst>
                                        </p:cTn>
                                        <p:tgtEl>
                                          <p:spTgt spid="19"/>
                                        </p:tgtEl>
                                        <p:attrNameLst>
                                          <p:attrName>style.visibility</p:attrName>
                                        </p:attrNameLst>
                                      </p:cBhvr>
                                      <p:to>
                                        <p:strVal val="visible"/>
                                      </p:to>
                                    </p:set>
                                  </p:childTnLst>
                                </p:cTn>
                              </p:par>
                              <p:par>
                                <p:cTn id="9" presetID="10" presetClass="entr" presetSubtype="0" fill="hold" grpId="0" nodeType="withEffect">
                                  <p:stCondLst>
                                    <p:cond delay="78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6" presetClass="entr" presetSubtype="16" fill="hold" nodeType="withEffect">
                                  <p:stCondLst>
                                    <p:cond delay="2400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par>
                                <p:cTn id="15" presetID="6" presetClass="entr" presetSubtype="16" fill="hold" nodeType="withEffect">
                                  <p:stCondLst>
                                    <p:cond delay="2700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par>
                                <p:cTn id="18" presetID="6" presetClass="entr" presetSubtype="16" fill="hold" nodeType="withEffect">
                                  <p:stCondLst>
                                    <p:cond delay="3050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par>
                                <p:cTn id="21" presetID="6" presetClass="entr" presetSubtype="16" fill="hold" nodeType="withEffect">
                                  <p:stCondLst>
                                    <p:cond delay="3500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par>
                                <p:cTn id="24" presetID="6" presetClass="entr" presetSubtype="16" fill="hold" nodeType="withEffect">
                                  <p:stCondLst>
                                    <p:cond delay="27000"/>
                                  </p:stCondLst>
                                  <p:childTnLst>
                                    <p:set>
                                      <p:cBhvr>
                                        <p:cTn id="25" dur="1" fill="hold">
                                          <p:stCondLst>
                                            <p:cond delay="0"/>
                                          </p:stCondLst>
                                        </p:cTn>
                                        <p:tgtEl>
                                          <p:spTgt spid="13"/>
                                        </p:tgtEl>
                                        <p:attrNameLst>
                                          <p:attrName>style.visibility</p:attrName>
                                        </p:attrNameLst>
                                      </p:cBhvr>
                                      <p:to>
                                        <p:strVal val="visible"/>
                                      </p:to>
                                    </p:set>
                                    <p:animEffect transition="in" filter="circle(in)">
                                      <p:cBhvr>
                                        <p:cTn id="26" dur="2000"/>
                                        <p:tgtEl>
                                          <p:spTgt spid="13"/>
                                        </p:tgtEl>
                                      </p:cBhvr>
                                    </p:animEffect>
                                  </p:childTnLst>
                                </p:cTn>
                              </p:par>
                              <p:par>
                                <p:cTn id="27" presetID="6" presetClass="entr" presetSubtype="16" fill="hold" nodeType="withEffect">
                                  <p:stCondLst>
                                    <p:cond delay="30500"/>
                                  </p:stCondLst>
                                  <p:childTnLst>
                                    <p:set>
                                      <p:cBhvr>
                                        <p:cTn id="28" dur="1" fill="hold">
                                          <p:stCondLst>
                                            <p:cond delay="0"/>
                                          </p:stCondLst>
                                        </p:cTn>
                                        <p:tgtEl>
                                          <p:spTgt spid="21"/>
                                        </p:tgtEl>
                                        <p:attrNameLst>
                                          <p:attrName>style.visibility</p:attrName>
                                        </p:attrNameLst>
                                      </p:cBhvr>
                                      <p:to>
                                        <p:strVal val="visible"/>
                                      </p:to>
                                    </p:set>
                                    <p:animEffect transition="in" filter="circle(in)">
                                      <p:cBhvr>
                                        <p:cTn id="29" dur="2000"/>
                                        <p:tgtEl>
                                          <p:spTgt spid="21"/>
                                        </p:tgtEl>
                                      </p:cBhvr>
                                    </p:animEffect>
                                  </p:childTnLst>
                                </p:cTn>
                              </p:par>
                              <p:par>
                                <p:cTn id="30" presetID="6" presetClass="entr" presetSubtype="16" fill="hold" nodeType="withEffect">
                                  <p:stCondLst>
                                    <p:cond delay="35000"/>
                                  </p:stCondLst>
                                  <p:childTnLst>
                                    <p:set>
                                      <p:cBhvr>
                                        <p:cTn id="31" dur="1" fill="hold">
                                          <p:stCondLst>
                                            <p:cond delay="0"/>
                                          </p:stCondLst>
                                        </p:cTn>
                                        <p:tgtEl>
                                          <p:spTgt spid="22"/>
                                        </p:tgtEl>
                                        <p:attrNameLst>
                                          <p:attrName>style.visibility</p:attrName>
                                        </p:attrNameLst>
                                      </p:cBhvr>
                                      <p:to>
                                        <p:strVal val="visible"/>
                                      </p:to>
                                    </p:set>
                                    <p:animEffect transition="in" filter="circle(in)">
                                      <p:cBhvr>
                                        <p:cTn id="3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A7EF9BFA-8543-46D5-B23F-F5DDE8B92E6B}"/>
              </a:ext>
            </a:extLst>
          </p:cNvPr>
          <p:cNvPicPr>
            <a:picLocks noChangeAspect="1"/>
          </p:cNvPicPr>
          <p:nvPr/>
        </p:nvPicPr>
        <p:blipFill rotWithShape="1">
          <a:blip r:embed="rId5">
            <a:extLst>
              <a:ext uri="{28A0092B-C50C-407E-A947-70E740481C1C}">
                <a14:useLocalDpi xmlns:a14="http://schemas.microsoft.com/office/drawing/2010/main" val="0"/>
              </a:ext>
            </a:extLst>
          </a:blip>
          <a:srcRect l="27294" t="7312" r="32213" b="28914"/>
          <a:stretch/>
        </p:blipFill>
        <p:spPr>
          <a:xfrm>
            <a:off x="184174" y="0"/>
            <a:ext cx="3080825" cy="4575269"/>
          </a:xfrm>
          <a:prstGeom prst="rect">
            <a:avLst/>
          </a:prstGeom>
        </p:spPr>
      </p:pic>
      <p:sp>
        <p:nvSpPr>
          <p:cNvPr id="4" name="WordArt 7">
            <a:extLst>
              <a:ext uri="{FF2B5EF4-FFF2-40B4-BE49-F238E27FC236}">
                <a16:creationId xmlns:a16="http://schemas.microsoft.com/office/drawing/2014/main" id="{981B1C6D-388F-4613-AE18-248FBEBA7ADD}"/>
              </a:ext>
            </a:extLst>
          </p:cNvPr>
          <p:cNvSpPr>
            <a:spLocks noChangeArrowheads="1" noChangeShapeType="1" noTextEdit="1"/>
          </p:cNvSpPr>
          <p:nvPr/>
        </p:nvSpPr>
        <p:spPr bwMode="auto">
          <a:xfrm>
            <a:off x="3506410" y="1939835"/>
            <a:ext cx="6045200" cy="1897591"/>
          </a:xfrm>
          <a:prstGeom prst="rect">
            <a:avLst/>
          </a:prstGeom>
        </p:spPr>
        <p:txBody>
          <a:bodyPr wrap="none" fromWordArt="1">
            <a:prstTxWarp prst="textPlain">
              <a:avLst>
                <a:gd name="adj" fmla="val 50000"/>
              </a:avLst>
            </a:prstTxWarp>
          </a:bodyPr>
          <a:lstStyle/>
          <a:p>
            <a:pPr algn="ctr"/>
            <a:r>
              <a:rPr lang="en-US" sz="5400" b="1" kern="10" dirty="0">
                <a:ln w="9525">
                  <a:solidFill>
                    <a:srgbClr val="FFFF00"/>
                  </a:solidFill>
                  <a:round/>
                  <a:headEnd/>
                  <a:tailEnd/>
                </a:ln>
                <a:solidFill>
                  <a:srgbClr val="336600"/>
                </a:solidFill>
                <a:latin typeface="Arial-SGK-TV" pitchFamily="2" charset="0"/>
                <a:cs typeface="Arial-SGK-TV" pitchFamily="2" charset="0"/>
              </a:rPr>
              <a:t>THƯ GIÃN</a:t>
            </a:r>
          </a:p>
        </p:txBody>
      </p:sp>
    </p:spTree>
    <p:custDataLst>
      <p:tags r:id="rId1"/>
    </p:custDataLst>
    <p:extLst>
      <p:ext uri="{BB962C8B-B14F-4D97-AF65-F5344CB8AC3E}">
        <p14:creationId xmlns:p14="http://schemas.microsoft.com/office/powerpoint/2010/main" val="4151539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A7EF9BFA-8543-46D5-B23F-F5DDE8B92E6B}"/>
              </a:ext>
            </a:extLst>
          </p:cNvPr>
          <p:cNvPicPr>
            <a:picLocks noChangeAspect="1"/>
          </p:cNvPicPr>
          <p:nvPr/>
        </p:nvPicPr>
        <p:blipFill rotWithShape="1">
          <a:blip r:embed="rId5">
            <a:extLst>
              <a:ext uri="{28A0092B-C50C-407E-A947-70E740481C1C}">
                <a14:useLocalDpi xmlns:a14="http://schemas.microsoft.com/office/drawing/2010/main" val="0"/>
              </a:ext>
            </a:extLst>
          </a:blip>
          <a:srcRect l="27294" t="7312" r="32213" b="28914"/>
          <a:stretch/>
        </p:blipFill>
        <p:spPr>
          <a:xfrm>
            <a:off x="184174" y="0"/>
            <a:ext cx="3080825" cy="4575269"/>
          </a:xfrm>
          <a:prstGeom prst="rect">
            <a:avLst/>
          </a:prstGeom>
        </p:spPr>
      </p:pic>
      <p:sp>
        <p:nvSpPr>
          <p:cNvPr id="8" name="Rectangle 7"/>
          <p:cNvSpPr/>
          <p:nvPr/>
        </p:nvSpPr>
        <p:spPr>
          <a:xfrm>
            <a:off x="2210426" y="2704188"/>
            <a:ext cx="8032969" cy="923330"/>
          </a:xfrm>
          <a:prstGeom prst="rect">
            <a:avLst/>
          </a:prstGeom>
          <a:noFill/>
        </p:spPr>
        <p:txBody>
          <a:bodyPr wrap="none" lIns="91440" tIns="45720" rIns="91440" bIns="45720">
            <a:spAutoFit/>
          </a:bodyPr>
          <a:lstStyle/>
          <a:p>
            <a:pPr algn="ctr"/>
            <a:r>
              <a:rPr lang="vi-VN"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Hoạt động </a:t>
            </a:r>
            <a:r>
              <a:rPr lang="en-US"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2</a:t>
            </a:r>
            <a:r>
              <a:rPr lang="vi-VN"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 Luyện viết</a:t>
            </a:r>
            <a:endParaRPr lang="en-US"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228433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1DFFBA-C1F8-40B7-AED6-113B6D3681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4720" y="0"/>
            <a:ext cx="5862320" cy="6858000"/>
          </a:xfrm>
          <a:prstGeom prst="rect">
            <a:avLst/>
          </a:prstGeom>
        </p:spPr>
      </p:pic>
    </p:spTree>
    <p:extLst>
      <p:ext uri="{BB962C8B-B14F-4D97-AF65-F5344CB8AC3E}">
        <p14:creationId xmlns:p14="http://schemas.microsoft.com/office/powerpoint/2010/main" val="3517895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7"/>
</p:tagLst>
</file>

<file path=ppt/tags/tag2.xml><?xml version="1.0" encoding="utf-8"?>
<p:tagLst xmlns:a="http://schemas.openxmlformats.org/drawingml/2006/main" xmlns:r="http://schemas.openxmlformats.org/officeDocument/2006/relationships" xmlns:p="http://schemas.openxmlformats.org/presentationml/2006/main">
  <p:tag name="TIMING" val="|3.7|1.6|1.9|1.9|1.9"/>
</p:tagLst>
</file>

<file path=ppt/tags/tag3.xml><?xml version="1.0" encoding="utf-8"?>
<p:tagLst xmlns:a="http://schemas.openxmlformats.org/drawingml/2006/main" xmlns:r="http://schemas.openxmlformats.org/officeDocument/2006/relationships" xmlns:p="http://schemas.openxmlformats.org/presentationml/2006/main">
  <p:tag name="TIMING" val="|2.3|3.3|3.6|3.1|19.7|1.5|1.5|1.4|1.3"/>
</p:tagLst>
</file>

<file path=ppt/tags/tag4.xml><?xml version="1.0" encoding="utf-8"?>
<p:tagLst xmlns:a="http://schemas.openxmlformats.org/drawingml/2006/main" xmlns:r="http://schemas.openxmlformats.org/officeDocument/2006/relationships" xmlns:p="http://schemas.openxmlformats.org/presentationml/2006/main">
  <p:tag name="TIMING" val="|3.1"/>
</p:tagLst>
</file>

<file path=ppt/tags/tag5.xml><?xml version="1.0" encoding="utf-8"?>
<p:tagLst xmlns:a="http://schemas.openxmlformats.org/drawingml/2006/main" xmlns:r="http://schemas.openxmlformats.org/officeDocument/2006/relationships" xmlns:p="http://schemas.openxmlformats.org/presentationml/2006/main">
  <p:tag name="TIMING" val="|6.5"/>
</p:tagLst>
</file>

<file path=ppt/tags/tag6.xml><?xml version="1.0" encoding="utf-8"?>
<p:tagLst xmlns:a="http://schemas.openxmlformats.org/drawingml/2006/main" xmlns:r="http://schemas.openxmlformats.org/officeDocument/2006/relationships" xmlns:p="http://schemas.openxmlformats.org/presentationml/2006/main">
  <p:tag name="TIMING" val="|5.2|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2491</TotalTime>
  <Words>733</Words>
  <Application>Microsoft Office PowerPoint</Application>
  <PresentationFormat>Widescreen</PresentationFormat>
  <Paragraphs>58</Paragraphs>
  <Slides>13</Slides>
  <Notes>11</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13</vt:i4>
      </vt:variant>
    </vt:vector>
  </HeadingPairs>
  <TitlesOfParts>
    <vt:vector size="30" baseType="lpstr">
      <vt:lpstr>.VnAvant</vt:lpstr>
      <vt:lpstr>Arial</vt:lpstr>
      <vt:lpstr>Arial-Rounded</vt:lpstr>
      <vt:lpstr>Arial-SGK-TV</vt:lpstr>
      <vt:lpstr>Bebas Neue</vt:lpstr>
      <vt:lpstr>Calibri</vt:lpstr>
      <vt:lpstr>Calibri Light</vt:lpstr>
      <vt:lpstr>DFPOP1-W9</vt:lpstr>
      <vt:lpstr>Kalam</vt:lpstr>
      <vt:lpstr>Montserrat</vt:lpstr>
      <vt:lpstr>Patrick Hand</vt:lpstr>
      <vt:lpstr>Times New Roman</vt:lpstr>
      <vt:lpstr>UTM Avo</vt:lpstr>
      <vt:lpstr>Office Theme</vt:lpstr>
      <vt:lpstr>1_Office Theme</vt:lpstr>
      <vt:lpstr>Doodle Sketchbook by Slidesgo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Hong Nhung Nguyen Thi</cp:lastModifiedBy>
  <cp:revision>185</cp:revision>
  <dcterms:created xsi:type="dcterms:W3CDTF">2021-09-20T07:24:22Z</dcterms:created>
  <dcterms:modified xsi:type="dcterms:W3CDTF">2022-01-03T15:23:19Z</dcterms:modified>
</cp:coreProperties>
</file>