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321" r:id="rId5"/>
    <p:sldId id="322" r:id="rId6"/>
    <p:sldId id="284" r:id="rId7"/>
    <p:sldId id="285" r:id="rId8"/>
    <p:sldId id="323" r:id="rId9"/>
    <p:sldId id="324" r:id="rId10"/>
    <p:sldId id="325" r:id="rId11"/>
    <p:sldId id="327" r:id="rId12"/>
    <p:sldId id="295" r:id="rId13"/>
    <p:sldId id="343" r:id="rId14"/>
    <p:sldId id="344" r:id="rId15"/>
    <p:sldId id="328" r:id="rId16"/>
    <p:sldId id="345" r:id="rId17"/>
    <p:sldId id="346" r:id="rId18"/>
    <p:sldId id="347" r:id="rId19"/>
    <p:sldId id="348" r:id="rId20"/>
    <p:sldId id="349" r:id="rId21"/>
    <p:sldId id="332" r:id="rId22"/>
    <p:sldId id="350" r:id="rId23"/>
    <p:sldId id="352" r:id="rId24"/>
    <p:sldId id="333" r:id="rId25"/>
    <p:sldId id="335" r:id="rId26"/>
    <p:sldId id="309" r:id="rId27"/>
    <p:sldId id="359" r:id="rId28"/>
    <p:sldId id="305" r:id="rId29"/>
    <p:sldId id="342" r:id="rId30"/>
    <p:sldId id="341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C735FB"/>
    <a:srgbClr val="C34CE4"/>
    <a:srgbClr val="679C31"/>
    <a:srgbClr val="F14420"/>
    <a:srgbClr val="C4D836"/>
    <a:srgbClr val="920000"/>
    <a:srgbClr val="F56636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096" y="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mảnh ghép để mở câu hỏi &gt; sau khi HS trả lời bấm tiếp vào mảnh ghép màu đen để lật mảnh ghépp</a:t>
            </a:r>
          </a:p>
          <a:p>
            <a:r>
              <a:rPr lang="en-US"/>
              <a:t>- HS lật được mảnh ghép mời HS xem 1 đoạn clip về hoạt động rất vui nhộn trong ngày Tết Trung thu (bấm vào dấu mũi tên để chuyển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7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23" Type="http://schemas.openxmlformats.org/officeDocument/2006/relationships/slide" Target="slide7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3067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308003" y="1088276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827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2592464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774567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5836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56250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90592" y="107969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68277" y="1079696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38510" y="1079696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972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569" y="1453662"/>
            <a:ext cx="59442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thanh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94738" y="2973441"/>
            <a:ext cx="262597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388" y="1433342"/>
            <a:ext cx="3424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33528" y="2926745"/>
            <a:ext cx="1932452" cy="12035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2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548" y="1433342"/>
            <a:ext cx="44775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47088" y="2818932"/>
            <a:ext cx="1932452" cy="12035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8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8769" y="1529862"/>
            <a:ext cx="51331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giọt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229100" y="2973441"/>
            <a:ext cx="2882998" cy="2971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4788" y="1357142"/>
            <a:ext cx="35493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73700" y="2647951"/>
            <a:ext cx="138354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7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8181" y="1530763"/>
            <a:ext cx="57999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35614" y="2891020"/>
            <a:ext cx="23553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4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02" y="778412"/>
            <a:ext cx="8311891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thanh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giọt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651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75360"/>
            <a:ext cx="807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trẩy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chùa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Hương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nườm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nượp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678439" y="1955519"/>
            <a:ext cx="15933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48643" y="2920373"/>
            <a:ext cx="134483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14028" y="2920373"/>
            <a:ext cx="121588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CHƠI: “MẢNH GHÉP”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" y="632460"/>
            <a:ext cx="8524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nội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Thiêm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đồi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giàn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mướp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nuôi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Thiêm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296636" y="2222219"/>
            <a:ext cx="8948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10828" y="3047373"/>
            <a:ext cx="121588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682" y="-864756"/>
            <a:ext cx="4755535" cy="68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2167" y="598914"/>
            <a:ext cx="8098031" cy="40325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1.ươm,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2.thanh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gươm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giọt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sương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con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lươn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trẩy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chùa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Hương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nườm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nượp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0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67"/>
    </mc:Choice>
    <mc:Fallback xmlns="">
      <p:transition advTm="1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8" y="0"/>
            <a:ext cx="5132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94595" y="3588932"/>
            <a:ext cx="4069431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 rot="161662">
            <a:off x="2226836" y="237008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>
                <a:gd name="adj" fmla="val 10282606"/>
              </a:avLst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9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8D890-F798-4BCB-8373-A0D1C0BB9F06}"/>
              </a:ext>
            </a:extLst>
          </p:cNvPr>
          <p:cNvGrpSpPr/>
          <p:nvPr/>
        </p:nvGrpSpPr>
        <p:grpSpPr>
          <a:xfrm>
            <a:off x="4029516" y="449580"/>
            <a:ext cx="5170925" cy="4133778"/>
            <a:chOff x="4029516" y="449580"/>
            <a:chExt cx="5371413" cy="43281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1B94D9-DB10-4297-A1D4-AC3378D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516" y="449580"/>
              <a:ext cx="5371413" cy="4328160"/>
            </a:xfrm>
            <a:prstGeom prst="rect">
              <a:avLst/>
            </a:prstGeom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A31588C-25B4-4C42-B5F6-F6B4A06F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725" y="1951941"/>
              <a:ext cx="4428993" cy="190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đǌ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ươm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ươp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ương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oe</a:t>
              </a:r>
              <a:endParaRPr lang="en-US" altLang="en-US" sz="32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8" name="WordArt 5">
              <a:extLst>
                <a:ext uri="{FF2B5EF4-FFF2-40B4-BE49-F238E27FC236}">
                  <a16:creationId xmlns:a16="http://schemas.microsoft.com/office/drawing/2014/main" id="{A14343D5-03D3-4C94-8FC4-A550E73F9E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3" y="1291195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VIỆT</a:t>
              </a: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25143" y="20004"/>
            <a:ext cx="8940060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52770"/>
            <a:ext cx="2465902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31" y="867243"/>
            <a:ext cx="2465902" cy="197985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66" y="4153165"/>
            <a:ext cx="1235870" cy="1044757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81212"/>
            <a:ext cx="2496596" cy="1988993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1" y="814505"/>
            <a:ext cx="2482222" cy="1979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805F1-76F3-47BC-A028-F29DF1AF64BF}"/>
              </a:ext>
            </a:extLst>
          </p:cNvPr>
          <p:cNvGrpSpPr/>
          <p:nvPr/>
        </p:nvGrpSpPr>
        <p:grpSpPr>
          <a:xfrm>
            <a:off x="4024229" y="2282867"/>
            <a:ext cx="2440563" cy="1988993"/>
            <a:chOff x="4037125" y="2270958"/>
            <a:chExt cx="2440563" cy="1988993"/>
          </a:xfrm>
        </p:grpSpPr>
        <p:pic>
          <p:nvPicPr>
            <p:cNvPr id="127" name="den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25" y="2270958"/>
              <a:ext cx="2440563" cy="198899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8A9AFF-4E1B-4806-A2D9-A127C9A23C72}"/>
                </a:ext>
              </a:extLst>
            </p:cNvPr>
            <p:cNvSpPr/>
            <p:nvPr/>
          </p:nvSpPr>
          <p:spPr>
            <a:xfrm>
              <a:off x="5034328" y="2874398"/>
              <a:ext cx="914400" cy="99906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FACFA-F125-46C0-89D3-2E9E900DA936}"/>
              </a:ext>
            </a:extLst>
          </p:cNvPr>
          <p:cNvGrpSpPr/>
          <p:nvPr/>
        </p:nvGrpSpPr>
        <p:grpSpPr>
          <a:xfrm>
            <a:off x="4039522" y="2294652"/>
            <a:ext cx="2482222" cy="1988993"/>
            <a:chOff x="4023720" y="2278578"/>
            <a:chExt cx="2482222" cy="1988993"/>
          </a:xfrm>
        </p:grpSpPr>
        <p:pic>
          <p:nvPicPr>
            <p:cNvPr id="142" name="mau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20" y="2278578"/>
              <a:ext cx="2482222" cy="19889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0024B4-8B6E-47DF-888B-964CB91F617D}"/>
                </a:ext>
              </a:extLst>
            </p:cNvPr>
            <p:cNvSpPr/>
            <p:nvPr/>
          </p:nvSpPr>
          <p:spPr>
            <a:xfrm>
              <a:off x="5071079" y="2814774"/>
              <a:ext cx="914400" cy="999063"/>
            </a:xfrm>
            <a:prstGeom prst="rect">
              <a:avLst/>
            </a:prstGeom>
            <a:solidFill>
              <a:srgbClr val="C73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B4152-50A4-4F1B-AFAF-B5E3C4D49E79}"/>
              </a:ext>
            </a:extLst>
          </p:cNvPr>
          <p:cNvGrpSpPr/>
          <p:nvPr/>
        </p:nvGrpSpPr>
        <p:grpSpPr>
          <a:xfrm>
            <a:off x="6170445" y="2586559"/>
            <a:ext cx="2465901" cy="1979858"/>
            <a:chOff x="6151503" y="2520256"/>
            <a:chExt cx="2465901" cy="1979858"/>
          </a:xfrm>
        </p:grpSpPr>
        <p:pic>
          <p:nvPicPr>
            <p:cNvPr id="128" name="den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03" y="2520256"/>
              <a:ext cx="2465901" cy="197985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DF4F5C-13C6-41D6-9BB1-05F70AAB6074}"/>
                </a:ext>
              </a:extLst>
            </p:cNvPr>
            <p:cNvSpPr/>
            <p:nvPr/>
          </p:nvSpPr>
          <p:spPr>
            <a:xfrm>
              <a:off x="7192467" y="2814474"/>
              <a:ext cx="914400" cy="99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B6C28-A1EB-458E-AC8B-5998C99ADFC1}"/>
              </a:ext>
            </a:extLst>
          </p:cNvPr>
          <p:cNvGrpSpPr/>
          <p:nvPr/>
        </p:nvGrpSpPr>
        <p:grpSpPr>
          <a:xfrm>
            <a:off x="6164605" y="2540892"/>
            <a:ext cx="2465901" cy="1979858"/>
            <a:chOff x="5642522" y="5334236"/>
            <a:chExt cx="2465901" cy="1979858"/>
          </a:xfrm>
        </p:grpSpPr>
        <p:pic>
          <p:nvPicPr>
            <p:cNvPr id="143" name="mau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522" y="5334236"/>
              <a:ext cx="2465901" cy="19798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0E8B2-03B0-4C1F-890C-A41E0461C800}"/>
                </a:ext>
              </a:extLst>
            </p:cNvPr>
            <p:cNvSpPr/>
            <p:nvPr/>
          </p:nvSpPr>
          <p:spPr>
            <a:xfrm>
              <a:off x="6591709" y="5681009"/>
              <a:ext cx="914400" cy="9990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02441" y="-642613"/>
            <a:ext cx="6782743" cy="5675702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909847" y="1478025"/>
            <a:ext cx="4414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r>
              <a:rPr lang="en-US" sz="8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     			</a:t>
            </a:r>
            <a:r>
              <a:rPr lang="en-US" sz="8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endParaRPr lang="en-US" sz="8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CD1F367B-2918-4987-981E-84B4FF17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1208" y="-707560"/>
            <a:ext cx="6676557" cy="5893078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761116" y="1400797"/>
            <a:ext cx="4920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				 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ương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74E9FFB-FB42-4E96-B85E-078916AB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7881" y="-701625"/>
            <a:ext cx="6727124" cy="5886136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3889278" y="2213337"/>
            <a:ext cx="485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A0D029A-06CD-4EB4-98B0-47CE6DE4E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85735" y="-576315"/>
            <a:ext cx="6427643" cy="5531319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05A9C0E-9043-4313-A0D9-3D8CCDC6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7702" y="2070094"/>
            <a:ext cx="432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eo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39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ươm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ươp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ươ</a:t>
            </a:r>
            <a:endParaRPr 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2604334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774567" y="107605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342</Words>
  <Application>Microsoft Office PowerPoint</Application>
  <PresentationFormat>On-screen Show (16:9)</PresentationFormat>
  <Paragraphs>71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HP001 4 hàng</vt:lpstr>
      <vt:lpstr>DFPOP1-W9</vt:lpstr>
      <vt:lpstr>Times New Roman</vt:lpstr>
      <vt:lpstr>Arial</vt:lpstr>
      <vt:lpstr>Arial-Rounded</vt:lpstr>
      <vt:lpstr>UTM Avo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Hong Nhung Nguyen Thi</cp:lastModifiedBy>
  <cp:revision>126</cp:revision>
  <dcterms:created xsi:type="dcterms:W3CDTF">2020-08-13T09:19:08Z</dcterms:created>
  <dcterms:modified xsi:type="dcterms:W3CDTF">2021-12-28T07:06:42Z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