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7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8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9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0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724" r:id="rId3"/>
    <p:sldMasterId id="2147483740" r:id="rId4"/>
    <p:sldMasterId id="2147483756" r:id="rId5"/>
    <p:sldMasterId id="2147483804" r:id="rId6"/>
    <p:sldMasterId id="2147483820" r:id="rId7"/>
    <p:sldMasterId id="2147483900" r:id="rId8"/>
    <p:sldMasterId id="2147483916" r:id="rId9"/>
    <p:sldMasterId id="2147483932" r:id="rId10"/>
    <p:sldMasterId id="2147483948" r:id="rId11"/>
  </p:sldMasterIdLst>
  <p:notesMasterIdLst>
    <p:notesMasterId r:id="rId27"/>
  </p:notesMasterIdLst>
  <p:sldIdLst>
    <p:sldId id="257" r:id="rId12"/>
    <p:sldId id="260" r:id="rId13"/>
    <p:sldId id="261" r:id="rId14"/>
    <p:sldId id="262" r:id="rId15"/>
    <p:sldId id="263" r:id="rId16"/>
    <p:sldId id="266" r:id="rId17"/>
    <p:sldId id="304" r:id="rId18"/>
    <p:sldId id="308" r:id="rId19"/>
    <p:sldId id="305" r:id="rId20"/>
    <p:sldId id="306" r:id="rId21"/>
    <p:sldId id="289" r:id="rId22"/>
    <p:sldId id="301" r:id="rId23"/>
    <p:sldId id="286" r:id="rId24"/>
    <p:sldId id="311" r:id="rId25"/>
    <p:sldId id="2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60" d="100"/>
          <a:sy n="60" d="100"/>
        </p:scale>
        <p:origin x="7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BFB8-EB49-49AD-9C85-9B87AAF2B802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4BC14-DDF9-4C4C-885C-BE1A823C3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87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115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2904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gbabd699d6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7" name="Google Shape;2287;gbabd699d6d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8090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243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751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6909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911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0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4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4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95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0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2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0336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73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92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6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56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09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9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70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0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8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4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0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87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5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5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03308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716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2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5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00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35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0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1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9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5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92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75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1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9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9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33438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90819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4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9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1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62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6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24699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83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5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0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70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8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28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25970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88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68403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1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25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95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7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7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2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1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6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57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4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9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12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1031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77270"/>
      </p:ext>
    </p:extLst>
  </p:cSld>
  <p:clrMapOvr>
    <a:masterClrMapping/>
  </p:clrMapOvr>
  <p:transition spd="slow" advTm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4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2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51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82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5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0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5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8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90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71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61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95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409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5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5609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00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58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59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39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87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53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6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8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69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20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2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28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1436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751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20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5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2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00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2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17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45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7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6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62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6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7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7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044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4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701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72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7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0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22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0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9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2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0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3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73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34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11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2833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527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4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51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2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3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6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82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7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2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3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31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40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67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28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362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7771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8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12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68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45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24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1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7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9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9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1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4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32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11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3" r:id="rId14"/>
    <p:sldLayoutId id="2147483964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845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73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8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94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79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64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5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83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244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  <p:sldLayoutId id="2147483931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7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7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150.xml"/><Relationship Id="rId1" Type="http://schemas.openxmlformats.org/officeDocument/2006/relationships/tags" Target="../tags/tag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0"/>
            <a:ext cx="12192000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6" y="-437540"/>
            <a:ext cx="12014273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6459"/>
            <a:ext cx="12192000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1" y="4703573"/>
            <a:ext cx="5956619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3492688" y="2235750"/>
            <a:ext cx="5850341" cy="16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181" y="2202550"/>
            <a:ext cx="3801635" cy="56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880137" y="-112749"/>
            <a:ext cx="1925807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52400" y="-406259"/>
            <a:ext cx="2286000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603863" y="2314400"/>
            <a:ext cx="8985439" cy="4315001"/>
          </a:xfrm>
          <a:prstGeom prst="rect">
            <a:avLst/>
          </a:prstGeom>
        </p:spPr>
        <p:txBody>
          <a:bodyPr spcFirstLastPara="1" wrap="none" lIns="109531" tIns="54836" rIns="109531" bIns="5483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459349">
              <a:lnSpc>
                <a:spcPct val="150000"/>
              </a:lnSpc>
            </a:pPr>
            <a:r>
              <a:rPr lang="en-US" sz="21311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459349">
              <a:lnSpc>
                <a:spcPct val="150000"/>
              </a:lnSpc>
            </a:pPr>
            <a:r>
              <a:rPr lang="en-US" sz="21311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3075820" y="3745733"/>
            <a:ext cx="6506059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981" tIns="72991" rIns="145981" bIns="72991" anchor="ctr"/>
          <a:lstStyle/>
          <a:p>
            <a:pPr algn="ctr" defTabSz="1946051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95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  <p:extLst>
    <p:ext uri="{E180D4A7-C9FB-4DFB-919C-405C955672EB}">
      <p14:showEvtLst xmlns:p14="http://schemas.microsoft.com/office/powerpoint/2010/main">
        <p14:playEvt time="88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en co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69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6" objId="2"/>
        <p14:stopEvt time="130131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324076" y="2032848"/>
            <a:ext cx="4722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377"/>
            <a:endParaRPr lang="en-US" altLang="zh-CN" sz="48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defTabSz="914377"/>
            <a:r>
              <a:rPr lang="en-US" altLang="zh-CN" sz="4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VIẾT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1"/>
          <p:cNvSpPr txBox="1"/>
          <p:nvPr/>
        </p:nvSpPr>
        <p:spPr>
          <a:xfrm>
            <a:off x="-209324" y="-386502"/>
            <a:ext cx="4722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377"/>
            <a:endParaRPr lang="en-US" altLang="zh-CN" sz="4800" dirty="0">
              <a:solidFill>
                <a:schemeClr val="accent2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defTabSz="914377"/>
            <a:r>
              <a:rPr lang="en-US" altLang="zh-CN" sz="4800" dirty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VIẾT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790" y="0"/>
            <a:ext cx="5518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4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1"/>
          <a:stretch/>
        </p:blipFill>
        <p:spPr>
          <a:xfrm>
            <a:off x="7760" y="7622"/>
            <a:ext cx="11920080" cy="6858767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9" y="1101453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6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1" y="1738169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385" y="-1039007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7"/>
            <a:ext cx="647700" cy="9048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7CFA392-B4A1-48A3-9B96-0E18ADD73DA0}"/>
              </a:ext>
            </a:extLst>
          </p:cNvPr>
          <p:cNvGrpSpPr/>
          <p:nvPr/>
        </p:nvGrpSpPr>
        <p:grpSpPr>
          <a:xfrm>
            <a:off x="7760" y="7622"/>
            <a:ext cx="12676395" cy="6858767"/>
            <a:chOff x="4032855" y="449581"/>
            <a:chExt cx="5371413" cy="43281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7ADAA7-915C-4C75-AF54-4547E8182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855" y="449581"/>
              <a:ext cx="5371413" cy="4328160"/>
            </a:xfrm>
            <a:prstGeom prst="rect">
              <a:avLst/>
            </a:prstGeom>
          </p:spPr>
        </p:pic>
        <p:sp>
          <p:nvSpPr>
            <p:cNvPr id="23" name="Text Box 7">
              <a:extLst>
                <a:ext uri="{FF2B5EF4-FFF2-40B4-BE49-F238E27FC236}">
                  <a16:creationId xmlns:a16="http://schemas.microsoft.com/office/drawing/2014/main" id="{0F43E210-2EFA-42BD-98ED-E76DC4D3ED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4983" y="1744604"/>
              <a:ext cx="4663762" cy="130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algn="ctr" defTabSz="914377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vi-VN" altLang="en-US" sz="6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Viết đúng mẫu chữ, viết liền mạch, đúng khoảng cách chữ.</a:t>
              </a:r>
              <a:endParaRPr lang="en-US" altLang="en-US" sz="6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WordArt 5">
              <a:extLst>
                <a:ext uri="{FF2B5EF4-FFF2-40B4-BE49-F238E27FC236}">
                  <a16:creationId xmlns:a16="http://schemas.microsoft.com/office/drawing/2014/main" id="{56598DDD-A2B4-4863-83F3-C342493C2DF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627152" y="1115746"/>
              <a:ext cx="1976267" cy="45340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9595"/>
                </a:avLst>
              </a:prstTxWarp>
            </a:bodyPr>
            <a:lstStyle/>
            <a:p>
              <a:pPr algn="ctr" defTabSz="914377"/>
              <a:r>
                <a:rPr lang="vi-VN" sz="2667" b="1" kern="10" dirty="0">
                  <a:ln w="9525">
                    <a:solidFill>
                      <a:srgbClr val="FF3399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 DÒ</a:t>
              </a:r>
              <a:endParaRPr lang="en-US" sz="2667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86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1"/>
          <p:cNvSpPr txBox="1"/>
          <p:nvPr/>
        </p:nvSpPr>
        <p:spPr>
          <a:xfrm>
            <a:off x="-209324" y="-386502"/>
            <a:ext cx="4722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377"/>
            <a:endParaRPr lang="en-US" altLang="zh-CN" sz="4800" dirty="0">
              <a:solidFill>
                <a:schemeClr val="accent2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defTabSz="914377"/>
            <a:r>
              <a:rPr lang="en-US" altLang="zh-CN" sz="4800" dirty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VIẾT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790" y="0"/>
            <a:ext cx="5518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1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27384"/>
            <a:ext cx="12191999" cy="68853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14" y="603523"/>
            <a:ext cx="10454735" cy="104152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3841918" y="4033867"/>
            <a:ext cx="5425908" cy="8170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8130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4709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4709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4709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2056" name="文本框 2055"/>
          <p:cNvSpPr txBox="1"/>
          <p:nvPr/>
        </p:nvSpPr>
        <p:spPr>
          <a:xfrm>
            <a:off x="2811234" y="2462238"/>
            <a:ext cx="6826359" cy="483893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98130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ý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544" y="650241"/>
            <a:ext cx="2018273" cy="674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2674" y="603523"/>
            <a:ext cx="2261213" cy="105274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13029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1"/>
          <a:stretch/>
        </p:blipFill>
        <p:spPr>
          <a:xfrm>
            <a:off x="7760" y="7622"/>
            <a:ext cx="11920080" cy="6858767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9" y="1101453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6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1" y="1738169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385" y="-1039007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7"/>
            <a:ext cx="647700" cy="9048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7CFA392-B4A1-48A3-9B96-0E18ADD73DA0}"/>
              </a:ext>
            </a:extLst>
          </p:cNvPr>
          <p:cNvGrpSpPr/>
          <p:nvPr/>
        </p:nvGrpSpPr>
        <p:grpSpPr>
          <a:xfrm>
            <a:off x="7760" y="7621"/>
            <a:ext cx="12676395" cy="6858768"/>
            <a:chOff x="4032855" y="449581"/>
            <a:chExt cx="5371413" cy="43281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7ADAA7-915C-4C75-AF54-4547E8182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855" y="449581"/>
              <a:ext cx="5371413" cy="4328160"/>
            </a:xfrm>
            <a:prstGeom prst="rect">
              <a:avLst/>
            </a:prstGeom>
          </p:spPr>
        </p:pic>
        <p:sp>
          <p:nvSpPr>
            <p:cNvPr id="23" name="Text Box 7">
              <a:extLst>
                <a:ext uri="{FF2B5EF4-FFF2-40B4-BE49-F238E27FC236}">
                  <a16:creationId xmlns:a16="http://schemas.microsoft.com/office/drawing/2014/main" id="{0F43E210-2EFA-42BD-98ED-E76DC4D3ED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0789" y="1744604"/>
              <a:ext cx="4428993" cy="2544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algn="ctr" defTabSz="914377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vi-VN" altLang="en-US" sz="6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luyện đọc</a:t>
              </a:r>
              <a:r>
                <a:rPr lang="en-US" altLang="en-US" sz="6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64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altLang="en-US" sz="6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14377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en-US" altLang="en-US" sz="6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defTabSz="914377">
                <a:lnSpc>
                  <a:spcPct val="100000"/>
                </a:lnSpc>
                <a:spcBef>
                  <a:spcPct val="50000"/>
                </a:spcBef>
                <a:buNone/>
              </a:pPr>
              <a:endParaRPr lang="en-US" altLang="en-US" sz="6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WordArt 5">
              <a:extLst>
                <a:ext uri="{FF2B5EF4-FFF2-40B4-BE49-F238E27FC236}">
                  <a16:creationId xmlns:a16="http://schemas.microsoft.com/office/drawing/2014/main" id="{56598DDD-A2B4-4863-83F3-C342493C2DF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627152" y="1115746"/>
              <a:ext cx="1976267" cy="45340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9595"/>
                </a:avLst>
              </a:prstTxWarp>
            </a:bodyPr>
            <a:lstStyle/>
            <a:p>
              <a:pPr algn="ctr" defTabSz="914377"/>
              <a:r>
                <a:rPr lang="en-US" sz="2667" b="1" kern="10" dirty="0">
                  <a:ln w="9525">
                    <a:solidFill>
                      <a:srgbClr val="FF3399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VIỆT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2459859" y="3636464"/>
            <a:ext cx="72250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6092">
              <a:buClr>
                <a:srgbClr val="000000"/>
              </a:buClr>
              <a:defRPr/>
            </a:pPr>
            <a:r>
              <a:rPr lang="en-US" sz="5400" b="1" kern="0" dirty="0" err="1">
                <a:solidFill>
                  <a:prstClr val="white"/>
                </a:solidFill>
                <a:latin typeface="Arial"/>
                <a:sym typeface="Arial"/>
              </a:rPr>
              <a:t>uôi</a:t>
            </a:r>
            <a:r>
              <a:rPr lang="en-US" sz="5400" b="1" kern="0" dirty="0">
                <a:solidFill>
                  <a:prstClr val="white"/>
                </a:solidFill>
                <a:latin typeface="Arial"/>
                <a:sym typeface="Arial"/>
              </a:rPr>
              <a:t> – </a:t>
            </a:r>
            <a:r>
              <a:rPr lang="en-US" sz="5400" b="1" kern="0" dirty="0" err="1">
                <a:solidFill>
                  <a:prstClr val="white"/>
                </a:solidFill>
                <a:latin typeface="Arial"/>
                <a:sym typeface="Arial"/>
              </a:rPr>
              <a:t>uôm</a:t>
            </a:r>
            <a:r>
              <a:rPr lang="en-US" sz="5400" b="1" kern="0" dirty="0">
                <a:solidFill>
                  <a:prstClr val="white"/>
                </a:solidFill>
                <a:latin typeface="Arial"/>
                <a:sym typeface="Arial"/>
              </a:rPr>
              <a:t> – </a:t>
            </a:r>
            <a:r>
              <a:rPr lang="en-US" sz="5400" b="1" kern="0" dirty="0" err="1">
                <a:solidFill>
                  <a:prstClr val="white"/>
                </a:solidFill>
                <a:latin typeface="Arial"/>
                <a:sym typeface="Arial"/>
              </a:rPr>
              <a:t>uôc</a:t>
            </a:r>
            <a:r>
              <a:rPr lang="en-US" sz="5400" b="1" kern="0" dirty="0">
                <a:solidFill>
                  <a:prstClr val="white"/>
                </a:solidFill>
                <a:latin typeface="Arial"/>
                <a:sym typeface="Arial"/>
              </a:rPr>
              <a:t> - </a:t>
            </a:r>
            <a:r>
              <a:rPr lang="en-US" sz="5400" b="1" kern="0" dirty="0" err="1">
                <a:solidFill>
                  <a:prstClr val="white"/>
                </a:solidFill>
                <a:latin typeface="Arial"/>
                <a:sym typeface="Arial"/>
              </a:rPr>
              <a:t>uôt</a:t>
            </a:r>
            <a:endParaRPr lang="en-US" sz="5400" b="1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328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/>
        </p:nvSpPr>
        <p:spPr>
          <a:xfrm>
            <a:off x="2430391" y="272301"/>
            <a:ext cx="7717548" cy="911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6092">
              <a:defRPr/>
            </a:pPr>
            <a:r>
              <a:rPr lang="en-US" altLang="zh-CN" sz="5320" b="1" spc="67" dirty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YÊU CẦU CẦN ĐẠT</a:t>
            </a:r>
            <a:endParaRPr lang="zh-CN" altLang="en-US" sz="5320" b="1" spc="67" dirty="0">
              <a:ln w="0"/>
              <a:solidFill>
                <a:srgbClr val="C1DACD">
                  <a:lumMod val="2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mbria" panose="02040503050406030204" pitchFamily="18" charset="0"/>
              <a:ea typeface="等线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1735334" y="2042372"/>
            <a:ext cx="10246615" cy="1736646"/>
          </a:xfrm>
          <a:prstGeom prst="roundRect">
            <a:avLst/>
          </a:prstGeom>
          <a:solidFill>
            <a:schemeClr val="tx2"/>
          </a:solidFill>
          <a:ln>
            <a:solidFill>
              <a:srgbClr val="E4764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6092">
              <a:buClr>
                <a:srgbClr val="000000"/>
              </a:buClr>
              <a:defRPr/>
            </a:pPr>
            <a:r>
              <a:rPr lang="vi-VN" sz="3200" b="1" kern="0" dirty="0">
                <a:solidFill>
                  <a:prstClr val="white"/>
                </a:solidFill>
                <a:latin typeface="Arial"/>
                <a:sym typeface="Arial"/>
              </a:rPr>
              <a:t>Ôn luyện, đọc đúng các vần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: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uôi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uôm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uôc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uôt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 </a:t>
            </a:r>
            <a:r>
              <a:rPr lang="vi-VN" sz="3200" b="1" kern="0" dirty="0">
                <a:solidFill>
                  <a:prstClr val="white"/>
                </a:solidFill>
                <a:latin typeface="Arial"/>
                <a:sym typeface="Arial"/>
              </a:rPr>
              <a:t>và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đọc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đúng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các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 </a:t>
            </a:r>
            <a:r>
              <a:rPr lang="vi-VN" sz="3200" b="1" kern="0" dirty="0">
                <a:solidFill>
                  <a:prstClr val="white"/>
                </a:solidFill>
                <a:latin typeface="Arial"/>
                <a:sym typeface="Arial"/>
              </a:rPr>
              <a:t>từ ứng dụng.</a:t>
            </a:r>
            <a:endParaRPr lang="en-US" sz="3200" b="1" kern="0" dirty="0">
              <a:solidFill>
                <a:prstClr val="white"/>
              </a:solidFill>
              <a:latin typeface="Arial"/>
              <a:sym typeface="Arial"/>
            </a:endParaRPr>
          </a:p>
          <a:p>
            <a:pPr defTabSz="1216092">
              <a:buClr>
                <a:srgbClr val="000000"/>
              </a:buClr>
              <a:defRPr/>
            </a:pPr>
            <a:endParaRPr lang="en-US" sz="3200" b="1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11" name="等腰三角形 16"/>
          <p:cNvSpPr/>
          <p:nvPr/>
        </p:nvSpPr>
        <p:spPr>
          <a:xfrm rot="5400000">
            <a:off x="1321828" y="2506099"/>
            <a:ext cx="361477" cy="311619"/>
          </a:xfrm>
          <a:prstGeom prst="triangle">
            <a:avLst/>
          </a:prstGeom>
          <a:solidFill>
            <a:schemeClr val="tx2"/>
          </a:solidFill>
          <a:ln>
            <a:solidFill>
              <a:srgbClr val="E47644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9" tIns="60809" rIns="121619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092">
              <a:buClr>
                <a:srgbClr val="000000"/>
              </a:buClr>
              <a:defRPr/>
            </a:pPr>
            <a:endParaRPr lang="zh-CN" altLang="en-US" sz="1863" kern="0" dirty="0">
              <a:solidFill>
                <a:srgbClr val="FCE0D6"/>
              </a:solidFill>
              <a:latin typeface="Cambria" panose="02040503050406030204" pitchFamily="18" charset="0"/>
              <a:ea typeface="宋体" panose="02010600030101010101" pitchFamily="2" charset="-122"/>
              <a:sym typeface="Arial"/>
            </a:endParaRPr>
          </a:p>
        </p:txBody>
      </p:sp>
      <p:grpSp>
        <p:nvGrpSpPr>
          <p:cNvPr id="14" name="组合 27"/>
          <p:cNvGrpSpPr/>
          <p:nvPr/>
        </p:nvGrpSpPr>
        <p:grpSpPr>
          <a:xfrm>
            <a:off x="227642" y="2129985"/>
            <a:ext cx="1034775" cy="1063849"/>
            <a:chOff x="1822662" y="2129767"/>
            <a:chExt cx="1548976" cy="1548976"/>
          </a:xfrm>
        </p:grpSpPr>
        <p:sp>
          <p:nvSpPr>
            <p:cNvPr id="15" name="椭圆 2"/>
            <p:cNvSpPr/>
            <p:nvPr/>
          </p:nvSpPr>
          <p:spPr>
            <a:xfrm>
              <a:off x="1822662" y="2129767"/>
              <a:ext cx="1548976" cy="15489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619" tIns="60809" rIns="121619" bIns="608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609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16" name="椭圆 7"/>
            <p:cNvSpPr/>
            <p:nvPr/>
          </p:nvSpPr>
          <p:spPr>
            <a:xfrm>
              <a:off x="1968262" y="2275367"/>
              <a:ext cx="1257776" cy="1257776"/>
            </a:xfrm>
            <a:prstGeom prst="ellipse">
              <a:avLst/>
            </a:prstGeom>
            <a:no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09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grpSp>
        <p:nvGrpSpPr>
          <p:cNvPr id="22" name="组合 29"/>
          <p:cNvGrpSpPr/>
          <p:nvPr/>
        </p:nvGrpSpPr>
        <p:grpSpPr>
          <a:xfrm>
            <a:off x="227643" y="4149151"/>
            <a:ext cx="1034775" cy="1041271"/>
            <a:chOff x="6487796" y="2129767"/>
            <a:chExt cx="1548976" cy="1548976"/>
          </a:xfrm>
          <a:solidFill>
            <a:schemeClr val="accent2">
              <a:lumMod val="25000"/>
            </a:schemeClr>
          </a:solidFill>
        </p:grpSpPr>
        <p:sp>
          <p:nvSpPr>
            <p:cNvPr id="23" name="椭圆 4"/>
            <p:cNvSpPr/>
            <p:nvPr/>
          </p:nvSpPr>
          <p:spPr>
            <a:xfrm>
              <a:off x="6487796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619" tIns="60809" rIns="121619" bIns="608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6092">
                <a:buClr>
                  <a:srgbClr val="000000"/>
                </a:buClr>
                <a:defRPr/>
              </a:pPr>
              <a:r>
                <a:rPr lang="en-US" altLang="zh-CN" sz="7182" b="1" kern="0" dirty="0">
                  <a:solidFill>
                    <a:srgbClr val="FFFFFF"/>
                  </a:solidFill>
                  <a:latin typeface="Cambria" panose="02040503050406030204" pitchFamily="18" charset="0"/>
                  <a:ea typeface="宋体" panose="02010600030101010101" pitchFamily="2" charset="-122"/>
                  <a:sym typeface="Arial"/>
                </a:rPr>
                <a:t>3</a:t>
              </a: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24" name="椭圆 9"/>
            <p:cNvSpPr/>
            <p:nvPr/>
          </p:nvSpPr>
          <p:spPr>
            <a:xfrm>
              <a:off x="6633396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09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9053971" y="-277220"/>
            <a:ext cx="10583543" cy="2085951"/>
            <a:chOff x="2712689" y="826099"/>
            <a:chExt cx="6596134" cy="1086593"/>
          </a:xfrm>
        </p:grpSpPr>
        <p:pic>
          <p:nvPicPr>
            <p:cNvPr id="32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5927">
              <a:off x="8784324" y="826099"/>
              <a:ext cx="524499" cy="6564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任意多边形: 形状 29"/>
            <p:cNvSpPr/>
            <p:nvPr/>
          </p:nvSpPr>
          <p:spPr>
            <a:xfrm>
              <a:off x="2712689" y="1131494"/>
              <a:ext cx="6146800" cy="781198"/>
            </a:xfrm>
            <a:custGeom>
              <a:avLst/>
              <a:gdLst>
                <a:gd name="connsiteX0" fmla="*/ 0 w 6388100"/>
                <a:gd name="connsiteY0" fmla="*/ 927159 h 927159"/>
                <a:gd name="connsiteX1" fmla="*/ 939800 w 6388100"/>
                <a:gd name="connsiteY1" fmla="*/ 114359 h 927159"/>
                <a:gd name="connsiteX2" fmla="*/ 2476500 w 6388100"/>
                <a:gd name="connsiteY2" fmla="*/ 558859 h 927159"/>
                <a:gd name="connsiteX3" fmla="*/ 3860800 w 6388100"/>
                <a:gd name="connsiteY3" fmla="*/ 59 h 927159"/>
                <a:gd name="connsiteX4" fmla="*/ 5105400 w 6388100"/>
                <a:gd name="connsiteY4" fmla="*/ 520759 h 927159"/>
                <a:gd name="connsiteX5" fmla="*/ 6388100 w 6388100"/>
                <a:gd name="connsiteY5" fmla="*/ 114359 h 92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88100" h="927159">
                  <a:moveTo>
                    <a:pt x="0" y="927159"/>
                  </a:moveTo>
                  <a:cubicBezTo>
                    <a:pt x="263525" y="551450"/>
                    <a:pt x="527050" y="175742"/>
                    <a:pt x="939800" y="114359"/>
                  </a:cubicBezTo>
                  <a:cubicBezTo>
                    <a:pt x="1352550" y="52976"/>
                    <a:pt x="1989667" y="577909"/>
                    <a:pt x="2476500" y="558859"/>
                  </a:cubicBezTo>
                  <a:cubicBezTo>
                    <a:pt x="2963333" y="539809"/>
                    <a:pt x="3422650" y="6409"/>
                    <a:pt x="3860800" y="59"/>
                  </a:cubicBezTo>
                  <a:cubicBezTo>
                    <a:pt x="4298950" y="-6291"/>
                    <a:pt x="4684183" y="501709"/>
                    <a:pt x="5105400" y="520759"/>
                  </a:cubicBezTo>
                  <a:cubicBezTo>
                    <a:pt x="5526617" y="539809"/>
                    <a:pt x="5957358" y="327084"/>
                    <a:pt x="6388100" y="114359"/>
                  </a:cubicBezTo>
                </a:path>
              </a:pathLst>
            </a:custGeom>
            <a:noFill/>
            <a:ln cap="rnd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  <a:gs pos="72000">
                    <a:schemeClr val="bg1">
                      <a:alpha val="37000"/>
                    </a:schemeClr>
                  </a:gs>
                </a:gsLst>
                <a:lin ang="0" scaled="1"/>
                <a:tileRect/>
              </a:gra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092">
                <a:buClr>
                  <a:srgbClr val="000000"/>
                </a:buClr>
                <a:defRPr/>
              </a:pPr>
              <a:endParaRPr lang="zh-CN" altLang="en-US" sz="1863" kern="0" dirty="0">
                <a:solidFill>
                  <a:srgbClr val="FCE0D6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sp>
        <p:nvSpPr>
          <p:cNvPr id="34" name="矩形: 圆角 2"/>
          <p:cNvSpPr/>
          <p:nvPr/>
        </p:nvSpPr>
        <p:spPr>
          <a:xfrm flipH="1">
            <a:off x="2262786" y="297959"/>
            <a:ext cx="7777415" cy="868860"/>
          </a:xfrm>
          <a:custGeom>
            <a:avLst/>
            <a:gdLst>
              <a:gd name="connsiteX0" fmla="*/ 0 w 3940053"/>
              <a:gd name="connsiteY0" fmla="*/ 108809 h 652838"/>
              <a:gd name="connsiteX1" fmla="*/ 108809 w 3940053"/>
              <a:gd name="connsiteY1" fmla="*/ 0 h 652838"/>
              <a:gd name="connsiteX2" fmla="*/ 3831244 w 3940053"/>
              <a:gd name="connsiteY2" fmla="*/ 0 h 652838"/>
              <a:gd name="connsiteX3" fmla="*/ 3940053 w 3940053"/>
              <a:gd name="connsiteY3" fmla="*/ 108809 h 652838"/>
              <a:gd name="connsiteX4" fmla="*/ 3940053 w 3940053"/>
              <a:gd name="connsiteY4" fmla="*/ 544029 h 652838"/>
              <a:gd name="connsiteX5" fmla="*/ 3831244 w 3940053"/>
              <a:gd name="connsiteY5" fmla="*/ 652838 h 652838"/>
              <a:gd name="connsiteX6" fmla="*/ 108809 w 3940053"/>
              <a:gd name="connsiteY6" fmla="*/ 652838 h 652838"/>
              <a:gd name="connsiteX7" fmla="*/ 0 w 3940053"/>
              <a:gd name="connsiteY7" fmla="*/ 544029 h 652838"/>
              <a:gd name="connsiteX8" fmla="*/ 0 w 3940053"/>
              <a:gd name="connsiteY8" fmla="*/ 108809 h 652838"/>
              <a:gd name="connsiteX0" fmla="*/ 0 w 3940053"/>
              <a:gd name="connsiteY0" fmla="*/ 109232 h 653261"/>
              <a:gd name="connsiteX1" fmla="*/ 108809 w 3940053"/>
              <a:gd name="connsiteY1" fmla="*/ 423 h 653261"/>
              <a:gd name="connsiteX2" fmla="*/ 366333 w 3940053"/>
              <a:gd name="connsiteY2" fmla="*/ 0 h 653261"/>
              <a:gd name="connsiteX3" fmla="*/ 3831244 w 3940053"/>
              <a:gd name="connsiteY3" fmla="*/ 423 h 653261"/>
              <a:gd name="connsiteX4" fmla="*/ 3940053 w 3940053"/>
              <a:gd name="connsiteY4" fmla="*/ 109232 h 653261"/>
              <a:gd name="connsiteX5" fmla="*/ 3940053 w 3940053"/>
              <a:gd name="connsiteY5" fmla="*/ 544452 h 653261"/>
              <a:gd name="connsiteX6" fmla="*/ 3831244 w 3940053"/>
              <a:gd name="connsiteY6" fmla="*/ 653261 h 653261"/>
              <a:gd name="connsiteX7" fmla="*/ 108809 w 3940053"/>
              <a:gd name="connsiteY7" fmla="*/ 653261 h 653261"/>
              <a:gd name="connsiteX8" fmla="*/ 0 w 3940053"/>
              <a:gd name="connsiteY8" fmla="*/ 544452 h 653261"/>
              <a:gd name="connsiteX9" fmla="*/ 0 w 3940053"/>
              <a:gd name="connsiteY9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8317 w 3948370"/>
              <a:gd name="connsiteY10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99757 w 3948370"/>
              <a:gd name="connsiteY10" fmla="*/ 20067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0" fmla="*/ 117126 w 3948370"/>
              <a:gd name="connsiteY0" fmla="*/ 423 h 653261"/>
              <a:gd name="connsiteX1" fmla="*/ 374650 w 3948370"/>
              <a:gd name="connsiteY1" fmla="*/ 0 h 653261"/>
              <a:gd name="connsiteX2" fmla="*/ 3839561 w 3948370"/>
              <a:gd name="connsiteY2" fmla="*/ 423 h 653261"/>
              <a:gd name="connsiteX3" fmla="*/ 3948370 w 3948370"/>
              <a:gd name="connsiteY3" fmla="*/ 109232 h 653261"/>
              <a:gd name="connsiteX4" fmla="*/ 3948370 w 3948370"/>
              <a:gd name="connsiteY4" fmla="*/ 544452 h 653261"/>
              <a:gd name="connsiteX5" fmla="*/ 3839561 w 3948370"/>
              <a:gd name="connsiteY5" fmla="*/ 653261 h 653261"/>
              <a:gd name="connsiteX6" fmla="*/ 117126 w 3948370"/>
              <a:gd name="connsiteY6" fmla="*/ 653261 h 653261"/>
              <a:gd name="connsiteX7" fmla="*/ 8317 w 3948370"/>
              <a:gd name="connsiteY7" fmla="*/ 544452 h 653261"/>
              <a:gd name="connsiteX8" fmla="*/ 0 w 3948370"/>
              <a:gd name="connsiteY8" fmla="*/ 400051 h 653261"/>
              <a:gd name="connsiteX0" fmla="*/ 374650 w 3948370"/>
              <a:gd name="connsiteY0" fmla="*/ 0 h 653261"/>
              <a:gd name="connsiteX1" fmla="*/ 3839561 w 3948370"/>
              <a:gd name="connsiteY1" fmla="*/ 423 h 653261"/>
              <a:gd name="connsiteX2" fmla="*/ 3948370 w 3948370"/>
              <a:gd name="connsiteY2" fmla="*/ 109232 h 653261"/>
              <a:gd name="connsiteX3" fmla="*/ 3948370 w 3948370"/>
              <a:gd name="connsiteY3" fmla="*/ 544452 h 653261"/>
              <a:gd name="connsiteX4" fmla="*/ 3839561 w 3948370"/>
              <a:gd name="connsiteY4" fmla="*/ 653261 h 653261"/>
              <a:gd name="connsiteX5" fmla="*/ 117126 w 3948370"/>
              <a:gd name="connsiteY5" fmla="*/ 653261 h 653261"/>
              <a:gd name="connsiteX6" fmla="*/ 8317 w 3948370"/>
              <a:gd name="connsiteY6" fmla="*/ 544452 h 653261"/>
              <a:gd name="connsiteX7" fmla="*/ 0 w 3948370"/>
              <a:gd name="connsiteY7" fmla="*/ 400051 h 65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8370" h="653261">
                <a:moveTo>
                  <a:pt x="374650" y="0"/>
                </a:moveTo>
                <a:lnTo>
                  <a:pt x="3839561" y="423"/>
                </a:lnTo>
                <a:cubicBezTo>
                  <a:pt x="3899655" y="423"/>
                  <a:pt x="3948370" y="49138"/>
                  <a:pt x="3948370" y="109232"/>
                </a:cubicBezTo>
                <a:lnTo>
                  <a:pt x="3948370" y="544452"/>
                </a:lnTo>
                <a:cubicBezTo>
                  <a:pt x="3948370" y="604546"/>
                  <a:pt x="3899655" y="653261"/>
                  <a:pt x="3839561" y="653261"/>
                </a:cubicBezTo>
                <a:lnTo>
                  <a:pt x="117126" y="653261"/>
                </a:lnTo>
                <a:cubicBezTo>
                  <a:pt x="57032" y="653261"/>
                  <a:pt x="8317" y="604546"/>
                  <a:pt x="8317" y="544452"/>
                </a:cubicBezTo>
                <a:lnTo>
                  <a:pt x="0" y="400051"/>
                </a:lnTo>
              </a:path>
            </a:pathLst>
          </a:custGeom>
          <a:noFill/>
          <a:ln w="28575" cap="rnd" cmpd="sng">
            <a:solidFill>
              <a:schemeClr val="tx2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9" tIns="60809" rIns="121619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092">
              <a:buClr>
                <a:srgbClr val="000000"/>
              </a:buClr>
              <a:defRPr/>
            </a:pPr>
            <a:endParaRPr lang="zh-CN" altLang="en-US" sz="1863" b="1" kern="0" spc="67" dirty="0">
              <a:ln w="0"/>
              <a:solidFill>
                <a:srgbClr val="253038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 pitchFamily="34" charset="0"/>
              <a:ea typeface="宋体" panose="02010600030101010101" pitchFamily="2" charset="-122"/>
              <a:sym typeface="Arial"/>
            </a:endParaRPr>
          </a:p>
        </p:txBody>
      </p:sp>
      <p:sp>
        <p:nvSpPr>
          <p:cNvPr id="35" name="文本框 12"/>
          <p:cNvSpPr txBox="1"/>
          <p:nvPr/>
        </p:nvSpPr>
        <p:spPr>
          <a:xfrm>
            <a:off x="1735334" y="4056851"/>
            <a:ext cx="10105279" cy="646986"/>
          </a:xfrm>
          <a:prstGeom prst="roundRect">
            <a:avLst/>
          </a:prstGeom>
          <a:solidFill>
            <a:schemeClr val="tx2"/>
          </a:solidFill>
          <a:ln>
            <a:solidFill>
              <a:srgbClr val="55677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6092">
              <a:buClr>
                <a:srgbClr val="000000"/>
              </a:buClr>
              <a:defRPr/>
            </a:pPr>
            <a:r>
              <a:rPr lang="vi-VN" sz="3200" b="1" kern="0" dirty="0">
                <a:solidFill>
                  <a:prstClr val="white"/>
                </a:solidFill>
                <a:latin typeface="Arial"/>
                <a:sym typeface="Arial"/>
              </a:rPr>
              <a:t>Biết viết đúng quy trình các vần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uôi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uôm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uôc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uôt</a:t>
            </a:r>
            <a:endParaRPr lang="en-US" sz="3200" b="1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39" name="等腰三角形 18"/>
          <p:cNvSpPr/>
          <p:nvPr/>
        </p:nvSpPr>
        <p:spPr>
          <a:xfrm rot="5400000">
            <a:off x="1325832" y="4513976"/>
            <a:ext cx="361477" cy="311619"/>
          </a:xfrm>
          <a:prstGeom prst="triangle">
            <a:avLst/>
          </a:prstGeom>
          <a:solidFill>
            <a:schemeClr val="tx2"/>
          </a:solidFill>
          <a:ln>
            <a:solidFill>
              <a:srgbClr val="264033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9" tIns="60809" rIns="121619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092">
              <a:buClr>
                <a:srgbClr val="000000"/>
              </a:buClr>
              <a:defRPr/>
            </a:pPr>
            <a:endParaRPr lang="zh-CN" altLang="en-US" sz="1863" kern="0" dirty="0">
              <a:solidFill>
                <a:srgbClr val="FCE0D6"/>
              </a:solidFill>
              <a:latin typeface="Cambria" panose="02040503050406030204" pitchFamily="18" charset="0"/>
              <a:ea typeface="宋体" panose="02010600030101010101" pitchFamily="2" charset="-122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427081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3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 animBg="1"/>
      <p:bldP spid="34" grpId="0" animBg="1"/>
      <p:bldP spid="35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324075" y="2032848"/>
            <a:ext cx="4596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377"/>
            <a:endParaRPr lang="en-US" altLang="zh-CN" sz="48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defTabSz="914377"/>
            <a:r>
              <a:rPr lang="en-US" altLang="zh-CN" sz="4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ĐỌC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6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5237" y="1910057"/>
            <a:ext cx="119384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kern="0" dirty="0" err="1">
                <a:solidFill>
                  <a:srgbClr val="FF0000"/>
                </a:solidFill>
                <a:latin typeface="Arial"/>
                <a:sym typeface="Arial"/>
              </a:rPr>
              <a:t>uôi</a:t>
            </a:r>
            <a:r>
              <a:rPr lang="en-US" sz="9600" b="1" kern="0" dirty="0">
                <a:solidFill>
                  <a:srgbClr val="FF0000"/>
                </a:solidFill>
                <a:latin typeface="Arial"/>
                <a:sym typeface="Arial"/>
              </a:rPr>
              <a:t>   </a:t>
            </a:r>
            <a:r>
              <a:rPr lang="en-US" sz="9600" b="1" kern="0" dirty="0" err="1">
                <a:solidFill>
                  <a:srgbClr val="FF0000"/>
                </a:solidFill>
                <a:latin typeface="Arial"/>
                <a:sym typeface="Arial"/>
              </a:rPr>
              <a:t>uôm</a:t>
            </a:r>
            <a:r>
              <a:rPr lang="en-US" sz="9600" b="1" kern="0" dirty="0">
                <a:solidFill>
                  <a:srgbClr val="FF0000"/>
                </a:solidFill>
                <a:latin typeface="Arial"/>
                <a:sym typeface="Arial"/>
              </a:rPr>
              <a:t>  </a:t>
            </a:r>
            <a:r>
              <a:rPr lang="en-US" sz="9600" b="1" kern="0" dirty="0" err="1">
                <a:solidFill>
                  <a:srgbClr val="FF0000"/>
                </a:solidFill>
                <a:latin typeface="Arial"/>
                <a:sym typeface="Arial"/>
              </a:rPr>
              <a:t>uôc</a:t>
            </a:r>
            <a:r>
              <a:rPr lang="en-US" sz="9600" b="1" kern="0" dirty="0">
                <a:solidFill>
                  <a:srgbClr val="FF0000"/>
                </a:solidFill>
                <a:latin typeface="Arial"/>
                <a:sym typeface="Arial"/>
              </a:rPr>
              <a:t>	</a:t>
            </a:r>
            <a:r>
              <a:rPr lang="en-US" sz="9600" b="1" kern="0" dirty="0" err="1">
                <a:solidFill>
                  <a:srgbClr val="FF0000"/>
                </a:solidFill>
                <a:latin typeface="Arial"/>
                <a:sym typeface="Arial"/>
              </a:rPr>
              <a:t>uôt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61187" y="1917631"/>
            <a:ext cx="26918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kern="0" dirty="0" err="1">
                <a:solidFill>
                  <a:srgbClr val="7030A0"/>
                </a:solidFill>
                <a:latin typeface="Arial"/>
                <a:sym typeface="Arial"/>
              </a:rPr>
              <a:t>uô</a:t>
            </a:r>
            <a:r>
              <a:rPr lang="en-US" sz="9600" b="1" kern="0" dirty="0">
                <a:solidFill>
                  <a:srgbClr val="7030A0"/>
                </a:solidFill>
                <a:latin typeface="Arial"/>
                <a:sym typeface="Arial"/>
              </a:rPr>
              <a:t> 	</a:t>
            </a:r>
            <a:endParaRPr lang="en-US" sz="9600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0704" y="1902483"/>
            <a:ext cx="26918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kern="0" dirty="0" err="1">
                <a:solidFill>
                  <a:srgbClr val="7030A0"/>
                </a:solidFill>
                <a:latin typeface="Arial"/>
                <a:sym typeface="Arial"/>
              </a:rPr>
              <a:t>uô</a:t>
            </a:r>
            <a:r>
              <a:rPr lang="en-US" sz="9600" b="1" kern="0" dirty="0">
                <a:solidFill>
                  <a:srgbClr val="7030A0"/>
                </a:solidFill>
                <a:latin typeface="Arial"/>
                <a:sym typeface="Arial"/>
              </a:rPr>
              <a:t> 	</a:t>
            </a:r>
            <a:endParaRPr lang="en-US" sz="9600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562992" y="1910057"/>
            <a:ext cx="26918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kern="0" dirty="0" err="1">
                <a:solidFill>
                  <a:srgbClr val="7030A0"/>
                </a:solidFill>
                <a:latin typeface="Arial"/>
                <a:sym typeface="Arial"/>
              </a:rPr>
              <a:t>uô</a:t>
            </a:r>
            <a:r>
              <a:rPr lang="en-US" sz="9600" b="1" kern="0" dirty="0">
                <a:solidFill>
                  <a:srgbClr val="7030A0"/>
                </a:solidFill>
                <a:latin typeface="Arial"/>
                <a:sym typeface="Arial"/>
              </a:rPr>
              <a:t> 	</a:t>
            </a:r>
            <a:endParaRPr lang="en-US" sz="96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15655" y="1907769"/>
            <a:ext cx="26918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kern="0" dirty="0" err="1">
                <a:solidFill>
                  <a:srgbClr val="7030A0"/>
                </a:solidFill>
                <a:latin typeface="Arial"/>
                <a:sym typeface="Arial"/>
              </a:rPr>
              <a:t>uô</a:t>
            </a:r>
            <a:r>
              <a:rPr lang="en-US" sz="9600" b="1" kern="0" dirty="0">
                <a:solidFill>
                  <a:srgbClr val="7030A0"/>
                </a:solidFill>
                <a:latin typeface="Arial"/>
                <a:sym typeface="Arial"/>
              </a:rPr>
              <a:t> 	</a:t>
            </a:r>
            <a:endParaRPr lang="en-US" sz="9600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02015" y="1906917"/>
            <a:ext cx="22533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kern="0" dirty="0" err="1">
                <a:solidFill>
                  <a:srgbClr val="00B050"/>
                </a:solidFill>
                <a:latin typeface="Arial"/>
                <a:sym typeface="Arial"/>
              </a:rPr>
              <a:t>i</a:t>
            </a:r>
            <a:endParaRPr lang="en-US" sz="9600" dirty="0">
              <a:solidFill>
                <a:srgbClr val="00B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40734" y="1914304"/>
            <a:ext cx="26918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kern="0" dirty="0">
                <a:solidFill>
                  <a:srgbClr val="FFC000"/>
                </a:solidFill>
                <a:latin typeface="Arial"/>
                <a:sym typeface="Arial"/>
              </a:rPr>
              <a:t>m 	</a:t>
            </a:r>
            <a:endParaRPr lang="en-US" sz="9600" dirty="0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995202" y="1917631"/>
            <a:ext cx="26918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kern="0" dirty="0">
                <a:solidFill>
                  <a:srgbClr val="C00000"/>
                </a:solidFill>
                <a:latin typeface="Arial"/>
                <a:sym typeface="Arial"/>
              </a:rPr>
              <a:t>c</a:t>
            </a:r>
            <a:r>
              <a:rPr lang="en-US" sz="9600" b="1" kern="0" dirty="0">
                <a:solidFill>
                  <a:srgbClr val="7030A0"/>
                </a:solidFill>
                <a:latin typeface="Arial"/>
                <a:sym typeface="Arial"/>
              </a:rPr>
              <a:t> 	</a:t>
            </a:r>
            <a:endParaRPr lang="en-US" sz="9600" dirty="0">
              <a:solidFill>
                <a:srgbClr val="7030A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054987" y="1902483"/>
            <a:ext cx="26918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kern="0" dirty="0">
                <a:solidFill>
                  <a:srgbClr val="0070C0"/>
                </a:solidFill>
                <a:latin typeface="Arial"/>
                <a:sym typeface="Arial"/>
              </a:rPr>
              <a:t>t</a:t>
            </a:r>
            <a:r>
              <a:rPr lang="en-US" sz="9600" b="1" kern="0" dirty="0">
                <a:solidFill>
                  <a:srgbClr val="7030A0"/>
                </a:solidFill>
                <a:latin typeface="Arial"/>
                <a:sym typeface="Arial"/>
              </a:rPr>
              <a:t> 	</a:t>
            </a:r>
            <a:endParaRPr lang="en-US" sz="9600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682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5" grpId="0"/>
      <p:bldP spid="16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99E66F5-DD57-40A7-BCF5-2C82972EB6F9}"/>
              </a:ext>
            </a:extLst>
          </p:cNvPr>
          <p:cNvSpPr txBox="1"/>
          <p:nvPr/>
        </p:nvSpPr>
        <p:spPr>
          <a:xfrm>
            <a:off x="366286" y="235568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cánh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buồm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8DC3A7-2B93-48FB-B227-2CAB9D124860}"/>
              </a:ext>
            </a:extLst>
          </p:cNvPr>
          <p:cNvSpPr txBox="1"/>
          <p:nvPr/>
        </p:nvSpPr>
        <p:spPr>
          <a:xfrm>
            <a:off x="366287" y="1401615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nhuộm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vải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050CD2-47D2-4820-9895-155A203455A0}"/>
              </a:ext>
            </a:extLst>
          </p:cNvPr>
          <p:cNvSpPr txBox="1"/>
          <p:nvPr/>
        </p:nvSpPr>
        <p:spPr>
          <a:xfrm>
            <a:off x="366288" y="2630186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cá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đuối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050CD2-47D2-4820-9895-155A203455A0}"/>
              </a:ext>
            </a:extLst>
          </p:cNvPr>
          <p:cNvSpPr txBox="1"/>
          <p:nvPr/>
        </p:nvSpPr>
        <p:spPr>
          <a:xfrm>
            <a:off x="366286" y="3858757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buổi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tối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9E66F5-DD57-40A7-BCF5-2C82972EB6F9}"/>
              </a:ext>
            </a:extLst>
          </p:cNvPr>
          <p:cNvSpPr txBox="1"/>
          <p:nvPr/>
        </p:nvSpPr>
        <p:spPr>
          <a:xfrm>
            <a:off x="6614858" y="235568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trong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suốt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8DC3A7-2B93-48FB-B227-2CAB9D124860}"/>
              </a:ext>
            </a:extLst>
          </p:cNvPr>
          <p:cNvSpPr txBox="1"/>
          <p:nvPr/>
        </p:nvSpPr>
        <p:spPr>
          <a:xfrm>
            <a:off x="6614859" y="1401615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lạnh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buốt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050CD2-47D2-4820-9895-155A203455A0}"/>
              </a:ext>
            </a:extLst>
          </p:cNvPr>
          <p:cNvSpPr txBox="1"/>
          <p:nvPr/>
        </p:nvSpPr>
        <p:spPr>
          <a:xfrm>
            <a:off x="6614860" y="2630186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thuộc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bài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050CD2-47D2-4820-9895-155A203455A0}"/>
              </a:ext>
            </a:extLst>
          </p:cNvPr>
          <p:cNvSpPr txBox="1"/>
          <p:nvPr/>
        </p:nvSpPr>
        <p:spPr>
          <a:xfrm>
            <a:off x="6614858" y="3858757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cái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cuốc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354509" y="1214531"/>
            <a:ext cx="1988891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25709" y="2478833"/>
            <a:ext cx="2303216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489568" y="3624356"/>
            <a:ext cx="1444132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95122" y="4834031"/>
            <a:ext cx="1476553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821984" y="1233768"/>
            <a:ext cx="1426916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507659" y="2357531"/>
            <a:ext cx="1512641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736009" y="3624356"/>
            <a:ext cx="1988891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64734" y="4810312"/>
            <a:ext cx="1503116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4797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3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3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0012" y="0"/>
            <a:ext cx="11938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kern="0" dirty="0">
                <a:solidFill>
                  <a:srgbClr val="FF0000"/>
                </a:solidFill>
                <a:latin typeface="Arial"/>
                <a:sym typeface="Arial"/>
              </a:rPr>
              <a:t>  </a:t>
            </a:r>
            <a:r>
              <a:rPr lang="en-US" sz="7200" b="1" kern="0" dirty="0" err="1">
                <a:solidFill>
                  <a:srgbClr val="FF0000"/>
                </a:solidFill>
                <a:latin typeface="Arial"/>
                <a:sym typeface="Arial"/>
              </a:rPr>
              <a:t>uôi</a:t>
            </a:r>
            <a:r>
              <a:rPr lang="en-US" sz="7200" b="1" kern="0" dirty="0">
                <a:solidFill>
                  <a:srgbClr val="FF0000"/>
                </a:solidFill>
                <a:latin typeface="Arial"/>
                <a:sym typeface="Arial"/>
              </a:rPr>
              <a:t>     </a:t>
            </a:r>
            <a:r>
              <a:rPr lang="en-US" sz="7200" b="1" kern="0" dirty="0" err="1">
                <a:solidFill>
                  <a:srgbClr val="FF0000"/>
                </a:solidFill>
                <a:latin typeface="Arial"/>
                <a:sym typeface="Arial"/>
              </a:rPr>
              <a:t>uôm</a:t>
            </a:r>
            <a:r>
              <a:rPr lang="en-US" sz="7200" b="1" kern="0" dirty="0">
                <a:solidFill>
                  <a:srgbClr val="FF0000"/>
                </a:solidFill>
                <a:latin typeface="Arial"/>
                <a:sym typeface="Arial"/>
              </a:rPr>
              <a:t>     </a:t>
            </a:r>
            <a:r>
              <a:rPr lang="en-US" sz="7200" b="1" kern="0" dirty="0" err="1">
                <a:solidFill>
                  <a:srgbClr val="FF0000"/>
                </a:solidFill>
                <a:latin typeface="Arial"/>
                <a:sym typeface="Arial"/>
              </a:rPr>
              <a:t>uôc</a:t>
            </a:r>
            <a:r>
              <a:rPr lang="en-US" sz="7200" b="1" kern="0" dirty="0">
                <a:solidFill>
                  <a:srgbClr val="FF0000"/>
                </a:solidFill>
                <a:latin typeface="Arial"/>
                <a:sym typeface="Arial"/>
              </a:rPr>
              <a:t>   	</a:t>
            </a:r>
            <a:r>
              <a:rPr lang="en-US" sz="7200" b="1" kern="0" dirty="0" err="1">
                <a:solidFill>
                  <a:srgbClr val="FF0000"/>
                </a:solidFill>
                <a:latin typeface="Arial"/>
                <a:sym typeface="Arial"/>
              </a:rPr>
              <a:t>uôt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9E66F5-DD57-40A7-BCF5-2C82972EB6F9}"/>
              </a:ext>
            </a:extLst>
          </p:cNvPr>
          <p:cNvSpPr txBox="1"/>
          <p:nvPr/>
        </p:nvSpPr>
        <p:spPr>
          <a:xfrm>
            <a:off x="1118761" y="1330943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cánh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buồm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8DC3A7-2B93-48FB-B227-2CAB9D124860}"/>
              </a:ext>
            </a:extLst>
          </p:cNvPr>
          <p:cNvSpPr txBox="1"/>
          <p:nvPr/>
        </p:nvSpPr>
        <p:spPr>
          <a:xfrm>
            <a:off x="1118762" y="2496990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nhuộm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vải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050CD2-47D2-4820-9895-155A203455A0}"/>
              </a:ext>
            </a:extLst>
          </p:cNvPr>
          <p:cNvSpPr txBox="1"/>
          <p:nvPr/>
        </p:nvSpPr>
        <p:spPr>
          <a:xfrm>
            <a:off x="1118763" y="3725561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cá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đuối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050CD2-47D2-4820-9895-155A203455A0}"/>
              </a:ext>
            </a:extLst>
          </p:cNvPr>
          <p:cNvSpPr txBox="1"/>
          <p:nvPr/>
        </p:nvSpPr>
        <p:spPr>
          <a:xfrm>
            <a:off x="1118761" y="4954132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buổi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tối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9E66F5-DD57-40A7-BCF5-2C82972EB6F9}"/>
              </a:ext>
            </a:extLst>
          </p:cNvPr>
          <p:cNvSpPr txBox="1"/>
          <p:nvPr/>
        </p:nvSpPr>
        <p:spPr>
          <a:xfrm>
            <a:off x="7367333" y="1330943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trong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suốt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8DC3A7-2B93-48FB-B227-2CAB9D124860}"/>
              </a:ext>
            </a:extLst>
          </p:cNvPr>
          <p:cNvSpPr txBox="1"/>
          <p:nvPr/>
        </p:nvSpPr>
        <p:spPr>
          <a:xfrm>
            <a:off x="7367334" y="2496990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lạnh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buốt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050CD2-47D2-4820-9895-155A203455A0}"/>
              </a:ext>
            </a:extLst>
          </p:cNvPr>
          <p:cNvSpPr txBox="1"/>
          <p:nvPr/>
        </p:nvSpPr>
        <p:spPr>
          <a:xfrm>
            <a:off x="7367335" y="3725561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thuộc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bài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050CD2-47D2-4820-9895-155A203455A0}"/>
              </a:ext>
            </a:extLst>
          </p:cNvPr>
          <p:cNvSpPr txBox="1"/>
          <p:nvPr/>
        </p:nvSpPr>
        <p:spPr>
          <a:xfrm>
            <a:off x="7367333" y="4954132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cái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cuốc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148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2887" y="0"/>
            <a:ext cx="11938494" cy="482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Cánh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buồm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đón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nắng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bình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minh.</a:t>
            </a:r>
          </a:p>
          <a:p>
            <a:pPr>
              <a:lnSpc>
                <a:spcPct val="200000"/>
              </a:lnSpc>
            </a:pP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Buổi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tối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em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cùng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bà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ngắm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trăng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Chú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mèo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vuốt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râu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bên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vại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nước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Em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đã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học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thuộc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bài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.</a:t>
            </a:r>
            <a:endParaRPr lang="en-US" sz="7200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202109" y="1100231"/>
            <a:ext cx="1217366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82884" y="2309906"/>
            <a:ext cx="1217366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126034" y="3519581"/>
            <a:ext cx="1026866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564184" y="4754401"/>
            <a:ext cx="1217366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8829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gradFill flip="none" rotWithShape="1">
              <a:gsLst>
                <a:gs pos="0">
                  <a:schemeClr val="accent1">
                    <a:tint val="66000"/>
                    <a:satMod val="160000"/>
                    <a:alpha val="99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  <a:scene3d>
            <a:camera prst="orthographicFront"/>
            <a:lightRig rig="threePt" dir="t"/>
          </a:scene3d>
          <a:sp3d extrusionH="76200" contourW="12700">
            <a:extrusionClr>
              <a:schemeClr val="accent2">
                <a:lumMod val="40000"/>
                <a:lumOff val="60000"/>
              </a:schemeClr>
            </a:extrusionClr>
            <a:contourClr>
              <a:schemeClr val="accent1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096000" y="2685974"/>
            <a:ext cx="4648200" cy="2146578"/>
          </a:xfrm>
          <a:prstGeom prst="rect">
            <a:avLst/>
          </a:prstGeom>
          <a:noFill/>
        </p:spPr>
        <p:txBody>
          <a:bodyPr spcFirstLastPara="1" wrap="square" lIns="68580" tIns="34290" rIns="68580" bIns="34290" numCol="1" rtlCol="0">
            <a:prstTxWarp prst="textArchUp">
              <a:avLst>
                <a:gd name="adj" fmla="val 10088593"/>
              </a:avLst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7200" b="1" spc="15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THƯ GIÃN</a:t>
            </a:r>
          </a:p>
        </p:txBody>
      </p:sp>
      <p:pic>
        <p:nvPicPr>
          <p:cNvPr id="4" name="图片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3265" flipH="1">
            <a:off x="7981110" y="132510"/>
            <a:ext cx="1885815" cy="1885815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320" y="3200401"/>
            <a:ext cx="3048000" cy="3264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245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|5.4|3.2|3.2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|2.3|3.4|3|3.5|3.1|2.9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2|7.5|6.5|5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7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8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0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5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6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206</Words>
  <Application>Microsoft Office PowerPoint</Application>
  <PresentationFormat>Widescreen</PresentationFormat>
  <Paragraphs>60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Arial</vt:lpstr>
      <vt:lpstr>Calibri</vt:lpstr>
      <vt:lpstr>Cambria</vt:lpstr>
      <vt:lpstr>DFPOP1-W9</vt:lpstr>
      <vt:lpstr>Times New Roman</vt:lpstr>
      <vt:lpstr>UTM Avo</vt:lpstr>
      <vt:lpstr>Office 主题</vt:lpstr>
      <vt:lpstr>3_Office 主题</vt:lpstr>
      <vt:lpstr>4_Office 主题</vt:lpstr>
      <vt:lpstr>5_Office 主题</vt:lpstr>
      <vt:lpstr>6_Office 主题</vt:lpstr>
      <vt:lpstr>9_Office 主题</vt:lpstr>
      <vt:lpstr>10_Office 主题</vt:lpstr>
      <vt:lpstr>15_Office 主题</vt:lpstr>
      <vt:lpstr>16_Office 主题</vt:lpstr>
      <vt:lpstr>17_Office 主题</vt:lpstr>
      <vt:lpstr>18_Office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Huong</dc:creator>
  <cp:lastModifiedBy>Hong Nhung Nguyen Thi</cp:lastModifiedBy>
  <cp:revision>67</cp:revision>
  <dcterms:created xsi:type="dcterms:W3CDTF">2021-11-30T00:16:57Z</dcterms:created>
  <dcterms:modified xsi:type="dcterms:W3CDTF">2021-12-19T14:55:57Z</dcterms:modified>
</cp:coreProperties>
</file>