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51" r:id="rId3"/>
    <p:sldId id="323" r:id="rId4"/>
    <p:sldId id="355" r:id="rId5"/>
    <p:sldId id="326" r:id="rId6"/>
    <p:sldId id="339" r:id="rId7"/>
    <p:sldId id="333" r:id="rId8"/>
    <p:sldId id="330" r:id="rId9"/>
    <p:sldId id="349" r:id="rId10"/>
    <p:sldId id="352" r:id="rId11"/>
    <p:sldId id="257" r:id="rId12"/>
    <p:sldId id="350" r:id="rId13"/>
    <p:sldId id="289" r:id="rId14"/>
    <p:sldId id="34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3073" autoAdjust="0"/>
  </p:normalViewPr>
  <p:slideViewPr>
    <p:cSldViewPr>
      <p:cViewPr varScale="1">
        <p:scale>
          <a:sx n="55" d="100"/>
          <a:sy n="55" d="100"/>
        </p:scale>
        <p:origin x="164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148A7-D5D6-4954-B9D6-3D80DCB4DA20}" type="datetimeFigureOut">
              <a:rPr lang="en-US" smtClean="0"/>
              <a:pPr/>
              <a:t>12/28/2021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B9C26-27FD-40E7-937F-3A4553036645}" type="slidenum">
              <a:rPr lang="en-US" smtClean="0"/>
              <a:pPr/>
              <a:t>‹#›</a:t>
            </a:fld>
            <a:endParaRPr lang="en-US"/>
          </a:p>
        </p:txBody>
      </p:sp>
    </p:spTree>
    <p:extLst>
      <p:ext uri="{BB962C8B-B14F-4D97-AF65-F5344CB8AC3E}">
        <p14:creationId xmlns:p14="http://schemas.microsoft.com/office/powerpoint/2010/main" val="389067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B9C26-27FD-40E7-937F-3A4553036645}" type="slidenum">
              <a:rPr lang="en-US" smtClean="0"/>
              <a:pPr/>
              <a:t>5</a:t>
            </a:fld>
            <a:endParaRPr lang="en-US"/>
          </a:p>
        </p:txBody>
      </p:sp>
    </p:spTree>
    <p:extLst>
      <p:ext uri="{BB962C8B-B14F-4D97-AF65-F5344CB8AC3E}">
        <p14:creationId xmlns:p14="http://schemas.microsoft.com/office/powerpoint/2010/main" val="146230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668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8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386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93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747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72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76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276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311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962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92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179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20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022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53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650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12/28/2021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62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5.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jfif"/><Relationship Id="rId4" Type="http://schemas.openxmlformats.org/officeDocument/2006/relationships/image" Target="../media/image5.jfif"/><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1" y="814416"/>
            <a:ext cx="6629409" cy="673330"/>
          </a:xfrm>
        </p:spPr>
        <p:txBody>
          <a:bodyPr anchor="ctr"/>
          <a:lstStyle/>
          <a:p>
            <a:pPr algn="ctr"/>
            <a:r>
              <a:rPr lang="en-US" sz="3800" b="1" dirty="0"/>
              <a:t>HOẠT ĐỘNG TRẢI NGHIỆM 1</a:t>
            </a:r>
            <a:endParaRPr lang="en-US" sz="3800" b="1" dirty="0">
              <a:solidFill>
                <a:srgbClr val="00B050"/>
              </a:solidFill>
              <a:effectLst>
                <a:outerShdw blurRad="38100" dist="38100" dir="2700000" algn="tl">
                  <a:srgbClr val="000000">
                    <a:alpha val="43137"/>
                  </a:srgbClr>
                </a:outerShdw>
              </a:effectLst>
              <a:cs typeface="Calibri" panose="020F0502020204030204" pitchFamily="34" charset="0"/>
            </a:endParaRPr>
          </a:p>
        </p:txBody>
      </p:sp>
      <p:sp>
        <p:nvSpPr>
          <p:cNvPr id="7" name="Title 1"/>
          <p:cNvSpPr txBox="1">
            <a:spLocks/>
          </p:cNvSpPr>
          <p:nvPr/>
        </p:nvSpPr>
        <p:spPr>
          <a:xfrm>
            <a:off x="152391" y="2237510"/>
            <a:ext cx="7772400" cy="1600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p:cNvSpPr txBox="1">
            <a:spLocks/>
          </p:cNvSpPr>
          <p:nvPr/>
        </p:nvSpPr>
        <p:spPr>
          <a:xfrm>
            <a:off x="878881" y="3276600"/>
            <a:ext cx="6436319" cy="1816564"/>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0" b="1" dirty="0">
              <a:effectLst>
                <a:outerShdw blurRad="38100" dist="38100" dir="2700000" algn="tl">
                  <a:srgbClr val="000000">
                    <a:alpha val="43137"/>
                  </a:srgbClr>
                </a:outerShdw>
              </a:effectLst>
              <a:cs typeface="Calibri" panose="020F0502020204030204" pitchFamily="34" charset="0"/>
            </a:endParaRPr>
          </a:p>
        </p:txBody>
      </p:sp>
      <p:sp>
        <p:nvSpPr>
          <p:cNvPr id="9" name="Title 1"/>
          <p:cNvSpPr txBox="1">
            <a:spLocks/>
          </p:cNvSpPr>
          <p:nvPr/>
        </p:nvSpPr>
        <p:spPr>
          <a:xfrm>
            <a:off x="134644" y="2819400"/>
            <a:ext cx="7924791" cy="1524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0070C0"/>
                </a:solidFill>
              </a:rPr>
              <a:t>BÀI 10: SỬ DỤNG AN TOÀN ĐỒ DÙNG TRONG GIA ĐÌNH</a:t>
            </a:r>
            <a:endParaRPr lang="en-US" sz="3800" b="1" dirty="0">
              <a:solidFill>
                <a:srgbClr val="0070C0"/>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431311197"/>
      </p:ext>
    </p:extLst>
  </p:cSld>
  <p:clrMapOvr>
    <a:masterClrMapping/>
  </p:clrMapOvr>
  <p:transition spd="slow" advTm="1365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901" y="76200"/>
            <a:ext cx="6477009" cy="978130"/>
          </a:xfrm>
        </p:spPr>
        <p:txBody>
          <a:bodyPr anchor="ctr"/>
          <a:lstStyle/>
          <a:p>
            <a:pPr algn="ctr"/>
            <a:r>
              <a:rPr lang="en-US" sz="3800" b="1" dirty="0"/>
              <a:t>HOẠT ĐỘNG TRẢI NGHIỆM 1</a:t>
            </a:r>
            <a:endParaRPr lang="en-US" sz="3800" b="1" dirty="0">
              <a:solidFill>
                <a:srgbClr val="00B050"/>
              </a:solidFill>
              <a:effectLst>
                <a:outerShdw blurRad="38100" dist="38100" dir="2700000" algn="tl">
                  <a:srgbClr val="000000">
                    <a:alpha val="43137"/>
                  </a:srgbClr>
                </a:outerShdw>
              </a:effectLst>
              <a:cs typeface="Calibri" panose="020F0502020204030204" pitchFamily="34" charset="0"/>
            </a:endParaRPr>
          </a:p>
        </p:txBody>
      </p:sp>
      <p:sp>
        <p:nvSpPr>
          <p:cNvPr id="7" name="Title 1"/>
          <p:cNvSpPr txBox="1">
            <a:spLocks/>
          </p:cNvSpPr>
          <p:nvPr/>
        </p:nvSpPr>
        <p:spPr>
          <a:xfrm>
            <a:off x="152391" y="2237510"/>
            <a:ext cx="7772400" cy="1600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p:cNvSpPr txBox="1">
            <a:spLocks/>
          </p:cNvSpPr>
          <p:nvPr/>
        </p:nvSpPr>
        <p:spPr>
          <a:xfrm>
            <a:off x="878881" y="3276600"/>
            <a:ext cx="6436319" cy="1816564"/>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0" b="1" dirty="0">
              <a:effectLst>
                <a:outerShdw blurRad="38100" dist="38100" dir="2700000" algn="tl">
                  <a:srgbClr val="000000">
                    <a:alpha val="43137"/>
                  </a:srgbClr>
                </a:outerShdw>
              </a:effectLst>
              <a:cs typeface="Calibri" panose="020F0502020204030204" pitchFamily="34" charset="0"/>
            </a:endParaRPr>
          </a:p>
        </p:txBody>
      </p:sp>
      <p:sp>
        <p:nvSpPr>
          <p:cNvPr id="9" name="Title 1">
            <a:extLst>
              <a:ext uri="{FF2B5EF4-FFF2-40B4-BE49-F238E27FC236}">
                <a16:creationId xmlns:a16="http://schemas.microsoft.com/office/drawing/2014/main" id="{90E3859D-883A-4FE9-9553-6C24CCC39DD7}"/>
              </a:ext>
            </a:extLst>
          </p:cNvPr>
          <p:cNvSpPr txBox="1">
            <a:spLocks/>
          </p:cNvSpPr>
          <p:nvPr/>
        </p:nvSpPr>
        <p:spPr>
          <a:xfrm>
            <a:off x="2255493" y="2694365"/>
            <a:ext cx="3962409" cy="1109055"/>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a:effectLst>
                  <a:outerShdw blurRad="38100" dist="38100" dir="2700000" algn="tl">
                    <a:srgbClr val="000000">
                      <a:alpha val="43137"/>
                    </a:srgbClr>
                  </a:outerShdw>
                </a:effectLst>
              </a:rPr>
              <a:t>THƯ GIÃN</a:t>
            </a:r>
            <a:endParaRPr lang="en-US" sz="6000" b="1" dirty="0">
              <a:solidFill>
                <a:srgbClr val="00B050"/>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789074087"/>
      </p:ext>
    </p:extLst>
  </p:cSld>
  <p:clrMapOvr>
    <a:masterClrMapping/>
  </p:clrMapOvr>
  <p:transition spd="slow" advTm="799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82" y="789731"/>
            <a:ext cx="8083118" cy="886670"/>
          </a:xfrm>
        </p:spPr>
        <p:txBody>
          <a:bodyPr>
            <a:noAutofit/>
          </a:bodyPr>
          <a:lstStyle/>
          <a:p>
            <a:pPr>
              <a:lnSpc>
                <a:spcPct val="150000"/>
              </a:lnSpc>
            </a:pPr>
            <a:r>
              <a:rPr lang="en-US" sz="3500" b="1" dirty="0" err="1"/>
              <a:t>Hoạt</a:t>
            </a:r>
            <a:r>
              <a:rPr lang="en-US" sz="3500" b="1" dirty="0"/>
              <a:t> </a:t>
            </a:r>
            <a:r>
              <a:rPr lang="en-US" sz="3500" b="1" dirty="0" err="1"/>
              <a:t>động</a:t>
            </a:r>
            <a:r>
              <a:rPr lang="en-US" sz="3500" b="1" dirty="0"/>
              <a:t> 3: </a:t>
            </a:r>
            <a:r>
              <a:rPr lang="en-US" sz="3500" b="1" dirty="0" err="1"/>
              <a:t>Thực</a:t>
            </a:r>
            <a:r>
              <a:rPr lang="en-US" sz="3500" b="1" dirty="0"/>
              <a:t> </a:t>
            </a:r>
            <a:r>
              <a:rPr lang="en-US" sz="3500" b="1" dirty="0" err="1"/>
              <a:t>hành</a:t>
            </a:r>
            <a:r>
              <a:rPr lang="en-US" sz="3500" b="1" dirty="0"/>
              <a:t> ở </a:t>
            </a:r>
            <a:r>
              <a:rPr lang="en-US" sz="3500" b="1" dirty="0" err="1"/>
              <a:t>gia</a:t>
            </a:r>
            <a:r>
              <a:rPr lang="en-US" sz="3500" b="1" dirty="0"/>
              <a:t> </a:t>
            </a:r>
            <a:r>
              <a:rPr lang="en-US" sz="3500" b="1" dirty="0" err="1"/>
              <a:t>đình</a:t>
            </a:r>
            <a:r>
              <a:rPr lang="en-US" sz="3500" b="1" dirty="0"/>
              <a:t>.</a:t>
            </a:r>
            <a:endParaRPr lang="en-US" sz="3500" dirty="0"/>
          </a:p>
          <a:p>
            <a:pPr marL="0" indent="0">
              <a:lnSpc>
                <a:spcPct val="150000"/>
              </a:lnSpc>
              <a:buNone/>
            </a:pPr>
            <a:endParaRPr lang="en-US" sz="3500" dirty="0"/>
          </a:p>
          <a:p>
            <a:pPr marL="0" lvl="1" indent="0">
              <a:lnSpc>
                <a:spcPct val="150000"/>
              </a:lnSpc>
              <a:buNone/>
            </a:pPr>
            <a:endParaRPr lang="en-US" sz="3500" dirty="0"/>
          </a:p>
        </p:txBody>
      </p:sp>
      <p:sp>
        <p:nvSpPr>
          <p:cNvPr id="10" name="Title 1"/>
          <p:cNvSpPr txBox="1">
            <a:spLocks/>
          </p:cNvSpPr>
          <p:nvPr/>
        </p:nvSpPr>
        <p:spPr>
          <a:xfrm>
            <a:off x="152400" y="179590"/>
            <a:ext cx="2152649" cy="6732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dirty="0"/>
              <a:t>VẬN DỤNG</a:t>
            </a:r>
            <a:endParaRPr lang="en-US" sz="3200" dirty="0"/>
          </a:p>
          <a:p>
            <a:pPr>
              <a:lnSpc>
                <a:spcPct val="150000"/>
              </a:lnSpc>
            </a:pPr>
            <a:endParaRPr lang="en-US" sz="3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364" y="3653270"/>
            <a:ext cx="1886236" cy="3067050"/>
          </a:xfrm>
          <a:prstGeom prst="rect">
            <a:avLst/>
          </a:prstGeom>
          <a:effectLst>
            <a:outerShdw blurRad="50800" dist="38100" dir="2700000" algn="tl" rotWithShape="0">
              <a:prstClr val="black">
                <a:alpha val="16000"/>
              </a:prstClr>
            </a:outerShdw>
          </a:effectLst>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1212" t="6784"/>
          <a:stretch/>
        </p:blipFill>
        <p:spPr>
          <a:xfrm>
            <a:off x="1600200" y="1981200"/>
            <a:ext cx="4800600" cy="4260467"/>
          </a:xfrm>
          <a:prstGeom prst="rect">
            <a:avLst/>
          </a:prstGeom>
        </p:spPr>
      </p:pic>
    </p:spTree>
    <p:custDataLst>
      <p:tags r:id="rId1"/>
    </p:custDataLst>
    <p:extLst>
      <p:ext uri="{BB962C8B-B14F-4D97-AF65-F5344CB8AC3E}">
        <p14:creationId xmlns:p14="http://schemas.microsoft.com/office/powerpoint/2010/main" val="2146762603"/>
      </p:ext>
    </p:extLst>
  </p:cSld>
  <p:clrMapOvr>
    <a:masterClrMapping/>
  </p:clrMapOvr>
  <p:transition spd="slow" advTm="144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565"/>
            <a:ext cx="7239000" cy="660400"/>
          </a:xfrm>
        </p:spPr>
        <p:txBody>
          <a:bodyPr>
            <a:normAutofit/>
          </a:bodyPr>
          <a:lstStyle/>
          <a:p>
            <a:r>
              <a:rPr lang="en-US" sz="3300" b="1" dirty="0"/>
              <a:t> </a:t>
            </a:r>
            <a:r>
              <a:rPr lang="en-US" sz="3300" b="1" dirty="0" err="1"/>
              <a:t>Học</a:t>
            </a:r>
            <a:r>
              <a:rPr lang="en-US" sz="3300" b="1" dirty="0"/>
              <a:t> </a:t>
            </a:r>
            <a:r>
              <a:rPr lang="en-US" sz="3300" b="1" dirty="0" err="1"/>
              <a:t>sinh</a:t>
            </a:r>
            <a:r>
              <a:rPr lang="en-US" sz="3300" b="1" dirty="0"/>
              <a:t> </a:t>
            </a:r>
            <a:r>
              <a:rPr lang="en-US" sz="3300" b="1" dirty="0" err="1"/>
              <a:t>thực</a:t>
            </a:r>
            <a:r>
              <a:rPr lang="en-US" sz="3300" b="1" dirty="0"/>
              <a:t> </a:t>
            </a:r>
            <a:r>
              <a:rPr lang="en-US" sz="3300" b="1" dirty="0" err="1"/>
              <a:t>hiện</a:t>
            </a:r>
            <a:r>
              <a:rPr lang="en-US" sz="3300" b="1" dirty="0"/>
              <a:t> </a:t>
            </a:r>
            <a:r>
              <a:rPr lang="en-US" sz="3300" b="1" dirty="0" err="1"/>
              <a:t>những</a:t>
            </a:r>
            <a:r>
              <a:rPr lang="en-US" sz="3300" b="1" dirty="0"/>
              <a:t> </a:t>
            </a:r>
            <a:r>
              <a:rPr lang="en-US" sz="3300" b="1" dirty="0" err="1"/>
              <a:t>điều</a:t>
            </a:r>
            <a:r>
              <a:rPr lang="en-US" sz="3300" b="1" dirty="0"/>
              <a:t> </a:t>
            </a:r>
            <a:r>
              <a:rPr lang="en-US" sz="3300" b="1" dirty="0" err="1"/>
              <a:t>sau</a:t>
            </a:r>
            <a:r>
              <a:rPr lang="en-US" sz="3300" b="1" dirty="0"/>
              <a:t>:</a:t>
            </a:r>
            <a:endParaRPr lang="en-US" sz="3300" dirty="0"/>
          </a:p>
        </p:txBody>
      </p:sp>
      <p:pic>
        <p:nvPicPr>
          <p:cNvPr id="6" name="Content Placeholder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8005" t="18361" r="15979"/>
          <a:stretch/>
        </p:blipFill>
        <p:spPr>
          <a:xfrm>
            <a:off x="5977343" y="4953000"/>
            <a:ext cx="3166657" cy="1905000"/>
          </a:xfrm>
        </p:spPr>
      </p:pic>
      <p:sp>
        <p:nvSpPr>
          <p:cNvPr id="4" name="Content Placeholder 2">
            <a:extLst>
              <a:ext uri="{FF2B5EF4-FFF2-40B4-BE49-F238E27FC236}">
                <a16:creationId xmlns:a16="http://schemas.microsoft.com/office/drawing/2014/main" id="{D5CDA8DB-1184-48E8-9F2E-FA0BA88E196D}"/>
              </a:ext>
            </a:extLst>
          </p:cNvPr>
          <p:cNvSpPr txBox="1">
            <a:spLocks/>
          </p:cNvSpPr>
          <p:nvPr/>
        </p:nvSpPr>
        <p:spPr>
          <a:xfrm>
            <a:off x="292823" y="1535430"/>
            <a:ext cx="6325942" cy="4572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a:t>-Chia sẻ với bố mẹ, người thân những điều đã học hỏi được về việc sử dụng dụng cụ gia đình an toàn</a:t>
            </a:r>
          </a:p>
          <a:p>
            <a:r>
              <a:rPr lang="en-US" sz="2400"/>
              <a:t>-Nhờ bố mẹ, người thân hướng dẫn cách sử dụng 1 số đồ dùng gia đình bảo đảm an toàn</a:t>
            </a:r>
          </a:p>
          <a:p>
            <a:r>
              <a:rPr lang="en-US" sz="2400"/>
              <a:t>-Thực hành sử dụng một số đồ dùng vào việc giúp đỡ gia đình những việc vừa sức như quét nhà, lau bàn ghế, rửa rau, chăm sóc cây,…</a:t>
            </a:r>
          </a:p>
          <a:p>
            <a:r>
              <a:rPr lang="en-US" sz="2400"/>
              <a:t>-Nghe bố mẹ, người thân nhận xét việc sử dụng đồ dùng gia đình của em</a:t>
            </a:r>
          </a:p>
          <a:p>
            <a:pPr marL="1371600" lvl="3" indent="0">
              <a:buFont typeface="Wingdings 3" charset="2"/>
              <a:buNone/>
            </a:pPr>
            <a:endParaRPr lang="en-US" sz="2800" dirty="0"/>
          </a:p>
        </p:txBody>
      </p:sp>
    </p:spTree>
    <p:extLst>
      <p:ext uri="{BB962C8B-B14F-4D97-AF65-F5344CB8AC3E}">
        <p14:creationId xmlns:p14="http://schemas.microsoft.com/office/powerpoint/2010/main" val="451093040"/>
      </p:ext>
    </p:extLst>
  </p:cSld>
  <p:clrMapOvr>
    <a:masterClrMapping/>
  </p:clrMapOvr>
  <mc:AlternateContent xmlns:mc="http://schemas.openxmlformats.org/markup-compatibility/2006" xmlns:p14="http://schemas.microsoft.com/office/powerpoint/2010/main">
    <mc:Choice Requires="p14">
      <p:transition spd="slow" p14:dur="2000" advTm="40413"/>
    </mc:Choice>
    <mc:Fallback xmlns="">
      <p:transition spd="slow" advTm="404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315200" cy="6186920"/>
          </a:xfrm>
        </p:spPr>
        <p:txBody>
          <a:bodyPr>
            <a:noAutofit/>
          </a:bodyPr>
          <a:lstStyle/>
          <a:p>
            <a:r>
              <a:rPr lang="en-US" sz="4400" b="1" i="1" dirty="0" err="1">
                <a:effectLst>
                  <a:outerShdw blurRad="38100" dist="38100" dir="2700000" algn="tl">
                    <a:srgbClr val="000000">
                      <a:alpha val="43137"/>
                    </a:srgbClr>
                  </a:outerShdw>
                </a:effectLst>
              </a:rPr>
              <a:t>Thông</a:t>
            </a:r>
            <a:r>
              <a:rPr lang="en-US" sz="4400" b="1" i="1" dirty="0">
                <a:effectLst>
                  <a:outerShdw blurRad="38100" dist="38100" dir="2700000" algn="tl">
                    <a:srgbClr val="000000">
                      <a:alpha val="43137"/>
                    </a:srgbClr>
                  </a:outerShdw>
                </a:effectLst>
              </a:rPr>
              <a:t> </a:t>
            </a:r>
            <a:r>
              <a:rPr lang="en-US" sz="4400" b="1" i="1" dirty="0" err="1">
                <a:effectLst>
                  <a:outerShdw blurRad="38100" dist="38100" dir="2700000" algn="tl">
                    <a:srgbClr val="000000">
                      <a:alpha val="43137"/>
                    </a:srgbClr>
                  </a:outerShdw>
                </a:effectLst>
              </a:rPr>
              <a:t>điệp</a:t>
            </a:r>
            <a:r>
              <a:rPr lang="en-US" sz="4400" b="1" i="1" dirty="0">
                <a:effectLst>
                  <a:outerShdw blurRad="38100" dist="38100" dir="2700000" algn="tl">
                    <a:srgbClr val="000000">
                      <a:alpha val="43137"/>
                    </a:srgbClr>
                  </a:outerShdw>
                </a:effectLst>
              </a:rPr>
              <a:t>:</a:t>
            </a:r>
            <a:br>
              <a:rPr lang="en-US" sz="4400" b="1" i="1" dirty="0">
                <a:effectLst>
                  <a:outerShdw blurRad="38100" dist="38100" dir="2700000" algn="tl">
                    <a:srgbClr val="000000">
                      <a:alpha val="43137"/>
                    </a:srgbClr>
                  </a:outerShdw>
                </a:effectLst>
              </a:rPr>
            </a:br>
            <a:r>
              <a:rPr lang="en-US" sz="4400" i="1" dirty="0" err="1">
                <a:solidFill>
                  <a:schemeClr val="tx1"/>
                </a:solidFill>
              </a:rPr>
              <a:t>Mỗi</a:t>
            </a:r>
            <a:r>
              <a:rPr lang="en-US" sz="4400" i="1" dirty="0">
                <a:solidFill>
                  <a:schemeClr val="tx1"/>
                </a:solidFill>
              </a:rPr>
              <a:t> </a:t>
            </a:r>
            <a:r>
              <a:rPr lang="en-US" sz="4400" i="1" dirty="0" err="1">
                <a:solidFill>
                  <a:schemeClr val="tx1"/>
                </a:solidFill>
              </a:rPr>
              <a:t>người</a:t>
            </a:r>
            <a:r>
              <a:rPr lang="en-US" sz="4400" i="1" dirty="0">
                <a:solidFill>
                  <a:schemeClr val="tx1"/>
                </a:solidFill>
              </a:rPr>
              <a:t> </a:t>
            </a:r>
            <a:r>
              <a:rPr lang="en-US" sz="4400" i="1" dirty="0" err="1">
                <a:solidFill>
                  <a:schemeClr val="tx1"/>
                </a:solidFill>
              </a:rPr>
              <a:t>cần</a:t>
            </a:r>
            <a:r>
              <a:rPr lang="en-US" sz="4400" i="1" dirty="0">
                <a:solidFill>
                  <a:schemeClr val="tx1"/>
                </a:solidFill>
              </a:rPr>
              <a:t> </a:t>
            </a:r>
            <a:r>
              <a:rPr lang="en-US" sz="4400" i="1" dirty="0" err="1">
                <a:solidFill>
                  <a:schemeClr val="tx1"/>
                </a:solidFill>
              </a:rPr>
              <a:t>phải</a:t>
            </a:r>
            <a:r>
              <a:rPr lang="en-US" sz="4400" i="1" dirty="0">
                <a:solidFill>
                  <a:schemeClr val="tx1"/>
                </a:solidFill>
              </a:rPr>
              <a:t> </a:t>
            </a:r>
            <a:r>
              <a:rPr lang="en-US" sz="4400" i="1" dirty="0" err="1">
                <a:solidFill>
                  <a:schemeClr val="tx1"/>
                </a:solidFill>
              </a:rPr>
              <a:t>biết</a:t>
            </a:r>
            <a:r>
              <a:rPr lang="en-US" sz="4400" i="1" dirty="0">
                <a:solidFill>
                  <a:schemeClr val="tx1"/>
                </a:solidFill>
              </a:rPr>
              <a:t> </a:t>
            </a:r>
            <a:r>
              <a:rPr lang="en-US" sz="4400" i="1" dirty="0" err="1">
                <a:solidFill>
                  <a:schemeClr val="tx1"/>
                </a:solidFill>
              </a:rPr>
              <a:t>cách</a:t>
            </a:r>
            <a:r>
              <a:rPr lang="en-US" sz="4400" i="1" dirty="0">
                <a:solidFill>
                  <a:schemeClr val="tx1"/>
                </a:solidFill>
              </a:rPr>
              <a:t> </a:t>
            </a:r>
            <a:r>
              <a:rPr lang="en-US" sz="4400" i="1" dirty="0" err="1">
                <a:solidFill>
                  <a:schemeClr val="tx1"/>
                </a:solidFill>
              </a:rPr>
              <a:t>và</a:t>
            </a:r>
            <a:r>
              <a:rPr lang="en-US" sz="4400" i="1" dirty="0">
                <a:solidFill>
                  <a:schemeClr val="tx1"/>
                </a:solidFill>
              </a:rPr>
              <a:t> </a:t>
            </a:r>
            <a:r>
              <a:rPr lang="en-US" sz="4400" i="1" dirty="0" err="1">
                <a:solidFill>
                  <a:schemeClr val="tx1"/>
                </a:solidFill>
              </a:rPr>
              <a:t>thực</a:t>
            </a:r>
            <a:r>
              <a:rPr lang="en-US" sz="4400" i="1" dirty="0">
                <a:solidFill>
                  <a:schemeClr val="tx1"/>
                </a:solidFill>
              </a:rPr>
              <a:t> </a:t>
            </a:r>
            <a:r>
              <a:rPr lang="en-US" sz="4400" i="1" dirty="0" err="1">
                <a:solidFill>
                  <a:schemeClr val="tx1"/>
                </a:solidFill>
              </a:rPr>
              <a:t>hiện</a:t>
            </a:r>
            <a:r>
              <a:rPr lang="en-US" sz="4400" i="1" dirty="0">
                <a:solidFill>
                  <a:schemeClr val="tx1"/>
                </a:solidFill>
              </a:rPr>
              <a:t> </a:t>
            </a:r>
            <a:r>
              <a:rPr lang="en-US" sz="4400" i="1" dirty="0" err="1">
                <a:solidFill>
                  <a:schemeClr val="tx1"/>
                </a:solidFill>
              </a:rPr>
              <a:t>đúng</a:t>
            </a:r>
            <a:r>
              <a:rPr lang="en-US" sz="4400" i="1" dirty="0">
                <a:solidFill>
                  <a:schemeClr val="tx1"/>
                </a:solidFill>
              </a:rPr>
              <a:t> </a:t>
            </a:r>
            <a:r>
              <a:rPr lang="en-US" sz="4400" i="1" dirty="0" err="1">
                <a:solidFill>
                  <a:schemeClr val="tx1"/>
                </a:solidFill>
              </a:rPr>
              <a:t>những</a:t>
            </a:r>
            <a:r>
              <a:rPr lang="en-US" sz="4400" i="1" dirty="0">
                <a:solidFill>
                  <a:schemeClr val="tx1"/>
                </a:solidFill>
              </a:rPr>
              <a:t> </a:t>
            </a:r>
            <a:r>
              <a:rPr lang="en-US" sz="4400" i="1" dirty="0" err="1">
                <a:solidFill>
                  <a:schemeClr val="tx1"/>
                </a:solidFill>
              </a:rPr>
              <a:t>quy</a:t>
            </a:r>
            <a:r>
              <a:rPr lang="en-US" sz="4400" i="1" dirty="0">
                <a:solidFill>
                  <a:schemeClr val="tx1"/>
                </a:solidFill>
              </a:rPr>
              <a:t> </a:t>
            </a:r>
            <a:r>
              <a:rPr lang="en-US" sz="4400" i="1" dirty="0" err="1">
                <a:solidFill>
                  <a:schemeClr val="tx1"/>
                </a:solidFill>
              </a:rPr>
              <a:t>định</a:t>
            </a:r>
            <a:r>
              <a:rPr lang="en-US" sz="4400" i="1" dirty="0">
                <a:solidFill>
                  <a:schemeClr val="tx1"/>
                </a:solidFill>
              </a:rPr>
              <a:t> </a:t>
            </a:r>
            <a:r>
              <a:rPr lang="en-US" sz="4400" i="1" dirty="0" err="1">
                <a:solidFill>
                  <a:schemeClr val="tx1"/>
                </a:solidFill>
              </a:rPr>
              <a:t>về</a:t>
            </a:r>
            <a:r>
              <a:rPr lang="en-US" sz="4400" i="1" dirty="0">
                <a:solidFill>
                  <a:schemeClr val="tx1"/>
                </a:solidFill>
              </a:rPr>
              <a:t> </a:t>
            </a:r>
            <a:r>
              <a:rPr lang="en-US" sz="4400" i="1" dirty="0" err="1">
                <a:solidFill>
                  <a:schemeClr val="tx1"/>
                </a:solidFill>
              </a:rPr>
              <a:t>sử</a:t>
            </a:r>
            <a:r>
              <a:rPr lang="en-US" sz="4400" i="1" dirty="0">
                <a:solidFill>
                  <a:schemeClr val="tx1"/>
                </a:solidFill>
              </a:rPr>
              <a:t> </a:t>
            </a:r>
            <a:r>
              <a:rPr lang="en-US" sz="4400" i="1" dirty="0" err="1">
                <a:solidFill>
                  <a:schemeClr val="tx1"/>
                </a:solidFill>
              </a:rPr>
              <a:t>dụng</a:t>
            </a:r>
            <a:r>
              <a:rPr lang="en-US" sz="4400" i="1" dirty="0">
                <a:solidFill>
                  <a:schemeClr val="tx1"/>
                </a:solidFill>
              </a:rPr>
              <a:t> an </a:t>
            </a:r>
            <a:r>
              <a:rPr lang="en-US" sz="4400" i="1" dirty="0" err="1">
                <a:solidFill>
                  <a:schemeClr val="tx1"/>
                </a:solidFill>
              </a:rPr>
              <a:t>toàn</a:t>
            </a:r>
            <a:r>
              <a:rPr lang="en-US" sz="4400" i="1" dirty="0">
                <a:solidFill>
                  <a:schemeClr val="tx1"/>
                </a:solidFill>
              </a:rPr>
              <a:t> </a:t>
            </a:r>
            <a:r>
              <a:rPr lang="en-US" sz="4400" i="1" dirty="0" err="1">
                <a:solidFill>
                  <a:schemeClr val="tx1"/>
                </a:solidFill>
              </a:rPr>
              <a:t>đồ</a:t>
            </a:r>
            <a:r>
              <a:rPr lang="en-US" sz="4400" i="1" dirty="0">
                <a:solidFill>
                  <a:schemeClr val="tx1"/>
                </a:solidFill>
              </a:rPr>
              <a:t> </a:t>
            </a:r>
            <a:r>
              <a:rPr lang="en-US" sz="4400" i="1" dirty="0" err="1">
                <a:solidFill>
                  <a:schemeClr val="tx1"/>
                </a:solidFill>
              </a:rPr>
              <a:t>dùng</a:t>
            </a:r>
            <a:r>
              <a:rPr lang="en-US" sz="4400" i="1" dirty="0">
                <a:solidFill>
                  <a:schemeClr val="tx1"/>
                </a:solidFill>
              </a:rPr>
              <a:t> </a:t>
            </a:r>
            <a:r>
              <a:rPr lang="en-US" sz="4400" i="1" dirty="0" err="1">
                <a:solidFill>
                  <a:schemeClr val="tx1"/>
                </a:solidFill>
              </a:rPr>
              <a:t>trong</a:t>
            </a:r>
            <a:r>
              <a:rPr lang="en-US" sz="4400" i="1" dirty="0">
                <a:solidFill>
                  <a:schemeClr val="tx1"/>
                </a:solidFill>
              </a:rPr>
              <a:t> </a:t>
            </a:r>
            <a:r>
              <a:rPr lang="en-US" sz="4400" i="1" dirty="0" err="1">
                <a:solidFill>
                  <a:schemeClr val="tx1"/>
                </a:solidFill>
              </a:rPr>
              <a:t>nhà</a:t>
            </a:r>
            <a:r>
              <a:rPr lang="en-US" sz="4400" i="1" dirty="0">
                <a:solidFill>
                  <a:schemeClr val="tx1"/>
                </a:solidFill>
              </a:rPr>
              <a:t> </a:t>
            </a:r>
            <a:r>
              <a:rPr lang="en-US" sz="4400" i="1" dirty="0" err="1">
                <a:solidFill>
                  <a:schemeClr val="tx1"/>
                </a:solidFill>
              </a:rPr>
              <a:t>để</a:t>
            </a:r>
            <a:r>
              <a:rPr lang="en-US" sz="4400" i="1" dirty="0">
                <a:solidFill>
                  <a:schemeClr val="tx1"/>
                </a:solidFill>
              </a:rPr>
              <a:t> </a:t>
            </a:r>
            <a:r>
              <a:rPr lang="en-US" sz="4400" i="1" dirty="0" err="1">
                <a:solidFill>
                  <a:schemeClr val="tx1"/>
                </a:solidFill>
              </a:rPr>
              <a:t>đảm</a:t>
            </a:r>
            <a:r>
              <a:rPr lang="en-US" sz="4400" i="1" dirty="0">
                <a:solidFill>
                  <a:schemeClr val="tx1"/>
                </a:solidFill>
              </a:rPr>
              <a:t> </a:t>
            </a:r>
            <a:r>
              <a:rPr lang="en-US" sz="4400" i="1" dirty="0" err="1">
                <a:solidFill>
                  <a:schemeClr val="tx1"/>
                </a:solidFill>
              </a:rPr>
              <a:t>bảo</a:t>
            </a:r>
            <a:r>
              <a:rPr lang="en-US" sz="4400" i="1" dirty="0">
                <a:solidFill>
                  <a:schemeClr val="tx1"/>
                </a:solidFill>
              </a:rPr>
              <a:t> an </a:t>
            </a:r>
            <a:r>
              <a:rPr lang="en-US" sz="4400" i="1" dirty="0" err="1">
                <a:solidFill>
                  <a:schemeClr val="tx1"/>
                </a:solidFill>
              </a:rPr>
              <a:t>toàn</a:t>
            </a:r>
            <a:r>
              <a:rPr lang="en-US" sz="4400" i="1" dirty="0">
                <a:solidFill>
                  <a:schemeClr val="tx1"/>
                </a:solidFill>
              </a:rPr>
              <a:t> </a:t>
            </a:r>
            <a:r>
              <a:rPr lang="en-US" sz="4400" i="1" dirty="0" err="1">
                <a:solidFill>
                  <a:schemeClr val="tx1"/>
                </a:solidFill>
              </a:rPr>
              <a:t>cho</a:t>
            </a:r>
            <a:r>
              <a:rPr lang="en-US" sz="4400" i="1" dirty="0">
                <a:solidFill>
                  <a:schemeClr val="tx1"/>
                </a:solidFill>
              </a:rPr>
              <a:t> </a:t>
            </a:r>
            <a:r>
              <a:rPr lang="en-US" sz="4400" i="1" dirty="0" err="1">
                <a:solidFill>
                  <a:schemeClr val="tx1"/>
                </a:solidFill>
              </a:rPr>
              <a:t>bản</a:t>
            </a:r>
            <a:r>
              <a:rPr lang="en-US" sz="4400" i="1" dirty="0">
                <a:solidFill>
                  <a:schemeClr val="tx1"/>
                </a:solidFill>
              </a:rPr>
              <a:t> </a:t>
            </a:r>
            <a:r>
              <a:rPr lang="en-US" sz="4400" i="1" dirty="0" err="1">
                <a:solidFill>
                  <a:schemeClr val="tx1"/>
                </a:solidFill>
              </a:rPr>
              <a:t>thân</a:t>
            </a:r>
            <a:r>
              <a:rPr lang="en-US" sz="4400" i="1" dirty="0">
                <a:solidFill>
                  <a:schemeClr val="tx1"/>
                </a:solidFill>
              </a:rPr>
              <a:t> </a:t>
            </a:r>
            <a:r>
              <a:rPr lang="en-US" sz="4400" i="1" dirty="0" err="1">
                <a:solidFill>
                  <a:schemeClr val="tx1"/>
                </a:solidFill>
              </a:rPr>
              <a:t>gia</a:t>
            </a:r>
            <a:r>
              <a:rPr lang="en-US" sz="4400" i="1" dirty="0">
                <a:solidFill>
                  <a:schemeClr val="tx1"/>
                </a:solidFill>
              </a:rPr>
              <a:t> </a:t>
            </a:r>
            <a:r>
              <a:rPr lang="en-US" sz="4400" i="1" dirty="0" err="1">
                <a:solidFill>
                  <a:schemeClr val="tx1"/>
                </a:solidFill>
              </a:rPr>
              <a:t>đình</a:t>
            </a:r>
            <a:r>
              <a:rPr lang="en-US" sz="4400" i="1" dirty="0">
                <a:solidFill>
                  <a:schemeClr val="tx1"/>
                </a:solidFill>
              </a:rPr>
              <a:t>.</a:t>
            </a:r>
            <a:endParaRPr lang="en-US" sz="4400" dirty="0">
              <a:solidFill>
                <a:schemeClr val="tx1"/>
              </a:solidFill>
              <a:effectLst>
                <a:outerShdw blurRad="50800" dist="38100" dir="2700000" algn="tl" rotWithShape="0">
                  <a:prstClr val="black">
                    <a:alpha val="40000"/>
                  </a:prst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364" y="3653270"/>
            <a:ext cx="1886236" cy="3067050"/>
          </a:xfrm>
          <a:prstGeom prst="rect">
            <a:avLst/>
          </a:prstGeom>
          <a:effectLst>
            <a:outerShdw blurRad="50800" dist="38100" dir="2700000" algn="tl" rotWithShape="0">
              <a:prstClr val="black">
                <a:alpha val="16000"/>
              </a:prstClr>
            </a:outerShdw>
          </a:effectLst>
        </p:spPr>
      </p:pic>
    </p:spTree>
    <p:extLst>
      <p:ext uri="{BB962C8B-B14F-4D97-AF65-F5344CB8AC3E}">
        <p14:creationId xmlns:p14="http://schemas.microsoft.com/office/powerpoint/2010/main" val="2029893775"/>
      </p:ext>
    </p:extLst>
  </p:cSld>
  <p:clrMapOvr>
    <a:masterClrMapping/>
  </p:clrMapOvr>
  <p:transition spd="slow" advTm="143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A4ACC5-A15E-4951-9C42-DF0B8550070D}"/>
              </a:ext>
            </a:extLst>
          </p:cNvPr>
          <p:cNvSpPr/>
          <p:nvPr/>
        </p:nvSpPr>
        <p:spPr>
          <a:xfrm>
            <a:off x="533400" y="2362200"/>
            <a:ext cx="7086600" cy="1667765"/>
          </a:xfrm>
          <a:prstGeom prst="rect">
            <a:avLst/>
          </a:prstGeom>
          <a:noFill/>
          <a:scene3d>
            <a:camera prst="obliqueBottomRight"/>
            <a:lightRig rig="threePt" dir="t"/>
          </a:scene3d>
        </p:spPr>
        <p:txBody>
          <a:bodyPr wrap="square" lIns="51435" tIns="25718" rIns="51435" bIns="25718">
            <a:spAutoFit/>
          </a:bodyPr>
          <a:lstStyle/>
          <a:p>
            <a:pPr algn="ctr"/>
            <a:r>
              <a:rPr lang="en-US" sz="3500" b="1" i="1" dirty="0">
                <a:ln w="0"/>
                <a:solidFill>
                  <a:srgbClr val="7030A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KÍNH CHÚC CÁC THẦY CÔ GIÁO </a:t>
            </a:r>
          </a:p>
          <a:p>
            <a:pPr algn="ctr"/>
            <a:r>
              <a:rPr lang="en-US" sz="3500" b="1" i="1" dirty="0">
                <a:ln w="0"/>
                <a:solidFill>
                  <a:srgbClr val="7030A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VÀ CÁC CON HỌC SINH </a:t>
            </a:r>
          </a:p>
          <a:p>
            <a:pPr algn="ctr"/>
            <a:r>
              <a:rPr lang="en-US" sz="3500" b="1" i="1" dirty="0">
                <a:ln w="0"/>
                <a:solidFill>
                  <a:srgbClr val="7030A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LUÔN MẠNH KHỎE, HẠNH PHÚC</a:t>
            </a:r>
          </a:p>
        </p:txBody>
      </p:sp>
    </p:spTree>
    <p:extLst>
      <p:ext uri="{BB962C8B-B14F-4D97-AF65-F5344CB8AC3E}">
        <p14:creationId xmlns:p14="http://schemas.microsoft.com/office/powerpoint/2010/main" val="870541408"/>
      </p:ext>
    </p:extLst>
  </p:cSld>
  <p:clrMapOvr>
    <a:masterClrMapping/>
  </p:clrMapOvr>
  <mc:AlternateContent xmlns:mc="http://schemas.openxmlformats.org/markup-compatibility/2006" xmlns:p14="http://schemas.microsoft.com/office/powerpoint/2010/main">
    <mc:Choice Requires="p14">
      <p:transition spd="slow" p14:dur="2000" advTm="14565"/>
    </mc:Choice>
    <mc:Fallback xmlns="">
      <p:transition spd="slow" advTm="145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901" y="76200"/>
            <a:ext cx="6477009" cy="978130"/>
          </a:xfrm>
        </p:spPr>
        <p:txBody>
          <a:bodyPr anchor="ctr"/>
          <a:lstStyle/>
          <a:p>
            <a:pPr algn="ctr"/>
            <a:r>
              <a:rPr lang="en-US" sz="3800" b="1" dirty="0"/>
              <a:t>HOẠT ĐỘNG TRẢI NGHIỆM 1</a:t>
            </a:r>
            <a:endParaRPr lang="en-US" sz="3800" b="1" dirty="0">
              <a:solidFill>
                <a:srgbClr val="00B050"/>
              </a:solidFill>
              <a:effectLst>
                <a:outerShdw blurRad="38100" dist="38100" dir="2700000" algn="tl">
                  <a:srgbClr val="000000">
                    <a:alpha val="43137"/>
                  </a:srgbClr>
                </a:outerShdw>
              </a:effectLst>
              <a:cs typeface="Calibri" panose="020F0502020204030204" pitchFamily="34" charset="0"/>
            </a:endParaRPr>
          </a:p>
        </p:txBody>
      </p:sp>
      <p:sp>
        <p:nvSpPr>
          <p:cNvPr id="7" name="Title 1"/>
          <p:cNvSpPr txBox="1">
            <a:spLocks/>
          </p:cNvSpPr>
          <p:nvPr/>
        </p:nvSpPr>
        <p:spPr>
          <a:xfrm>
            <a:off x="152391" y="2237510"/>
            <a:ext cx="7772400" cy="1600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p:cNvSpPr txBox="1">
            <a:spLocks/>
          </p:cNvSpPr>
          <p:nvPr/>
        </p:nvSpPr>
        <p:spPr>
          <a:xfrm>
            <a:off x="878881" y="3276600"/>
            <a:ext cx="6436319" cy="1816564"/>
          </a:xfrm>
          <a:prstGeom prst="rect">
            <a:avLst/>
          </a:prstGeom>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0" b="1"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8F3BE063-035E-49E6-9C91-C0BB77D6E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476485"/>
            <a:ext cx="5219700" cy="1708397"/>
          </a:xfrm>
          <a:prstGeom prst="rect">
            <a:avLst/>
          </a:prstGeom>
        </p:spPr>
      </p:pic>
    </p:spTree>
    <p:extLst>
      <p:ext uri="{BB962C8B-B14F-4D97-AF65-F5344CB8AC3E}">
        <p14:creationId xmlns:p14="http://schemas.microsoft.com/office/powerpoint/2010/main" val="3114441724"/>
      </p:ext>
    </p:extLst>
  </p:cSld>
  <p:clrMapOvr>
    <a:masterClrMapping/>
  </p:clrMapOvr>
  <p:transition spd="slow" advTm="1105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347713" cy="762000"/>
          </a:xfrm>
        </p:spPr>
        <p:txBody>
          <a:bodyPr>
            <a:normAutofit fontScale="90000"/>
          </a:bodyPr>
          <a:lstStyle/>
          <a:p>
            <a:pPr algn="ctr"/>
            <a:r>
              <a:rPr lang="en-US" dirty="0"/>
              <a:t> </a:t>
            </a:r>
            <a:r>
              <a:rPr lang="en-US" b="1" u="sng" dirty="0"/>
              <a:t>KHÁM PHÁ – KẾT NỐI</a:t>
            </a:r>
            <a:br>
              <a:rPr lang="en-US" dirty="0"/>
            </a:br>
            <a:endParaRPr lang="en-US" dirty="0"/>
          </a:p>
        </p:txBody>
      </p:sp>
      <p:sp>
        <p:nvSpPr>
          <p:cNvPr id="3" name="Content Placeholder 2"/>
          <p:cNvSpPr>
            <a:spLocks noGrp="1"/>
          </p:cNvSpPr>
          <p:nvPr>
            <p:ph idx="1"/>
          </p:nvPr>
        </p:nvSpPr>
        <p:spPr>
          <a:xfrm>
            <a:off x="533400" y="1028700"/>
            <a:ext cx="6858000" cy="1676400"/>
          </a:xfrm>
        </p:spPr>
        <p:txBody>
          <a:bodyPr>
            <a:noAutofit/>
          </a:bodyPr>
          <a:lstStyle/>
          <a:p>
            <a:pPr marL="0" indent="0">
              <a:buNone/>
            </a:pPr>
            <a:r>
              <a:rPr lang="en-US" sz="2400" b="1" dirty="0" err="1"/>
              <a:t>Hoạt</a:t>
            </a:r>
            <a:r>
              <a:rPr lang="en-US" sz="2400" b="1" dirty="0"/>
              <a:t> </a:t>
            </a:r>
            <a:r>
              <a:rPr lang="en-US" sz="2400" b="1" dirty="0" err="1"/>
              <a:t>động</a:t>
            </a:r>
            <a:r>
              <a:rPr lang="en-US" sz="2400" b="1" dirty="0"/>
              <a:t> 1: </a:t>
            </a:r>
            <a:r>
              <a:rPr lang="en-US" sz="2400" b="1" dirty="0" err="1"/>
              <a:t>Xác</a:t>
            </a:r>
            <a:r>
              <a:rPr lang="en-US" sz="2400" b="1" dirty="0"/>
              <a:t> </a:t>
            </a:r>
            <a:r>
              <a:rPr lang="en-US" sz="2400" b="1" dirty="0" err="1"/>
              <a:t>định</a:t>
            </a:r>
            <a:r>
              <a:rPr lang="en-US" sz="2400" b="1" dirty="0"/>
              <a:t> </a:t>
            </a:r>
            <a:r>
              <a:rPr lang="en-US" sz="2400" b="1" dirty="0" err="1"/>
              <a:t>những</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đồ</a:t>
            </a:r>
            <a:r>
              <a:rPr lang="en-US" sz="2400" b="1" dirty="0"/>
              <a:t> </a:t>
            </a:r>
            <a:r>
              <a:rPr lang="en-US" sz="2400" b="1" dirty="0" err="1"/>
              <a:t>dùng</a:t>
            </a:r>
            <a:r>
              <a:rPr lang="en-US" sz="2400" b="1" dirty="0"/>
              <a:t> </a:t>
            </a:r>
            <a:r>
              <a:rPr lang="en-US" sz="2400" b="1" dirty="0" err="1"/>
              <a:t>trong</a:t>
            </a:r>
            <a:r>
              <a:rPr lang="en-US" sz="2400" b="1" dirty="0"/>
              <a:t> </a:t>
            </a:r>
            <a:r>
              <a:rPr lang="en-US" sz="2400" b="1" dirty="0" err="1"/>
              <a:t>nhà</a:t>
            </a:r>
            <a:r>
              <a:rPr lang="en-US" sz="2400" b="1" dirty="0"/>
              <a:t> an </a:t>
            </a:r>
            <a:r>
              <a:rPr lang="en-US" sz="2400" b="1" dirty="0" err="1"/>
              <a:t>toàn</a:t>
            </a:r>
            <a:r>
              <a:rPr lang="en-US" sz="2400" b="1" dirty="0"/>
              <a:t> </a:t>
            </a:r>
            <a:r>
              <a:rPr lang="en-US" sz="2400" b="1" dirty="0" err="1"/>
              <a:t>và</a:t>
            </a:r>
            <a:r>
              <a:rPr lang="en-US" sz="2400" b="1" dirty="0"/>
              <a:t> </a:t>
            </a:r>
            <a:r>
              <a:rPr lang="en-US" sz="2400" b="1" dirty="0" err="1"/>
              <a:t>không</a:t>
            </a:r>
            <a:r>
              <a:rPr lang="en-US" sz="2400" b="1" dirty="0"/>
              <a:t> an </a:t>
            </a:r>
            <a:r>
              <a:rPr lang="en-US" sz="2400" b="1" dirty="0" err="1"/>
              <a:t>toàn</a:t>
            </a:r>
            <a:endParaRPr lang="en-US" sz="2400" dirty="0"/>
          </a:p>
          <a:p>
            <a:pPr marL="0" lvl="0" indent="0">
              <a:buNone/>
            </a:pPr>
            <a:endParaRPr lang="en-US" sz="24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377" t="34783" r="55914" b="17391"/>
          <a:stretch/>
        </p:blipFill>
        <p:spPr>
          <a:xfrm>
            <a:off x="609600" y="2705100"/>
            <a:ext cx="2743200" cy="1676400"/>
          </a:xfrm>
          <a:prstGeom prst="rect">
            <a:avLst/>
          </a:prstGeom>
        </p:spPr>
      </p:pic>
      <p:pic>
        <p:nvPicPr>
          <p:cNvPr id="5" name="Picture 4">
            <a:extLst>
              <a:ext uri="{FF2B5EF4-FFF2-40B4-BE49-F238E27FC236}">
                <a16:creationId xmlns:a16="http://schemas.microsoft.com/office/drawing/2014/main" id="{A3524A63-F2B6-4C06-8331-E8B440239046}"/>
              </a:ext>
            </a:extLst>
          </p:cNvPr>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2261" t="33369" r="19030" b="18805"/>
          <a:stretch/>
        </p:blipFill>
        <p:spPr>
          <a:xfrm>
            <a:off x="4214113" y="2590800"/>
            <a:ext cx="2743200" cy="1676400"/>
          </a:xfrm>
          <a:prstGeom prst="rect">
            <a:avLst/>
          </a:prstGeom>
        </p:spPr>
      </p:pic>
      <p:pic>
        <p:nvPicPr>
          <p:cNvPr id="6" name="Picture 5">
            <a:extLst>
              <a:ext uri="{FF2B5EF4-FFF2-40B4-BE49-F238E27FC236}">
                <a16:creationId xmlns:a16="http://schemas.microsoft.com/office/drawing/2014/main" id="{B03A5AF7-B812-4782-AC77-04E4B8A75CB5}"/>
              </a:ext>
            </a:extLst>
          </p:cNvPr>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183" t="39131" r="537" b="13043"/>
          <a:stretch/>
        </p:blipFill>
        <p:spPr>
          <a:xfrm>
            <a:off x="2971801" y="4800600"/>
            <a:ext cx="2285999" cy="1676400"/>
          </a:xfrm>
          <a:prstGeom prst="rect">
            <a:avLst/>
          </a:prstGeom>
        </p:spPr>
      </p:pic>
    </p:spTree>
    <p:extLst>
      <p:ext uri="{BB962C8B-B14F-4D97-AF65-F5344CB8AC3E}">
        <p14:creationId xmlns:p14="http://schemas.microsoft.com/office/powerpoint/2010/main" val="3062135706"/>
      </p:ext>
    </p:extLst>
  </p:cSld>
  <p:clrMapOvr>
    <a:masterClrMapping/>
  </p:clrMapOvr>
  <mc:AlternateContent xmlns:mc="http://schemas.openxmlformats.org/markup-compatibility/2006" xmlns:p14="http://schemas.microsoft.com/office/powerpoint/2010/main">
    <mc:Choice Requires="p14">
      <p:transition spd="slow" p14:dur="2000" advTm="104831"/>
    </mc:Choice>
    <mc:Fallback xmlns="">
      <p:transition spd="slow" advTm="1048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347713" cy="762000"/>
          </a:xfrm>
        </p:spPr>
        <p:txBody>
          <a:bodyPr>
            <a:normAutofit fontScale="90000"/>
          </a:bodyPr>
          <a:lstStyle/>
          <a:p>
            <a:pPr algn="ctr"/>
            <a:r>
              <a:rPr lang="en-US" dirty="0"/>
              <a:t> </a:t>
            </a:r>
            <a:r>
              <a:rPr lang="en-US" b="1" u="sng" dirty="0"/>
              <a:t>KHÁM PHÁ – KẾT NỐI</a:t>
            </a:r>
            <a:br>
              <a:rPr lang="en-US" dirty="0"/>
            </a:br>
            <a:endParaRPr lang="en-US" dirty="0"/>
          </a:p>
        </p:txBody>
      </p:sp>
      <p:sp>
        <p:nvSpPr>
          <p:cNvPr id="3" name="Content Placeholder 2"/>
          <p:cNvSpPr>
            <a:spLocks noGrp="1"/>
          </p:cNvSpPr>
          <p:nvPr>
            <p:ph idx="1"/>
          </p:nvPr>
        </p:nvSpPr>
        <p:spPr>
          <a:xfrm>
            <a:off x="533400" y="980094"/>
            <a:ext cx="6858000" cy="1676400"/>
          </a:xfrm>
        </p:spPr>
        <p:txBody>
          <a:bodyPr>
            <a:noAutofit/>
          </a:bodyPr>
          <a:lstStyle/>
          <a:p>
            <a:pPr marL="0" indent="0">
              <a:buNone/>
            </a:pPr>
            <a:r>
              <a:rPr lang="en-US" sz="2400" b="1" dirty="0" err="1"/>
              <a:t>Hãy</a:t>
            </a:r>
            <a:r>
              <a:rPr lang="en-US" sz="2400" b="1" dirty="0"/>
              <a:t> </a:t>
            </a:r>
            <a:r>
              <a:rPr lang="en-US" sz="2400" b="1" dirty="0" err="1"/>
              <a:t>suy</a:t>
            </a:r>
            <a:r>
              <a:rPr lang="en-US" sz="2400" b="1" dirty="0"/>
              <a:t> </a:t>
            </a:r>
            <a:r>
              <a:rPr lang="en-US" sz="2400" b="1" dirty="0" err="1"/>
              <a:t>nghĩ</a:t>
            </a:r>
            <a:r>
              <a:rPr lang="en-US" sz="2400" b="1" dirty="0"/>
              <a:t> </a:t>
            </a:r>
            <a:r>
              <a:rPr lang="en-US" sz="2400" b="1" dirty="0" err="1"/>
              <a:t>và</a:t>
            </a:r>
            <a:r>
              <a:rPr lang="en-US" sz="2400" b="1" dirty="0"/>
              <a:t> </a:t>
            </a:r>
            <a:r>
              <a:rPr lang="en-US" sz="2400" b="1" dirty="0" err="1"/>
              <a:t>chỉ</a:t>
            </a:r>
            <a:r>
              <a:rPr lang="en-US" sz="2400" b="1" dirty="0"/>
              <a:t> ra </a:t>
            </a:r>
            <a:r>
              <a:rPr lang="en-US" sz="2400" b="1" dirty="0" err="1"/>
              <a:t>những</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đồ</a:t>
            </a:r>
            <a:r>
              <a:rPr lang="en-US" sz="2400" b="1" dirty="0"/>
              <a:t> </a:t>
            </a:r>
            <a:r>
              <a:rPr lang="en-US" sz="2400" b="1" dirty="0" err="1"/>
              <a:t>dùng</a:t>
            </a:r>
            <a:r>
              <a:rPr lang="en-US" sz="2400" b="1" dirty="0"/>
              <a:t> </a:t>
            </a:r>
            <a:r>
              <a:rPr lang="en-US" sz="2400" b="1" dirty="0" err="1"/>
              <a:t>gia</a:t>
            </a:r>
            <a:r>
              <a:rPr lang="en-US" sz="2400" b="1" dirty="0"/>
              <a:t> </a:t>
            </a:r>
            <a:r>
              <a:rPr lang="en-US" sz="2400" b="1" dirty="0" err="1"/>
              <a:t>đình</a:t>
            </a:r>
            <a:r>
              <a:rPr lang="en-US" sz="2400" b="1" dirty="0"/>
              <a:t> an </a:t>
            </a:r>
            <a:r>
              <a:rPr lang="en-US" sz="2400" b="1" dirty="0" err="1"/>
              <a:t>toàn</a:t>
            </a:r>
            <a:r>
              <a:rPr lang="en-US" sz="2400" b="1" dirty="0"/>
              <a:t> </a:t>
            </a:r>
            <a:r>
              <a:rPr lang="en-US" sz="2400" b="1" dirty="0" err="1"/>
              <a:t>và</a:t>
            </a:r>
            <a:r>
              <a:rPr lang="en-US" sz="2400" b="1" dirty="0"/>
              <a:t> </a:t>
            </a:r>
            <a:r>
              <a:rPr lang="en-US" sz="2400" b="1" dirty="0" err="1"/>
              <a:t>không</a:t>
            </a:r>
            <a:r>
              <a:rPr lang="en-US" sz="2400" b="1" dirty="0"/>
              <a:t> an </a:t>
            </a:r>
            <a:r>
              <a:rPr lang="en-US" sz="2400" b="1" dirty="0" err="1"/>
              <a:t>toàn</a:t>
            </a:r>
            <a:r>
              <a:rPr lang="en-US" sz="2400" b="1" dirty="0"/>
              <a:t>.</a:t>
            </a:r>
            <a:endParaRPr lang="en-US" sz="2400" dirty="0"/>
          </a:p>
          <a:p>
            <a:pPr marL="0" lvl="0" indent="0">
              <a:buNone/>
            </a:pPr>
            <a:endParaRPr lang="en-US" sz="2400" dirty="0"/>
          </a:p>
        </p:txBody>
      </p:sp>
      <p:pic>
        <p:nvPicPr>
          <p:cNvPr id="10" name="Picture 9" descr="A picture containing baby bed&#10;&#10;Description automatically generated">
            <a:extLst>
              <a:ext uri="{FF2B5EF4-FFF2-40B4-BE49-F238E27FC236}">
                <a16:creationId xmlns:a16="http://schemas.microsoft.com/office/drawing/2014/main" id="{65E38DBE-8589-4AE9-BFA0-7453DBF3F6EA}"/>
              </a:ext>
            </a:extLst>
          </p:cNvPr>
          <p:cNvPicPr>
            <a:picLocks noChangeAspect="1"/>
          </p:cNvPicPr>
          <p:nvPr/>
        </p:nvPicPr>
        <p:blipFill rotWithShape="1">
          <a:blip r:embed="rId3">
            <a:extLst>
              <a:ext uri="{28A0092B-C50C-407E-A947-70E740481C1C}">
                <a14:useLocalDpi xmlns:a14="http://schemas.microsoft.com/office/drawing/2010/main" val="0"/>
              </a:ext>
            </a:extLst>
          </a:blip>
          <a:srcRect l="12735" r="13978" b="25622"/>
          <a:stretch/>
        </p:blipFill>
        <p:spPr>
          <a:xfrm>
            <a:off x="4177668" y="4646366"/>
            <a:ext cx="2443162" cy="1859700"/>
          </a:xfrm>
          <a:prstGeom prst="rect">
            <a:avLst/>
          </a:prstGeom>
        </p:spPr>
      </p:pic>
      <p:pic>
        <p:nvPicPr>
          <p:cNvPr id="12" name="Picture 11" descr="A picture containing fan, person, device&#10;&#10;Description automatically generated">
            <a:extLst>
              <a:ext uri="{FF2B5EF4-FFF2-40B4-BE49-F238E27FC236}">
                <a16:creationId xmlns:a16="http://schemas.microsoft.com/office/drawing/2014/main" id="{CC2511B0-A246-4EE9-8CD8-96E3D410A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1" y="4646366"/>
            <a:ext cx="2619375" cy="1859700"/>
          </a:xfrm>
          <a:prstGeom prst="rect">
            <a:avLst/>
          </a:prstGeom>
        </p:spPr>
      </p:pic>
      <p:pic>
        <p:nvPicPr>
          <p:cNvPr id="14" name="Picture 13" descr="A picture containing scissors, table, pair, wooden&#10;&#10;Description automatically generated">
            <a:extLst>
              <a:ext uri="{FF2B5EF4-FFF2-40B4-BE49-F238E27FC236}">
                <a16:creationId xmlns:a16="http://schemas.microsoft.com/office/drawing/2014/main" id="{128EFD35-B0C6-4A96-897B-D2EE6F534E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33" t="29528" r="13501" b="12513"/>
          <a:stretch/>
        </p:blipFill>
        <p:spPr>
          <a:xfrm>
            <a:off x="4177668" y="2354803"/>
            <a:ext cx="2443162" cy="1846704"/>
          </a:xfrm>
          <a:prstGeom prst="rect">
            <a:avLst/>
          </a:prstGeom>
        </p:spPr>
      </p:pic>
      <p:pic>
        <p:nvPicPr>
          <p:cNvPr id="16" name="Picture 15" descr="A picture containing person, little, young&#10;&#10;Description automatically generated">
            <a:extLst>
              <a:ext uri="{FF2B5EF4-FFF2-40B4-BE49-F238E27FC236}">
                <a16:creationId xmlns:a16="http://schemas.microsoft.com/office/drawing/2014/main" id="{FB78A965-B3AF-46BC-A319-02E8880668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639" y="2352759"/>
            <a:ext cx="2479600" cy="1859700"/>
          </a:xfrm>
          <a:prstGeom prst="rect">
            <a:avLst/>
          </a:prstGeom>
        </p:spPr>
      </p:pic>
      <p:pic>
        <p:nvPicPr>
          <p:cNvPr id="18" name="Picture 17" descr="A picture containing person, indoor, baby&#10;&#10;Description automatically generated">
            <a:extLst>
              <a:ext uri="{FF2B5EF4-FFF2-40B4-BE49-F238E27FC236}">
                <a16:creationId xmlns:a16="http://schemas.microsoft.com/office/drawing/2014/main" id="{3BA85501-14F2-4BA0-8E05-B8A26B3E4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3454" y="2841910"/>
            <a:ext cx="2707146" cy="2452649"/>
          </a:xfrm>
          <a:prstGeom prst="rect">
            <a:avLst/>
          </a:prstGeom>
        </p:spPr>
      </p:pic>
      <p:pic>
        <p:nvPicPr>
          <p:cNvPr id="20" name="Picture 19" descr="A silver knife with a black handle&#10;&#10;Description automatically generated with low confidence">
            <a:extLst>
              <a:ext uri="{FF2B5EF4-FFF2-40B4-BE49-F238E27FC236}">
                <a16:creationId xmlns:a16="http://schemas.microsoft.com/office/drawing/2014/main" id="{800E51B4-948E-4DF6-940D-63A969EAD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7217" y="2841911"/>
            <a:ext cx="2443162" cy="2452650"/>
          </a:xfrm>
          <a:prstGeom prst="rect">
            <a:avLst/>
          </a:prstGeom>
        </p:spPr>
      </p:pic>
      <p:pic>
        <p:nvPicPr>
          <p:cNvPr id="22" name="Picture 21" descr="A child with a stethoscope around his neck&#10;&#10;Description automatically generated with medium confidence">
            <a:extLst>
              <a:ext uri="{FF2B5EF4-FFF2-40B4-BE49-F238E27FC236}">
                <a16:creationId xmlns:a16="http://schemas.microsoft.com/office/drawing/2014/main" id="{15684473-2E87-4943-B8F1-20DE850123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367" y="2841911"/>
            <a:ext cx="2718697" cy="2452650"/>
          </a:xfrm>
          <a:prstGeom prst="rect">
            <a:avLst/>
          </a:prstGeom>
        </p:spPr>
      </p:pic>
    </p:spTree>
    <p:custDataLst>
      <p:tags r:id="rId1"/>
    </p:custDataLst>
    <p:extLst>
      <p:ext uri="{BB962C8B-B14F-4D97-AF65-F5344CB8AC3E}">
        <p14:creationId xmlns:p14="http://schemas.microsoft.com/office/powerpoint/2010/main" val="4071861303"/>
      </p:ext>
    </p:extLst>
  </p:cSld>
  <p:clrMapOvr>
    <a:masterClrMapping/>
  </p:clrMapOvr>
  <mc:AlternateContent xmlns:mc="http://schemas.openxmlformats.org/markup-compatibility/2006" xmlns:p14="http://schemas.microsoft.com/office/powerpoint/2010/main">
    <mc:Choice Requires="p14">
      <p:transition spd="slow" p14:dur="2000" advTm="119222"/>
    </mc:Choice>
    <mc:Fallback xmlns="">
      <p:transition spd="slow" advTm="119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effectLst>
                  <a:outerShdw blurRad="38100" dist="38100" dir="2700000" algn="tl">
                    <a:srgbClr val="000000">
                      <a:alpha val="43137"/>
                    </a:srgbClr>
                  </a:outerShdw>
                </a:effectLst>
              </a:rPr>
              <a:t>Trò</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chơi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Kể</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chuyện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về</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đồ</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dùng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gia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đình</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229967476"/>
      </p:ext>
    </p:extLst>
  </p:cSld>
  <p:clrMapOvr>
    <a:masterClrMapping/>
  </p:clrMapOvr>
  <mc:AlternateContent xmlns:mc="http://schemas.openxmlformats.org/markup-compatibility/2006" xmlns:p14="http://schemas.microsoft.com/office/powerpoint/2010/main">
    <mc:Choice Requires="p14">
      <p:transition spd="slow" p14:dur="2000" advTm="37185"/>
    </mc:Choice>
    <mc:Fallback xmlns="">
      <p:transition spd="slow" advTm="371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410200"/>
          </a:xfrm>
        </p:spPr>
        <p:txBody>
          <a:bodyPr>
            <a:normAutofit/>
          </a:bodyPr>
          <a:lstStyle/>
          <a:p>
            <a:r>
              <a:rPr lang="en-US" i="1" dirty="0"/>
              <a:t>- </a:t>
            </a:r>
            <a:r>
              <a:rPr lang="en-US" i="1" dirty="0" err="1"/>
              <a:t>Kết</a:t>
            </a:r>
            <a:r>
              <a:rPr lang="en-US" i="1" dirty="0"/>
              <a:t> </a:t>
            </a:r>
            <a:r>
              <a:rPr lang="en-US" i="1" dirty="0" err="1"/>
              <a:t>luận</a:t>
            </a:r>
            <a:r>
              <a:rPr lang="en-US" i="1" dirty="0"/>
              <a:t>: </a:t>
            </a:r>
            <a:r>
              <a:rPr lang="en-US" i="1" dirty="0">
                <a:solidFill>
                  <a:srgbClr val="0070C0"/>
                </a:solidFill>
              </a:rPr>
              <a:t>Khi </a:t>
            </a:r>
            <a:r>
              <a:rPr lang="en-US" i="1" dirty="0" err="1">
                <a:solidFill>
                  <a:srgbClr val="0070C0"/>
                </a:solidFill>
              </a:rPr>
              <a:t>làm</a:t>
            </a:r>
            <a:r>
              <a:rPr lang="en-US" i="1" dirty="0">
                <a:solidFill>
                  <a:srgbClr val="0070C0"/>
                </a:solidFill>
              </a:rPr>
              <a:t> </a:t>
            </a:r>
            <a:r>
              <a:rPr lang="en-US" i="1" dirty="0" err="1">
                <a:solidFill>
                  <a:srgbClr val="0070C0"/>
                </a:solidFill>
              </a:rPr>
              <a:t>việc</a:t>
            </a:r>
            <a:r>
              <a:rPr lang="en-US" i="1" dirty="0">
                <a:solidFill>
                  <a:srgbClr val="0070C0"/>
                </a:solidFill>
              </a:rPr>
              <a:t> </a:t>
            </a:r>
            <a:r>
              <a:rPr lang="en-US" i="1" dirty="0" err="1">
                <a:solidFill>
                  <a:srgbClr val="0070C0"/>
                </a:solidFill>
              </a:rPr>
              <a:t>nhà</a:t>
            </a:r>
            <a:r>
              <a:rPr lang="en-US" i="1" dirty="0">
                <a:solidFill>
                  <a:srgbClr val="0070C0"/>
                </a:solidFill>
              </a:rPr>
              <a:t>, </a:t>
            </a:r>
            <a:r>
              <a:rPr lang="en-US" i="1" dirty="0" err="1">
                <a:solidFill>
                  <a:srgbClr val="0070C0"/>
                </a:solidFill>
              </a:rPr>
              <a:t>các</a:t>
            </a:r>
            <a:r>
              <a:rPr lang="en-US" i="1" dirty="0">
                <a:solidFill>
                  <a:srgbClr val="0070C0"/>
                </a:solidFill>
              </a:rPr>
              <a:t> </a:t>
            </a:r>
            <a:r>
              <a:rPr lang="en-US" i="1" dirty="0" err="1">
                <a:solidFill>
                  <a:srgbClr val="0070C0"/>
                </a:solidFill>
              </a:rPr>
              <a:t>em</a:t>
            </a:r>
            <a:r>
              <a:rPr lang="en-US" i="1" dirty="0">
                <a:solidFill>
                  <a:srgbClr val="0070C0"/>
                </a:solidFill>
              </a:rPr>
              <a:t> </a:t>
            </a:r>
            <a:r>
              <a:rPr lang="en-US" i="1" dirty="0" err="1">
                <a:solidFill>
                  <a:srgbClr val="0070C0"/>
                </a:solidFill>
              </a:rPr>
              <a:t>chú</a:t>
            </a:r>
            <a:r>
              <a:rPr lang="en-US" i="1" dirty="0">
                <a:solidFill>
                  <a:srgbClr val="0070C0"/>
                </a:solidFill>
              </a:rPr>
              <a:t> ý </a:t>
            </a:r>
            <a:r>
              <a:rPr lang="en-US" i="1" dirty="0" err="1">
                <a:solidFill>
                  <a:srgbClr val="0070C0"/>
                </a:solidFill>
              </a:rPr>
              <a:t>thực</a:t>
            </a:r>
            <a:r>
              <a:rPr lang="en-US" i="1" dirty="0">
                <a:solidFill>
                  <a:srgbClr val="0070C0"/>
                </a:solidFill>
              </a:rPr>
              <a:t> </a:t>
            </a:r>
            <a:r>
              <a:rPr lang="en-US" i="1" dirty="0" err="1">
                <a:solidFill>
                  <a:srgbClr val="0070C0"/>
                </a:solidFill>
              </a:rPr>
              <a:t>hiện</a:t>
            </a:r>
            <a:r>
              <a:rPr lang="en-US" i="1" dirty="0">
                <a:solidFill>
                  <a:srgbClr val="0070C0"/>
                </a:solidFill>
              </a:rPr>
              <a:t> </a:t>
            </a:r>
            <a:r>
              <a:rPr lang="en-US" i="1" dirty="0" err="1">
                <a:solidFill>
                  <a:srgbClr val="0070C0"/>
                </a:solidFill>
              </a:rPr>
              <a:t>những</a:t>
            </a:r>
            <a:r>
              <a:rPr lang="en-US" i="1" dirty="0">
                <a:solidFill>
                  <a:srgbClr val="0070C0"/>
                </a:solidFill>
              </a:rPr>
              <a:t> </a:t>
            </a:r>
            <a:r>
              <a:rPr lang="en-US" i="1" dirty="0" err="1">
                <a:solidFill>
                  <a:srgbClr val="0070C0"/>
                </a:solidFill>
              </a:rPr>
              <a:t>hành</a:t>
            </a:r>
            <a:r>
              <a:rPr lang="en-US" i="1" dirty="0">
                <a:solidFill>
                  <a:srgbClr val="0070C0"/>
                </a:solidFill>
              </a:rPr>
              <a:t> </a:t>
            </a:r>
            <a:r>
              <a:rPr lang="en-US" i="1" dirty="0" err="1">
                <a:solidFill>
                  <a:srgbClr val="0070C0"/>
                </a:solidFill>
              </a:rPr>
              <a:t>động</a:t>
            </a:r>
            <a:r>
              <a:rPr lang="en-US" i="1" dirty="0">
                <a:solidFill>
                  <a:srgbClr val="0070C0"/>
                </a:solidFill>
              </a:rPr>
              <a:t> </a:t>
            </a:r>
            <a:r>
              <a:rPr lang="en-US" i="1" dirty="0" err="1">
                <a:solidFill>
                  <a:srgbClr val="0070C0"/>
                </a:solidFill>
              </a:rPr>
              <a:t>sử</a:t>
            </a:r>
            <a:r>
              <a:rPr lang="en-US" i="1" dirty="0">
                <a:solidFill>
                  <a:srgbClr val="0070C0"/>
                </a:solidFill>
              </a:rPr>
              <a:t> </a:t>
            </a:r>
            <a:r>
              <a:rPr lang="en-US" i="1" dirty="0" err="1">
                <a:solidFill>
                  <a:srgbClr val="0070C0"/>
                </a:solidFill>
              </a:rPr>
              <a:t>dụng</a:t>
            </a:r>
            <a:r>
              <a:rPr lang="en-US" i="1" dirty="0">
                <a:solidFill>
                  <a:srgbClr val="0070C0"/>
                </a:solidFill>
              </a:rPr>
              <a:t> </a:t>
            </a:r>
            <a:r>
              <a:rPr lang="en-US" i="1" dirty="0" err="1">
                <a:solidFill>
                  <a:srgbClr val="0070C0"/>
                </a:solidFill>
              </a:rPr>
              <a:t>đồ</a:t>
            </a:r>
            <a:r>
              <a:rPr lang="en-US" i="1" dirty="0">
                <a:solidFill>
                  <a:srgbClr val="0070C0"/>
                </a:solidFill>
              </a:rPr>
              <a:t> </a:t>
            </a:r>
            <a:r>
              <a:rPr lang="en-US" i="1" dirty="0" err="1">
                <a:solidFill>
                  <a:srgbClr val="0070C0"/>
                </a:solidFill>
              </a:rPr>
              <a:t>dùng</a:t>
            </a:r>
            <a:r>
              <a:rPr lang="en-US" i="1" dirty="0">
                <a:solidFill>
                  <a:srgbClr val="0070C0"/>
                </a:solidFill>
              </a:rPr>
              <a:t> </a:t>
            </a:r>
            <a:r>
              <a:rPr lang="en-US" i="1" dirty="0" err="1">
                <a:solidFill>
                  <a:srgbClr val="0070C0"/>
                </a:solidFill>
              </a:rPr>
              <a:t>gia</a:t>
            </a:r>
            <a:r>
              <a:rPr lang="en-US" i="1" dirty="0">
                <a:solidFill>
                  <a:srgbClr val="0070C0"/>
                </a:solidFill>
              </a:rPr>
              <a:t> </a:t>
            </a:r>
            <a:r>
              <a:rPr lang="en-US" i="1" dirty="0" err="1">
                <a:solidFill>
                  <a:srgbClr val="0070C0"/>
                </a:solidFill>
              </a:rPr>
              <a:t>đình</a:t>
            </a:r>
            <a:r>
              <a:rPr lang="en-US" i="1" dirty="0">
                <a:solidFill>
                  <a:srgbClr val="0070C0"/>
                </a:solidFill>
              </a:rPr>
              <a:t> an </a:t>
            </a:r>
            <a:r>
              <a:rPr lang="en-US" i="1" dirty="0" err="1">
                <a:solidFill>
                  <a:srgbClr val="0070C0"/>
                </a:solidFill>
              </a:rPr>
              <a:t>toàn</a:t>
            </a:r>
            <a:r>
              <a:rPr lang="en-US" i="1" dirty="0">
                <a:solidFill>
                  <a:srgbClr val="0070C0"/>
                </a:solidFill>
              </a:rPr>
              <a:t>, </a:t>
            </a:r>
            <a:r>
              <a:rPr lang="en-US" i="1" dirty="0" err="1">
                <a:solidFill>
                  <a:srgbClr val="0070C0"/>
                </a:solidFill>
              </a:rPr>
              <a:t>phù</a:t>
            </a:r>
            <a:r>
              <a:rPr lang="en-US" i="1" dirty="0">
                <a:solidFill>
                  <a:srgbClr val="0070C0"/>
                </a:solidFill>
              </a:rPr>
              <a:t> </a:t>
            </a:r>
            <a:r>
              <a:rPr lang="en-US" i="1" dirty="0" err="1">
                <a:solidFill>
                  <a:srgbClr val="0070C0"/>
                </a:solidFill>
              </a:rPr>
              <a:t>hợp</a:t>
            </a:r>
            <a:r>
              <a:rPr lang="en-US" i="1" dirty="0">
                <a:solidFill>
                  <a:srgbClr val="0070C0"/>
                </a:solidFill>
              </a:rPr>
              <a:t> </a:t>
            </a:r>
            <a:r>
              <a:rPr lang="en-US" i="1" dirty="0" err="1">
                <a:solidFill>
                  <a:srgbClr val="0070C0"/>
                </a:solidFill>
              </a:rPr>
              <a:t>với</a:t>
            </a:r>
            <a:r>
              <a:rPr lang="en-US" i="1" dirty="0">
                <a:solidFill>
                  <a:srgbClr val="0070C0"/>
                </a:solidFill>
              </a:rPr>
              <a:t> </a:t>
            </a:r>
            <a:r>
              <a:rPr lang="en-US" i="1" dirty="0" err="1">
                <a:solidFill>
                  <a:srgbClr val="0070C0"/>
                </a:solidFill>
              </a:rPr>
              <a:t>sức</a:t>
            </a:r>
            <a:r>
              <a:rPr lang="en-US" i="1" dirty="0">
                <a:solidFill>
                  <a:srgbClr val="0070C0"/>
                </a:solidFill>
              </a:rPr>
              <a:t> </a:t>
            </a:r>
            <a:r>
              <a:rPr lang="en-US" i="1" dirty="0" err="1">
                <a:solidFill>
                  <a:srgbClr val="0070C0"/>
                </a:solidFill>
              </a:rPr>
              <a:t>của</a:t>
            </a:r>
            <a:r>
              <a:rPr lang="en-US" i="1" dirty="0">
                <a:solidFill>
                  <a:srgbClr val="0070C0"/>
                </a:solidFill>
              </a:rPr>
              <a:t> </a:t>
            </a:r>
            <a:r>
              <a:rPr lang="en-US" i="1" dirty="0" err="1">
                <a:solidFill>
                  <a:srgbClr val="0070C0"/>
                </a:solidFill>
              </a:rPr>
              <a:t>mình</a:t>
            </a:r>
            <a:r>
              <a:rPr lang="en-US" i="1" dirty="0">
                <a:solidFill>
                  <a:srgbClr val="0070C0"/>
                </a:solidFill>
              </a:rPr>
              <a:t>; </a:t>
            </a:r>
            <a:r>
              <a:rPr lang="en-US" i="1" dirty="0" err="1">
                <a:solidFill>
                  <a:srgbClr val="0070C0"/>
                </a:solidFill>
              </a:rPr>
              <a:t>tuyệt</a:t>
            </a:r>
            <a:r>
              <a:rPr lang="en-US" i="1" dirty="0">
                <a:solidFill>
                  <a:srgbClr val="0070C0"/>
                </a:solidFill>
              </a:rPr>
              <a:t> </a:t>
            </a:r>
            <a:r>
              <a:rPr lang="en-US" i="1" dirty="0" err="1">
                <a:solidFill>
                  <a:srgbClr val="0070C0"/>
                </a:solidFill>
              </a:rPr>
              <a:t>đối</a:t>
            </a:r>
            <a:r>
              <a:rPr lang="en-US" i="1" dirty="0">
                <a:solidFill>
                  <a:srgbClr val="0070C0"/>
                </a:solidFill>
              </a:rPr>
              <a:t> </a:t>
            </a:r>
            <a:r>
              <a:rPr lang="en-US" i="1" dirty="0" err="1">
                <a:solidFill>
                  <a:srgbClr val="0070C0"/>
                </a:solidFill>
              </a:rPr>
              <a:t>không</a:t>
            </a:r>
            <a:r>
              <a:rPr lang="en-US" i="1" dirty="0">
                <a:solidFill>
                  <a:srgbClr val="0070C0"/>
                </a:solidFill>
              </a:rPr>
              <a:t> </a:t>
            </a:r>
            <a:r>
              <a:rPr lang="en-US" i="1" dirty="0" err="1">
                <a:solidFill>
                  <a:srgbClr val="0070C0"/>
                </a:solidFill>
              </a:rPr>
              <a:t>được</a:t>
            </a:r>
            <a:r>
              <a:rPr lang="en-US" i="1" dirty="0">
                <a:solidFill>
                  <a:srgbClr val="0070C0"/>
                </a:solidFill>
              </a:rPr>
              <a:t> </a:t>
            </a:r>
            <a:r>
              <a:rPr lang="en-US" i="1" dirty="0" err="1">
                <a:solidFill>
                  <a:srgbClr val="0070C0"/>
                </a:solidFill>
              </a:rPr>
              <a:t>thực</a:t>
            </a:r>
            <a:r>
              <a:rPr lang="en-US" i="1" dirty="0">
                <a:solidFill>
                  <a:srgbClr val="0070C0"/>
                </a:solidFill>
              </a:rPr>
              <a:t> </a:t>
            </a:r>
            <a:r>
              <a:rPr lang="en-US" i="1" dirty="0" err="1">
                <a:solidFill>
                  <a:srgbClr val="0070C0"/>
                </a:solidFill>
              </a:rPr>
              <a:t>hiện</a:t>
            </a:r>
            <a:r>
              <a:rPr lang="en-US" i="1" dirty="0">
                <a:solidFill>
                  <a:srgbClr val="0070C0"/>
                </a:solidFill>
              </a:rPr>
              <a:t> </a:t>
            </a:r>
            <a:r>
              <a:rPr lang="en-US" i="1" dirty="0" err="1">
                <a:solidFill>
                  <a:srgbClr val="0070C0"/>
                </a:solidFill>
              </a:rPr>
              <a:t>những</a:t>
            </a:r>
            <a:r>
              <a:rPr lang="en-US" i="1" dirty="0">
                <a:solidFill>
                  <a:srgbClr val="0070C0"/>
                </a:solidFill>
              </a:rPr>
              <a:t> </a:t>
            </a:r>
            <a:r>
              <a:rPr lang="en-US" i="1" dirty="0" err="1">
                <a:solidFill>
                  <a:srgbClr val="0070C0"/>
                </a:solidFill>
              </a:rPr>
              <a:t>hành</a:t>
            </a:r>
            <a:r>
              <a:rPr lang="en-US" i="1" dirty="0">
                <a:solidFill>
                  <a:srgbClr val="0070C0"/>
                </a:solidFill>
              </a:rPr>
              <a:t> </a:t>
            </a:r>
            <a:r>
              <a:rPr lang="en-US" i="1" dirty="0" err="1">
                <a:solidFill>
                  <a:srgbClr val="0070C0"/>
                </a:solidFill>
              </a:rPr>
              <a:t>động</a:t>
            </a:r>
            <a:r>
              <a:rPr lang="en-US" i="1" dirty="0">
                <a:solidFill>
                  <a:srgbClr val="0070C0"/>
                </a:solidFill>
              </a:rPr>
              <a:t> </a:t>
            </a:r>
            <a:r>
              <a:rPr lang="en-US" i="1" dirty="0" err="1">
                <a:solidFill>
                  <a:srgbClr val="0070C0"/>
                </a:solidFill>
              </a:rPr>
              <a:t>sử</a:t>
            </a:r>
            <a:r>
              <a:rPr lang="en-US" i="1" dirty="0">
                <a:solidFill>
                  <a:srgbClr val="0070C0"/>
                </a:solidFill>
              </a:rPr>
              <a:t> </a:t>
            </a:r>
            <a:r>
              <a:rPr lang="en-US" i="1" dirty="0" err="1">
                <a:solidFill>
                  <a:srgbClr val="0070C0"/>
                </a:solidFill>
              </a:rPr>
              <a:t>dụng</a:t>
            </a:r>
            <a:r>
              <a:rPr lang="en-US" i="1" dirty="0">
                <a:solidFill>
                  <a:srgbClr val="0070C0"/>
                </a:solidFill>
              </a:rPr>
              <a:t> </a:t>
            </a:r>
            <a:r>
              <a:rPr lang="en-US" i="1" dirty="0" err="1">
                <a:solidFill>
                  <a:srgbClr val="0070C0"/>
                </a:solidFill>
              </a:rPr>
              <a:t>đồ</a:t>
            </a:r>
            <a:r>
              <a:rPr lang="en-US" i="1" dirty="0">
                <a:solidFill>
                  <a:srgbClr val="0070C0"/>
                </a:solidFill>
              </a:rPr>
              <a:t> </a:t>
            </a:r>
            <a:r>
              <a:rPr lang="en-US" i="1" dirty="0" err="1">
                <a:solidFill>
                  <a:srgbClr val="0070C0"/>
                </a:solidFill>
              </a:rPr>
              <a:t>dùng</a:t>
            </a:r>
            <a:r>
              <a:rPr lang="en-US" i="1" dirty="0">
                <a:solidFill>
                  <a:srgbClr val="0070C0"/>
                </a:solidFill>
              </a:rPr>
              <a:t> </a:t>
            </a:r>
            <a:r>
              <a:rPr lang="en-US" i="1" dirty="0" err="1">
                <a:solidFill>
                  <a:srgbClr val="0070C0"/>
                </a:solidFill>
              </a:rPr>
              <a:t>gia</a:t>
            </a:r>
            <a:r>
              <a:rPr lang="en-US" i="1" dirty="0">
                <a:solidFill>
                  <a:srgbClr val="0070C0"/>
                </a:solidFill>
              </a:rPr>
              <a:t> </a:t>
            </a:r>
            <a:r>
              <a:rPr lang="en-US" i="1" dirty="0" err="1">
                <a:solidFill>
                  <a:srgbClr val="0070C0"/>
                </a:solidFill>
              </a:rPr>
              <a:t>đình</a:t>
            </a:r>
            <a:r>
              <a:rPr lang="en-US" i="1" dirty="0">
                <a:solidFill>
                  <a:srgbClr val="0070C0"/>
                </a:solidFill>
              </a:rPr>
              <a:t> </a:t>
            </a:r>
            <a:r>
              <a:rPr lang="en-US" i="1" dirty="0" err="1">
                <a:solidFill>
                  <a:srgbClr val="0070C0"/>
                </a:solidFill>
              </a:rPr>
              <a:t>không</a:t>
            </a:r>
            <a:r>
              <a:rPr lang="en-US" i="1" dirty="0">
                <a:solidFill>
                  <a:srgbClr val="0070C0"/>
                </a:solidFill>
              </a:rPr>
              <a:t> an </a:t>
            </a:r>
            <a:r>
              <a:rPr lang="en-US" i="1" dirty="0" err="1">
                <a:solidFill>
                  <a:srgbClr val="0070C0"/>
                </a:solidFill>
              </a:rPr>
              <a:t>toàn</a:t>
            </a:r>
            <a:r>
              <a:rPr lang="en-US" i="1" dirty="0">
                <a:solidFill>
                  <a:srgbClr val="0070C0"/>
                </a:solidFill>
              </a:rPr>
              <a:t> </a:t>
            </a:r>
            <a:r>
              <a:rPr lang="en-US" i="1" dirty="0" err="1">
                <a:solidFill>
                  <a:srgbClr val="0070C0"/>
                </a:solidFill>
              </a:rPr>
              <a:t>để</a:t>
            </a:r>
            <a:r>
              <a:rPr lang="en-US" i="1" dirty="0">
                <a:solidFill>
                  <a:srgbClr val="0070C0"/>
                </a:solidFill>
              </a:rPr>
              <a:t> </a:t>
            </a:r>
            <a:r>
              <a:rPr lang="en-US" i="1" dirty="0" err="1">
                <a:solidFill>
                  <a:srgbClr val="0070C0"/>
                </a:solidFill>
              </a:rPr>
              <a:t>tránh</a:t>
            </a:r>
            <a:r>
              <a:rPr lang="en-US" i="1" dirty="0">
                <a:solidFill>
                  <a:srgbClr val="0070C0"/>
                </a:solidFill>
              </a:rPr>
              <a:t> </a:t>
            </a:r>
            <a:r>
              <a:rPr lang="en-US" i="1" dirty="0" err="1">
                <a:solidFill>
                  <a:srgbClr val="0070C0"/>
                </a:solidFill>
              </a:rPr>
              <a:t>những</a:t>
            </a:r>
            <a:r>
              <a:rPr lang="en-US" i="1" dirty="0">
                <a:solidFill>
                  <a:srgbClr val="0070C0"/>
                </a:solidFill>
              </a:rPr>
              <a:t> tai </a:t>
            </a:r>
            <a:r>
              <a:rPr lang="en-US" i="1" dirty="0" err="1">
                <a:solidFill>
                  <a:srgbClr val="0070C0"/>
                </a:solidFill>
              </a:rPr>
              <a:t>nạn</a:t>
            </a:r>
            <a:r>
              <a:rPr lang="en-US" i="1" dirty="0">
                <a:solidFill>
                  <a:srgbClr val="0070C0"/>
                </a:solidFill>
              </a:rPr>
              <a:t>, </a:t>
            </a:r>
            <a:r>
              <a:rPr lang="en-US" i="1" dirty="0" err="1">
                <a:solidFill>
                  <a:srgbClr val="0070C0"/>
                </a:solidFill>
              </a:rPr>
              <a:t>thương</a:t>
            </a:r>
            <a:r>
              <a:rPr lang="en-US" i="1" dirty="0">
                <a:solidFill>
                  <a:srgbClr val="0070C0"/>
                </a:solidFill>
              </a:rPr>
              <a:t> </a:t>
            </a:r>
            <a:r>
              <a:rPr lang="en-US" i="1" dirty="0" err="1">
                <a:solidFill>
                  <a:srgbClr val="0070C0"/>
                </a:solidFill>
              </a:rPr>
              <a:t>tích</a:t>
            </a:r>
            <a:r>
              <a:rPr lang="en-US" i="1" dirty="0">
                <a:solidFill>
                  <a:srgbClr val="0070C0"/>
                </a:solidFill>
              </a:rPr>
              <a:t> </a:t>
            </a:r>
            <a:r>
              <a:rPr lang="en-US" i="1" dirty="0" err="1">
                <a:solidFill>
                  <a:srgbClr val="0070C0"/>
                </a:solidFill>
              </a:rPr>
              <a:t>có</a:t>
            </a:r>
            <a:r>
              <a:rPr lang="en-US" i="1" dirty="0">
                <a:solidFill>
                  <a:srgbClr val="0070C0"/>
                </a:solidFill>
              </a:rPr>
              <a:t> </a:t>
            </a:r>
            <a:r>
              <a:rPr lang="en-US" i="1" dirty="0" err="1">
                <a:solidFill>
                  <a:srgbClr val="0070C0"/>
                </a:solidFill>
              </a:rPr>
              <a:t>thể</a:t>
            </a:r>
            <a:r>
              <a:rPr lang="en-US" i="1" dirty="0">
                <a:solidFill>
                  <a:srgbClr val="0070C0"/>
                </a:solidFill>
              </a:rPr>
              <a:t> </a:t>
            </a:r>
            <a:r>
              <a:rPr lang="en-US" i="1" dirty="0" err="1">
                <a:solidFill>
                  <a:srgbClr val="0070C0"/>
                </a:solidFill>
              </a:rPr>
              <a:t>xảy</a:t>
            </a:r>
            <a:r>
              <a:rPr lang="en-US" i="1" dirty="0">
                <a:solidFill>
                  <a:srgbClr val="0070C0"/>
                </a:solidFill>
              </a:rPr>
              <a:t> ra.</a:t>
            </a:r>
          </a:p>
        </p:txBody>
      </p:sp>
    </p:spTree>
    <p:extLst>
      <p:ext uri="{BB962C8B-B14F-4D97-AF65-F5344CB8AC3E}">
        <p14:creationId xmlns:p14="http://schemas.microsoft.com/office/powerpoint/2010/main" val="1052730326"/>
      </p:ext>
    </p:extLst>
  </p:cSld>
  <p:clrMapOvr>
    <a:masterClrMapping/>
  </p:clrMapOvr>
  <mc:AlternateContent xmlns:mc="http://schemas.openxmlformats.org/markup-compatibility/2006" xmlns:p14="http://schemas.microsoft.com/office/powerpoint/2010/main">
    <mc:Choice Requires="p14">
      <p:transition spd="slow" p14:dur="2000" advTm="22369"/>
    </mc:Choice>
    <mc:Fallback xmlns="">
      <p:transition spd="slow" advTm="2236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1"/>
            <a:ext cx="2895601" cy="685800"/>
          </a:xfrm>
        </p:spPr>
        <p:txBody>
          <a:bodyPr>
            <a:normAutofit fontScale="90000"/>
          </a:bodyPr>
          <a:lstStyle/>
          <a:p>
            <a:r>
              <a:rPr lang="en-US" dirty="0"/>
              <a:t> </a:t>
            </a:r>
            <a:r>
              <a:rPr lang="en-US" b="1" u="sng" dirty="0"/>
              <a:t>THỰC HÀNH</a:t>
            </a:r>
            <a:br>
              <a:rPr lang="en-US" dirty="0"/>
            </a:br>
            <a:endParaRPr lang="en-US" dirty="0"/>
          </a:p>
        </p:txBody>
      </p:sp>
      <p:sp>
        <p:nvSpPr>
          <p:cNvPr id="3" name="Content Placeholder 2"/>
          <p:cNvSpPr>
            <a:spLocks noGrp="1"/>
          </p:cNvSpPr>
          <p:nvPr>
            <p:ph idx="1"/>
          </p:nvPr>
        </p:nvSpPr>
        <p:spPr>
          <a:xfrm>
            <a:off x="228600" y="838200"/>
            <a:ext cx="7239000" cy="1371600"/>
          </a:xfrm>
        </p:spPr>
        <p:txBody>
          <a:bodyPr>
            <a:normAutofit/>
          </a:bodyPr>
          <a:lstStyle/>
          <a:p>
            <a:pPr marL="0" indent="0">
              <a:buNone/>
            </a:pPr>
            <a:r>
              <a:rPr lang="en-US" sz="3200" b="1" dirty="0" err="1"/>
              <a:t>Hoạt</a:t>
            </a:r>
            <a:r>
              <a:rPr lang="en-US" sz="3200" b="1" dirty="0"/>
              <a:t> </a:t>
            </a:r>
            <a:r>
              <a:rPr lang="en-US" sz="3200" b="1" dirty="0" err="1"/>
              <a:t>động</a:t>
            </a:r>
            <a:r>
              <a:rPr lang="en-US" sz="3200" b="1" dirty="0"/>
              <a:t> 2: </a:t>
            </a:r>
            <a:r>
              <a:rPr lang="en-US" sz="3200" b="1" dirty="0" err="1"/>
              <a:t>Nhận</a:t>
            </a:r>
            <a:r>
              <a:rPr lang="en-US" sz="3200" b="1" dirty="0"/>
              <a:t> </a:t>
            </a:r>
            <a:r>
              <a:rPr lang="en-US" sz="3200" b="1" dirty="0" err="1"/>
              <a:t>xét</a:t>
            </a:r>
            <a:r>
              <a:rPr lang="en-US" sz="3200" b="1" dirty="0"/>
              <a:t> </a:t>
            </a:r>
            <a:r>
              <a:rPr lang="en-US" sz="3200" b="1" dirty="0" err="1"/>
              <a:t>các</a:t>
            </a:r>
            <a:r>
              <a:rPr lang="en-US" sz="3200" b="1" dirty="0"/>
              <a:t> </a:t>
            </a:r>
            <a:r>
              <a:rPr lang="en-US" sz="3200" b="1" dirty="0" err="1"/>
              <a:t>hành</a:t>
            </a:r>
            <a:r>
              <a:rPr lang="en-US" sz="3200" b="1" dirty="0"/>
              <a:t> vi </a:t>
            </a:r>
            <a:r>
              <a:rPr lang="en-US" sz="3200" b="1" dirty="0" err="1"/>
              <a:t>sử</a:t>
            </a:r>
            <a:r>
              <a:rPr lang="en-US" sz="3200" b="1" dirty="0"/>
              <a:t> </a:t>
            </a:r>
            <a:r>
              <a:rPr lang="en-US" sz="3200" b="1" dirty="0" err="1"/>
              <a:t>dụng</a:t>
            </a:r>
            <a:r>
              <a:rPr lang="en-US" sz="3200" b="1" dirty="0"/>
              <a:t> </a:t>
            </a:r>
            <a:r>
              <a:rPr lang="en-US" sz="3200" b="1" dirty="0" err="1"/>
              <a:t>đồ</a:t>
            </a:r>
            <a:r>
              <a:rPr lang="en-US" sz="3200" b="1" dirty="0"/>
              <a:t> </a:t>
            </a:r>
            <a:r>
              <a:rPr lang="en-US" sz="3200" b="1" dirty="0" err="1"/>
              <a:t>dùng</a:t>
            </a:r>
            <a:r>
              <a:rPr lang="en-US" sz="3200" b="1" dirty="0"/>
              <a:t> </a:t>
            </a:r>
            <a:r>
              <a:rPr lang="en-US" sz="3200" b="1" dirty="0" err="1"/>
              <a:t>gia</a:t>
            </a:r>
            <a:r>
              <a:rPr lang="en-US" sz="3200" b="1" dirty="0"/>
              <a:t> </a:t>
            </a:r>
            <a:r>
              <a:rPr lang="en-US" sz="3200" b="1" dirty="0" err="1"/>
              <a:t>đình</a:t>
            </a:r>
            <a:r>
              <a:rPr lang="en-US" sz="3200" dirty="0">
                <a:latin typeface="Times New Roman" pitchFamily="18" charset="0"/>
                <a:cs typeface="Times New Roman" pitchFamily="18" charset="0"/>
              </a:rPr>
              <a:t>.</a:t>
            </a:r>
            <a:endParaRPr lang="en-US" sz="32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23077" r="50000" b="5770"/>
          <a:stretch/>
        </p:blipFill>
        <p:spPr>
          <a:xfrm>
            <a:off x="457200" y="2324099"/>
            <a:ext cx="3581400" cy="2819400"/>
          </a:xfrm>
          <a:prstGeom prst="rect">
            <a:avLst/>
          </a:prstGeom>
        </p:spPr>
      </p:pic>
      <p:pic>
        <p:nvPicPr>
          <p:cNvPr id="5" name="Picture 4">
            <a:extLst>
              <a:ext uri="{FF2B5EF4-FFF2-40B4-BE49-F238E27FC236}">
                <a16:creationId xmlns:a16="http://schemas.microsoft.com/office/drawing/2014/main" id="{F5B0E32A-73B0-4D6C-92AF-31C41E11CE7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1064" t="22116" r="-1064" b="6731"/>
          <a:stretch/>
        </p:blipFill>
        <p:spPr>
          <a:xfrm>
            <a:off x="4267200" y="2324099"/>
            <a:ext cx="3581400" cy="2819400"/>
          </a:xfrm>
          <a:prstGeom prst="rect">
            <a:avLst/>
          </a:prstGeom>
        </p:spPr>
      </p:pic>
    </p:spTree>
    <p:custDataLst>
      <p:tags r:id="rId1"/>
    </p:custDataLst>
    <p:extLst>
      <p:ext uri="{BB962C8B-B14F-4D97-AF65-F5344CB8AC3E}">
        <p14:creationId xmlns:p14="http://schemas.microsoft.com/office/powerpoint/2010/main" val="2528342576"/>
      </p:ext>
    </p:extLst>
  </p:cSld>
  <p:clrMapOvr>
    <a:masterClrMapping/>
  </p:clrMapOvr>
  <mc:AlternateContent xmlns:mc="http://schemas.openxmlformats.org/markup-compatibility/2006" xmlns:p14="http://schemas.microsoft.com/office/powerpoint/2010/main">
    <mc:Choice Requires="p14">
      <p:transition spd="slow" p14:dur="2000" advTm="73107"/>
    </mc:Choice>
    <mc:Fallback xmlns="">
      <p:transition spd="slow" advTm="73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6347714" cy="685800"/>
          </a:xfrm>
        </p:spPr>
        <p:txBody>
          <a:bodyPr>
            <a:normAutofit fontScale="25000" lnSpcReduction="20000"/>
          </a:bodyPr>
          <a:lstStyle/>
          <a:p>
            <a:r>
              <a:rPr lang="en-US" sz="4000" b="1" dirty="0">
                <a:latin typeface="Times New Roman" panose="02020603050405020304" pitchFamily="18" charset="0"/>
                <a:cs typeface="Times New Roman" panose="02020603050405020304" pitchFamily="18" charset="0"/>
              </a:rPr>
              <a:t> </a:t>
            </a:r>
            <a:r>
              <a:rPr lang="en-US" sz="10000" b="1" dirty="0" err="1">
                <a:solidFill>
                  <a:srgbClr val="92D050"/>
                </a:solidFill>
                <a:latin typeface="Times New Roman" panose="02020603050405020304" pitchFamily="18" charset="0"/>
                <a:cs typeface="Times New Roman" panose="02020603050405020304" pitchFamily="18" charset="0"/>
              </a:rPr>
              <a:t>Tranh</a:t>
            </a:r>
            <a:r>
              <a:rPr lang="en-US" sz="10000" b="1" dirty="0">
                <a:solidFill>
                  <a:srgbClr val="92D050"/>
                </a:solidFill>
                <a:latin typeface="Times New Roman" panose="02020603050405020304" pitchFamily="18" charset="0"/>
                <a:cs typeface="Times New Roman" panose="02020603050405020304" pitchFamily="18" charset="0"/>
              </a:rPr>
              <a:t> 1</a:t>
            </a:r>
            <a:r>
              <a:rPr lang="en-US" sz="10000" b="1"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Bạn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sờ</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tay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vào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ấm</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điện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đang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cắm</a:t>
            </a:r>
            <a:endParaRPr lang="en-US" sz="10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3600" b="1" dirty="0"/>
              <a:t> </a:t>
            </a:r>
            <a:endParaRPr lang="en-US" sz="36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r="4062"/>
          <a:stretch/>
        </p:blipFill>
        <p:spPr>
          <a:xfrm>
            <a:off x="381000" y="1066800"/>
            <a:ext cx="6652512" cy="4724400"/>
          </a:xfrm>
          <a:prstGeom prst="rect">
            <a:avLst/>
          </a:prstGeom>
        </p:spPr>
      </p:pic>
    </p:spTree>
    <p:extLst>
      <p:ext uri="{BB962C8B-B14F-4D97-AF65-F5344CB8AC3E}">
        <p14:creationId xmlns:p14="http://schemas.microsoft.com/office/powerpoint/2010/main" val="2430027637"/>
      </p:ext>
    </p:extLst>
  </p:cSld>
  <p:clrMapOvr>
    <a:masterClrMapping/>
  </p:clrMapOvr>
  <mc:AlternateContent xmlns:mc="http://schemas.openxmlformats.org/markup-compatibility/2006" xmlns:p14="http://schemas.microsoft.com/office/powerpoint/2010/main">
    <mc:Choice Requires="p14">
      <p:transition spd="slow" p14:dur="2000" advTm="30112"/>
    </mc:Choice>
    <mc:Fallback xmlns="">
      <p:transition spd="slow" advTm="301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6858000" cy="990601"/>
          </a:xfrm>
        </p:spPr>
        <p:txBody>
          <a:bodyPr>
            <a:noAutofit/>
          </a:bodyPr>
          <a:lstStyle/>
          <a:p>
            <a:pPr marL="0" indent="0">
              <a:buNone/>
            </a:pPr>
            <a:endParaRPr lang="en-US" sz="3400" dirty="0">
              <a:latin typeface="Times New Roman" panose="02020603050405020304" pitchFamily="18" charset="0"/>
              <a:cs typeface="Times New Roman" panose="02020603050405020304" pitchFamily="18" charset="0"/>
            </a:endParaRPr>
          </a:p>
          <a:p>
            <a:r>
              <a:rPr lang="en-US" sz="3400" b="1" dirty="0" err="1">
                <a:solidFill>
                  <a:srgbClr val="92D050"/>
                </a:solidFill>
                <a:latin typeface="Times New Roman" panose="02020603050405020304" pitchFamily="18" charset="0"/>
                <a:cs typeface="Times New Roman" panose="02020603050405020304" pitchFamily="18" charset="0"/>
              </a:rPr>
              <a:t>Tranh</a:t>
            </a:r>
            <a:r>
              <a:rPr lang="en-US" sz="3400" b="1" dirty="0">
                <a:solidFill>
                  <a:srgbClr val="92D050"/>
                </a:solidFill>
                <a:latin typeface="Times New Roman" panose="02020603050405020304" pitchFamily="18" charset="0"/>
                <a:cs typeface="Times New Roman" panose="02020603050405020304" pitchFamily="18" charset="0"/>
              </a:rPr>
              <a:t> 2</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bạn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nam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cầm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kéo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bạn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nữ</a:t>
            </a:r>
            <a:r>
              <a:rPr lang="en-US" sz="3400" dirty="0">
                <a:latin typeface="Times New Roman" panose="02020603050405020304" pitchFamily="18" charset="0"/>
                <a:cs typeface="Times New Roman" panose="02020603050405020304" pitchFamily="18" charset="0"/>
              </a:rPr>
              <a:t> </a:t>
            </a:r>
          </a:p>
          <a:p>
            <a:pPr marL="0" indent="0">
              <a:buNone/>
            </a:pPr>
            <a:r>
              <a:rPr lang="en-US" sz="3400" b="1" dirty="0"/>
              <a:t> </a:t>
            </a:r>
            <a:endParaRPr lang="en-US" sz="3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8200" y="2057400"/>
            <a:ext cx="6384330" cy="3352800"/>
          </a:xfrm>
          <a:prstGeom prst="rect">
            <a:avLst/>
          </a:prstGeom>
        </p:spPr>
      </p:pic>
    </p:spTree>
    <p:extLst>
      <p:ext uri="{BB962C8B-B14F-4D97-AF65-F5344CB8AC3E}">
        <p14:creationId xmlns:p14="http://schemas.microsoft.com/office/powerpoint/2010/main" val="1265903341"/>
      </p:ext>
    </p:extLst>
  </p:cSld>
  <p:clrMapOvr>
    <a:masterClrMapping/>
  </p:clrMapOvr>
  <mc:AlternateContent xmlns:mc="http://schemas.openxmlformats.org/markup-compatibility/2006" xmlns:p14="http://schemas.microsoft.com/office/powerpoint/2010/main">
    <mc:Choice Requires="p14">
      <p:transition spd="slow" p14:dur="2000" advTm="59922"/>
    </mc:Choice>
    <mc:Fallback xmlns="">
      <p:transition spd="slow" advTm="5992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5|5.9|5|3.1|9.9|8.7|6|5.8"/>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0.7|1|10.4|1.5"/>
</p:tagLst>
</file>

<file path=ppt/tags/tag4.xml><?xml version="1.0" encoding="utf-8"?>
<p:tagLst xmlns:a="http://schemas.openxmlformats.org/drawingml/2006/main" xmlns:r="http://schemas.openxmlformats.org/officeDocument/2006/relationships" xmlns:p="http://schemas.openxmlformats.org/presentationml/2006/main">
  <p:tag name="TIMING" val="|2|0.9|8"/>
</p:tagLst>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Cambria"/>
        <a:ea typeface=""/>
        <a:cs typeface=""/>
      </a:majorFont>
      <a:minorFont>
        <a:latin typeface="Cambri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6145</TotalTime>
  <Words>387</Words>
  <Application>Microsoft Office PowerPoint</Application>
  <PresentationFormat>On-screen Show (4:3)</PresentationFormat>
  <Paragraphs>31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 3</vt:lpstr>
      <vt:lpstr>Facet</vt:lpstr>
      <vt:lpstr>HOẠT ĐỘNG TRẢI NGHIỆM 1</vt:lpstr>
      <vt:lpstr>HOẠT ĐỘNG TRẢI NGHIỆM 1</vt:lpstr>
      <vt:lpstr> KHÁM PHÁ – KẾT NỐI </vt:lpstr>
      <vt:lpstr> KHÁM PHÁ – KẾT NỐI </vt:lpstr>
      <vt:lpstr>Trò chơi “Kể chuyện về đồ dùng gia đình”  </vt:lpstr>
      <vt:lpstr>- Kết luận: Khi làm việc nhà, các em chú ý thực hiện những hành động sử dụng đồ dùng gia đình an toàn, phù hợp với sức của mình; tuyệt đối không được thực hiện những hành động sử dụng đồ dùng gia đình không an toàn để tránh những tai nạn, thương tích có thể xảy ra.</vt:lpstr>
      <vt:lpstr> THỰC HÀNH </vt:lpstr>
      <vt:lpstr>PowerPoint Presentation</vt:lpstr>
      <vt:lpstr>PowerPoint Presentation</vt:lpstr>
      <vt:lpstr>HOẠT ĐỘNG TRẢI NGHIỆM 1</vt:lpstr>
      <vt:lpstr>PowerPoint Presentation</vt:lpstr>
      <vt:lpstr> Học sinh thực hiện những điều sau:</vt:lpstr>
      <vt:lpstr>Thông điệp: Mỗi người cần phải biết cách và thực hiện đúng những quy định về sử dụng an toàn đồ dùng trong nhà để đảm bảo an toàn cho bản thân gia đình.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Hong Nhung Nguyen Thi</cp:lastModifiedBy>
  <cp:revision>276</cp:revision>
  <dcterms:created xsi:type="dcterms:W3CDTF">2006-08-16T00:00:00Z</dcterms:created>
  <dcterms:modified xsi:type="dcterms:W3CDTF">2021-12-28T05:12:55Z</dcterms:modified>
</cp:coreProperties>
</file>