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375" r:id="rId2"/>
    <p:sldId id="286" r:id="rId3"/>
    <p:sldId id="263" r:id="rId4"/>
    <p:sldId id="267" r:id="rId5"/>
    <p:sldId id="269" r:id="rId6"/>
    <p:sldId id="270" r:id="rId7"/>
    <p:sldId id="274" r:id="rId8"/>
    <p:sldId id="271" r:id="rId9"/>
    <p:sldId id="276" r:id="rId10"/>
    <p:sldId id="306" r:id="rId11"/>
    <p:sldId id="307" r:id="rId12"/>
    <p:sldId id="304" r:id="rId13"/>
    <p:sldId id="305" r:id="rId14"/>
    <p:sldId id="283" r:id="rId15"/>
    <p:sldId id="287" r:id="rId16"/>
    <p:sldId id="288" r:id="rId17"/>
    <p:sldId id="289" r:id="rId18"/>
    <p:sldId id="290" r:id="rId19"/>
    <p:sldId id="291" r:id="rId20"/>
    <p:sldId id="292" r:id="rId21"/>
    <p:sldId id="294" r:id="rId22"/>
    <p:sldId id="309" r:id="rId23"/>
    <p:sldId id="312" r:id="rId24"/>
    <p:sldId id="313" r:id="rId25"/>
    <p:sldId id="311" r:id="rId26"/>
    <p:sldId id="314" r:id="rId27"/>
    <p:sldId id="297" r:id="rId28"/>
    <p:sldId id="317" r:id="rId29"/>
    <p:sldId id="298" r:id="rId30"/>
    <p:sldId id="299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iCiel Cadena" panose="020B0604020202020204" charset="0"/>
      <p:bold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CCCC"/>
    <a:srgbClr val="99FFCC"/>
    <a:srgbClr val="66FFFF"/>
    <a:srgbClr val="00FFCC"/>
    <a:srgbClr val="00CCFF"/>
    <a:srgbClr val="926838"/>
    <a:srgbClr val="EB701D"/>
    <a:srgbClr val="775233"/>
    <a:srgbClr val="764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86A99-9277-465B-B5C6-0E54B5D891E4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CACA5-0721-4C42-A629-D2841ED4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9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4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80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26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5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26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33.png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tm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4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4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00" y="-6638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" y="3976510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0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812530" y="1734251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6" y="2900933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42561" y="1819009"/>
            <a:ext cx="9959123" cy="4315001"/>
          </a:xfrm>
          <a:prstGeom prst="rect">
            <a:avLst/>
          </a:prstGeom>
        </p:spPr>
        <p:txBody>
          <a:bodyPr spcFirstLastPara="1" wrap="none" lIns="121475" tIns="60816" rIns="121475" bIns="608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345" y="3067845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7" tIns="80949" rIns="161897" bIns="80949" anchor="ctr"/>
          <a:lstStyle/>
          <a:p>
            <a:pPr algn="ctr" defTabSz="2158203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">
            <a:extLst>
              <a:ext uri="{FF2B5EF4-FFF2-40B4-BE49-F238E27FC236}">
                <a16:creationId xmlns:a16="http://schemas.microsoft.com/office/drawing/2014/main" id="{6F268F5B-635F-4391-889A-867CDB870E6C}"/>
              </a:ext>
            </a:extLst>
          </p:cNvPr>
          <p:cNvSpPr/>
          <p:nvPr/>
        </p:nvSpPr>
        <p:spPr>
          <a:xfrm>
            <a:off x="3333704" y="3845711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3" tIns="60712" rIns="121423" bIns="60712"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8652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1646" y="-1006492"/>
            <a:ext cx="10265420" cy="4603457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13633" y="562914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2507" y="1369216"/>
            <a:ext cx="6602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4800" dirty="0">
                <a:solidFill>
                  <a:srgbClr val="FF0000"/>
                </a:solidFill>
              </a:rPr>
              <a:t>Gi       </a:t>
            </a:r>
            <a:r>
              <a:rPr lang="en-US" sz="4800" dirty="0" err="1">
                <a:solidFill>
                  <a:srgbClr val="FF0000"/>
                </a:solidFill>
              </a:rPr>
              <a:t>gh</a:t>
            </a:r>
            <a:r>
              <a:rPr lang="en-US" sz="4800" dirty="0">
                <a:solidFill>
                  <a:srgbClr val="FF0000"/>
                </a:solidFill>
              </a:rPr>
              <a:t>      </a:t>
            </a:r>
            <a:r>
              <a:rPr lang="en-US" sz="4800" dirty="0" err="1">
                <a:solidFill>
                  <a:srgbClr val="FF0000"/>
                </a:solidFill>
              </a:rPr>
              <a:t>nh</a:t>
            </a:r>
            <a:r>
              <a:rPr lang="en-US" sz="4800" dirty="0">
                <a:solidFill>
                  <a:srgbClr val="FF0000"/>
                </a:solidFill>
              </a:rPr>
              <a:t>       ng      </a:t>
            </a:r>
            <a:endParaRPr lang="vi-VN" sz="4800" b="0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6249" y="-23363"/>
            <a:ext cx="4687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Con </a:t>
            </a:r>
            <a:r>
              <a:rPr lang="en-US" sz="5400" dirty="0" err="1">
                <a:solidFill>
                  <a:schemeClr val="accent1"/>
                </a:solidFill>
              </a:rPr>
              <a:t>hãy</a:t>
            </a:r>
            <a:r>
              <a:rPr lang="en-US" sz="5400" dirty="0">
                <a:solidFill>
                  <a:schemeClr val="accent1"/>
                </a:solidFill>
              </a:rPr>
              <a:t> </a:t>
            </a:r>
            <a:r>
              <a:rPr lang="en-US" sz="5400" dirty="0" err="1">
                <a:solidFill>
                  <a:schemeClr val="accent1"/>
                </a:solidFill>
              </a:rPr>
              <a:t>đọc</a:t>
            </a:r>
            <a:r>
              <a:rPr lang="en-US" sz="5400" dirty="0">
                <a:solidFill>
                  <a:schemeClr val="accent1"/>
                </a:solidFill>
              </a:rPr>
              <a:t>:</a:t>
            </a:r>
            <a:endParaRPr lang="en-US" sz="4400" dirty="0">
              <a:solidFill>
                <a:schemeClr val="accent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2480" y="3175008"/>
            <a:ext cx="7846422" cy="3522619"/>
            <a:chOff x="2102548" y="2941753"/>
            <a:chExt cx="3384258" cy="1717374"/>
          </a:xfrm>
        </p:grpSpPr>
        <p:pic>
          <p:nvPicPr>
            <p:cNvPr id="23" name="Picture 22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548" y="323668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TextBox 32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170661" cy="5898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45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109166" y="3910551"/>
            <a:ext cx="3129557" cy="29474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1646" y="-1006492"/>
            <a:ext cx="10265420" cy="4603457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13633" y="562914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54785" y="73932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vi-VN" sz="2800">
                <a:solidFill>
                  <a:srgbClr val="FF0000"/>
                </a:solidFill>
              </a:rPr>
              <a:t>Tôi thường làm bạn</a:t>
            </a:r>
            <a:endParaRPr lang="vi-VN" sz="280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>
                <a:solidFill>
                  <a:srgbClr val="FF0000"/>
                </a:solidFill>
              </a:rPr>
              <a:t>Với em bé thôi</a:t>
            </a:r>
            <a:endParaRPr lang="vi-VN" sz="280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>
                <a:solidFill>
                  <a:srgbClr val="FF0000"/>
                </a:solidFill>
              </a:rPr>
              <a:t>Khi ăn cầm tôi</a:t>
            </a:r>
            <a:endParaRPr lang="vi-VN" sz="280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>
                <a:solidFill>
                  <a:srgbClr val="FF0000"/>
                </a:solidFill>
              </a:rPr>
              <a:t>Dễ hơn cầm đũa</a:t>
            </a:r>
            <a:endParaRPr lang="vi-VN" sz="280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>
                <a:solidFill>
                  <a:srgbClr val="FF0000"/>
                </a:solidFill>
              </a:rPr>
              <a:t>Là cái gì?</a:t>
            </a:r>
            <a:endParaRPr lang="vi-VN" sz="2800" b="0" i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3905" y="-56768"/>
            <a:ext cx="4687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Giải câu đố sau</a:t>
            </a:r>
            <a:r>
              <a:rPr lang="en-US" sz="3200">
                <a:solidFill>
                  <a:schemeClr val="accent1"/>
                </a:solidFill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2480" y="3175008"/>
            <a:ext cx="7846422" cy="3522619"/>
            <a:chOff x="2102548" y="2941753"/>
            <a:chExt cx="3384258" cy="1717374"/>
          </a:xfrm>
        </p:grpSpPr>
        <p:pic>
          <p:nvPicPr>
            <p:cNvPr id="23" name="Picture 22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548" y="323668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TextBox 32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170661" cy="5898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83499" y="4736613"/>
            <a:ext cx="285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FFFF"/>
                </a:solidFill>
              </a:rPr>
              <a:t>Cái</a:t>
            </a:r>
            <a:r>
              <a:rPr lang="en-US" sz="4800" dirty="0">
                <a:solidFill>
                  <a:srgbClr val="00FFFF"/>
                </a:solidFill>
              </a:rPr>
              <a:t> </a:t>
            </a:r>
            <a:r>
              <a:rPr lang="en-US" sz="4800" dirty="0" err="1">
                <a:solidFill>
                  <a:srgbClr val="00FFFF"/>
                </a:solidFill>
              </a:rPr>
              <a:t>thìa</a:t>
            </a:r>
            <a:endParaRPr lang="en-US" sz="4800" dirty="0">
              <a:solidFill>
                <a:srgbClr val="00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67" y="4400781"/>
            <a:ext cx="2476500" cy="1838325"/>
          </a:xfrm>
          <a:prstGeom prst="rect">
            <a:avLst/>
          </a:prstGeom>
        </p:spPr>
      </p:pic>
      <p:pic>
        <p:nvPicPr>
          <p:cNvPr id="34" name="Picture 3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476277" y="3826579"/>
            <a:ext cx="333892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8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109166" y="3910551"/>
            <a:ext cx="3129557" cy="29474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661851" y="5263913"/>
            <a:ext cx="9673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800" b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Cả nhà từ phố về thăm quê.</a:t>
            </a:r>
            <a:endParaRPr lang="en-US" sz="4400" b="1" dirty="0">
              <a:solidFill>
                <a:srgbClr val="0000CC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3996676" y="5341587"/>
            <a:ext cx="10128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83" y="412473"/>
            <a:ext cx="9683433" cy="49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96" y="729673"/>
            <a:ext cx="2737766" cy="121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7331501" y="5433920"/>
            <a:ext cx="101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44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2313407" y="3444686"/>
            <a:ext cx="684225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nn-NO" sz="3200" b="1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0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(Tiết 1)</a:t>
            </a:r>
          </a:p>
          <a:p>
            <a:pPr algn="ctr"/>
            <a:b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4238058" y="1799041"/>
            <a:ext cx="149647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  </a:t>
            </a:r>
          </a:p>
          <a:p>
            <a:pPr algn="ctr"/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449062" y="2109748"/>
            <a:ext cx="1651588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6815176" y="1778121"/>
            <a:ext cx="1441077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  </a:t>
            </a:r>
          </a:p>
          <a:p>
            <a:pPr algn="ctr"/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8256253" y="2037220"/>
            <a:ext cx="1620742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407" y="2343944"/>
            <a:ext cx="2258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26: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8107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82" y="156213"/>
            <a:ext cx="2204771" cy="971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0285" y="505613"/>
            <a:ext cx="1649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595620" y="1855452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2856349"/>
            <a:ext cx="3229098" cy="1290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6000" b="1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ố</a:t>
            </a:r>
            <a:endParaRPr lang="en-US" sz="48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7496440" y="1841203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493261" y="2846738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5400" b="1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3121" y="412893"/>
            <a:ext cx="1885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520739" y="4756117"/>
            <a:ext cx="1004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cs typeface="Times New Roman" panose="02020603050405020304" pitchFamily="18" charset="0"/>
              </a:rPr>
              <a:t>phà    phí    phở      quạ  quê  quế</a:t>
            </a:r>
            <a:endParaRPr lang="en-US" sz="4800" b="1" dirty="0"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517812" y="474612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r>
              <a:rPr lang="en-US" sz="4800" b="1">
                <a:cs typeface="Times New Roman" panose="02020603050405020304" pitchFamily="18" charset="0"/>
              </a:rPr>
              <a:t>à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9202" y="505613"/>
            <a:ext cx="1649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3048684" y="474612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r>
              <a:rPr lang="en-US" sz="4800" b="1">
                <a:cs typeface="Times New Roman" panose="02020603050405020304" pitchFamily="18" charset="0"/>
              </a:rPr>
              <a:t>í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4369252" y="4762894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r>
              <a:rPr lang="en-US" sz="4800" b="1">
                <a:cs typeface="Times New Roman" panose="02020603050405020304" pitchFamily="18" charset="0"/>
              </a:rPr>
              <a:t>ở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6234689" y="4749340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800" b="1" dirty="0" err="1">
                <a:cs typeface="Times New Roman" panose="02020603050405020304" pitchFamily="18" charset="0"/>
              </a:rPr>
              <a:t>ạ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7467312" y="4760363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800" b="1">
                <a:cs typeface="Times New Roman" panose="02020603050405020304" pitchFamily="18" charset="0"/>
              </a:rPr>
              <a:t>ê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8717353" y="4776506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800" b="1">
                <a:cs typeface="Times New Roman" panose="02020603050405020304" pitchFamily="18" charset="0"/>
              </a:rPr>
              <a:t>ế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9202" y="176061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69107" y="1818337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67312" y="1785403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00818" y="182960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cs typeface="Times New Roman" panose="02020603050405020304" pitchFamily="18" charset="0"/>
              </a:rPr>
              <a:t>ê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 animBg="1"/>
      <p:bldP spid="8" grpId="1" animBg="1"/>
      <p:bldP spid="10" grpId="0" animBg="1"/>
      <p:bldP spid="10" grpId="1" animBg="1"/>
      <p:bldP spid="11" grpId="0"/>
      <p:bldP spid="11" grpId="1"/>
      <p:bldP spid="12" grpId="0"/>
      <p:bldP spid="17" grpId="0"/>
      <p:bldP spid="21" grpId="0"/>
      <p:bldP spid="21" grpId="1"/>
      <p:bldP spid="21" grpId="2"/>
      <p:bldP spid="24" grpId="0"/>
      <p:bldP spid="25" grpId="0"/>
      <p:bldP spid="26" grpId="0"/>
      <p:bldP spid="27" grpId="0"/>
      <p:bldP spid="28" grpId="0"/>
      <p:bldP spid="2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297623"/>
            <a:ext cx="3135312" cy="198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276533"/>
            <a:ext cx="3135311" cy="2004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3528290"/>
            <a:ext cx="3047999" cy="2013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3528290"/>
            <a:ext cx="3135311" cy="2013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410472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pha trà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7583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phố cổ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9832" y="554160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quê nhà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79453" y="554160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quả khế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7583" y="2354110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0472" y="2358630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9832" y="5541602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qu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9453" y="5541602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qu</a:t>
            </a:r>
          </a:p>
        </p:txBody>
      </p:sp>
    </p:spTree>
    <p:extLst>
      <p:ext uri="{BB962C8B-B14F-4D97-AF65-F5344CB8AC3E}">
        <p14:creationId xmlns:p14="http://schemas.microsoft.com/office/powerpoint/2010/main" val="289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8" y="171878"/>
            <a:ext cx="1659827" cy="971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4602" y="171878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/>
        </p:nvGraphicFramePr>
        <p:xfrm>
          <a:off x="2595620" y="1060971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086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95620" y="2055242"/>
            <a:ext cx="3229098" cy="893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ố</a:t>
            </a:r>
            <a:endParaRPr 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7454727" y="986308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454729" y="1980754"/>
            <a:ext cx="2869632" cy="87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400" b="1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1594" y="193232"/>
            <a:ext cx="188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2331093" y="2960000"/>
            <a:ext cx="1004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cs typeface="Times New Roman" panose="02020603050405020304" pitchFamily="18" charset="0"/>
              </a:rPr>
              <a:t>phà    phí    phở            quạ  quê  quế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4766" y="207567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4653" y="1093077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2758" y="1122683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2927" y="1013760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4456" y="1016672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cs typeface="Times New Roman" panose="02020603050405020304" pitchFamily="18" charset="0"/>
              </a:rPr>
              <a:t>ê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10" y="3876146"/>
            <a:ext cx="1484074" cy="149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2" y="3819643"/>
            <a:ext cx="1599842" cy="161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36" y="3910280"/>
            <a:ext cx="1528831" cy="155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110" y="3876146"/>
            <a:ext cx="1572625" cy="156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160186" y="5476642"/>
            <a:ext cx="1000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pha trà              phố cổ             quê nhà                quả khế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74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3205891" y="1801691"/>
            <a:ext cx="5768292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8514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284236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7726" y="326417"/>
            <a:ext cx="5092530" cy="25563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6" y="3962400"/>
            <a:ext cx="3047621" cy="2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9404" y="2882801"/>
            <a:ext cx="648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D9141-BA84-42F4-A0AD-67E9066F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229123"/>
            <a:ext cx="9315451" cy="6304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4A7B3-DB5B-4D12-B7B9-B59271FC3604}"/>
              </a:ext>
            </a:extLst>
          </p:cNvPr>
          <p:cNvSpPr txBox="1"/>
          <p:nvPr/>
        </p:nvSpPr>
        <p:spPr>
          <a:xfrm>
            <a:off x="2085975" y="2171700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500" dirty="0">
                <a:solidFill>
                  <a:schemeClr val="bg1"/>
                </a:solidFill>
                <a:latin typeface="HP001 4 hàng" panose="020B0603050302020204" pitchFamily="34" charset="0"/>
              </a:rPr>
              <a:t>ι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6DB86-ED8D-47C3-B79B-3F7E8510EFFF}"/>
              </a:ext>
            </a:extLst>
          </p:cNvPr>
          <p:cNvSpPr txBox="1"/>
          <p:nvPr/>
        </p:nvSpPr>
        <p:spPr>
          <a:xfrm>
            <a:off x="6867525" y="2181225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500" dirty="0">
                <a:solidFill>
                  <a:schemeClr val="bg1"/>
                </a:solidFill>
                <a:latin typeface="HP001 4 hàng" panose="020B0603050302020204" pitchFamily="34" charset="0"/>
              </a:rPr>
              <a:t>ι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48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D9141-BA84-42F4-A0AD-67E9066F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229123"/>
            <a:ext cx="9315451" cy="6304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4A7B3-DB5B-4D12-B7B9-B59271FC3604}"/>
              </a:ext>
            </a:extLst>
          </p:cNvPr>
          <p:cNvSpPr txBox="1"/>
          <p:nvPr/>
        </p:nvSpPr>
        <p:spPr>
          <a:xfrm>
            <a:off x="2085975" y="2171700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500" dirty="0">
                <a:solidFill>
                  <a:schemeClr val="bg1"/>
                </a:solidFill>
                <a:latin typeface="HP001 4 hàng" panose="020B0603050302020204" pitchFamily="34" charset="0"/>
              </a:rPr>
              <a:t>ι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6DB86-ED8D-47C3-B79B-3F7E8510EFFF}"/>
              </a:ext>
            </a:extLst>
          </p:cNvPr>
          <p:cNvSpPr txBox="1"/>
          <p:nvPr/>
        </p:nvSpPr>
        <p:spPr>
          <a:xfrm>
            <a:off x="6867525" y="2181225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500" dirty="0">
                <a:solidFill>
                  <a:schemeClr val="bg1"/>
                </a:solidFill>
                <a:latin typeface="HP001 4 hàng" panose="020B0603050302020204" pitchFamily="34" charset="0"/>
              </a:rPr>
              <a:t>ι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724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4FC324-E395-49C3-8C57-EB76F73CA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7778"/>
          <a:stretch/>
        </p:blipFill>
        <p:spPr>
          <a:xfrm>
            <a:off x="1114424" y="123825"/>
            <a:ext cx="9372601" cy="6358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4A7B3-DB5B-4D12-B7B9-B59271FC3604}"/>
              </a:ext>
            </a:extLst>
          </p:cNvPr>
          <p:cNvSpPr txBox="1"/>
          <p:nvPr/>
        </p:nvSpPr>
        <p:spPr>
          <a:xfrm>
            <a:off x="2686051" y="2164099"/>
            <a:ext cx="40100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0" dirty="0">
                <a:solidFill>
                  <a:schemeClr val="bg1"/>
                </a:solidFill>
                <a:latin typeface="HP001 4 hàng" panose="020B0603050302020204" pitchFamily="34" charset="0"/>
              </a:rPr>
              <a:t>ι</a:t>
            </a:r>
            <a:r>
              <a:rPr lang="en-US" sz="15000" dirty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0C024-64F7-42EF-B862-974937A11B6C}"/>
              </a:ext>
            </a:extLst>
          </p:cNvPr>
          <p:cNvSpPr txBox="1"/>
          <p:nvPr/>
        </p:nvSpPr>
        <p:spPr>
          <a:xfrm>
            <a:off x="6243635" y="2200096"/>
            <a:ext cx="40100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Ǉrà</a:t>
            </a:r>
            <a:endParaRPr lang="en-US" sz="148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37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D9141-BA84-42F4-A0AD-67E9066F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229123"/>
            <a:ext cx="9315451" cy="6304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4A7B3-DB5B-4D12-B7B9-B59271FC3604}"/>
              </a:ext>
            </a:extLst>
          </p:cNvPr>
          <p:cNvSpPr txBox="1"/>
          <p:nvPr/>
        </p:nvSpPr>
        <p:spPr>
          <a:xfrm>
            <a:off x="1876423" y="2162175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qĎ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2B604-4005-460E-913A-7D989F56759B}"/>
              </a:ext>
            </a:extLst>
          </p:cNvPr>
          <p:cNvSpPr txBox="1"/>
          <p:nvPr/>
        </p:nvSpPr>
        <p:spPr>
          <a:xfrm>
            <a:off x="6076949" y="2162175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qĎ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4FC324-E395-49C3-8C57-EB76F73CA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7778"/>
          <a:stretch/>
        </p:blipFill>
        <p:spPr>
          <a:xfrm>
            <a:off x="1114424" y="123825"/>
            <a:ext cx="9372601" cy="6358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4A7B3-DB5B-4D12-B7B9-B59271FC3604}"/>
              </a:ext>
            </a:extLst>
          </p:cNvPr>
          <p:cNvSpPr txBox="1"/>
          <p:nvPr/>
        </p:nvSpPr>
        <p:spPr>
          <a:xfrm>
            <a:off x="2571751" y="2145049"/>
            <a:ext cx="40100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/>
                </a:solidFill>
                <a:latin typeface="HP001 4 hàng" panose="020B0603050302020204" pitchFamily="34" charset="0"/>
              </a:rPr>
              <a:t>q</a:t>
            </a:r>
            <a:r>
              <a:rPr lang="el-GR" sz="15000" dirty="0">
                <a:solidFill>
                  <a:schemeClr val="bg1"/>
                </a:solidFill>
                <a:latin typeface="HP001 4 hàng" panose="020B0603050302020204" pitchFamily="34" charset="0"/>
              </a:rPr>
              <a:t>π</a:t>
            </a:r>
            <a:endParaRPr lang="en-US" sz="150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0C024-64F7-42EF-B862-974937A11B6C}"/>
              </a:ext>
            </a:extLst>
          </p:cNvPr>
          <p:cNvSpPr txBox="1"/>
          <p:nvPr/>
        </p:nvSpPr>
        <p:spPr>
          <a:xfrm>
            <a:off x="5510210" y="2202199"/>
            <a:ext cx="40100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whà</a:t>
            </a:r>
            <a:endParaRPr lang="en-US" sz="148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00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0203" y="401053"/>
            <a:ext cx="5993372" cy="560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83" y="176462"/>
            <a:ext cx="3025633" cy="12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5C4BA82-60DD-4A4F-A116-B01DDD0B394F}"/>
              </a:ext>
            </a:extLst>
          </p:cNvPr>
          <p:cNvGrpSpPr/>
          <p:nvPr/>
        </p:nvGrpSpPr>
        <p:grpSpPr>
          <a:xfrm>
            <a:off x="3019294" y="288824"/>
            <a:ext cx="6315205" cy="6216751"/>
            <a:chOff x="3019295" y="288824"/>
            <a:chExt cx="5515106" cy="54658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89F2F5-F984-426E-A8E3-378BE6944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345" y="288824"/>
              <a:ext cx="5496056" cy="425412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8B372C-C5B2-44AC-8D66-D442B2BD4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295" y="3756078"/>
              <a:ext cx="5496056" cy="1998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7176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1204421" y="5196124"/>
            <a:ext cx="10741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5980574" y="5193231"/>
            <a:ext cx="1024444" cy="60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1613782" y="5684084"/>
            <a:ext cx="102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6" y="531807"/>
            <a:ext cx="10412862" cy="45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6" y="359297"/>
            <a:ext cx="2262346" cy="1020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5258903" y="5194299"/>
            <a:ext cx="102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59224" y="1685426"/>
            <a:ext cx="10439447" cy="194527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SÓC </a:t>
            </a: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SĂN HẠT DẺ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1009" y="3420516"/>
            <a:ext cx="1476972" cy="1476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918" y="167980"/>
            <a:ext cx="2612171" cy="2612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5238" y="467168"/>
            <a:ext cx="2411506" cy="241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0345" y="2995215"/>
            <a:ext cx="1476972" cy="1476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4881" y="-252298"/>
            <a:ext cx="1476972" cy="1476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376" y="5439330"/>
            <a:ext cx="4903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Các con hãy giúp bạn sóc săn được những hạt dẻ làm món ăn tối nay bằng cách trả lời các câu hỏi sau nhé!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90" y="524163"/>
            <a:ext cx="9645074" cy="554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6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9542"/>
            <a:ext cx="11169564" cy="3692434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255314" y="1062446"/>
            <a:ext cx="9480158" cy="243675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mùa dưa       sữa chua         lá mía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476277" y="3826579"/>
            <a:ext cx="333892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390677" y="3488494"/>
            <a:ext cx="3338924" cy="314463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41400" y="-330200"/>
            <a:ext cx="10265420" cy="453506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700570" y="152298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 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 mùa mưa lũ.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073316" y="3713366"/>
            <a:ext cx="333892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108839" y="3910243"/>
            <a:ext cx="3129884" cy="294775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1646" y="-1006492"/>
            <a:ext cx="10265420" cy="4603457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13633" y="562914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2507" y="1369216"/>
            <a:ext cx="6602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4800" dirty="0" err="1">
                <a:solidFill>
                  <a:srgbClr val="FF0000"/>
                </a:solidFill>
              </a:rPr>
              <a:t>th</a:t>
            </a:r>
            <a:r>
              <a:rPr lang="en-US" sz="4800" dirty="0">
                <a:solidFill>
                  <a:srgbClr val="FF0000"/>
                </a:solidFill>
              </a:rPr>
              <a:t>     </a:t>
            </a:r>
            <a:r>
              <a:rPr lang="en-US" sz="4800" dirty="0" err="1">
                <a:solidFill>
                  <a:srgbClr val="FF0000"/>
                </a:solidFill>
              </a:rPr>
              <a:t>ch</a:t>
            </a:r>
            <a:r>
              <a:rPr lang="en-US" sz="4800" dirty="0">
                <a:solidFill>
                  <a:srgbClr val="FF0000"/>
                </a:solidFill>
              </a:rPr>
              <a:t>       </a:t>
            </a:r>
            <a:r>
              <a:rPr lang="en-US" sz="4800" dirty="0" err="1">
                <a:solidFill>
                  <a:srgbClr val="FF0000"/>
                </a:solidFill>
              </a:rPr>
              <a:t>ngh</a:t>
            </a:r>
            <a:r>
              <a:rPr lang="en-US" sz="4800" dirty="0">
                <a:solidFill>
                  <a:srgbClr val="FF0000"/>
                </a:solidFill>
              </a:rPr>
              <a:t>      tr      </a:t>
            </a:r>
            <a:r>
              <a:rPr lang="en-US" sz="4800" dirty="0" err="1">
                <a:solidFill>
                  <a:srgbClr val="FF0000"/>
                </a:solidFill>
              </a:rPr>
              <a:t>kh</a:t>
            </a:r>
            <a:r>
              <a:rPr lang="en-US" sz="4800" dirty="0">
                <a:solidFill>
                  <a:srgbClr val="FF0000"/>
                </a:solidFill>
              </a:rPr>
              <a:t>        </a:t>
            </a:r>
            <a:endParaRPr lang="vi-VN" sz="4800" b="0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6249" y="-23363"/>
            <a:ext cx="4687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Con </a:t>
            </a:r>
            <a:r>
              <a:rPr lang="en-US" sz="5400" dirty="0" err="1">
                <a:solidFill>
                  <a:schemeClr val="accent1"/>
                </a:solidFill>
              </a:rPr>
              <a:t>hãy</a:t>
            </a:r>
            <a:r>
              <a:rPr lang="en-US" sz="5400" dirty="0">
                <a:solidFill>
                  <a:schemeClr val="accent1"/>
                </a:solidFill>
              </a:rPr>
              <a:t> </a:t>
            </a:r>
            <a:r>
              <a:rPr lang="en-US" sz="5400" dirty="0" err="1">
                <a:solidFill>
                  <a:schemeClr val="accent1"/>
                </a:solidFill>
              </a:rPr>
              <a:t>đọc</a:t>
            </a:r>
            <a:r>
              <a:rPr lang="en-US" sz="5400" dirty="0">
                <a:solidFill>
                  <a:schemeClr val="accent1"/>
                </a:solidFill>
              </a:rPr>
              <a:t>:</a:t>
            </a:r>
            <a:endParaRPr lang="en-US" sz="4400" dirty="0">
              <a:solidFill>
                <a:schemeClr val="accent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2480" y="3175008"/>
            <a:ext cx="7846422" cy="3522619"/>
            <a:chOff x="2102548" y="2941753"/>
            <a:chExt cx="3384258" cy="1717374"/>
          </a:xfrm>
        </p:grpSpPr>
        <p:pic>
          <p:nvPicPr>
            <p:cNvPr id="23" name="Picture 22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548" y="323668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TextBox 32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170661" cy="5898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34" name="Picture 3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476277" y="3826579"/>
            <a:ext cx="333892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109166" y="3910551"/>
            <a:ext cx="3129557" cy="29474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276</Words>
  <Application>Microsoft Office PowerPoint</Application>
  <PresentationFormat>Widescreen</PresentationFormat>
  <Paragraphs>106</Paragraphs>
  <Slides>30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UTM Avo</vt:lpstr>
      <vt:lpstr>Arial</vt:lpstr>
      <vt:lpstr>iCiel Cadena</vt:lpstr>
      <vt:lpstr>Calibri Light</vt:lpstr>
      <vt:lpstr>Times New Roman</vt:lpstr>
      <vt:lpstr>Roboto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Hong Nhung Nguyen Thi</cp:lastModifiedBy>
  <cp:revision>204</cp:revision>
  <dcterms:created xsi:type="dcterms:W3CDTF">2021-07-10T15:07:21Z</dcterms:created>
  <dcterms:modified xsi:type="dcterms:W3CDTF">2021-10-27T14:40:43Z</dcterms:modified>
</cp:coreProperties>
</file>