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71" r:id="rId2"/>
    <p:sldId id="273" r:id="rId3"/>
    <p:sldId id="283" r:id="rId4"/>
    <p:sldId id="289" r:id="rId5"/>
    <p:sldId id="346" r:id="rId6"/>
    <p:sldId id="347" r:id="rId7"/>
    <p:sldId id="349" r:id="rId8"/>
    <p:sldId id="350" r:id="rId9"/>
    <p:sldId id="351" r:id="rId10"/>
    <p:sldId id="345" r:id="rId11"/>
    <p:sldId id="352" r:id="rId12"/>
    <p:sldId id="353" r:id="rId13"/>
    <p:sldId id="317" r:id="rId14"/>
    <p:sldId id="354" r:id="rId15"/>
    <p:sldId id="355" r:id="rId16"/>
    <p:sldId id="322" r:id="rId17"/>
    <p:sldId id="323" r:id="rId18"/>
    <p:sldId id="324" r:id="rId19"/>
    <p:sldId id="325" r:id="rId20"/>
    <p:sldId id="327" r:id="rId21"/>
    <p:sldId id="328" r:id="rId22"/>
    <p:sldId id="329" r:id="rId23"/>
    <p:sldId id="333" r:id="rId24"/>
    <p:sldId id="356" r:id="rId25"/>
    <p:sldId id="335" r:id="rId26"/>
    <p:sldId id="336" r:id="rId27"/>
    <p:sldId id="303" r:id="rId28"/>
    <p:sldId id="343" r:id="rId29"/>
    <p:sldId id="339" r:id="rId30"/>
    <p:sldId id="288" r:id="rId31"/>
  </p:sldIdLst>
  <p:sldSz cx="12192000" cy="6858000"/>
  <p:notesSz cx="6858000" cy="9144000"/>
  <p:embeddedFontLst>
    <p:embeddedFont>
      <p:font typeface="等线" panose="02010600030101010101" pitchFamily="2" charset="-122"/>
      <p:regular r:id="rId33"/>
      <p:bold r:id="rId34"/>
    </p:embeddedFont>
    <p:embeddedFont>
      <p:font typeface="微软雅黑" panose="020B0503020204020204" pitchFamily="34" charset="-122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Wide Latin" panose="020A0A07050505020404" pitchFamily="18" charset="0"/>
      <p:regular r:id="rId43"/>
    </p:embeddedFont>
  </p:embeddedFontLst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B65"/>
    <a:srgbClr val="FB9000"/>
    <a:srgbClr val="DE0030"/>
    <a:srgbClr val="B03458"/>
    <a:srgbClr val="54A32C"/>
    <a:srgbClr val="FFA1B5"/>
    <a:srgbClr val="FFC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5785" autoAdjust="0"/>
  </p:normalViewPr>
  <p:slideViewPr>
    <p:cSldViewPr snapToGrid="0">
      <p:cViewPr varScale="1">
        <p:scale>
          <a:sx n="52" d="100"/>
          <a:sy n="52" d="100"/>
        </p:scale>
        <p:origin x="36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àng" userId="9dbad2cecacf4129" providerId="LiveId" clId="{B40EF408-5743-44A3-A231-4E150F56E860}"/>
    <pc:docChg chg="modSld">
      <pc:chgData name="Hoàng" userId="9dbad2cecacf4129" providerId="LiveId" clId="{B40EF408-5743-44A3-A231-4E150F56E860}" dt="2021-09-27T16:45:52.830" v="49" actId="20577"/>
      <pc:docMkLst>
        <pc:docMk/>
      </pc:docMkLst>
      <pc:sldChg chg="modSp mod">
        <pc:chgData name="Hoàng" userId="9dbad2cecacf4129" providerId="LiveId" clId="{B40EF408-5743-44A3-A231-4E150F56E860}" dt="2021-09-27T16:45:52.830" v="49" actId="20577"/>
        <pc:sldMkLst>
          <pc:docMk/>
          <pc:sldMk cId="0" sldId="271"/>
        </pc:sldMkLst>
        <pc:spChg chg="mod">
          <ac:chgData name="Hoàng" userId="9dbad2cecacf4129" providerId="LiveId" clId="{B40EF408-5743-44A3-A231-4E150F56E860}" dt="2021-09-27T16:45:52.830" v="49" actId="20577"/>
          <ac:spMkLst>
            <pc:docMk/>
            <pc:sldMk cId="0" sldId="271"/>
            <ac:spMk id="17" creationId="{00000000-0000-0000-0000-000000000000}"/>
          </ac:spMkLst>
        </pc:spChg>
        <pc:spChg chg="mod">
          <ac:chgData name="Hoàng" userId="9dbad2cecacf4129" providerId="LiveId" clId="{B40EF408-5743-44A3-A231-4E150F56E860}" dt="2021-09-27T16:45:41.118" v="35" actId="1076"/>
          <ac:spMkLst>
            <pc:docMk/>
            <pc:sldMk cId="0" sldId="271"/>
            <ac:spMk id="1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445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 dirty="0"/>
              <a:t>PPT】https://mumjin.taobao.com/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9755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126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643E759-46CD-4604-BEFB-67EB859DD93B}" type="slidenum">
              <a:rPr lang="en-US" altLang="zh-CN">
                <a:latin typeface="Arial" panose="020B0604020202020204" pitchFamily="34" charset="0"/>
                <a:ea typeface="SimSun" panose="02010600030101010101" pitchFamily="2" charset="-122"/>
              </a:rPr>
              <a:pPr/>
              <a:t>28</a:t>
            </a:fld>
            <a:endParaRPr lang="en-US" altLang="zh-CN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zh-CN">
              <a:latin typeface="Arial" panose="020B0604020202020204" pitchFamily="34" charset="0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450749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040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803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748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4527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F02B4D6-6585-4F82-B009-1DF0AA42609E}" type="slidenum">
              <a:rPr lang="zh-CN" altLang="en-US">
                <a:latin typeface="等线"/>
                <a:cs typeface="等线"/>
              </a:rPr>
              <a:pPr/>
              <a:t>8</a:t>
            </a:fld>
            <a:endParaRPr lang="zh-CN" altLang="en-US">
              <a:latin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3880015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5018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F02B4D6-6585-4F82-B009-1DF0AA42609E}" type="slidenum">
              <a:rPr lang="zh-CN" altLang="en-US">
                <a:latin typeface="等线"/>
                <a:cs typeface="等线"/>
              </a:rPr>
              <a:pPr/>
              <a:t>9</a:t>
            </a:fld>
            <a:endParaRPr lang="zh-CN" altLang="en-US">
              <a:latin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680190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033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069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542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7FBCF66-9114-459E-A1D2-4D91E7755732}" type="slidenum">
              <a:rPr lang="zh-CN" altLang="en-US">
                <a:latin typeface="等线"/>
                <a:cs typeface="等线"/>
              </a:rPr>
              <a:pPr/>
              <a:t>21</a:t>
            </a:fld>
            <a:endParaRPr lang="zh-CN" altLang="en-US">
              <a:latin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92164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12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F0159672-DD55-4547-A1BF-2E55F6ECAE0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809" y="5530533"/>
            <a:ext cx="1911858" cy="1651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F8D49B-372B-4072-BA49-428CEDF89CB4}"/>
              </a:ext>
            </a:extLst>
          </p:cNvPr>
          <p:cNvSpPr txBox="1"/>
          <p:nvPr userDrawn="1"/>
        </p:nvSpPr>
        <p:spPr>
          <a:xfrm>
            <a:off x="11410568" y="0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hyperlink" Target="http://upload.wikimedia.org/wikipedia/vi/3/3f/M%C5%A9i_t%C3%AAn_%C4%91%E1%BB%93ng.jpg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" b="100000" l="0" r="968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8806" y="498159"/>
            <a:ext cx="7366761" cy="65554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249666" y="717752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10485552" y="229024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839981" y="5050054"/>
            <a:ext cx="1803466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21158" y="2340947"/>
            <a:ext cx="1142465" cy="115757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56548" y="2353972"/>
            <a:ext cx="9051275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 err="1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Môn</a:t>
            </a:r>
            <a:r>
              <a:rPr lang="en-US" altLang="zh-CN" sz="720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7200" err="1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Lịch</a:t>
            </a:r>
            <a:r>
              <a:rPr lang="en-US" altLang="zh-CN" sz="720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sử </a:t>
            </a:r>
          </a:p>
          <a:p>
            <a:pPr algn="ctr"/>
            <a:r>
              <a:rPr lang="en-US" altLang="zh-CN" sz="720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Lớp </a:t>
            </a:r>
            <a:r>
              <a:rPr lang="en-US" altLang="zh-CN" sz="720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4</a:t>
            </a:r>
            <a:endParaRPr lang="en-US" sz="7200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TM Akashi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1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452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6705600" y="3581400"/>
            <a:ext cx="304800" cy="3048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vi-V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998220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010400" y="3124200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ÂU VIỆT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5486400" y="1923097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ÂU VIỆT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352800" y="2930366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LẠC VIỆT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876800" y="4114799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LẠC VIỆT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128616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7285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894125" y="-226795"/>
            <a:ext cx="9496784" cy="759742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10039708" y="5446584"/>
            <a:ext cx="1803466" cy="173445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681232" y="1849247"/>
            <a:ext cx="6452703" cy="25545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en-US" sz="8000" b="1" noProof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Sự ra đời của n</a:t>
            </a:r>
            <a:r>
              <a:rPr lang="vi-VN" altLang="en-US" sz="8000" b="1" noProof="1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ước Âu Lạc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2.96296E-6 L 4.79167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 bwMode="auto">
          <a:xfrm>
            <a:off x="2257424" y="579339"/>
            <a:ext cx="9121775" cy="4449862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854430" y="427130"/>
            <a:ext cx="1456782" cy="131848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882537" y="2571797"/>
            <a:ext cx="7871547" cy="1631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218 TCN….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  <a:p>
            <a:pPr algn="ctr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(SGK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15)</a:t>
            </a:r>
          </a:p>
        </p:txBody>
      </p:sp>
      <p:pic>
        <p:nvPicPr>
          <p:cNvPr id="9221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CFB4A7B7-D59F-4B3C-B242-CC0C7F011C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6" y="2779147"/>
            <a:ext cx="3520053" cy="35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5821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 bwMode="auto">
          <a:xfrm>
            <a:off x="-1196088" y="-982812"/>
            <a:ext cx="14466681" cy="8471504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aphicFrame>
        <p:nvGraphicFramePr>
          <p:cNvPr id="12" name="Group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4876660"/>
              </p:ext>
            </p:extLst>
          </p:nvPr>
        </p:nvGraphicFramePr>
        <p:xfrm>
          <a:off x="0" y="228600"/>
          <a:ext cx="12049125" cy="6434139"/>
        </p:xfrm>
        <a:graphic>
          <a:graphicData uri="http://schemas.openxmlformats.org/drawingml/2006/table">
            <a:tbl>
              <a:tblPr/>
              <a:tblGrid>
                <a:gridCol w="6400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48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28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Vì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sao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Lạc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lại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nhau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kumimoji="0" lang="en-GB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879" marR="133879" marT="48994" marB="489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ZA" sz="3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3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3879" marR="133879" marT="48994" marB="489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8511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Ai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là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công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hợp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nhất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đất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Lạc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3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Việt</a:t>
                      </a:r>
                      <a:r>
                        <a:rPr kumimoji="0" lang="en-US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kumimoji="0" lang="en-GB" sz="3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33879" marR="133879" marT="48994" marB="489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3500" b="0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3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33879" marR="133879" marT="48994" marB="489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2814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4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kumimoji="0" lang="vi-VN" sz="3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Nhà nước Âu Lạc ra đời vào thời gian nào? Ở đâu? </a:t>
                      </a:r>
                    </a:p>
                  </a:txBody>
                  <a:tcPr marL="133879" marR="133879" marT="48994" marB="4899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150000"/>
                        </a:lnSpc>
                        <a:spcBef>
                          <a:spcPts val="0"/>
                        </a:spcBef>
                        <a:defRPr/>
                      </a:pPr>
                      <a:endParaRPr lang="en-US" sz="3500" b="1" dirty="0">
                        <a:solidFill>
                          <a:srgbClr val="FF0000"/>
                        </a:solidFill>
                        <a:cs typeface="Times New Roman" panose="02020603050405020304" pitchFamily="18" charset="0"/>
                      </a:endParaRPr>
                    </a:p>
                  </a:txBody>
                  <a:tcPr marL="133879" marR="133879" marT="48994" marB="489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315869" y="354013"/>
            <a:ext cx="5110162" cy="18435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781006" y="2430755"/>
            <a:ext cx="4645025" cy="165474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7200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6842352" y="4365625"/>
            <a:ext cx="4645025" cy="175432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218 TCN.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930670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4524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6705600" y="3581400"/>
            <a:ext cx="304800" cy="3048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vi-V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998220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5260259" y="2534036"/>
            <a:ext cx="252443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cs typeface="Arial" panose="020B0604020202020204" pitchFamily="34" charset="0"/>
              </a:rPr>
              <a:t>ÂU LẠC</a:t>
            </a:r>
            <a:r>
              <a:rPr lang="en-US" alt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alt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7010400" y="3124200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ÂU VIỆT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5943600" y="1528881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B050"/>
                </a:solidFill>
                <a:cs typeface="Arial" panose="020B0604020202020204" pitchFamily="34" charset="0"/>
              </a:rPr>
              <a:t>ÂU VIỆT</a:t>
            </a:r>
            <a:r>
              <a:rPr lang="en-US" alt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3352800" y="2930366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LẠC VIỆT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4876800" y="4114799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LẠC VIỆT</a:t>
            </a: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6124575" y="3789520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cs typeface="Arial" panose="020B0604020202020204" pitchFamily="34" charset="0"/>
              </a:rPr>
              <a:t>Cổ</a:t>
            </a:r>
            <a:r>
              <a:rPr lang="en-US" altLang="en-US" sz="2800" b="1" dirty="0">
                <a:cs typeface="Arial" panose="020B0604020202020204" pitchFamily="34" charset="0"/>
              </a:rPr>
              <a:t> Loa </a:t>
            </a:r>
            <a:endParaRPr lang="en-US" alt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191293" y="7741442"/>
            <a:ext cx="11866563" cy="524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sz="3800" b="1" dirty="0" err="1"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Âu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Việt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Lạc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Việt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sống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gần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nhau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lại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nhiều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điểm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tương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đồng</a:t>
            </a:r>
            <a:r>
              <a:rPr lang="en-US" sz="3800" b="1" dirty="0"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cs typeface="Times New Roman" panose="02020603050405020304" pitchFamily="18" charset="0"/>
              </a:rPr>
              <a:t>Cuối</a:t>
            </a:r>
            <a:r>
              <a:rPr lang="en-US" sz="3800" b="1" dirty="0">
                <a:cs typeface="Times New Roman" panose="02020603050405020304" pitchFamily="18" charset="0"/>
              </a:rPr>
              <a:t> TK III TCN, </a:t>
            </a:r>
            <a:r>
              <a:rPr lang="en-US" sz="3800" b="1" dirty="0" err="1">
                <a:cs typeface="Times New Roman" panose="02020603050405020304" pitchFamily="18" charset="0"/>
              </a:rPr>
              <a:t>trước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yêu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cầu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chống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giặc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ngoại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xâm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họ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liên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kết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với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nhau</a:t>
            </a:r>
            <a:r>
              <a:rPr lang="en-US" sz="3800" b="1" dirty="0"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cs typeface="Times New Roman" panose="02020603050405020304" pitchFamily="18" charset="0"/>
              </a:rPr>
              <a:t>Dưới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sự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lãnh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đạo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Thục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Phán</a:t>
            </a:r>
            <a:r>
              <a:rPr lang="en-US" sz="3800" b="1" dirty="0"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cs typeface="Times New Roman" panose="02020603050405020304" pitchFamily="18" charset="0"/>
              </a:rPr>
              <a:t>họ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đã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chiến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thắng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quân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xâm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lược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Tần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lập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ra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nước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chung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nước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Âu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Lạc</a:t>
            </a:r>
            <a:r>
              <a:rPr lang="en-US" sz="3800" b="1" dirty="0"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cs typeface="Times New Roman" panose="02020603050405020304" pitchFamily="18" charset="0"/>
              </a:rPr>
              <a:t>Nước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Âu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Lạc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sự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tiếp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nối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nhà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nước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Văn</a:t>
            </a:r>
            <a:r>
              <a:rPr lang="en-US" sz="3800" b="1" dirty="0">
                <a:cs typeface="Times New Roman" panose="02020603050405020304" pitchFamily="18" charset="0"/>
              </a:rPr>
              <a:t> Lang.</a:t>
            </a:r>
            <a:endParaRPr lang="en-US" altLang="en-US" sz="3800" b="1" dirty="0"/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4261642" y="6774654"/>
            <a:ext cx="471471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b="1" u="sng" dirty="0">
                <a:solidFill>
                  <a:srgbClr val="FF0000"/>
                </a:solidFill>
              </a:rPr>
              <a:t>GV </a:t>
            </a:r>
            <a:r>
              <a:rPr lang="en-US" altLang="en-US" sz="5400" b="1" u="sng" dirty="0" err="1">
                <a:solidFill>
                  <a:srgbClr val="FF0000"/>
                </a:solidFill>
              </a:rPr>
              <a:t>Kết</a:t>
            </a:r>
            <a:r>
              <a:rPr lang="en-US" altLang="en-US" sz="5400" b="1" u="sng" dirty="0">
                <a:solidFill>
                  <a:srgbClr val="FF0000"/>
                </a:solidFill>
              </a:rPr>
              <a:t> </a:t>
            </a:r>
            <a:r>
              <a:rPr lang="en-US" altLang="en-US" sz="5400" b="1" u="sng" dirty="0" err="1">
                <a:solidFill>
                  <a:srgbClr val="FF0000"/>
                </a:solidFill>
              </a:rPr>
              <a:t>luận</a:t>
            </a:r>
            <a:endParaRPr lang="en-US" altLang="en-US" sz="5400" b="1" u="sng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464825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06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4000" tmFilter="0, 0; .2, .5; .8, .5; 1, 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000" autoRev="1" fill="hold"/>
                                        <p:tgtEl>
                                          <p:spTgt spid="348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19" grpId="1" animBg="1"/>
      <p:bldP spid="110607" grpId="0"/>
      <p:bldP spid="110607" grpId="1"/>
      <p:bldP spid="23" grpId="0"/>
      <p:bldP spid="23" grpId="1"/>
      <p:bldP spid="24" grpId="0"/>
      <p:bldP spid="24" grpId="1"/>
      <p:bldP spid="26" grpId="0"/>
      <p:bldP spid="26" grpId="1"/>
      <p:bldP spid="27" grpId="0"/>
      <p:bldP spid="27" grpId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7285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-659844" y="-156149"/>
            <a:ext cx="12927101" cy="759742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10039708" y="5446584"/>
            <a:ext cx="1803466" cy="173445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761065" y="1554607"/>
            <a:ext cx="10699488" cy="37856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en-US" sz="8000" b="1" noProof="1">
                <a:solidFill>
                  <a:schemeClr val="bg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Những thành tựu đặc sắc của ng</a:t>
            </a:r>
            <a:r>
              <a:rPr lang="vi-VN" altLang="en-US" sz="8000" b="1" noProof="1">
                <a:solidFill>
                  <a:schemeClr val="bg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ười dân nước Âu Lạc. </a:t>
            </a: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690219" y="439844"/>
            <a:ext cx="1456782" cy="131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6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3.7037E-6 L -1.875E-6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09600"/>
            <a:ext cx="7315200" cy="6096000"/>
          </a:xfrm>
          <a:prstGeom prst="rect">
            <a:avLst/>
          </a:prstGeom>
          <a:solidFill>
            <a:srgbClr val="FF0066"/>
          </a:solidFill>
          <a:ln w="57150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20483" name="Freeform 3"/>
          <p:cNvSpPr>
            <a:spLocks/>
          </p:cNvSpPr>
          <p:nvPr/>
        </p:nvSpPr>
        <p:spPr bwMode="auto">
          <a:xfrm>
            <a:off x="5854700" y="5105400"/>
            <a:ext cx="469900" cy="381000"/>
          </a:xfrm>
          <a:custGeom>
            <a:avLst/>
            <a:gdLst>
              <a:gd name="T0" fmla="*/ 2147483647 w 296"/>
              <a:gd name="T1" fmla="*/ 2147483647 h 240"/>
              <a:gd name="T2" fmla="*/ 2147483647 w 296"/>
              <a:gd name="T3" fmla="*/ 2147483647 h 240"/>
              <a:gd name="T4" fmla="*/ 2147483647 w 296"/>
              <a:gd name="T5" fmla="*/ 2147483647 h 240"/>
              <a:gd name="T6" fmla="*/ 2147483647 w 296"/>
              <a:gd name="T7" fmla="*/ 2147483647 h 240"/>
              <a:gd name="T8" fmla="*/ 2147483647 w 296"/>
              <a:gd name="T9" fmla="*/ 2147483647 h 240"/>
              <a:gd name="T10" fmla="*/ 2147483647 w 296"/>
              <a:gd name="T11" fmla="*/ 2147483647 h 240"/>
              <a:gd name="T12" fmla="*/ 2147483647 w 296"/>
              <a:gd name="T13" fmla="*/ 2147483647 h 240"/>
              <a:gd name="T14" fmla="*/ 2147483647 w 296"/>
              <a:gd name="T15" fmla="*/ 2147483647 h 240"/>
              <a:gd name="T16" fmla="*/ 2147483647 w 296"/>
              <a:gd name="T17" fmla="*/ 0 h 240"/>
              <a:gd name="T18" fmla="*/ 2147483647 w 296"/>
              <a:gd name="T19" fmla="*/ 2147483647 h 24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96"/>
              <a:gd name="T31" fmla="*/ 0 h 240"/>
              <a:gd name="T32" fmla="*/ 296 w 296"/>
              <a:gd name="T33" fmla="*/ 240 h 24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96" h="240">
                <a:moveTo>
                  <a:pt x="152" y="48"/>
                </a:moveTo>
                <a:cubicBezTo>
                  <a:pt x="128" y="72"/>
                  <a:pt x="128" y="120"/>
                  <a:pt x="104" y="144"/>
                </a:cubicBezTo>
                <a:cubicBezTo>
                  <a:pt x="80" y="168"/>
                  <a:pt x="16" y="176"/>
                  <a:pt x="8" y="192"/>
                </a:cubicBezTo>
                <a:cubicBezTo>
                  <a:pt x="0" y="208"/>
                  <a:pt x="40" y="240"/>
                  <a:pt x="56" y="240"/>
                </a:cubicBezTo>
                <a:cubicBezTo>
                  <a:pt x="72" y="240"/>
                  <a:pt x="80" y="200"/>
                  <a:pt x="104" y="192"/>
                </a:cubicBezTo>
                <a:cubicBezTo>
                  <a:pt x="128" y="184"/>
                  <a:pt x="176" y="208"/>
                  <a:pt x="200" y="192"/>
                </a:cubicBezTo>
                <a:cubicBezTo>
                  <a:pt x="224" y="176"/>
                  <a:pt x="232" y="120"/>
                  <a:pt x="248" y="96"/>
                </a:cubicBezTo>
                <a:cubicBezTo>
                  <a:pt x="264" y="72"/>
                  <a:pt x="296" y="64"/>
                  <a:pt x="296" y="48"/>
                </a:cubicBezTo>
                <a:cubicBezTo>
                  <a:pt x="296" y="32"/>
                  <a:pt x="264" y="0"/>
                  <a:pt x="248" y="0"/>
                </a:cubicBezTo>
                <a:cubicBezTo>
                  <a:pt x="232" y="0"/>
                  <a:pt x="176" y="24"/>
                  <a:pt x="152" y="48"/>
                </a:cubicBezTo>
                <a:close/>
              </a:path>
            </a:pathLst>
          </a:custGeom>
          <a:solidFill>
            <a:srgbClr val="3399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676400" y="152400"/>
            <a:ext cx="7391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u="sng">
                <a:solidFill>
                  <a:schemeClr val="tx2"/>
                </a:solidFill>
              </a:rPr>
              <a:t>SƠ ĐỒ KHU THÀNH CỔ LOA</a:t>
            </a:r>
          </a:p>
        </p:txBody>
      </p:sp>
      <p:sp>
        <p:nvSpPr>
          <p:cNvPr id="96261" name="Freeform 5"/>
          <p:cNvSpPr>
            <a:spLocks/>
          </p:cNvSpPr>
          <p:nvPr/>
        </p:nvSpPr>
        <p:spPr bwMode="auto">
          <a:xfrm>
            <a:off x="3200400" y="1358900"/>
            <a:ext cx="5156200" cy="3225800"/>
          </a:xfrm>
          <a:custGeom>
            <a:avLst/>
            <a:gdLst>
              <a:gd name="T0" fmla="*/ 2147483647 w 3248"/>
              <a:gd name="T1" fmla="*/ 2147483647 h 2032"/>
              <a:gd name="T2" fmla="*/ 2147483647 w 3248"/>
              <a:gd name="T3" fmla="*/ 2147483647 h 2032"/>
              <a:gd name="T4" fmla="*/ 2147483647 w 3248"/>
              <a:gd name="T5" fmla="*/ 2147483647 h 2032"/>
              <a:gd name="T6" fmla="*/ 2147483647 w 3248"/>
              <a:gd name="T7" fmla="*/ 2147483647 h 2032"/>
              <a:gd name="T8" fmla="*/ 0 w 3248"/>
              <a:gd name="T9" fmla="*/ 2147483647 h 2032"/>
              <a:gd name="T10" fmla="*/ 2147483647 w 3248"/>
              <a:gd name="T11" fmla="*/ 2147483647 h 2032"/>
              <a:gd name="T12" fmla="*/ 2147483647 w 3248"/>
              <a:gd name="T13" fmla="*/ 2147483647 h 2032"/>
              <a:gd name="T14" fmla="*/ 2147483647 w 3248"/>
              <a:gd name="T15" fmla="*/ 2147483647 h 2032"/>
              <a:gd name="T16" fmla="*/ 2147483647 w 3248"/>
              <a:gd name="T17" fmla="*/ 2147483647 h 2032"/>
              <a:gd name="T18" fmla="*/ 2147483647 w 3248"/>
              <a:gd name="T19" fmla="*/ 2147483647 h 2032"/>
              <a:gd name="T20" fmla="*/ 2147483647 w 3248"/>
              <a:gd name="T21" fmla="*/ 2147483647 h 2032"/>
              <a:gd name="T22" fmla="*/ 2147483647 w 3248"/>
              <a:gd name="T23" fmla="*/ 2147483647 h 2032"/>
              <a:gd name="T24" fmla="*/ 2147483647 w 3248"/>
              <a:gd name="T25" fmla="*/ 2147483647 h 2032"/>
              <a:gd name="T26" fmla="*/ 2147483647 w 3248"/>
              <a:gd name="T27" fmla="*/ 2147483647 h 2032"/>
              <a:gd name="T28" fmla="*/ 2147483647 w 3248"/>
              <a:gd name="T29" fmla="*/ 2147483647 h 2032"/>
              <a:gd name="T30" fmla="*/ 2147483647 w 3248"/>
              <a:gd name="T31" fmla="*/ 2147483647 h 2032"/>
              <a:gd name="T32" fmla="*/ 2147483647 w 3248"/>
              <a:gd name="T33" fmla="*/ 2147483647 h 2032"/>
              <a:gd name="T34" fmla="*/ 2147483647 w 3248"/>
              <a:gd name="T35" fmla="*/ 2147483647 h 2032"/>
              <a:gd name="T36" fmla="*/ 2147483647 w 3248"/>
              <a:gd name="T37" fmla="*/ 2147483647 h 2032"/>
              <a:gd name="T38" fmla="*/ 2147483647 w 3248"/>
              <a:gd name="T39" fmla="*/ 2147483647 h 2032"/>
              <a:gd name="T40" fmla="*/ 2147483647 w 3248"/>
              <a:gd name="T41" fmla="*/ 2147483647 h 2032"/>
              <a:gd name="T42" fmla="*/ 2147483647 w 3248"/>
              <a:gd name="T43" fmla="*/ 2147483647 h 2032"/>
              <a:gd name="T44" fmla="*/ 2147483647 w 3248"/>
              <a:gd name="T45" fmla="*/ 2147483647 h 2032"/>
              <a:gd name="T46" fmla="*/ 2147483647 w 3248"/>
              <a:gd name="T47" fmla="*/ 2147483647 h 2032"/>
              <a:gd name="T48" fmla="*/ 2147483647 w 3248"/>
              <a:gd name="T49" fmla="*/ 2147483647 h 203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248"/>
              <a:gd name="T76" fmla="*/ 0 h 2032"/>
              <a:gd name="T77" fmla="*/ 3248 w 3248"/>
              <a:gd name="T78" fmla="*/ 2032 h 203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248" h="2032">
                <a:moveTo>
                  <a:pt x="1200" y="1880"/>
                </a:moveTo>
                <a:cubicBezTo>
                  <a:pt x="956" y="1844"/>
                  <a:pt x="712" y="1808"/>
                  <a:pt x="576" y="1784"/>
                </a:cubicBezTo>
                <a:cubicBezTo>
                  <a:pt x="440" y="1760"/>
                  <a:pt x="432" y="1752"/>
                  <a:pt x="384" y="1736"/>
                </a:cubicBezTo>
                <a:cubicBezTo>
                  <a:pt x="336" y="1720"/>
                  <a:pt x="352" y="1720"/>
                  <a:pt x="288" y="1688"/>
                </a:cubicBezTo>
                <a:cubicBezTo>
                  <a:pt x="224" y="1656"/>
                  <a:pt x="0" y="1656"/>
                  <a:pt x="0" y="1544"/>
                </a:cubicBezTo>
                <a:cubicBezTo>
                  <a:pt x="0" y="1432"/>
                  <a:pt x="224" y="1152"/>
                  <a:pt x="288" y="1016"/>
                </a:cubicBezTo>
                <a:cubicBezTo>
                  <a:pt x="352" y="880"/>
                  <a:pt x="352" y="816"/>
                  <a:pt x="384" y="728"/>
                </a:cubicBezTo>
                <a:cubicBezTo>
                  <a:pt x="416" y="640"/>
                  <a:pt x="352" y="552"/>
                  <a:pt x="480" y="488"/>
                </a:cubicBezTo>
                <a:cubicBezTo>
                  <a:pt x="608" y="424"/>
                  <a:pt x="880" y="400"/>
                  <a:pt x="1152" y="344"/>
                </a:cubicBezTo>
                <a:cubicBezTo>
                  <a:pt x="1424" y="288"/>
                  <a:pt x="1880" y="208"/>
                  <a:pt x="2112" y="152"/>
                </a:cubicBezTo>
                <a:cubicBezTo>
                  <a:pt x="2344" y="96"/>
                  <a:pt x="2448" y="16"/>
                  <a:pt x="2544" y="8"/>
                </a:cubicBezTo>
                <a:cubicBezTo>
                  <a:pt x="2640" y="0"/>
                  <a:pt x="2624" y="80"/>
                  <a:pt x="2688" y="104"/>
                </a:cubicBezTo>
                <a:cubicBezTo>
                  <a:pt x="2752" y="128"/>
                  <a:pt x="2872" y="128"/>
                  <a:pt x="2928" y="152"/>
                </a:cubicBezTo>
                <a:cubicBezTo>
                  <a:pt x="2984" y="176"/>
                  <a:pt x="2976" y="216"/>
                  <a:pt x="3024" y="248"/>
                </a:cubicBezTo>
                <a:cubicBezTo>
                  <a:pt x="3072" y="280"/>
                  <a:pt x="3248" y="288"/>
                  <a:pt x="3216" y="344"/>
                </a:cubicBezTo>
                <a:cubicBezTo>
                  <a:pt x="3184" y="400"/>
                  <a:pt x="2936" y="520"/>
                  <a:pt x="2832" y="584"/>
                </a:cubicBezTo>
                <a:cubicBezTo>
                  <a:pt x="2728" y="648"/>
                  <a:pt x="2632" y="624"/>
                  <a:pt x="2592" y="728"/>
                </a:cubicBezTo>
                <a:cubicBezTo>
                  <a:pt x="2552" y="832"/>
                  <a:pt x="2592" y="1088"/>
                  <a:pt x="2592" y="1208"/>
                </a:cubicBezTo>
                <a:cubicBezTo>
                  <a:pt x="2592" y="1328"/>
                  <a:pt x="2616" y="1376"/>
                  <a:pt x="2592" y="1448"/>
                </a:cubicBezTo>
                <a:cubicBezTo>
                  <a:pt x="2568" y="1520"/>
                  <a:pt x="2472" y="1592"/>
                  <a:pt x="2448" y="1640"/>
                </a:cubicBezTo>
                <a:cubicBezTo>
                  <a:pt x="2424" y="1688"/>
                  <a:pt x="2528" y="1688"/>
                  <a:pt x="2448" y="1736"/>
                </a:cubicBezTo>
                <a:cubicBezTo>
                  <a:pt x="2368" y="1784"/>
                  <a:pt x="2112" y="1888"/>
                  <a:pt x="1968" y="1928"/>
                </a:cubicBezTo>
                <a:cubicBezTo>
                  <a:pt x="1824" y="1968"/>
                  <a:pt x="1688" y="1960"/>
                  <a:pt x="1584" y="1976"/>
                </a:cubicBezTo>
                <a:cubicBezTo>
                  <a:pt x="1480" y="1992"/>
                  <a:pt x="1432" y="2032"/>
                  <a:pt x="1344" y="2024"/>
                </a:cubicBezTo>
                <a:cubicBezTo>
                  <a:pt x="1256" y="2016"/>
                  <a:pt x="1156" y="1972"/>
                  <a:pt x="1056" y="1928"/>
                </a:cubicBezTo>
              </a:path>
            </a:pathLst>
          </a:custGeom>
          <a:noFill/>
          <a:ln w="762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2" name="Freeform 6"/>
          <p:cNvSpPr>
            <a:spLocks/>
          </p:cNvSpPr>
          <p:nvPr/>
        </p:nvSpPr>
        <p:spPr bwMode="auto">
          <a:xfrm>
            <a:off x="2667000" y="1066800"/>
            <a:ext cx="6096000" cy="3810000"/>
          </a:xfrm>
          <a:custGeom>
            <a:avLst/>
            <a:gdLst>
              <a:gd name="T0" fmla="*/ 2147483647 w 3840"/>
              <a:gd name="T1" fmla="*/ 2147483647 h 2400"/>
              <a:gd name="T2" fmla="*/ 2147483647 w 3840"/>
              <a:gd name="T3" fmla="*/ 2147483647 h 2400"/>
              <a:gd name="T4" fmla="*/ 2147483647 w 3840"/>
              <a:gd name="T5" fmla="*/ 2147483647 h 2400"/>
              <a:gd name="T6" fmla="*/ 2147483647 w 3840"/>
              <a:gd name="T7" fmla="*/ 2147483647 h 2400"/>
              <a:gd name="T8" fmla="*/ 2147483647 w 3840"/>
              <a:gd name="T9" fmla="*/ 2147483647 h 2400"/>
              <a:gd name="T10" fmla="*/ 0 w 3840"/>
              <a:gd name="T11" fmla="*/ 2147483647 h 2400"/>
              <a:gd name="T12" fmla="*/ 2147483647 w 3840"/>
              <a:gd name="T13" fmla="*/ 2147483647 h 2400"/>
              <a:gd name="T14" fmla="*/ 2147483647 w 3840"/>
              <a:gd name="T15" fmla="*/ 2147483647 h 2400"/>
              <a:gd name="T16" fmla="*/ 2147483647 w 3840"/>
              <a:gd name="T17" fmla="*/ 2147483647 h 2400"/>
              <a:gd name="T18" fmla="*/ 2147483647 w 3840"/>
              <a:gd name="T19" fmla="*/ 2147483647 h 2400"/>
              <a:gd name="T20" fmla="*/ 2147483647 w 3840"/>
              <a:gd name="T21" fmla="*/ 2147483647 h 2400"/>
              <a:gd name="T22" fmla="*/ 2147483647 w 3840"/>
              <a:gd name="T23" fmla="*/ 2147483647 h 2400"/>
              <a:gd name="T24" fmla="*/ 2147483647 w 3840"/>
              <a:gd name="T25" fmla="*/ 2147483647 h 2400"/>
              <a:gd name="T26" fmla="*/ 2147483647 w 3840"/>
              <a:gd name="T27" fmla="*/ 2147483647 h 2400"/>
              <a:gd name="T28" fmla="*/ 2147483647 w 3840"/>
              <a:gd name="T29" fmla="*/ 0 h 2400"/>
              <a:gd name="T30" fmla="*/ 2147483647 w 3840"/>
              <a:gd name="T31" fmla="*/ 2147483647 h 2400"/>
              <a:gd name="T32" fmla="*/ 2147483647 w 3840"/>
              <a:gd name="T33" fmla="*/ 0 h 2400"/>
              <a:gd name="T34" fmla="*/ 2147483647 w 3840"/>
              <a:gd name="T35" fmla="*/ 2147483647 h 2400"/>
              <a:gd name="T36" fmla="*/ 2147483647 w 3840"/>
              <a:gd name="T37" fmla="*/ 2147483647 h 2400"/>
              <a:gd name="T38" fmla="*/ 2147483647 w 3840"/>
              <a:gd name="T39" fmla="*/ 2147483647 h 2400"/>
              <a:gd name="T40" fmla="*/ 2147483647 w 3840"/>
              <a:gd name="T41" fmla="*/ 2147483647 h 2400"/>
              <a:gd name="T42" fmla="*/ 2147483647 w 3840"/>
              <a:gd name="T43" fmla="*/ 2147483647 h 2400"/>
              <a:gd name="T44" fmla="*/ 2147483647 w 3840"/>
              <a:gd name="T45" fmla="*/ 2147483647 h 2400"/>
              <a:gd name="T46" fmla="*/ 2147483647 w 3840"/>
              <a:gd name="T47" fmla="*/ 2147483647 h 2400"/>
              <a:gd name="T48" fmla="*/ 2147483647 w 3840"/>
              <a:gd name="T49" fmla="*/ 2147483647 h 2400"/>
              <a:gd name="T50" fmla="*/ 2147483647 w 3840"/>
              <a:gd name="T51" fmla="*/ 2147483647 h 2400"/>
              <a:gd name="T52" fmla="*/ 2147483647 w 3840"/>
              <a:gd name="T53" fmla="*/ 2147483647 h 2400"/>
              <a:gd name="T54" fmla="*/ 2147483647 w 3840"/>
              <a:gd name="T55" fmla="*/ 2147483647 h 240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3840"/>
              <a:gd name="T85" fmla="*/ 0 h 2400"/>
              <a:gd name="T86" fmla="*/ 3840 w 3840"/>
              <a:gd name="T87" fmla="*/ 2400 h 240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3840" h="2400">
                <a:moveTo>
                  <a:pt x="1536" y="2400"/>
                </a:moveTo>
                <a:cubicBezTo>
                  <a:pt x="1364" y="2348"/>
                  <a:pt x="1192" y="2296"/>
                  <a:pt x="1008" y="2256"/>
                </a:cubicBezTo>
                <a:cubicBezTo>
                  <a:pt x="824" y="2216"/>
                  <a:pt x="560" y="2184"/>
                  <a:pt x="432" y="2160"/>
                </a:cubicBezTo>
                <a:cubicBezTo>
                  <a:pt x="304" y="2136"/>
                  <a:pt x="296" y="2144"/>
                  <a:pt x="240" y="2112"/>
                </a:cubicBezTo>
                <a:cubicBezTo>
                  <a:pt x="184" y="2080"/>
                  <a:pt x="136" y="2056"/>
                  <a:pt x="96" y="1968"/>
                </a:cubicBezTo>
                <a:cubicBezTo>
                  <a:pt x="56" y="1880"/>
                  <a:pt x="0" y="1736"/>
                  <a:pt x="0" y="1584"/>
                </a:cubicBezTo>
                <a:cubicBezTo>
                  <a:pt x="0" y="1432"/>
                  <a:pt x="72" y="1232"/>
                  <a:pt x="96" y="1056"/>
                </a:cubicBezTo>
                <a:cubicBezTo>
                  <a:pt x="120" y="880"/>
                  <a:pt x="64" y="656"/>
                  <a:pt x="144" y="528"/>
                </a:cubicBezTo>
                <a:cubicBezTo>
                  <a:pt x="224" y="400"/>
                  <a:pt x="408" y="344"/>
                  <a:pt x="576" y="288"/>
                </a:cubicBezTo>
                <a:cubicBezTo>
                  <a:pt x="744" y="232"/>
                  <a:pt x="1008" y="216"/>
                  <a:pt x="1152" y="192"/>
                </a:cubicBezTo>
                <a:cubicBezTo>
                  <a:pt x="1296" y="168"/>
                  <a:pt x="1344" y="152"/>
                  <a:pt x="1440" y="144"/>
                </a:cubicBezTo>
                <a:cubicBezTo>
                  <a:pt x="1536" y="136"/>
                  <a:pt x="1624" y="152"/>
                  <a:pt x="1728" y="144"/>
                </a:cubicBezTo>
                <a:cubicBezTo>
                  <a:pt x="1832" y="136"/>
                  <a:pt x="1960" y="112"/>
                  <a:pt x="2064" y="96"/>
                </a:cubicBezTo>
                <a:cubicBezTo>
                  <a:pt x="2168" y="80"/>
                  <a:pt x="2272" y="64"/>
                  <a:pt x="2352" y="48"/>
                </a:cubicBezTo>
                <a:cubicBezTo>
                  <a:pt x="2432" y="32"/>
                  <a:pt x="2472" y="0"/>
                  <a:pt x="2544" y="0"/>
                </a:cubicBezTo>
                <a:cubicBezTo>
                  <a:pt x="2616" y="0"/>
                  <a:pt x="2672" y="48"/>
                  <a:pt x="2784" y="48"/>
                </a:cubicBezTo>
                <a:cubicBezTo>
                  <a:pt x="2896" y="48"/>
                  <a:pt x="3104" y="0"/>
                  <a:pt x="3216" y="0"/>
                </a:cubicBezTo>
                <a:cubicBezTo>
                  <a:pt x="3328" y="0"/>
                  <a:pt x="3368" y="0"/>
                  <a:pt x="3456" y="48"/>
                </a:cubicBezTo>
                <a:cubicBezTo>
                  <a:pt x="3544" y="96"/>
                  <a:pt x="3680" y="208"/>
                  <a:pt x="3744" y="288"/>
                </a:cubicBezTo>
                <a:cubicBezTo>
                  <a:pt x="3808" y="368"/>
                  <a:pt x="3840" y="352"/>
                  <a:pt x="3840" y="528"/>
                </a:cubicBezTo>
                <a:cubicBezTo>
                  <a:pt x="3840" y="704"/>
                  <a:pt x="3808" y="1176"/>
                  <a:pt x="3744" y="1344"/>
                </a:cubicBezTo>
                <a:cubicBezTo>
                  <a:pt x="3680" y="1512"/>
                  <a:pt x="3520" y="1472"/>
                  <a:pt x="3456" y="1536"/>
                </a:cubicBezTo>
                <a:cubicBezTo>
                  <a:pt x="3392" y="1600"/>
                  <a:pt x="3400" y="1672"/>
                  <a:pt x="3360" y="1728"/>
                </a:cubicBezTo>
                <a:cubicBezTo>
                  <a:pt x="3320" y="1784"/>
                  <a:pt x="3296" y="1832"/>
                  <a:pt x="3216" y="1872"/>
                </a:cubicBezTo>
                <a:cubicBezTo>
                  <a:pt x="3136" y="1912"/>
                  <a:pt x="2984" y="1928"/>
                  <a:pt x="2880" y="1968"/>
                </a:cubicBezTo>
                <a:cubicBezTo>
                  <a:pt x="2776" y="2008"/>
                  <a:pt x="2688" y="2056"/>
                  <a:pt x="2592" y="2112"/>
                </a:cubicBezTo>
                <a:cubicBezTo>
                  <a:pt x="2496" y="2168"/>
                  <a:pt x="2448" y="2256"/>
                  <a:pt x="2304" y="2304"/>
                </a:cubicBezTo>
                <a:cubicBezTo>
                  <a:pt x="2160" y="2352"/>
                  <a:pt x="1944" y="2376"/>
                  <a:pt x="1728" y="2400"/>
                </a:cubicBezTo>
              </a:path>
            </a:pathLst>
          </a:custGeom>
          <a:noFill/>
          <a:ln w="762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3" name="AutoShape 7"/>
          <p:cNvSpPr>
            <a:spLocks noChangeArrowheads="1"/>
          </p:cNvSpPr>
          <p:nvPr/>
        </p:nvSpPr>
        <p:spPr bwMode="auto">
          <a:xfrm>
            <a:off x="9296400" y="152400"/>
            <a:ext cx="1371600" cy="1905000"/>
          </a:xfrm>
          <a:prstGeom prst="wedgeRoundRectCallout">
            <a:avLst>
              <a:gd name="adj1" fmla="val -142083"/>
              <a:gd name="adj2" fmla="val -2528"/>
              <a:gd name="adj3" fmla="val 1666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i="1">
                <a:solidFill>
                  <a:srgbClr val="FF0000"/>
                </a:solidFill>
              </a:rPr>
              <a:t>Vòng thành ngoại</a:t>
            </a:r>
          </a:p>
        </p:txBody>
      </p:sp>
      <p:sp>
        <p:nvSpPr>
          <p:cNvPr id="96264" name="AutoShape 8"/>
          <p:cNvSpPr>
            <a:spLocks noChangeArrowheads="1"/>
          </p:cNvSpPr>
          <p:nvPr/>
        </p:nvSpPr>
        <p:spPr bwMode="auto">
          <a:xfrm>
            <a:off x="9220200" y="2362200"/>
            <a:ext cx="1371600" cy="1905000"/>
          </a:xfrm>
          <a:prstGeom prst="wedgeRoundRectCallout">
            <a:avLst>
              <a:gd name="adj1" fmla="val -188102"/>
              <a:gd name="adj2" fmla="val -34495"/>
              <a:gd name="adj3" fmla="val 1666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i="1">
                <a:solidFill>
                  <a:srgbClr val="FF0000"/>
                </a:solidFill>
              </a:rPr>
              <a:t>Vòng thành trung</a:t>
            </a:r>
          </a:p>
        </p:txBody>
      </p:sp>
      <p:sp>
        <p:nvSpPr>
          <p:cNvPr id="96265" name="AutoShape 9"/>
          <p:cNvSpPr>
            <a:spLocks noChangeArrowheads="1"/>
          </p:cNvSpPr>
          <p:nvPr/>
        </p:nvSpPr>
        <p:spPr bwMode="auto">
          <a:xfrm>
            <a:off x="9220200" y="4572000"/>
            <a:ext cx="1371600" cy="1524000"/>
          </a:xfrm>
          <a:prstGeom prst="wedgeRoundRectCallout">
            <a:avLst>
              <a:gd name="adj1" fmla="val -251042"/>
              <a:gd name="adj2" fmla="val -103310"/>
              <a:gd name="adj3" fmla="val 16667"/>
            </a:avLst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200" b="1" i="1">
                <a:solidFill>
                  <a:srgbClr val="FF0000"/>
                </a:solidFill>
              </a:rPr>
              <a:t>Vòng thành nội</a:t>
            </a:r>
          </a:p>
        </p:txBody>
      </p:sp>
      <p:sp>
        <p:nvSpPr>
          <p:cNvPr id="96266" name="Freeform 10"/>
          <p:cNvSpPr>
            <a:spLocks/>
          </p:cNvSpPr>
          <p:nvPr/>
        </p:nvSpPr>
        <p:spPr bwMode="auto">
          <a:xfrm>
            <a:off x="5270500" y="3429000"/>
            <a:ext cx="1219200" cy="774700"/>
          </a:xfrm>
          <a:custGeom>
            <a:avLst/>
            <a:gdLst>
              <a:gd name="T0" fmla="*/ 2147483647 w 768"/>
              <a:gd name="T1" fmla="*/ 2147483647 h 488"/>
              <a:gd name="T2" fmla="*/ 2147483647 w 768"/>
              <a:gd name="T3" fmla="*/ 2147483647 h 488"/>
              <a:gd name="T4" fmla="*/ 2147483647 w 768"/>
              <a:gd name="T5" fmla="*/ 2147483647 h 488"/>
              <a:gd name="T6" fmla="*/ 2147483647 w 768"/>
              <a:gd name="T7" fmla="*/ 2147483647 h 488"/>
              <a:gd name="T8" fmla="*/ 2147483647 w 768"/>
              <a:gd name="T9" fmla="*/ 2147483647 h 488"/>
              <a:gd name="T10" fmla="*/ 2147483647 w 768"/>
              <a:gd name="T11" fmla="*/ 2147483647 h 488"/>
              <a:gd name="T12" fmla="*/ 2147483647 w 768"/>
              <a:gd name="T13" fmla="*/ 2147483647 h 488"/>
              <a:gd name="T14" fmla="*/ 2147483647 w 768"/>
              <a:gd name="T15" fmla="*/ 0 h 488"/>
              <a:gd name="T16" fmla="*/ 2147483647 w 768"/>
              <a:gd name="T17" fmla="*/ 2147483647 h 488"/>
              <a:gd name="T18" fmla="*/ 2147483647 w 768"/>
              <a:gd name="T19" fmla="*/ 2147483647 h 488"/>
              <a:gd name="T20" fmla="*/ 2147483647 w 768"/>
              <a:gd name="T21" fmla="*/ 2147483647 h 488"/>
              <a:gd name="T22" fmla="*/ 2147483647 w 768"/>
              <a:gd name="T23" fmla="*/ 2147483647 h 488"/>
              <a:gd name="T24" fmla="*/ 2147483647 w 768"/>
              <a:gd name="T25" fmla="*/ 2147483647 h 48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768"/>
              <a:gd name="T40" fmla="*/ 0 h 488"/>
              <a:gd name="T41" fmla="*/ 768 w 768"/>
              <a:gd name="T42" fmla="*/ 488 h 48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768" h="488">
                <a:moveTo>
                  <a:pt x="328" y="480"/>
                </a:moveTo>
                <a:cubicBezTo>
                  <a:pt x="252" y="484"/>
                  <a:pt x="176" y="488"/>
                  <a:pt x="136" y="480"/>
                </a:cubicBezTo>
                <a:cubicBezTo>
                  <a:pt x="96" y="472"/>
                  <a:pt x="96" y="464"/>
                  <a:pt x="88" y="432"/>
                </a:cubicBezTo>
                <a:cubicBezTo>
                  <a:pt x="80" y="400"/>
                  <a:pt x="96" y="344"/>
                  <a:pt x="88" y="288"/>
                </a:cubicBezTo>
                <a:cubicBezTo>
                  <a:pt x="80" y="232"/>
                  <a:pt x="0" y="136"/>
                  <a:pt x="40" y="96"/>
                </a:cubicBezTo>
                <a:cubicBezTo>
                  <a:pt x="80" y="56"/>
                  <a:pt x="256" y="56"/>
                  <a:pt x="328" y="48"/>
                </a:cubicBezTo>
                <a:cubicBezTo>
                  <a:pt x="400" y="40"/>
                  <a:pt x="416" y="56"/>
                  <a:pt x="472" y="48"/>
                </a:cubicBezTo>
                <a:cubicBezTo>
                  <a:pt x="528" y="40"/>
                  <a:pt x="624" y="0"/>
                  <a:pt x="664" y="0"/>
                </a:cubicBezTo>
                <a:cubicBezTo>
                  <a:pt x="704" y="0"/>
                  <a:pt x="696" y="8"/>
                  <a:pt x="712" y="48"/>
                </a:cubicBezTo>
                <a:cubicBezTo>
                  <a:pt x="728" y="88"/>
                  <a:pt x="752" y="192"/>
                  <a:pt x="760" y="240"/>
                </a:cubicBezTo>
                <a:cubicBezTo>
                  <a:pt x="768" y="288"/>
                  <a:pt x="768" y="312"/>
                  <a:pt x="760" y="336"/>
                </a:cubicBezTo>
                <a:cubicBezTo>
                  <a:pt x="752" y="360"/>
                  <a:pt x="736" y="376"/>
                  <a:pt x="712" y="384"/>
                </a:cubicBezTo>
                <a:cubicBezTo>
                  <a:pt x="688" y="392"/>
                  <a:pt x="652" y="388"/>
                  <a:pt x="616" y="384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8" name="Freeform 12"/>
          <p:cNvSpPr>
            <a:spLocks/>
          </p:cNvSpPr>
          <p:nvPr/>
        </p:nvSpPr>
        <p:spPr bwMode="auto">
          <a:xfrm>
            <a:off x="3416300" y="4914900"/>
            <a:ext cx="1003300" cy="596900"/>
          </a:xfrm>
          <a:custGeom>
            <a:avLst/>
            <a:gdLst>
              <a:gd name="T0" fmla="*/ 2147483647 w 632"/>
              <a:gd name="T1" fmla="*/ 2147483647 h 376"/>
              <a:gd name="T2" fmla="*/ 2147483647 w 632"/>
              <a:gd name="T3" fmla="*/ 2147483647 h 376"/>
              <a:gd name="T4" fmla="*/ 2147483647 w 632"/>
              <a:gd name="T5" fmla="*/ 2147483647 h 376"/>
              <a:gd name="T6" fmla="*/ 2147483647 w 632"/>
              <a:gd name="T7" fmla="*/ 2147483647 h 376"/>
              <a:gd name="T8" fmla="*/ 2147483647 w 632"/>
              <a:gd name="T9" fmla="*/ 2147483647 h 376"/>
              <a:gd name="T10" fmla="*/ 2147483647 w 632"/>
              <a:gd name="T11" fmla="*/ 2147483647 h 376"/>
              <a:gd name="T12" fmla="*/ 2147483647 w 632"/>
              <a:gd name="T13" fmla="*/ 2147483647 h 376"/>
              <a:gd name="T14" fmla="*/ 2147483647 w 632"/>
              <a:gd name="T15" fmla="*/ 2147483647 h 376"/>
              <a:gd name="T16" fmla="*/ 2147483647 w 632"/>
              <a:gd name="T17" fmla="*/ 2147483647 h 376"/>
              <a:gd name="T18" fmla="*/ 2147483647 w 632"/>
              <a:gd name="T19" fmla="*/ 2147483647 h 3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32"/>
              <a:gd name="T31" fmla="*/ 0 h 376"/>
              <a:gd name="T32" fmla="*/ 632 w 632"/>
              <a:gd name="T33" fmla="*/ 376 h 3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32" h="376">
                <a:moveTo>
                  <a:pt x="632" y="168"/>
                </a:moveTo>
                <a:cubicBezTo>
                  <a:pt x="512" y="156"/>
                  <a:pt x="392" y="144"/>
                  <a:pt x="344" y="120"/>
                </a:cubicBezTo>
                <a:cubicBezTo>
                  <a:pt x="296" y="96"/>
                  <a:pt x="384" y="40"/>
                  <a:pt x="344" y="24"/>
                </a:cubicBezTo>
                <a:cubicBezTo>
                  <a:pt x="304" y="8"/>
                  <a:pt x="160" y="0"/>
                  <a:pt x="104" y="24"/>
                </a:cubicBezTo>
                <a:cubicBezTo>
                  <a:pt x="48" y="48"/>
                  <a:pt x="0" y="120"/>
                  <a:pt x="8" y="168"/>
                </a:cubicBezTo>
                <a:cubicBezTo>
                  <a:pt x="16" y="216"/>
                  <a:pt x="112" y="280"/>
                  <a:pt x="152" y="312"/>
                </a:cubicBezTo>
                <a:cubicBezTo>
                  <a:pt x="192" y="344"/>
                  <a:pt x="208" y="360"/>
                  <a:pt x="248" y="360"/>
                </a:cubicBezTo>
                <a:cubicBezTo>
                  <a:pt x="288" y="360"/>
                  <a:pt x="352" y="312"/>
                  <a:pt x="392" y="312"/>
                </a:cubicBezTo>
                <a:cubicBezTo>
                  <a:pt x="432" y="312"/>
                  <a:pt x="464" y="376"/>
                  <a:pt x="488" y="360"/>
                </a:cubicBezTo>
                <a:cubicBezTo>
                  <a:pt x="512" y="344"/>
                  <a:pt x="524" y="280"/>
                  <a:pt x="536" y="216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9" name="Freeform 13"/>
          <p:cNvSpPr>
            <a:spLocks/>
          </p:cNvSpPr>
          <p:nvPr/>
        </p:nvSpPr>
        <p:spPr bwMode="auto">
          <a:xfrm>
            <a:off x="3924300" y="3390900"/>
            <a:ext cx="660400" cy="596900"/>
          </a:xfrm>
          <a:custGeom>
            <a:avLst/>
            <a:gdLst>
              <a:gd name="T0" fmla="*/ 2147483647 w 416"/>
              <a:gd name="T1" fmla="*/ 2147483647 h 376"/>
              <a:gd name="T2" fmla="*/ 2147483647 w 416"/>
              <a:gd name="T3" fmla="*/ 2147483647 h 376"/>
              <a:gd name="T4" fmla="*/ 2147483647 w 416"/>
              <a:gd name="T5" fmla="*/ 2147483647 h 376"/>
              <a:gd name="T6" fmla="*/ 2147483647 w 416"/>
              <a:gd name="T7" fmla="*/ 2147483647 h 376"/>
              <a:gd name="T8" fmla="*/ 2147483647 w 416"/>
              <a:gd name="T9" fmla="*/ 2147483647 h 376"/>
              <a:gd name="T10" fmla="*/ 2147483647 w 416"/>
              <a:gd name="T11" fmla="*/ 2147483647 h 376"/>
              <a:gd name="T12" fmla="*/ 2147483647 w 416"/>
              <a:gd name="T13" fmla="*/ 2147483647 h 376"/>
              <a:gd name="T14" fmla="*/ 2147483647 w 416"/>
              <a:gd name="T15" fmla="*/ 2147483647 h 376"/>
              <a:gd name="T16" fmla="*/ 2147483647 w 416"/>
              <a:gd name="T17" fmla="*/ 2147483647 h 376"/>
              <a:gd name="T18" fmla="*/ 2147483647 w 416"/>
              <a:gd name="T19" fmla="*/ 2147483647 h 37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416"/>
              <a:gd name="T31" fmla="*/ 0 h 376"/>
              <a:gd name="T32" fmla="*/ 416 w 416"/>
              <a:gd name="T33" fmla="*/ 376 h 37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416" h="376">
                <a:moveTo>
                  <a:pt x="168" y="216"/>
                </a:moveTo>
                <a:cubicBezTo>
                  <a:pt x="108" y="184"/>
                  <a:pt x="48" y="152"/>
                  <a:pt x="24" y="120"/>
                </a:cubicBezTo>
                <a:cubicBezTo>
                  <a:pt x="0" y="88"/>
                  <a:pt x="0" y="40"/>
                  <a:pt x="24" y="24"/>
                </a:cubicBezTo>
                <a:cubicBezTo>
                  <a:pt x="48" y="8"/>
                  <a:pt x="120" y="24"/>
                  <a:pt x="168" y="24"/>
                </a:cubicBezTo>
                <a:cubicBezTo>
                  <a:pt x="216" y="24"/>
                  <a:pt x="272" y="0"/>
                  <a:pt x="312" y="24"/>
                </a:cubicBezTo>
                <a:cubicBezTo>
                  <a:pt x="352" y="48"/>
                  <a:pt x="416" y="120"/>
                  <a:pt x="408" y="168"/>
                </a:cubicBezTo>
                <a:cubicBezTo>
                  <a:pt x="400" y="216"/>
                  <a:pt x="304" y="280"/>
                  <a:pt x="264" y="312"/>
                </a:cubicBezTo>
                <a:cubicBezTo>
                  <a:pt x="224" y="344"/>
                  <a:pt x="200" y="352"/>
                  <a:pt x="168" y="360"/>
                </a:cubicBezTo>
                <a:cubicBezTo>
                  <a:pt x="136" y="368"/>
                  <a:pt x="88" y="376"/>
                  <a:pt x="72" y="360"/>
                </a:cubicBezTo>
                <a:cubicBezTo>
                  <a:pt x="56" y="344"/>
                  <a:pt x="64" y="280"/>
                  <a:pt x="72" y="264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0" name="Freeform 14"/>
          <p:cNvSpPr>
            <a:spLocks/>
          </p:cNvSpPr>
          <p:nvPr/>
        </p:nvSpPr>
        <p:spPr bwMode="auto">
          <a:xfrm>
            <a:off x="5549900" y="1739900"/>
            <a:ext cx="1320800" cy="812800"/>
          </a:xfrm>
          <a:custGeom>
            <a:avLst/>
            <a:gdLst>
              <a:gd name="T0" fmla="*/ 2147483647 w 832"/>
              <a:gd name="T1" fmla="*/ 2147483647 h 512"/>
              <a:gd name="T2" fmla="*/ 2147483647 w 832"/>
              <a:gd name="T3" fmla="*/ 2147483647 h 512"/>
              <a:gd name="T4" fmla="*/ 2147483647 w 832"/>
              <a:gd name="T5" fmla="*/ 2147483647 h 512"/>
              <a:gd name="T6" fmla="*/ 2147483647 w 832"/>
              <a:gd name="T7" fmla="*/ 2147483647 h 512"/>
              <a:gd name="T8" fmla="*/ 2147483647 w 832"/>
              <a:gd name="T9" fmla="*/ 2147483647 h 512"/>
              <a:gd name="T10" fmla="*/ 2147483647 w 832"/>
              <a:gd name="T11" fmla="*/ 2147483647 h 512"/>
              <a:gd name="T12" fmla="*/ 2147483647 w 832"/>
              <a:gd name="T13" fmla="*/ 2147483647 h 512"/>
              <a:gd name="T14" fmla="*/ 2147483647 w 832"/>
              <a:gd name="T15" fmla="*/ 2147483647 h 512"/>
              <a:gd name="T16" fmla="*/ 2147483647 w 832"/>
              <a:gd name="T17" fmla="*/ 2147483647 h 512"/>
              <a:gd name="T18" fmla="*/ 2147483647 w 832"/>
              <a:gd name="T19" fmla="*/ 2147483647 h 512"/>
              <a:gd name="T20" fmla="*/ 2147483647 w 832"/>
              <a:gd name="T21" fmla="*/ 2147483647 h 512"/>
              <a:gd name="T22" fmla="*/ 2147483647 w 832"/>
              <a:gd name="T23" fmla="*/ 2147483647 h 512"/>
              <a:gd name="T24" fmla="*/ 2147483647 w 832"/>
              <a:gd name="T25" fmla="*/ 2147483647 h 512"/>
              <a:gd name="T26" fmla="*/ 2147483647 w 832"/>
              <a:gd name="T27" fmla="*/ 2147483647 h 51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32"/>
              <a:gd name="T43" fmla="*/ 0 h 512"/>
              <a:gd name="T44" fmla="*/ 832 w 832"/>
              <a:gd name="T45" fmla="*/ 512 h 512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32" h="512">
                <a:moveTo>
                  <a:pt x="392" y="488"/>
                </a:moveTo>
                <a:cubicBezTo>
                  <a:pt x="344" y="500"/>
                  <a:pt x="296" y="512"/>
                  <a:pt x="248" y="488"/>
                </a:cubicBezTo>
                <a:cubicBezTo>
                  <a:pt x="200" y="464"/>
                  <a:pt x="144" y="392"/>
                  <a:pt x="104" y="344"/>
                </a:cubicBezTo>
                <a:cubicBezTo>
                  <a:pt x="64" y="296"/>
                  <a:pt x="0" y="232"/>
                  <a:pt x="8" y="200"/>
                </a:cubicBezTo>
                <a:cubicBezTo>
                  <a:pt x="16" y="168"/>
                  <a:pt x="88" y="160"/>
                  <a:pt x="152" y="152"/>
                </a:cubicBezTo>
                <a:cubicBezTo>
                  <a:pt x="216" y="144"/>
                  <a:pt x="328" y="168"/>
                  <a:pt x="392" y="152"/>
                </a:cubicBezTo>
                <a:cubicBezTo>
                  <a:pt x="456" y="136"/>
                  <a:pt x="488" y="72"/>
                  <a:pt x="536" y="56"/>
                </a:cubicBezTo>
                <a:cubicBezTo>
                  <a:pt x="584" y="40"/>
                  <a:pt x="640" y="64"/>
                  <a:pt x="680" y="56"/>
                </a:cubicBezTo>
                <a:cubicBezTo>
                  <a:pt x="720" y="48"/>
                  <a:pt x="752" y="0"/>
                  <a:pt x="776" y="8"/>
                </a:cubicBezTo>
                <a:cubicBezTo>
                  <a:pt x="800" y="16"/>
                  <a:pt x="832" y="80"/>
                  <a:pt x="824" y="104"/>
                </a:cubicBezTo>
                <a:cubicBezTo>
                  <a:pt x="816" y="128"/>
                  <a:pt x="752" y="120"/>
                  <a:pt x="728" y="152"/>
                </a:cubicBezTo>
                <a:cubicBezTo>
                  <a:pt x="704" y="184"/>
                  <a:pt x="696" y="256"/>
                  <a:pt x="680" y="296"/>
                </a:cubicBezTo>
                <a:cubicBezTo>
                  <a:pt x="664" y="336"/>
                  <a:pt x="656" y="368"/>
                  <a:pt x="632" y="392"/>
                </a:cubicBezTo>
                <a:cubicBezTo>
                  <a:pt x="608" y="416"/>
                  <a:pt x="572" y="428"/>
                  <a:pt x="536" y="44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1" name="Freeform 15"/>
          <p:cNvSpPr>
            <a:spLocks/>
          </p:cNvSpPr>
          <p:nvPr/>
        </p:nvSpPr>
        <p:spPr bwMode="auto">
          <a:xfrm>
            <a:off x="7391400" y="1651000"/>
            <a:ext cx="304800" cy="266700"/>
          </a:xfrm>
          <a:custGeom>
            <a:avLst/>
            <a:gdLst>
              <a:gd name="T0" fmla="*/ 2147483647 w 192"/>
              <a:gd name="T1" fmla="*/ 2147483647 h 168"/>
              <a:gd name="T2" fmla="*/ 2147483647 w 192"/>
              <a:gd name="T3" fmla="*/ 2147483647 h 168"/>
              <a:gd name="T4" fmla="*/ 0 w 192"/>
              <a:gd name="T5" fmla="*/ 2147483647 h 168"/>
              <a:gd name="T6" fmla="*/ 2147483647 w 192"/>
              <a:gd name="T7" fmla="*/ 2147483647 h 168"/>
              <a:gd name="T8" fmla="*/ 2147483647 w 192"/>
              <a:gd name="T9" fmla="*/ 2147483647 h 168"/>
              <a:gd name="T10" fmla="*/ 2147483647 w 192"/>
              <a:gd name="T11" fmla="*/ 2147483647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2"/>
              <a:gd name="T19" fmla="*/ 0 h 168"/>
              <a:gd name="T20" fmla="*/ 192 w 192"/>
              <a:gd name="T21" fmla="*/ 168 h 16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2" h="168">
                <a:moveTo>
                  <a:pt x="144" y="160"/>
                </a:moveTo>
                <a:cubicBezTo>
                  <a:pt x="108" y="164"/>
                  <a:pt x="72" y="168"/>
                  <a:pt x="48" y="160"/>
                </a:cubicBezTo>
                <a:cubicBezTo>
                  <a:pt x="24" y="152"/>
                  <a:pt x="0" y="136"/>
                  <a:pt x="0" y="112"/>
                </a:cubicBezTo>
                <a:cubicBezTo>
                  <a:pt x="0" y="88"/>
                  <a:pt x="24" y="32"/>
                  <a:pt x="48" y="16"/>
                </a:cubicBezTo>
                <a:cubicBezTo>
                  <a:pt x="72" y="0"/>
                  <a:pt x="120" y="8"/>
                  <a:pt x="144" y="16"/>
                </a:cubicBezTo>
                <a:cubicBezTo>
                  <a:pt x="168" y="24"/>
                  <a:pt x="184" y="48"/>
                  <a:pt x="192" y="64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2" name="Freeform 16"/>
          <p:cNvSpPr>
            <a:spLocks/>
          </p:cNvSpPr>
          <p:nvPr/>
        </p:nvSpPr>
        <p:spPr bwMode="auto">
          <a:xfrm>
            <a:off x="4673600" y="2552700"/>
            <a:ext cx="1282700" cy="800100"/>
          </a:xfrm>
          <a:custGeom>
            <a:avLst/>
            <a:gdLst>
              <a:gd name="T0" fmla="*/ 2147483647 w 808"/>
              <a:gd name="T1" fmla="*/ 2147483647 h 504"/>
              <a:gd name="T2" fmla="*/ 2147483647 w 808"/>
              <a:gd name="T3" fmla="*/ 2147483647 h 504"/>
              <a:gd name="T4" fmla="*/ 2147483647 w 808"/>
              <a:gd name="T5" fmla="*/ 2147483647 h 504"/>
              <a:gd name="T6" fmla="*/ 2147483647 w 808"/>
              <a:gd name="T7" fmla="*/ 2147483647 h 504"/>
              <a:gd name="T8" fmla="*/ 2147483647 w 808"/>
              <a:gd name="T9" fmla="*/ 2147483647 h 504"/>
              <a:gd name="T10" fmla="*/ 2147483647 w 808"/>
              <a:gd name="T11" fmla="*/ 2147483647 h 504"/>
              <a:gd name="T12" fmla="*/ 2147483647 w 808"/>
              <a:gd name="T13" fmla="*/ 2147483647 h 504"/>
              <a:gd name="T14" fmla="*/ 2147483647 w 808"/>
              <a:gd name="T15" fmla="*/ 2147483647 h 504"/>
              <a:gd name="T16" fmla="*/ 2147483647 w 808"/>
              <a:gd name="T17" fmla="*/ 2147483647 h 504"/>
              <a:gd name="T18" fmla="*/ 2147483647 w 808"/>
              <a:gd name="T19" fmla="*/ 2147483647 h 504"/>
              <a:gd name="T20" fmla="*/ 2147483647 w 808"/>
              <a:gd name="T21" fmla="*/ 2147483647 h 504"/>
              <a:gd name="T22" fmla="*/ 2147483647 w 808"/>
              <a:gd name="T23" fmla="*/ 2147483647 h 504"/>
              <a:gd name="T24" fmla="*/ 2147483647 w 808"/>
              <a:gd name="T25" fmla="*/ 2147483647 h 5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08"/>
              <a:gd name="T40" fmla="*/ 0 h 504"/>
              <a:gd name="T41" fmla="*/ 808 w 808"/>
              <a:gd name="T42" fmla="*/ 504 h 5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08" h="504">
                <a:moveTo>
                  <a:pt x="128" y="168"/>
                </a:moveTo>
                <a:cubicBezTo>
                  <a:pt x="116" y="108"/>
                  <a:pt x="104" y="48"/>
                  <a:pt x="128" y="24"/>
                </a:cubicBezTo>
                <a:cubicBezTo>
                  <a:pt x="152" y="0"/>
                  <a:pt x="232" y="24"/>
                  <a:pt x="272" y="24"/>
                </a:cubicBezTo>
                <a:cubicBezTo>
                  <a:pt x="312" y="24"/>
                  <a:pt x="352" y="0"/>
                  <a:pt x="368" y="24"/>
                </a:cubicBezTo>
                <a:cubicBezTo>
                  <a:pt x="384" y="48"/>
                  <a:pt x="320" y="128"/>
                  <a:pt x="368" y="168"/>
                </a:cubicBezTo>
                <a:cubicBezTo>
                  <a:pt x="416" y="208"/>
                  <a:pt x="584" y="224"/>
                  <a:pt x="656" y="264"/>
                </a:cubicBezTo>
                <a:cubicBezTo>
                  <a:pt x="728" y="304"/>
                  <a:pt x="792" y="376"/>
                  <a:pt x="800" y="408"/>
                </a:cubicBezTo>
                <a:cubicBezTo>
                  <a:pt x="808" y="440"/>
                  <a:pt x="760" y="448"/>
                  <a:pt x="704" y="456"/>
                </a:cubicBezTo>
                <a:cubicBezTo>
                  <a:pt x="648" y="464"/>
                  <a:pt x="544" y="448"/>
                  <a:pt x="464" y="456"/>
                </a:cubicBezTo>
                <a:cubicBezTo>
                  <a:pt x="384" y="464"/>
                  <a:pt x="296" y="504"/>
                  <a:pt x="224" y="504"/>
                </a:cubicBezTo>
                <a:cubicBezTo>
                  <a:pt x="152" y="504"/>
                  <a:pt x="64" y="488"/>
                  <a:pt x="32" y="456"/>
                </a:cubicBezTo>
                <a:cubicBezTo>
                  <a:pt x="0" y="424"/>
                  <a:pt x="16" y="344"/>
                  <a:pt x="32" y="312"/>
                </a:cubicBezTo>
                <a:cubicBezTo>
                  <a:pt x="48" y="280"/>
                  <a:pt x="104" y="272"/>
                  <a:pt x="128" y="264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3" name="Freeform 17"/>
          <p:cNvSpPr>
            <a:spLocks/>
          </p:cNvSpPr>
          <p:nvPr/>
        </p:nvSpPr>
        <p:spPr bwMode="auto">
          <a:xfrm>
            <a:off x="4775200" y="3810000"/>
            <a:ext cx="355600" cy="304800"/>
          </a:xfrm>
          <a:custGeom>
            <a:avLst/>
            <a:gdLst>
              <a:gd name="T0" fmla="*/ 2147483647 w 224"/>
              <a:gd name="T1" fmla="*/ 2147483647 h 192"/>
              <a:gd name="T2" fmla="*/ 2147483647 w 224"/>
              <a:gd name="T3" fmla="*/ 2147483647 h 192"/>
              <a:gd name="T4" fmla="*/ 2147483647 w 224"/>
              <a:gd name="T5" fmla="*/ 2147483647 h 192"/>
              <a:gd name="T6" fmla="*/ 2147483647 w 224"/>
              <a:gd name="T7" fmla="*/ 0 h 192"/>
              <a:gd name="T8" fmla="*/ 2147483647 w 224"/>
              <a:gd name="T9" fmla="*/ 2147483647 h 192"/>
              <a:gd name="T10" fmla="*/ 2147483647 w 224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4"/>
              <a:gd name="T19" fmla="*/ 0 h 192"/>
              <a:gd name="T20" fmla="*/ 224 w 224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4" h="192">
                <a:moveTo>
                  <a:pt x="112" y="192"/>
                </a:moveTo>
                <a:cubicBezTo>
                  <a:pt x="72" y="180"/>
                  <a:pt x="32" y="168"/>
                  <a:pt x="16" y="144"/>
                </a:cubicBezTo>
                <a:cubicBezTo>
                  <a:pt x="0" y="120"/>
                  <a:pt x="0" y="72"/>
                  <a:pt x="16" y="48"/>
                </a:cubicBezTo>
                <a:cubicBezTo>
                  <a:pt x="32" y="24"/>
                  <a:pt x="80" y="0"/>
                  <a:pt x="112" y="0"/>
                </a:cubicBezTo>
                <a:cubicBezTo>
                  <a:pt x="144" y="0"/>
                  <a:pt x="192" y="24"/>
                  <a:pt x="208" y="48"/>
                </a:cubicBezTo>
                <a:cubicBezTo>
                  <a:pt x="224" y="72"/>
                  <a:pt x="216" y="128"/>
                  <a:pt x="208" y="144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74" name="Freeform 18"/>
          <p:cNvSpPr>
            <a:spLocks/>
          </p:cNvSpPr>
          <p:nvPr/>
        </p:nvSpPr>
        <p:spPr bwMode="auto">
          <a:xfrm>
            <a:off x="6667500" y="3429000"/>
            <a:ext cx="584200" cy="457200"/>
          </a:xfrm>
          <a:custGeom>
            <a:avLst/>
            <a:gdLst>
              <a:gd name="T0" fmla="*/ 2147483647 w 368"/>
              <a:gd name="T1" fmla="*/ 2147483647 h 288"/>
              <a:gd name="T2" fmla="*/ 2147483647 w 368"/>
              <a:gd name="T3" fmla="*/ 2147483647 h 288"/>
              <a:gd name="T4" fmla="*/ 2147483647 w 368"/>
              <a:gd name="T5" fmla="*/ 2147483647 h 288"/>
              <a:gd name="T6" fmla="*/ 2147483647 w 368"/>
              <a:gd name="T7" fmla="*/ 0 h 288"/>
              <a:gd name="T8" fmla="*/ 2147483647 w 368"/>
              <a:gd name="T9" fmla="*/ 2147483647 h 288"/>
              <a:gd name="T10" fmla="*/ 2147483647 w 368"/>
              <a:gd name="T11" fmla="*/ 2147483647 h 288"/>
              <a:gd name="T12" fmla="*/ 2147483647 w 368"/>
              <a:gd name="T13" fmla="*/ 2147483647 h 2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68"/>
              <a:gd name="T22" fmla="*/ 0 h 288"/>
              <a:gd name="T23" fmla="*/ 368 w 368"/>
              <a:gd name="T24" fmla="*/ 288 h 2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68" h="288">
                <a:moveTo>
                  <a:pt x="72" y="288"/>
                </a:moveTo>
                <a:cubicBezTo>
                  <a:pt x="52" y="236"/>
                  <a:pt x="32" y="184"/>
                  <a:pt x="24" y="144"/>
                </a:cubicBezTo>
                <a:cubicBezTo>
                  <a:pt x="16" y="104"/>
                  <a:pt x="0" y="72"/>
                  <a:pt x="24" y="48"/>
                </a:cubicBezTo>
                <a:cubicBezTo>
                  <a:pt x="48" y="24"/>
                  <a:pt x="120" y="0"/>
                  <a:pt x="168" y="0"/>
                </a:cubicBezTo>
                <a:cubicBezTo>
                  <a:pt x="216" y="0"/>
                  <a:pt x="280" y="16"/>
                  <a:pt x="312" y="48"/>
                </a:cubicBezTo>
                <a:cubicBezTo>
                  <a:pt x="344" y="80"/>
                  <a:pt x="368" y="160"/>
                  <a:pt x="360" y="192"/>
                </a:cubicBezTo>
                <a:cubicBezTo>
                  <a:pt x="352" y="224"/>
                  <a:pt x="308" y="232"/>
                  <a:pt x="264" y="240"/>
                </a:cubicBezTo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98" name="Audio 6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5013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6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6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6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6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6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6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6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6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1" grpId="0" animBg="1"/>
      <p:bldP spid="96262" grpId="0" animBg="1"/>
      <p:bldP spid="96263" grpId="0" animBg="1"/>
      <p:bldP spid="96264" grpId="0" animBg="1"/>
      <p:bldP spid="96265" grpId="0" animBg="1"/>
      <p:bldP spid="96266" grpId="0" animBg="1"/>
      <p:bldP spid="96268" grpId="0" animBg="1"/>
      <p:bldP spid="96269" grpId="0" animBg="1"/>
      <p:bldP spid="96270" grpId="0" animBg="1"/>
      <p:bldP spid="96271" grpId="0" animBg="1"/>
      <p:bldP spid="96272" grpId="0" animBg="1"/>
      <p:bldP spid="96273" grpId="0" animBg="1"/>
      <p:bldP spid="9627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62000"/>
            <a:ext cx="6248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5943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Rectangle 4"/>
          <p:cNvSpPr>
            <a:spLocks noChangeArrowheads="1"/>
          </p:cNvSpPr>
          <p:nvPr/>
        </p:nvSpPr>
        <p:spPr bwMode="auto">
          <a:xfrm>
            <a:off x="6919913" y="6172200"/>
            <a:ext cx="42957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CC"/>
                </a:solidFill>
                <a:cs typeface="Arial" panose="020B0604020202020204" pitchFamily="34" charset="0"/>
              </a:rPr>
              <a:t>DAO GĂM, KIẾM</a:t>
            </a:r>
            <a:r>
              <a:rPr lang="en-US" altLang="en-US" sz="4000">
                <a:solidFill>
                  <a:srgbClr val="0000CC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102405" name="Rectangle 5"/>
          <p:cNvSpPr>
            <a:spLocks noChangeArrowheads="1"/>
          </p:cNvSpPr>
          <p:nvPr/>
        </p:nvSpPr>
        <p:spPr bwMode="auto">
          <a:xfrm>
            <a:off x="1162050" y="6172200"/>
            <a:ext cx="30861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4000" b="1">
                <a:solidFill>
                  <a:srgbClr val="0000CC"/>
                </a:solidFill>
                <a:cs typeface="Arial" panose="020B0604020202020204" pitchFamily="34" charset="0"/>
              </a:rPr>
              <a:t>MŨI GIÁO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524000" y="304800"/>
            <a:ext cx="861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07" name="Text Box 7"/>
          <p:cNvSpPr txBox="1">
            <a:spLocks noChangeArrowheads="1"/>
          </p:cNvSpPr>
          <p:nvPr/>
        </p:nvSpPr>
        <p:spPr bwMode="auto">
          <a:xfrm>
            <a:off x="3848100" y="53975"/>
            <a:ext cx="4419600" cy="708025"/>
          </a:xfrm>
          <a:custGeom>
            <a:avLst/>
            <a:gdLst>
              <a:gd name="connsiteX0" fmla="*/ 0 w 4419600"/>
              <a:gd name="connsiteY0" fmla="*/ 0 h 708025"/>
              <a:gd name="connsiteX1" fmla="*/ 587175 w 4419600"/>
              <a:gd name="connsiteY1" fmla="*/ 0 h 708025"/>
              <a:gd name="connsiteX2" fmla="*/ 1306939 w 4419600"/>
              <a:gd name="connsiteY2" fmla="*/ 0 h 708025"/>
              <a:gd name="connsiteX3" fmla="*/ 1849918 w 4419600"/>
              <a:gd name="connsiteY3" fmla="*/ 0 h 708025"/>
              <a:gd name="connsiteX4" fmla="*/ 2437094 w 4419600"/>
              <a:gd name="connsiteY4" fmla="*/ 0 h 708025"/>
              <a:gd name="connsiteX5" fmla="*/ 2935877 w 4419600"/>
              <a:gd name="connsiteY5" fmla="*/ 0 h 708025"/>
              <a:gd name="connsiteX6" fmla="*/ 3523053 w 4419600"/>
              <a:gd name="connsiteY6" fmla="*/ 0 h 708025"/>
              <a:gd name="connsiteX7" fmla="*/ 4419600 w 4419600"/>
              <a:gd name="connsiteY7" fmla="*/ 0 h 708025"/>
              <a:gd name="connsiteX8" fmla="*/ 4419600 w 4419600"/>
              <a:gd name="connsiteY8" fmla="*/ 368173 h 708025"/>
              <a:gd name="connsiteX9" fmla="*/ 4419600 w 4419600"/>
              <a:gd name="connsiteY9" fmla="*/ 708025 h 708025"/>
              <a:gd name="connsiteX10" fmla="*/ 3788229 w 4419600"/>
              <a:gd name="connsiteY10" fmla="*/ 708025 h 708025"/>
              <a:gd name="connsiteX11" fmla="*/ 3156857 w 4419600"/>
              <a:gd name="connsiteY11" fmla="*/ 708025 h 708025"/>
              <a:gd name="connsiteX12" fmla="*/ 2613878 w 4419600"/>
              <a:gd name="connsiteY12" fmla="*/ 708025 h 708025"/>
              <a:gd name="connsiteX13" fmla="*/ 1894114 w 4419600"/>
              <a:gd name="connsiteY13" fmla="*/ 708025 h 708025"/>
              <a:gd name="connsiteX14" fmla="*/ 1262743 w 4419600"/>
              <a:gd name="connsiteY14" fmla="*/ 708025 h 708025"/>
              <a:gd name="connsiteX15" fmla="*/ 631371 w 4419600"/>
              <a:gd name="connsiteY15" fmla="*/ 708025 h 708025"/>
              <a:gd name="connsiteX16" fmla="*/ 0 w 4419600"/>
              <a:gd name="connsiteY16" fmla="*/ 708025 h 708025"/>
              <a:gd name="connsiteX17" fmla="*/ 0 w 4419600"/>
              <a:gd name="connsiteY17" fmla="*/ 339852 h 708025"/>
              <a:gd name="connsiteX18" fmla="*/ 0 w 4419600"/>
              <a:gd name="connsiteY18" fmla="*/ 0 h 7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419600" h="708025" fill="none" extrusionOk="0">
                <a:moveTo>
                  <a:pt x="0" y="0"/>
                </a:moveTo>
                <a:cubicBezTo>
                  <a:pt x="144771" y="2251"/>
                  <a:pt x="405735" y="21966"/>
                  <a:pt x="587175" y="0"/>
                </a:cubicBezTo>
                <a:cubicBezTo>
                  <a:pt x="768616" y="-21966"/>
                  <a:pt x="1106107" y="-7124"/>
                  <a:pt x="1306939" y="0"/>
                </a:cubicBezTo>
                <a:cubicBezTo>
                  <a:pt x="1507771" y="7124"/>
                  <a:pt x="1655716" y="-7402"/>
                  <a:pt x="1849918" y="0"/>
                </a:cubicBezTo>
                <a:cubicBezTo>
                  <a:pt x="2044120" y="7402"/>
                  <a:pt x="2202989" y="-21681"/>
                  <a:pt x="2437094" y="0"/>
                </a:cubicBezTo>
                <a:cubicBezTo>
                  <a:pt x="2671199" y="21681"/>
                  <a:pt x="2687974" y="8838"/>
                  <a:pt x="2935877" y="0"/>
                </a:cubicBezTo>
                <a:cubicBezTo>
                  <a:pt x="3183780" y="-8838"/>
                  <a:pt x="3248561" y="25898"/>
                  <a:pt x="3523053" y="0"/>
                </a:cubicBezTo>
                <a:cubicBezTo>
                  <a:pt x="3797545" y="-25898"/>
                  <a:pt x="3971338" y="16448"/>
                  <a:pt x="4419600" y="0"/>
                </a:cubicBezTo>
                <a:cubicBezTo>
                  <a:pt x="4405854" y="96325"/>
                  <a:pt x="4430916" y="258752"/>
                  <a:pt x="4419600" y="368173"/>
                </a:cubicBezTo>
                <a:cubicBezTo>
                  <a:pt x="4408284" y="477594"/>
                  <a:pt x="4423190" y="578857"/>
                  <a:pt x="4419600" y="708025"/>
                </a:cubicBezTo>
                <a:cubicBezTo>
                  <a:pt x="4191722" y="730730"/>
                  <a:pt x="4083317" y="724040"/>
                  <a:pt x="3788229" y="708025"/>
                </a:cubicBezTo>
                <a:cubicBezTo>
                  <a:pt x="3493141" y="692010"/>
                  <a:pt x="3298462" y="694413"/>
                  <a:pt x="3156857" y="708025"/>
                </a:cubicBezTo>
                <a:cubicBezTo>
                  <a:pt x="3015252" y="721637"/>
                  <a:pt x="2862674" y="721989"/>
                  <a:pt x="2613878" y="708025"/>
                </a:cubicBezTo>
                <a:cubicBezTo>
                  <a:pt x="2365082" y="694061"/>
                  <a:pt x="2250204" y="737282"/>
                  <a:pt x="1894114" y="708025"/>
                </a:cubicBezTo>
                <a:cubicBezTo>
                  <a:pt x="1538024" y="678768"/>
                  <a:pt x="1413285" y="710636"/>
                  <a:pt x="1262743" y="708025"/>
                </a:cubicBezTo>
                <a:cubicBezTo>
                  <a:pt x="1112201" y="705414"/>
                  <a:pt x="933253" y="678074"/>
                  <a:pt x="631371" y="708025"/>
                </a:cubicBezTo>
                <a:cubicBezTo>
                  <a:pt x="329489" y="737976"/>
                  <a:pt x="238407" y="680831"/>
                  <a:pt x="0" y="708025"/>
                </a:cubicBezTo>
                <a:cubicBezTo>
                  <a:pt x="-12075" y="596181"/>
                  <a:pt x="12890" y="422928"/>
                  <a:pt x="0" y="339852"/>
                </a:cubicBezTo>
                <a:cubicBezTo>
                  <a:pt x="-12890" y="256776"/>
                  <a:pt x="12285" y="77545"/>
                  <a:pt x="0" y="0"/>
                </a:cubicBezTo>
                <a:close/>
              </a:path>
              <a:path w="4419600" h="708025" stroke="0" extrusionOk="0">
                <a:moveTo>
                  <a:pt x="0" y="0"/>
                </a:moveTo>
                <a:cubicBezTo>
                  <a:pt x="243846" y="15560"/>
                  <a:pt x="511231" y="-7427"/>
                  <a:pt x="719763" y="0"/>
                </a:cubicBezTo>
                <a:cubicBezTo>
                  <a:pt x="928295" y="7427"/>
                  <a:pt x="980368" y="-3209"/>
                  <a:pt x="1218547" y="0"/>
                </a:cubicBezTo>
                <a:cubicBezTo>
                  <a:pt x="1456726" y="3209"/>
                  <a:pt x="1619769" y="21097"/>
                  <a:pt x="1805722" y="0"/>
                </a:cubicBezTo>
                <a:cubicBezTo>
                  <a:pt x="1991675" y="-21097"/>
                  <a:pt x="2268063" y="-25596"/>
                  <a:pt x="2437094" y="0"/>
                </a:cubicBezTo>
                <a:cubicBezTo>
                  <a:pt x="2606125" y="25596"/>
                  <a:pt x="2979296" y="14316"/>
                  <a:pt x="3156857" y="0"/>
                </a:cubicBezTo>
                <a:cubicBezTo>
                  <a:pt x="3334418" y="-14316"/>
                  <a:pt x="3575808" y="-15588"/>
                  <a:pt x="3699837" y="0"/>
                </a:cubicBezTo>
                <a:cubicBezTo>
                  <a:pt x="3823866" y="15588"/>
                  <a:pt x="4175740" y="-9500"/>
                  <a:pt x="4419600" y="0"/>
                </a:cubicBezTo>
                <a:cubicBezTo>
                  <a:pt x="4424110" y="132113"/>
                  <a:pt x="4412624" y="237419"/>
                  <a:pt x="4419600" y="354013"/>
                </a:cubicBezTo>
                <a:cubicBezTo>
                  <a:pt x="4426576" y="470607"/>
                  <a:pt x="4421725" y="597757"/>
                  <a:pt x="4419600" y="708025"/>
                </a:cubicBezTo>
                <a:cubicBezTo>
                  <a:pt x="4167691" y="683683"/>
                  <a:pt x="3971309" y="672896"/>
                  <a:pt x="3699837" y="708025"/>
                </a:cubicBezTo>
                <a:cubicBezTo>
                  <a:pt x="3428365" y="743154"/>
                  <a:pt x="3305616" y="729104"/>
                  <a:pt x="2980073" y="708025"/>
                </a:cubicBezTo>
                <a:cubicBezTo>
                  <a:pt x="2654530" y="686946"/>
                  <a:pt x="2644514" y="694331"/>
                  <a:pt x="2437094" y="708025"/>
                </a:cubicBezTo>
                <a:cubicBezTo>
                  <a:pt x="2229674" y="721719"/>
                  <a:pt x="2073071" y="695469"/>
                  <a:pt x="1938310" y="708025"/>
                </a:cubicBezTo>
                <a:cubicBezTo>
                  <a:pt x="1803549" y="720581"/>
                  <a:pt x="1539229" y="680980"/>
                  <a:pt x="1395331" y="708025"/>
                </a:cubicBezTo>
                <a:cubicBezTo>
                  <a:pt x="1251433" y="735070"/>
                  <a:pt x="957960" y="675702"/>
                  <a:pt x="719763" y="708025"/>
                </a:cubicBezTo>
                <a:cubicBezTo>
                  <a:pt x="481566" y="740348"/>
                  <a:pt x="145396" y="686259"/>
                  <a:pt x="0" y="708025"/>
                </a:cubicBezTo>
                <a:cubicBezTo>
                  <a:pt x="-13534" y="571435"/>
                  <a:pt x="10331" y="434573"/>
                  <a:pt x="0" y="354013"/>
                </a:cubicBezTo>
                <a:cubicBezTo>
                  <a:pt x="-10331" y="273453"/>
                  <a:pt x="-13282" y="7937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69764746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  <a:cs typeface="Arial" panose="020B0604020202020204" pitchFamily="34" charset="0"/>
              </a:rPr>
              <a:t>VŨ KHÍ CỔ LOA</a:t>
            </a:r>
          </a:p>
        </p:txBody>
      </p:sp>
      <p:pic>
        <p:nvPicPr>
          <p:cNvPr id="21512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512320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4" grpId="0"/>
      <p:bldP spid="102405" grpId="0"/>
      <p:bldP spid="10240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34925"/>
            <a:ext cx="12192000" cy="6858000"/>
          </a:xfrm>
          <a:prstGeom prst="rect">
            <a:avLst/>
          </a:prstGeom>
        </p:spPr>
      </p:pic>
      <p:pic>
        <p:nvPicPr>
          <p:cNvPr id="104450" name="Picture 2" descr="h3"/>
          <p:cNvPicPr>
            <a:picLocks noChangeAspect="1" noChangeArrowheads="1"/>
          </p:cNvPicPr>
          <p:nvPr/>
        </p:nvPicPr>
        <p:blipFill>
          <a:blip r:embed="rId4">
            <a:lum contras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58240"/>
            <a:ext cx="5715000" cy="2895600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1289050" y="-3492"/>
            <a:ext cx="1042035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1" i="1" dirty="0">
                <a:cs typeface="Arial" panose="020B0604020202020204" pitchFamily="34" charset="0"/>
              </a:rPr>
              <a:t>HÀNG VẠN MŨI TÊN ĐỒNG ĐƯỢC TÌM THẤY Ở PHÍA NAM THÀNH CỔ LOA ( CẦU VỰC )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34440"/>
            <a:ext cx="6172200" cy="5486400"/>
          </a:xfrm>
          <a:prstGeom prst="rect">
            <a:avLst/>
          </a:prstGeom>
          <a:solidFill>
            <a:srgbClr val="FF0066"/>
          </a:solidFill>
          <a:ln w="57150">
            <a:solidFill>
              <a:srgbClr val="0000CC"/>
            </a:solidFill>
            <a:miter lim="800000"/>
            <a:headEnd/>
            <a:tailEnd/>
          </a:ln>
        </p:spPr>
      </p:pic>
      <p:sp>
        <p:nvSpPr>
          <p:cNvPr id="104455" name="Freeform 7"/>
          <p:cNvSpPr>
            <a:spLocks/>
          </p:cNvSpPr>
          <p:nvPr/>
        </p:nvSpPr>
        <p:spPr bwMode="auto">
          <a:xfrm>
            <a:off x="4318000" y="4860290"/>
            <a:ext cx="1028700" cy="952500"/>
          </a:xfrm>
          <a:custGeom>
            <a:avLst/>
            <a:gdLst>
              <a:gd name="T0" fmla="*/ 2147483647 w 536"/>
              <a:gd name="T1" fmla="*/ 2147483647 h 496"/>
              <a:gd name="T2" fmla="*/ 2147483647 w 536"/>
              <a:gd name="T3" fmla="*/ 2147483647 h 496"/>
              <a:gd name="T4" fmla="*/ 2147483647 w 536"/>
              <a:gd name="T5" fmla="*/ 2147483647 h 496"/>
              <a:gd name="T6" fmla="*/ 2147483647 w 536"/>
              <a:gd name="T7" fmla="*/ 2147483647 h 496"/>
              <a:gd name="T8" fmla="*/ 2147483647 w 536"/>
              <a:gd name="T9" fmla="*/ 2147483647 h 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36" h="496">
                <a:moveTo>
                  <a:pt x="488" y="112"/>
                </a:moveTo>
                <a:cubicBezTo>
                  <a:pt x="408" y="56"/>
                  <a:pt x="328" y="0"/>
                  <a:pt x="248" y="16"/>
                </a:cubicBezTo>
                <a:cubicBezTo>
                  <a:pt x="168" y="32"/>
                  <a:pt x="0" y="128"/>
                  <a:pt x="8" y="208"/>
                </a:cubicBezTo>
                <a:cubicBezTo>
                  <a:pt x="16" y="288"/>
                  <a:pt x="208" y="496"/>
                  <a:pt x="296" y="496"/>
                </a:cubicBezTo>
                <a:cubicBezTo>
                  <a:pt x="384" y="496"/>
                  <a:pt x="496" y="256"/>
                  <a:pt x="536" y="208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6" name="AutoShape 8"/>
          <p:cNvSpPr>
            <a:spLocks noChangeArrowheads="1"/>
          </p:cNvSpPr>
          <p:nvPr/>
        </p:nvSpPr>
        <p:spPr bwMode="auto">
          <a:xfrm>
            <a:off x="1752600" y="5730240"/>
            <a:ext cx="990600" cy="914400"/>
          </a:xfrm>
          <a:prstGeom prst="wedgeRoundRectCallout">
            <a:avLst>
              <a:gd name="adj1" fmla="val 250963"/>
              <a:gd name="adj2" fmla="val -102778"/>
              <a:gd name="adj3" fmla="val 16667"/>
            </a:avLst>
          </a:prstGeom>
          <a:solidFill>
            <a:srgbClr val="00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0000CC"/>
                </a:solidFill>
                <a:cs typeface="Arial" panose="020B0604020202020204" pitchFamily="34" charset="0"/>
              </a:rPr>
              <a:t>CẦU VỰC</a:t>
            </a:r>
          </a:p>
        </p:txBody>
      </p:sp>
      <p:pic>
        <p:nvPicPr>
          <p:cNvPr id="22535" name="Picture 9" descr="Tập tin:Mũi tên đồng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53840"/>
            <a:ext cx="57150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8" name="Line 10"/>
          <p:cNvSpPr>
            <a:spLocks noChangeShapeType="1"/>
          </p:cNvSpPr>
          <p:nvPr/>
        </p:nvSpPr>
        <p:spPr bwMode="auto">
          <a:xfrm flipV="1">
            <a:off x="4572000" y="5120640"/>
            <a:ext cx="3657600" cy="76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37" name="Audio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0" y="705104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669844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4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1" grpId="0"/>
      <p:bldP spid="104455" grpId="0" animBg="1"/>
      <p:bldP spid="104456" grpId="0" animBg="1"/>
      <p:bldP spid="1044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554" name="Picture 2" descr="hang vanmui ten dong tai co l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48200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777" r="5478" b="55740"/>
          <a:stretch>
            <a:fillRect/>
          </a:stretch>
        </p:blipFill>
        <p:spPr bwMode="auto">
          <a:xfrm>
            <a:off x="6400800" y="3505200"/>
            <a:ext cx="4114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Guong dong, dao gam co l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3962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6553200" y="2879725"/>
            <a:ext cx="31908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500" b="1">
                <a:solidFill>
                  <a:srgbClr val="0000FF"/>
                </a:solidFill>
              </a:rPr>
              <a:t>Dao găm, gương đồng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089525" y="6416675"/>
            <a:ext cx="19462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2400" b="1"/>
              <a:t>Mũi tên đồng</a:t>
            </a:r>
          </a:p>
          <a:p>
            <a:endParaRPr lang="en-US" sz="2400" b="1">
              <a:solidFill>
                <a:srgbClr val="0000FF"/>
              </a:solidFill>
            </a:endParaRPr>
          </a:p>
        </p:txBody>
      </p:sp>
      <p:pic>
        <p:nvPicPr>
          <p:cNvPr id="23559" name="Picture 7" descr="Image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4648200" cy="297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736906"/>
      </p:ext>
    </p:extLst>
  </p:cSld>
  <p:clrMapOvr>
    <a:masterClrMapping/>
  </p:clrMapOvr>
  <p:transition spd="slow">
    <p:split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7285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1226634" y="-156084"/>
            <a:ext cx="7626936" cy="61015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28554" y="4382430"/>
            <a:ext cx="1803466" cy="173445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297152" y="1745610"/>
            <a:ext cx="5697842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b="1" dirty="0" err="1">
                <a:ln w="285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Khởi</a:t>
            </a:r>
            <a:r>
              <a:rPr lang="en-US" altLang="zh-CN" sz="8000" b="1" dirty="0">
                <a:ln w="285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ln w="285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động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742" y="1981200"/>
            <a:ext cx="5867400" cy="4876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3741103" y="636588"/>
            <a:ext cx="4283075" cy="708025"/>
          </a:xfrm>
          <a:custGeom>
            <a:avLst/>
            <a:gdLst>
              <a:gd name="connsiteX0" fmla="*/ 0 w 4283075"/>
              <a:gd name="connsiteY0" fmla="*/ 0 h 708025"/>
              <a:gd name="connsiteX1" fmla="*/ 483376 w 4283075"/>
              <a:gd name="connsiteY1" fmla="*/ 0 h 708025"/>
              <a:gd name="connsiteX2" fmla="*/ 1180905 w 4283075"/>
              <a:gd name="connsiteY2" fmla="*/ 0 h 708025"/>
              <a:gd name="connsiteX3" fmla="*/ 1878434 w 4283075"/>
              <a:gd name="connsiteY3" fmla="*/ 0 h 708025"/>
              <a:gd name="connsiteX4" fmla="*/ 2447471 w 4283075"/>
              <a:gd name="connsiteY4" fmla="*/ 0 h 708025"/>
              <a:gd name="connsiteX5" fmla="*/ 3102170 w 4283075"/>
              <a:gd name="connsiteY5" fmla="*/ 0 h 708025"/>
              <a:gd name="connsiteX6" fmla="*/ 3671207 w 4283075"/>
              <a:gd name="connsiteY6" fmla="*/ 0 h 708025"/>
              <a:gd name="connsiteX7" fmla="*/ 4283075 w 4283075"/>
              <a:gd name="connsiteY7" fmla="*/ 0 h 708025"/>
              <a:gd name="connsiteX8" fmla="*/ 4283075 w 4283075"/>
              <a:gd name="connsiteY8" fmla="*/ 361093 h 708025"/>
              <a:gd name="connsiteX9" fmla="*/ 4283075 w 4283075"/>
              <a:gd name="connsiteY9" fmla="*/ 708025 h 708025"/>
              <a:gd name="connsiteX10" fmla="*/ 3585546 w 4283075"/>
              <a:gd name="connsiteY10" fmla="*/ 708025 h 708025"/>
              <a:gd name="connsiteX11" fmla="*/ 2973678 w 4283075"/>
              <a:gd name="connsiteY11" fmla="*/ 708025 h 708025"/>
              <a:gd name="connsiteX12" fmla="*/ 2276148 w 4283075"/>
              <a:gd name="connsiteY12" fmla="*/ 708025 h 708025"/>
              <a:gd name="connsiteX13" fmla="*/ 1578619 w 4283075"/>
              <a:gd name="connsiteY13" fmla="*/ 708025 h 708025"/>
              <a:gd name="connsiteX14" fmla="*/ 881090 w 4283075"/>
              <a:gd name="connsiteY14" fmla="*/ 708025 h 708025"/>
              <a:gd name="connsiteX15" fmla="*/ 0 w 4283075"/>
              <a:gd name="connsiteY15" fmla="*/ 708025 h 708025"/>
              <a:gd name="connsiteX16" fmla="*/ 0 w 4283075"/>
              <a:gd name="connsiteY16" fmla="*/ 339852 h 708025"/>
              <a:gd name="connsiteX17" fmla="*/ 0 w 4283075"/>
              <a:gd name="connsiteY17" fmla="*/ 0 h 708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283075" h="708025" fill="none" extrusionOk="0">
                <a:moveTo>
                  <a:pt x="0" y="0"/>
                </a:moveTo>
                <a:cubicBezTo>
                  <a:pt x="166299" y="9573"/>
                  <a:pt x="321252" y="9127"/>
                  <a:pt x="483376" y="0"/>
                </a:cubicBezTo>
                <a:cubicBezTo>
                  <a:pt x="645500" y="-9127"/>
                  <a:pt x="985152" y="12982"/>
                  <a:pt x="1180905" y="0"/>
                </a:cubicBezTo>
                <a:cubicBezTo>
                  <a:pt x="1376658" y="-12982"/>
                  <a:pt x="1661705" y="29672"/>
                  <a:pt x="1878434" y="0"/>
                </a:cubicBezTo>
                <a:cubicBezTo>
                  <a:pt x="2095163" y="-29672"/>
                  <a:pt x="2305035" y="19383"/>
                  <a:pt x="2447471" y="0"/>
                </a:cubicBezTo>
                <a:cubicBezTo>
                  <a:pt x="2589907" y="-19383"/>
                  <a:pt x="2783780" y="11659"/>
                  <a:pt x="3102170" y="0"/>
                </a:cubicBezTo>
                <a:cubicBezTo>
                  <a:pt x="3420560" y="-11659"/>
                  <a:pt x="3440057" y="9250"/>
                  <a:pt x="3671207" y="0"/>
                </a:cubicBezTo>
                <a:cubicBezTo>
                  <a:pt x="3902357" y="-9250"/>
                  <a:pt x="4041387" y="20663"/>
                  <a:pt x="4283075" y="0"/>
                </a:cubicBezTo>
                <a:cubicBezTo>
                  <a:pt x="4293161" y="158524"/>
                  <a:pt x="4297743" y="220047"/>
                  <a:pt x="4283075" y="361093"/>
                </a:cubicBezTo>
                <a:cubicBezTo>
                  <a:pt x="4268407" y="502139"/>
                  <a:pt x="4296259" y="535832"/>
                  <a:pt x="4283075" y="708025"/>
                </a:cubicBezTo>
                <a:cubicBezTo>
                  <a:pt x="3940347" y="712399"/>
                  <a:pt x="3727803" y="710522"/>
                  <a:pt x="3585546" y="708025"/>
                </a:cubicBezTo>
                <a:cubicBezTo>
                  <a:pt x="3443289" y="705528"/>
                  <a:pt x="3161038" y="678097"/>
                  <a:pt x="2973678" y="708025"/>
                </a:cubicBezTo>
                <a:cubicBezTo>
                  <a:pt x="2786318" y="737953"/>
                  <a:pt x="2554984" y="713128"/>
                  <a:pt x="2276148" y="708025"/>
                </a:cubicBezTo>
                <a:cubicBezTo>
                  <a:pt x="1997312" y="702923"/>
                  <a:pt x="1918822" y="735863"/>
                  <a:pt x="1578619" y="708025"/>
                </a:cubicBezTo>
                <a:cubicBezTo>
                  <a:pt x="1238416" y="680187"/>
                  <a:pt x="1062707" y="707987"/>
                  <a:pt x="881090" y="708025"/>
                </a:cubicBezTo>
                <a:cubicBezTo>
                  <a:pt x="699473" y="708063"/>
                  <a:pt x="417531" y="689995"/>
                  <a:pt x="0" y="708025"/>
                </a:cubicBezTo>
                <a:cubicBezTo>
                  <a:pt x="1799" y="529565"/>
                  <a:pt x="16127" y="521394"/>
                  <a:pt x="0" y="339852"/>
                </a:cubicBezTo>
                <a:cubicBezTo>
                  <a:pt x="-16127" y="158310"/>
                  <a:pt x="968" y="103079"/>
                  <a:pt x="0" y="0"/>
                </a:cubicBezTo>
                <a:close/>
              </a:path>
              <a:path w="4283075" h="708025" stroke="0" extrusionOk="0">
                <a:moveTo>
                  <a:pt x="0" y="0"/>
                </a:moveTo>
                <a:cubicBezTo>
                  <a:pt x="208546" y="32406"/>
                  <a:pt x="475897" y="20962"/>
                  <a:pt x="697529" y="0"/>
                </a:cubicBezTo>
                <a:cubicBezTo>
                  <a:pt x="919161" y="-20962"/>
                  <a:pt x="1119037" y="-2896"/>
                  <a:pt x="1309397" y="0"/>
                </a:cubicBezTo>
                <a:cubicBezTo>
                  <a:pt x="1499757" y="2896"/>
                  <a:pt x="1646642" y="16045"/>
                  <a:pt x="1964096" y="0"/>
                </a:cubicBezTo>
                <a:cubicBezTo>
                  <a:pt x="2281550" y="-16045"/>
                  <a:pt x="2451781" y="-19603"/>
                  <a:pt x="2618794" y="0"/>
                </a:cubicBezTo>
                <a:cubicBezTo>
                  <a:pt x="2785807" y="19603"/>
                  <a:pt x="3160673" y="5961"/>
                  <a:pt x="3316324" y="0"/>
                </a:cubicBezTo>
                <a:cubicBezTo>
                  <a:pt x="3471975" y="-5961"/>
                  <a:pt x="3824986" y="39332"/>
                  <a:pt x="4283075" y="0"/>
                </a:cubicBezTo>
                <a:cubicBezTo>
                  <a:pt x="4283783" y="110571"/>
                  <a:pt x="4298982" y="207474"/>
                  <a:pt x="4283075" y="361093"/>
                </a:cubicBezTo>
                <a:cubicBezTo>
                  <a:pt x="4267168" y="514712"/>
                  <a:pt x="4293688" y="564266"/>
                  <a:pt x="4283075" y="708025"/>
                </a:cubicBezTo>
                <a:cubicBezTo>
                  <a:pt x="4069329" y="703274"/>
                  <a:pt x="3837758" y="730604"/>
                  <a:pt x="3585546" y="708025"/>
                </a:cubicBezTo>
                <a:cubicBezTo>
                  <a:pt x="3333334" y="685446"/>
                  <a:pt x="3297905" y="725227"/>
                  <a:pt x="3016509" y="708025"/>
                </a:cubicBezTo>
                <a:cubicBezTo>
                  <a:pt x="2735113" y="690823"/>
                  <a:pt x="2672145" y="723236"/>
                  <a:pt x="2533133" y="708025"/>
                </a:cubicBezTo>
                <a:cubicBezTo>
                  <a:pt x="2394121" y="692814"/>
                  <a:pt x="2091274" y="728101"/>
                  <a:pt x="1878434" y="708025"/>
                </a:cubicBezTo>
                <a:cubicBezTo>
                  <a:pt x="1665594" y="687949"/>
                  <a:pt x="1515569" y="689764"/>
                  <a:pt x="1309397" y="708025"/>
                </a:cubicBezTo>
                <a:cubicBezTo>
                  <a:pt x="1103225" y="726286"/>
                  <a:pt x="986952" y="706286"/>
                  <a:pt x="783191" y="708025"/>
                </a:cubicBezTo>
                <a:cubicBezTo>
                  <a:pt x="579430" y="709764"/>
                  <a:pt x="168400" y="669677"/>
                  <a:pt x="0" y="708025"/>
                </a:cubicBezTo>
                <a:cubicBezTo>
                  <a:pt x="6286" y="553848"/>
                  <a:pt x="3668" y="510628"/>
                  <a:pt x="0" y="368173"/>
                </a:cubicBezTo>
                <a:cubicBezTo>
                  <a:pt x="-3668" y="225718"/>
                  <a:pt x="17534" y="171825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8436153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cs typeface="Times New Roman" panose="02020603050405020304" pitchFamily="18" charset="0"/>
              </a:rPr>
              <a:t>LẪY NỎ CỔ LOA</a:t>
            </a:r>
          </a:p>
        </p:txBody>
      </p:sp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658" y="1981200"/>
            <a:ext cx="6324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88252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6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49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01638" y="1630363"/>
            <a:ext cx="1579562" cy="3627437"/>
          </a:xfrm>
          <a:prstGeom prst="rect">
            <a:avLst/>
          </a:prstGeom>
          <a:solidFill>
            <a:srgbClr val="E2FFF5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Thành</a:t>
            </a:r>
            <a:r>
              <a:rPr lang="en-US" sz="3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tựu</a:t>
            </a:r>
            <a:r>
              <a:rPr lang="en-US" sz="3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Âu</a:t>
            </a:r>
            <a:r>
              <a:rPr lang="en-US" sz="38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Lạc</a:t>
            </a:r>
            <a:endParaRPr lang="en-US" sz="3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cxnSpLocks/>
            <a:endCxn id="12" idx="1"/>
          </p:cNvCxnSpPr>
          <p:nvPr/>
        </p:nvCxnSpPr>
        <p:spPr>
          <a:xfrm flipV="1">
            <a:off x="1981200" y="1090613"/>
            <a:ext cx="1679575" cy="23383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  <a:endCxn id="14" idx="1"/>
          </p:cNvCxnSpPr>
          <p:nvPr/>
        </p:nvCxnSpPr>
        <p:spPr>
          <a:xfrm flipV="1">
            <a:off x="1981200" y="2657475"/>
            <a:ext cx="1697038" cy="7715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660775" y="533400"/>
            <a:ext cx="7319963" cy="1112838"/>
          </a:xfrm>
          <a:prstGeom prst="rect">
            <a:avLst/>
          </a:prstGeom>
          <a:solidFill>
            <a:srgbClr val="E2FFF5"/>
          </a:solidFill>
          <a:ln w="19050" cmpd="dbl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Thành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Cổ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Loa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với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kiến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trúc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defRPr/>
            </a:pP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ba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vòng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hình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ốc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đặc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biệt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83000" y="3659188"/>
            <a:ext cx="7300913" cy="1012825"/>
          </a:xfrm>
          <a:prstGeom prst="rect">
            <a:avLst/>
          </a:prstGeom>
          <a:solidFill>
            <a:srgbClr val="E2FFF5"/>
          </a:solidFill>
          <a:ln w="19050" cmpd="dbl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altLang="x-none" sz="34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kĩ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thuật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rèn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sắt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78238" y="2152650"/>
            <a:ext cx="7304087" cy="1011238"/>
          </a:xfrm>
          <a:prstGeom prst="rect">
            <a:avLst/>
          </a:prstGeom>
          <a:solidFill>
            <a:srgbClr val="E2FFF5"/>
          </a:solidFill>
          <a:ln w="19050" cmpd="dbl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 algn="ctr" defTabSz="685800">
              <a:defRPr/>
            </a:pP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Lưỡi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cày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bằng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đồng</a:t>
            </a:r>
            <a:r>
              <a:rPr lang="en-US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  <a:endParaRPr lang="en-US" sz="3400" dirty="0">
              <a:solidFill>
                <a:prstClr val="white"/>
              </a:solidFill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endParaRPr lang="en-US" sz="34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03638" y="5257800"/>
            <a:ext cx="7283450" cy="1012825"/>
          </a:xfrm>
          <a:prstGeom prst="rect">
            <a:avLst/>
          </a:prstGeom>
          <a:solidFill>
            <a:srgbClr val="E2FFF5"/>
          </a:solidFill>
          <a:ln w="19050" cmpd="dbl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en-US" altLang="x-none" sz="30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defTabSz="685800">
              <a:defRPr/>
            </a:pP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Nỏ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bắn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được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mũi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tên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một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x-none" sz="34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lần</a:t>
            </a:r>
            <a:r>
              <a:rPr lang="en-US" altLang="x-none" sz="3400" b="1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cxnSpLocks/>
            <a:endCxn id="13" idx="1"/>
          </p:cNvCxnSpPr>
          <p:nvPr/>
        </p:nvCxnSpPr>
        <p:spPr>
          <a:xfrm>
            <a:off x="1981200" y="3429000"/>
            <a:ext cx="1701800" cy="7366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>
            <a:off x="1981200" y="3429000"/>
            <a:ext cx="1679575" cy="24384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9172316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8" name="Picture 4" descr="Thành Cổ Loa - khám phá tòa thành cổ nhất Việt Nam | Justfly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983" y="1687208"/>
            <a:ext cx="7756188" cy="517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Hộp_Văn_Bản 1"/>
          <p:cNvSpPr txBox="1">
            <a:spLocks noChangeArrowheads="1"/>
          </p:cNvSpPr>
          <p:nvPr/>
        </p:nvSpPr>
        <p:spPr bwMode="auto">
          <a:xfrm>
            <a:off x="953650" y="458884"/>
            <a:ext cx="4591743" cy="769441"/>
          </a:xfrm>
          <a:custGeom>
            <a:avLst/>
            <a:gdLst>
              <a:gd name="connsiteX0" fmla="*/ 0 w 4591743"/>
              <a:gd name="connsiteY0" fmla="*/ 0 h 769441"/>
              <a:gd name="connsiteX1" fmla="*/ 701881 w 4591743"/>
              <a:gd name="connsiteY1" fmla="*/ 0 h 769441"/>
              <a:gd name="connsiteX2" fmla="*/ 1266009 w 4591743"/>
              <a:gd name="connsiteY2" fmla="*/ 0 h 769441"/>
              <a:gd name="connsiteX3" fmla="*/ 1830138 w 4591743"/>
              <a:gd name="connsiteY3" fmla="*/ 0 h 769441"/>
              <a:gd name="connsiteX4" fmla="*/ 2348349 w 4591743"/>
              <a:gd name="connsiteY4" fmla="*/ 0 h 769441"/>
              <a:gd name="connsiteX5" fmla="*/ 2866560 w 4591743"/>
              <a:gd name="connsiteY5" fmla="*/ 0 h 769441"/>
              <a:gd name="connsiteX6" fmla="*/ 3476605 w 4591743"/>
              <a:gd name="connsiteY6" fmla="*/ 0 h 769441"/>
              <a:gd name="connsiteX7" fmla="*/ 3994816 w 4591743"/>
              <a:gd name="connsiteY7" fmla="*/ 0 h 769441"/>
              <a:gd name="connsiteX8" fmla="*/ 4591743 w 4591743"/>
              <a:gd name="connsiteY8" fmla="*/ 0 h 769441"/>
              <a:gd name="connsiteX9" fmla="*/ 4591743 w 4591743"/>
              <a:gd name="connsiteY9" fmla="*/ 384721 h 769441"/>
              <a:gd name="connsiteX10" fmla="*/ 4591743 w 4591743"/>
              <a:gd name="connsiteY10" fmla="*/ 769441 h 769441"/>
              <a:gd name="connsiteX11" fmla="*/ 3981697 w 4591743"/>
              <a:gd name="connsiteY11" fmla="*/ 769441 h 769441"/>
              <a:gd name="connsiteX12" fmla="*/ 3463486 w 4591743"/>
              <a:gd name="connsiteY12" fmla="*/ 769441 h 769441"/>
              <a:gd name="connsiteX13" fmla="*/ 2715688 w 4591743"/>
              <a:gd name="connsiteY13" fmla="*/ 769441 h 769441"/>
              <a:gd name="connsiteX14" fmla="*/ 2105642 w 4591743"/>
              <a:gd name="connsiteY14" fmla="*/ 769441 h 769441"/>
              <a:gd name="connsiteX15" fmla="*/ 1495596 w 4591743"/>
              <a:gd name="connsiteY15" fmla="*/ 769441 h 769441"/>
              <a:gd name="connsiteX16" fmla="*/ 977385 w 4591743"/>
              <a:gd name="connsiteY16" fmla="*/ 769441 h 769441"/>
              <a:gd name="connsiteX17" fmla="*/ 0 w 4591743"/>
              <a:gd name="connsiteY17" fmla="*/ 769441 h 769441"/>
              <a:gd name="connsiteX18" fmla="*/ 0 w 4591743"/>
              <a:gd name="connsiteY18" fmla="*/ 407804 h 769441"/>
              <a:gd name="connsiteX19" fmla="*/ 0 w 4591743"/>
              <a:gd name="connsiteY19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91743" h="769441" fill="none" extrusionOk="0">
                <a:moveTo>
                  <a:pt x="0" y="0"/>
                </a:moveTo>
                <a:cubicBezTo>
                  <a:pt x="347177" y="8226"/>
                  <a:pt x="531705" y="22682"/>
                  <a:pt x="701881" y="0"/>
                </a:cubicBezTo>
                <a:cubicBezTo>
                  <a:pt x="872057" y="-22682"/>
                  <a:pt x="1134974" y="-5956"/>
                  <a:pt x="1266009" y="0"/>
                </a:cubicBezTo>
                <a:cubicBezTo>
                  <a:pt x="1397044" y="5956"/>
                  <a:pt x="1573399" y="9667"/>
                  <a:pt x="1830138" y="0"/>
                </a:cubicBezTo>
                <a:cubicBezTo>
                  <a:pt x="2086877" y="-9667"/>
                  <a:pt x="2149642" y="2607"/>
                  <a:pt x="2348349" y="0"/>
                </a:cubicBezTo>
                <a:cubicBezTo>
                  <a:pt x="2547056" y="-2607"/>
                  <a:pt x="2644475" y="12333"/>
                  <a:pt x="2866560" y="0"/>
                </a:cubicBezTo>
                <a:cubicBezTo>
                  <a:pt x="3088645" y="-12333"/>
                  <a:pt x="3317490" y="10132"/>
                  <a:pt x="3476605" y="0"/>
                </a:cubicBezTo>
                <a:cubicBezTo>
                  <a:pt x="3635720" y="-10132"/>
                  <a:pt x="3796175" y="31"/>
                  <a:pt x="3994816" y="0"/>
                </a:cubicBezTo>
                <a:cubicBezTo>
                  <a:pt x="4193457" y="-31"/>
                  <a:pt x="4353299" y="-11702"/>
                  <a:pt x="4591743" y="0"/>
                </a:cubicBezTo>
                <a:cubicBezTo>
                  <a:pt x="4602629" y="134446"/>
                  <a:pt x="4593108" y="207295"/>
                  <a:pt x="4591743" y="384721"/>
                </a:cubicBezTo>
                <a:cubicBezTo>
                  <a:pt x="4590378" y="562147"/>
                  <a:pt x="4583599" y="678123"/>
                  <a:pt x="4591743" y="769441"/>
                </a:cubicBezTo>
                <a:cubicBezTo>
                  <a:pt x="4405726" y="787286"/>
                  <a:pt x="4243835" y="784872"/>
                  <a:pt x="3981697" y="769441"/>
                </a:cubicBezTo>
                <a:cubicBezTo>
                  <a:pt x="3719559" y="754010"/>
                  <a:pt x="3695334" y="744029"/>
                  <a:pt x="3463486" y="769441"/>
                </a:cubicBezTo>
                <a:cubicBezTo>
                  <a:pt x="3231638" y="794853"/>
                  <a:pt x="3019944" y="749055"/>
                  <a:pt x="2715688" y="769441"/>
                </a:cubicBezTo>
                <a:cubicBezTo>
                  <a:pt x="2411432" y="789827"/>
                  <a:pt x="2294972" y="754514"/>
                  <a:pt x="2105642" y="769441"/>
                </a:cubicBezTo>
                <a:cubicBezTo>
                  <a:pt x="1916312" y="784368"/>
                  <a:pt x="1765179" y="775870"/>
                  <a:pt x="1495596" y="769441"/>
                </a:cubicBezTo>
                <a:cubicBezTo>
                  <a:pt x="1226013" y="763012"/>
                  <a:pt x="1127093" y="794404"/>
                  <a:pt x="977385" y="769441"/>
                </a:cubicBezTo>
                <a:cubicBezTo>
                  <a:pt x="827677" y="744478"/>
                  <a:pt x="346846" y="808863"/>
                  <a:pt x="0" y="769441"/>
                </a:cubicBezTo>
                <a:cubicBezTo>
                  <a:pt x="3744" y="636987"/>
                  <a:pt x="-4125" y="553091"/>
                  <a:pt x="0" y="407804"/>
                </a:cubicBezTo>
                <a:cubicBezTo>
                  <a:pt x="4125" y="262517"/>
                  <a:pt x="-19560" y="163229"/>
                  <a:pt x="0" y="0"/>
                </a:cubicBezTo>
                <a:close/>
              </a:path>
              <a:path w="4591743" h="769441" stroke="0" extrusionOk="0">
                <a:moveTo>
                  <a:pt x="0" y="0"/>
                </a:moveTo>
                <a:cubicBezTo>
                  <a:pt x="271089" y="-11892"/>
                  <a:pt x="315807" y="960"/>
                  <a:pt x="564128" y="0"/>
                </a:cubicBezTo>
                <a:cubicBezTo>
                  <a:pt x="812449" y="-960"/>
                  <a:pt x="998381" y="-19326"/>
                  <a:pt x="1266009" y="0"/>
                </a:cubicBezTo>
                <a:cubicBezTo>
                  <a:pt x="1533637" y="19326"/>
                  <a:pt x="1610880" y="1805"/>
                  <a:pt x="1876055" y="0"/>
                </a:cubicBezTo>
                <a:cubicBezTo>
                  <a:pt x="2141230" y="-1805"/>
                  <a:pt x="2288874" y="13930"/>
                  <a:pt x="2440183" y="0"/>
                </a:cubicBezTo>
                <a:cubicBezTo>
                  <a:pt x="2591492" y="-13930"/>
                  <a:pt x="2868211" y="-23379"/>
                  <a:pt x="3004312" y="0"/>
                </a:cubicBezTo>
                <a:cubicBezTo>
                  <a:pt x="3140413" y="23379"/>
                  <a:pt x="3374224" y="2394"/>
                  <a:pt x="3614358" y="0"/>
                </a:cubicBezTo>
                <a:cubicBezTo>
                  <a:pt x="3854492" y="-2394"/>
                  <a:pt x="4109271" y="46453"/>
                  <a:pt x="4591743" y="0"/>
                </a:cubicBezTo>
                <a:cubicBezTo>
                  <a:pt x="4587484" y="161362"/>
                  <a:pt x="4608119" y="304726"/>
                  <a:pt x="4591743" y="392415"/>
                </a:cubicBezTo>
                <a:cubicBezTo>
                  <a:pt x="4575367" y="480104"/>
                  <a:pt x="4609106" y="633892"/>
                  <a:pt x="4591743" y="769441"/>
                </a:cubicBezTo>
                <a:cubicBezTo>
                  <a:pt x="4393769" y="783586"/>
                  <a:pt x="4211053" y="743982"/>
                  <a:pt x="3889862" y="769441"/>
                </a:cubicBezTo>
                <a:cubicBezTo>
                  <a:pt x="3568671" y="794900"/>
                  <a:pt x="3503771" y="757567"/>
                  <a:pt x="3371651" y="769441"/>
                </a:cubicBezTo>
                <a:cubicBezTo>
                  <a:pt x="3239531" y="781315"/>
                  <a:pt x="2905781" y="759162"/>
                  <a:pt x="2669771" y="769441"/>
                </a:cubicBezTo>
                <a:cubicBezTo>
                  <a:pt x="2433761" y="779720"/>
                  <a:pt x="2266157" y="777025"/>
                  <a:pt x="2013807" y="769441"/>
                </a:cubicBezTo>
                <a:cubicBezTo>
                  <a:pt x="1761457" y="761857"/>
                  <a:pt x="1548247" y="762020"/>
                  <a:pt x="1403761" y="769441"/>
                </a:cubicBezTo>
                <a:cubicBezTo>
                  <a:pt x="1259275" y="776862"/>
                  <a:pt x="1062408" y="761123"/>
                  <a:pt x="793716" y="769441"/>
                </a:cubicBezTo>
                <a:cubicBezTo>
                  <a:pt x="525024" y="777759"/>
                  <a:pt x="271803" y="761933"/>
                  <a:pt x="0" y="769441"/>
                </a:cubicBezTo>
                <a:cubicBezTo>
                  <a:pt x="-18826" y="604556"/>
                  <a:pt x="-7561" y="468192"/>
                  <a:pt x="0" y="377026"/>
                </a:cubicBezTo>
                <a:cubicBezTo>
                  <a:pt x="7561" y="285860"/>
                  <a:pt x="-15597" y="146429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 sd="29022488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altLang="en-US" sz="4400" b="1" dirty="0">
                <a:solidFill>
                  <a:srgbClr val="00B050"/>
                </a:solidFill>
                <a:cs typeface="Times New Roman" panose="02020603050405020304" pitchFamily="18" charset="0"/>
              </a:rPr>
              <a:t>Thành Cổ Loa</a:t>
            </a:r>
          </a:p>
        </p:txBody>
      </p:sp>
      <p:pic>
        <p:nvPicPr>
          <p:cNvPr id="1026" name="Picture 2" descr="Cổ Loa - “viên ngọc quý” của Thủ đô - Nhịp sống Hà N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17" y="0"/>
            <a:ext cx="6212683" cy="383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266996"/>
      </p:ext>
    </p:extLst>
  </p:cSld>
  <p:clrMapOvr>
    <a:masterClrMapping/>
  </p:clrMapOvr>
  <p:transition spd="slow">
    <p:blinds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6" name="Freeform 9"/>
          <p:cNvSpPr/>
          <p:nvPr/>
        </p:nvSpPr>
        <p:spPr bwMode="auto">
          <a:xfrm>
            <a:off x="-1196088" y="-982812"/>
            <a:ext cx="14466681" cy="8471504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947738" y="1228725"/>
            <a:ext cx="10787062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indent="914400" algn="just">
              <a:lnSpc>
                <a:spcPct val="150000"/>
              </a:lnSpc>
              <a:spcBef>
                <a:spcPct val="50000"/>
              </a:spcBef>
            </a:pPr>
            <a:r>
              <a:rPr lang="en-US" sz="3800" b="1" dirty="0" err="1">
                <a:cs typeface="Times New Roman" panose="02020603050405020304" pitchFamily="18" charset="0"/>
              </a:rPr>
              <a:t>Người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Âu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Lạc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đạt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nhiều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thành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tựu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cuộc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sống</a:t>
            </a:r>
            <a:r>
              <a:rPr lang="en-US" sz="3800" b="1" dirty="0"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đó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thành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tựu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rực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rỡ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nhất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về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sự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phát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triển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quân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sự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thể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hiện</a:t>
            </a:r>
            <a:r>
              <a:rPr lang="en-US" sz="3800" b="1" dirty="0">
                <a:cs typeface="Times New Roman" panose="02020603050405020304" pitchFamily="18" charset="0"/>
              </a:rPr>
              <a:t> ở </a:t>
            </a:r>
            <a:r>
              <a:rPr lang="en-US" sz="3800" b="1" dirty="0" err="1">
                <a:cs typeface="Times New Roman" panose="02020603050405020304" pitchFamily="18" charset="0"/>
              </a:rPr>
              <a:t>việc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bố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trí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thành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Cổ</a:t>
            </a:r>
            <a:r>
              <a:rPr lang="en-US" sz="3800" b="1" dirty="0">
                <a:cs typeface="Times New Roman" panose="02020603050405020304" pitchFamily="18" charset="0"/>
              </a:rPr>
              <a:t> Loa </a:t>
            </a:r>
            <a:r>
              <a:rPr lang="en-US" sz="3800" b="1" dirty="0" err="1"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chế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tạo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nỏ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bắn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được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nhiều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mũi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tên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cs typeface="Times New Roman" panose="02020603050405020304" pitchFamily="18" charset="0"/>
              </a:rPr>
              <a:t>lần</a:t>
            </a:r>
            <a:r>
              <a:rPr lang="en-US" sz="3800" b="1" dirty="0">
                <a:cs typeface="Times New Roman" panose="02020603050405020304" pitchFamily="18" charset="0"/>
              </a:rPr>
              <a:t>.</a:t>
            </a:r>
            <a:endParaRPr lang="en-US" altLang="en-US" sz="3800" b="1" dirty="0"/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4222750" y="295275"/>
            <a:ext cx="324008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b="1">
                <a:solidFill>
                  <a:srgbClr val="FF0000"/>
                </a:solidFill>
              </a:rPr>
              <a:t>Kết luận</a:t>
            </a:r>
          </a:p>
        </p:txBody>
      </p:sp>
      <p:pic>
        <p:nvPicPr>
          <p:cNvPr id="9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864101"/>
            <a:ext cx="2392362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0" y="4672014"/>
            <a:ext cx="26987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395" y="-53976"/>
            <a:ext cx="127158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88199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7285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-659844" y="-156149"/>
            <a:ext cx="12927101" cy="759742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10039708" y="5446584"/>
            <a:ext cx="1803466" cy="173445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648987" y="1182560"/>
            <a:ext cx="10699488" cy="37856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en-US" sz="8000" b="1" noProof="1">
                <a:solidFill>
                  <a:schemeClr val="bg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N</a:t>
            </a:r>
            <a:r>
              <a:rPr lang="vi-VN" altLang="en-US" sz="8000" b="1" noProof="1">
                <a:solidFill>
                  <a:schemeClr val="bg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ước Âu Lạc và </a:t>
            </a:r>
          </a:p>
          <a:p>
            <a:pPr algn="ctr"/>
            <a:r>
              <a:rPr lang="vi-VN" altLang="en-US" sz="8000" b="1" noProof="1">
                <a:solidFill>
                  <a:schemeClr val="bg1"/>
                </a:solidFill>
                <a:ea typeface="Microsoft YaHei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cuộc xâm lược của Triệu Đà. </a:t>
            </a:r>
          </a:p>
        </p:txBody>
      </p:sp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690219" y="439844"/>
            <a:ext cx="1456782" cy="131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 bwMode="auto">
          <a:xfrm>
            <a:off x="-1196088" y="-982812"/>
            <a:ext cx="14466681" cy="8471504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183" y="5602447"/>
            <a:ext cx="1449067" cy="121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0" y="4672014"/>
            <a:ext cx="269875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395" y="-53976"/>
            <a:ext cx="127158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76200" y="76200"/>
            <a:ext cx="12049125" cy="904875"/>
          </a:xfrm>
          <a:prstGeom prst="rect">
            <a:avLst/>
          </a:prstGeom>
          <a:noFill/>
          <a:ln w="12700"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" y="1219200"/>
            <a:ext cx="11968163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4000" b="1">
                <a:cs typeface="Times New Roman" panose="02020603050405020304" pitchFamily="18" charset="0"/>
              </a:rPr>
              <a:t>- Dựa vào SGK, em hãy kể lại cuộc kháng chiến chống quân xâm lược của Triệu Đà của người dân Âu Lạc.</a:t>
            </a:r>
          </a:p>
          <a:p>
            <a:pPr algn="just">
              <a:spcBef>
                <a:spcPct val="50000"/>
              </a:spcBef>
            </a:pPr>
            <a:r>
              <a:rPr lang="en-US" altLang="en-US" sz="4000" b="1">
                <a:cs typeface="Times New Roman" panose="02020603050405020304" pitchFamily="18" charset="0"/>
              </a:rPr>
              <a:t>- Vì sao cuộc xâm lược của quân Triệu Đà lại thất bại.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55600" y="4081463"/>
            <a:ext cx="11561762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4000" b="1" dirty="0"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Vì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sao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năm</a:t>
            </a:r>
            <a:r>
              <a:rPr lang="en-US" altLang="en-US" sz="4000" b="1" dirty="0">
                <a:cs typeface="Times New Roman" panose="02020603050405020304" pitchFamily="18" charset="0"/>
              </a:rPr>
              <a:t> 179 TCN,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Âu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Lạc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lại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rơi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ách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đô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hộ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phong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kiến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phương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Bắc</a:t>
            </a:r>
            <a:r>
              <a:rPr lang="en-US" altLang="en-US" sz="4000" b="1" dirty="0">
                <a:cs typeface="Times New Roman" panose="02020603050405020304" pitchFamily="18" charset="0"/>
              </a:rPr>
              <a:t>?</a:t>
            </a:r>
            <a:endParaRPr lang="en-US" altLang="en-US" sz="4000" dirty="0">
              <a:cs typeface="Times New Roman" panose="02020603050405020304" pitchFamily="18" charset="0"/>
            </a:endParaRPr>
          </a:p>
        </p:txBody>
      </p:sp>
      <p:pic>
        <p:nvPicPr>
          <p:cNvPr id="33798" name="Audio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53771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AutoShape 3"/>
          <p:cNvSpPr>
            <a:spLocks noChangeArrowheads="1"/>
          </p:cNvSpPr>
          <p:nvPr/>
        </p:nvSpPr>
        <p:spPr bwMode="auto">
          <a:xfrm>
            <a:off x="6705600" y="3581400"/>
            <a:ext cx="304800" cy="3048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vi-VN" altLang="en-US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6" name="AutoShape 4"/>
          <p:cNvSpPr>
            <a:spLocks noChangeArrowheads="1"/>
          </p:cNvSpPr>
          <p:nvPr/>
        </p:nvSpPr>
        <p:spPr bwMode="auto">
          <a:xfrm rot="-2432119">
            <a:off x="7162800" y="3124200"/>
            <a:ext cx="306388" cy="549275"/>
          </a:xfrm>
          <a:prstGeom prst="rightArrowCallout">
            <a:avLst>
              <a:gd name="adj1" fmla="val 44819"/>
              <a:gd name="adj2" fmla="val 78067"/>
              <a:gd name="adj3" fmla="val 16667"/>
              <a:gd name="adj4" fmla="val 3163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7" name="Line 5"/>
          <p:cNvSpPr>
            <a:spLocks noChangeShapeType="1"/>
          </p:cNvSpPr>
          <p:nvPr/>
        </p:nvSpPr>
        <p:spPr bwMode="auto">
          <a:xfrm flipV="1">
            <a:off x="6934200" y="3352800"/>
            <a:ext cx="381000" cy="29051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Oval 6"/>
          <p:cNvSpPr>
            <a:spLocks noChangeArrowheads="1"/>
          </p:cNvSpPr>
          <p:nvPr/>
        </p:nvSpPr>
        <p:spPr bwMode="auto">
          <a:xfrm>
            <a:off x="9753600" y="1371600"/>
            <a:ext cx="381000" cy="3810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599" name="Freeform 7"/>
          <p:cNvSpPr>
            <a:spLocks/>
          </p:cNvSpPr>
          <p:nvPr/>
        </p:nvSpPr>
        <p:spPr bwMode="auto">
          <a:xfrm>
            <a:off x="7010400" y="3429000"/>
            <a:ext cx="609600" cy="381000"/>
          </a:xfrm>
          <a:custGeom>
            <a:avLst/>
            <a:gdLst>
              <a:gd name="T0" fmla="*/ 2147483647 w 288"/>
              <a:gd name="T1" fmla="*/ 0 h 240"/>
              <a:gd name="T2" fmla="*/ 2147483647 w 288"/>
              <a:gd name="T3" fmla="*/ 2147483647 h 240"/>
              <a:gd name="T4" fmla="*/ 0 w 288"/>
              <a:gd name="T5" fmla="*/ 2147483647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8" h="240">
                <a:moveTo>
                  <a:pt x="288" y="0"/>
                </a:moveTo>
                <a:cubicBezTo>
                  <a:pt x="264" y="76"/>
                  <a:pt x="240" y="152"/>
                  <a:pt x="192" y="192"/>
                </a:cubicBezTo>
                <a:cubicBezTo>
                  <a:pt x="144" y="232"/>
                  <a:pt x="32" y="232"/>
                  <a:pt x="0" y="240"/>
                </a:cubicBezTo>
              </a:path>
            </a:pathLst>
          </a:custGeom>
          <a:noFill/>
          <a:ln w="76200" cap="flat" cmpd="sng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0" name="Line 8"/>
          <p:cNvSpPr>
            <a:spLocks noChangeShapeType="1"/>
          </p:cNvSpPr>
          <p:nvPr/>
        </p:nvSpPr>
        <p:spPr bwMode="auto">
          <a:xfrm>
            <a:off x="6858000" y="3962400"/>
            <a:ext cx="152400" cy="8382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1" name="Line 9"/>
          <p:cNvSpPr>
            <a:spLocks noChangeShapeType="1"/>
          </p:cNvSpPr>
          <p:nvPr/>
        </p:nvSpPr>
        <p:spPr bwMode="auto">
          <a:xfrm>
            <a:off x="7086600" y="5029200"/>
            <a:ext cx="152400" cy="6858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2" name="Line 10"/>
          <p:cNvSpPr>
            <a:spLocks noChangeShapeType="1"/>
          </p:cNvSpPr>
          <p:nvPr/>
        </p:nvSpPr>
        <p:spPr bwMode="auto">
          <a:xfrm flipH="1">
            <a:off x="6934200" y="5867400"/>
            <a:ext cx="152400" cy="685800"/>
          </a:xfrm>
          <a:prstGeom prst="line">
            <a:avLst/>
          </a:prstGeom>
          <a:noFill/>
          <a:ln w="762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5715000" y="3505200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 LOA</a:t>
            </a:r>
          </a:p>
        </p:txBody>
      </p:sp>
      <p:sp>
        <p:nvSpPr>
          <p:cNvPr id="34828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10082213" y="6324600"/>
            <a:ext cx="509587" cy="457200"/>
          </a:xfrm>
          <a:prstGeom prst="actionButtonForwardNex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605" name="Text Box 13"/>
          <p:cNvSpPr txBox="1">
            <a:spLocks noChangeArrowheads="1"/>
          </p:cNvSpPr>
          <p:nvPr/>
        </p:nvSpPr>
        <p:spPr bwMode="auto">
          <a:xfrm>
            <a:off x="8610600" y="1752600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  <a:cs typeface="Arial" panose="020B0604020202020204" pitchFamily="34" charset="0"/>
              </a:rPr>
              <a:t>NAM  VIỆT</a:t>
            </a:r>
          </a:p>
        </p:txBody>
      </p:sp>
      <p:sp>
        <p:nvSpPr>
          <p:cNvPr id="34830" name="Line 14"/>
          <p:cNvSpPr>
            <a:spLocks noChangeShapeType="1"/>
          </p:cNvSpPr>
          <p:nvPr/>
        </p:nvSpPr>
        <p:spPr bwMode="auto">
          <a:xfrm>
            <a:off x="9982200" y="1447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7" name="Text Box 15"/>
          <p:cNvSpPr txBox="1">
            <a:spLocks noChangeArrowheads="1"/>
          </p:cNvSpPr>
          <p:nvPr/>
        </p:nvSpPr>
        <p:spPr bwMode="auto">
          <a:xfrm>
            <a:off x="5105400" y="2667000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  <a:cs typeface="Arial" panose="020B0604020202020204" pitchFamily="34" charset="0"/>
              </a:rPr>
              <a:t>ÂU      LẠC</a:t>
            </a:r>
            <a:r>
              <a:rPr lang="en-US" alt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10608" name="Freeform 16"/>
          <p:cNvSpPr>
            <a:spLocks/>
          </p:cNvSpPr>
          <p:nvPr/>
        </p:nvSpPr>
        <p:spPr bwMode="auto">
          <a:xfrm>
            <a:off x="7467600" y="1676400"/>
            <a:ext cx="2057400" cy="1447800"/>
          </a:xfrm>
          <a:custGeom>
            <a:avLst/>
            <a:gdLst>
              <a:gd name="T0" fmla="*/ 0 w 1296"/>
              <a:gd name="T1" fmla="*/ 2147483647 h 864"/>
              <a:gd name="T2" fmla="*/ 2147483647 w 1296"/>
              <a:gd name="T3" fmla="*/ 2147483647 h 864"/>
              <a:gd name="T4" fmla="*/ 2147483647 w 1296"/>
              <a:gd name="T5" fmla="*/ 2147483647 h 864"/>
              <a:gd name="T6" fmla="*/ 2147483647 w 1296"/>
              <a:gd name="T7" fmla="*/ 0 h 86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6" h="864">
                <a:moveTo>
                  <a:pt x="0" y="864"/>
                </a:moveTo>
                <a:cubicBezTo>
                  <a:pt x="144" y="684"/>
                  <a:pt x="288" y="504"/>
                  <a:pt x="432" y="384"/>
                </a:cubicBezTo>
                <a:cubicBezTo>
                  <a:pt x="576" y="264"/>
                  <a:pt x="720" y="208"/>
                  <a:pt x="864" y="144"/>
                </a:cubicBezTo>
                <a:cubicBezTo>
                  <a:pt x="1008" y="80"/>
                  <a:pt x="1152" y="40"/>
                  <a:pt x="1296" y="0"/>
                </a:cubicBezTo>
              </a:path>
            </a:pathLst>
          </a:custGeom>
          <a:noFill/>
          <a:ln w="76200" cap="flat" cmpd="sng">
            <a:solidFill>
              <a:srgbClr val="0000CC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09" name="Line 17"/>
          <p:cNvSpPr>
            <a:spLocks noChangeShapeType="1"/>
          </p:cNvSpPr>
          <p:nvPr/>
        </p:nvSpPr>
        <p:spPr bwMode="auto">
          <a:xfrm flipH="1">
            <a:off x="7543800" y="1752600"/>
            <a:ext cx="2133600" cy="14478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0" name="Line 18"/>
          <p:cNvSpPr>
            <a:spLocks noChangeShapeType="1"/>
          </p:cNvSpPr>
          <p:nvPr/>
        </p:nvSpPr>
        <p:spPr bwMode="auto">
          <a:xfrm flipH="1">
            <a:off x="6934200" y="5867400"/>
            <a:ext cx="152400" cy="6858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1" name="Text Box 19"/>
          <p:cNvSpPr txBox="1">
            <a:spLocks noChangeArrowheads="1"/>
          </p:cNvSpPr>
          <p:nvPr/>
        </p:nvSpPr>
        <p:spPr bwMode="auto">
          <a:xfrm>
            <a:off x="5257800" y="2667000"/>
            <a:ext cx="18288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>
                <a:cs typeface="Arial" panose="020B0604020202020204" pitchFamily="34" charset="0"/>
              </a:rPr>
              <a:t>Nhà Triệu thống trị</a:t>
            </a:r>
          </a:p>
        </p:txBody>
      </p:sp>
      <p:sp>
        <p:nvSpPr>
          <p:cNvPr id="110612" name="Freeform 20"/>
          <p:cNvSpPr>
            <a:spLocks/>
          </p:cNvSpPr>
          <p:nvPr/>
        </p:nvSpPr>
        <p:spPr bwMode="auto">
          <a:xfrm>
            <a:off x="7010400" y="3429000"/>
            <a:ext cx="609600" cy="381000"/>
          </a:xfrm>
          <a:custGeom>
            <a:avLst/>
            <a:gdLst>
              <a:gd name="T0" fmla="*/ 2147483647 w 288"/>
              <a:gd name="T1" fmla="*/ 0 h 240"/>
              <a:gd name="T2" fmla="*/ 2147483647 w 288"/>
              <a:gd name="T3" fmla="*/ 2147483647 h 240"/>
              <a:gd name="T4" fmla="*/ 0 w 288"/>
              <a:gd name="T5" fmla="*/ 2147483647 h 2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88" h="240">
                <a:moveTo>
                  <a:pt x="288" y="0"/>
                </a:moveTo>
                <a:cubicBezTo>
                  <a:pt x="264" y="76"/>
                  <a:pt x="240" y="152"/>
                  <a:pt x="192" y="192"/>
                </a:cubicBezTo>
                <a:cubicBezTo>
                  <a:pt x="144" y="232"/>
                  <a:pt x="32" y="232"/>
                  <a:pt x="0" y="240"/>
                </a:cubicBezTo>
              </a:path>
            </a:pathLst>
          </a:custGeom>
          <a:noFill/>
          <a:ln w="76200" cap="flat" cmpd="sng">
            <a:solidFill>
              <a:srgbClr val="0000CC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3" name="Line 21"/>
          <p:cNvSpPr>
            <a:spLocks noChangeShapeType="1"/>
          </p:cNvSpPr>
          <p:nvPr/>
        </p:nvSpPr>
        <p:spPr bwMode="auto">
          <a:xfrm>
            <a:off x="6858000" y="3962400"/>
            <a:ext cx="152400" cy="8382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14" name="Line 22"/>
          <p:cNvSpPr>
            <a:spLocks noChangeShapeType="1"/>
          </p:cNvSpPr>
          <p:nvPr/>
        </p:nvSpPr>
        <p:spPr bwMode="auto">
          <a:xfrm>
            <a:off x="7086600" y="5029200"/>
            <a:ext cx="152400" cy="685800"/>
          </a:xfrm>
          <a:prstGeom prst="line">
            <a:avLst/>
          </a:prstGeom>
          <a:noFill/>
          <a:ln w="762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899241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0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10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0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1105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10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10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10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10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10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10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5" dur="500"/>
                                        <p:tgtEl>
                                          <p:spTgt spid="1106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110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6" grpId="0" animBg="1"/>
      <p:bldP spid="110596" grpId="1" animBg="1"/>
      <p:bldP spid="110597" grpId="0" animBg="1"/>
      <p:bldP spid="110597" grpId="1" animBg="1"/>
      <p:bldP spid="110597" grpId="2" animBg="1"/>
      <p:bldP spid="110597" grpId="3" animBg="1"/>
      <p:bldP spid="110599" grpId="0" animBg="1"/>
      <p:bldP spid="110600" grpId="0" animBg="1"/>
      <p:bldP spid="110601" grpId="0" animBg="1"/>
      <p:bldP spid="110602" grpId="0" animBg="1"/>
      <p:bldP spid="110605" grpId="0"/>
      <p:bldP spid="110607" grpId="0"/>
      <p:bldP spid="110607" grpId="1"/>
      <p:bldP spid="110608" grpId="0" animBg="1"/>
      <p:bldP spid="110608" grpId="1" animBg="1"/>
      <p:bldP spid="110609" grpId="0" animBg="1"/>
      <p:bldP spid="110609" grpId="1" animBg="1"/>
      <p:bldP spid="110609" grpId="2" animBg="1"/>
      <p:bldP spid="110610" grpId="0" animBg="1"/>
      <p:bldP spid="110611" grpId="0"/>
      <p:bldP spid="110612" grpId="0" animBg="1"/>
      <p:bldP spid="110613" grpId="0" animBg="1"/>
      <p:bldP spid="1106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7" name="Freeform 9"/>
          <p:cNvSpPr/>
          <p:nvPr/>
        </p:nvSpPr>
        <p:spPr bwMode="auto">
          <a:xfrm>
            <a:off x="-1196088" y="-982812"/>
            <a:ext cx="14466681" cy="8471504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8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213790" y="91442"/>
            <a:ext cx="1424333" cy="1158556"/>
          </a:xfrm>
          <a:prstGeom prst="rect">
            <a:avLst/>
          </a:prstGeom>
        </p:spPr>
      </p:pic>
      <p:pic>
        <p:nvPicPr>
          <p:cNvPr id="9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60349" r="68070"/>
          <a:stretch>
            <a:fillRect/>
          </a:stretch>
        </p:blipFill>
        <p:spPr>
          <a:xfrm>
            <a:off x="10057923" y="4741146"/>
            <a:ext cx="1944915" cy="1966896"/>
          </a:xfrm>
          <a:prstGeom prst="rect">
            <a:avLst/>
          </a:prstGeom>
        </p:spPr>
      </p:pic>
      <p:pic>
        <p:nvPicPr>
          <p:cNvPr id="11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60052" r="9485"/>
          <a:stretch>
            <a:fillRect/>
          </a:stretch>
        </p:blipFill>
        <p:spPr>
          <a:xfrm>
            <a:off x="386547" y="2510001"/>
            <a:ext cx="965343" cy="1088937"/>
          </a:xfrm>
          <a:prstGeom prst="rect">
            <a:avLst/>
          </a:prstGeom>
        </p:spPr>
      </p:pic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524000" y="182564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latin typeface="Wide Latin" panose="020A0A07050505020404" pitchFamily="18" charset="0"/>
                <a:cs typeface="Arial" panose="020B0604020202020204" pitchFamily="34" charset="0"/>
              </a:rPr>
              <a:t>?</a:t>
            </a:r>
            <a:r>
              <a:rPr lang="en-US" altLang="en-US" sz="3200">
                <a:cs typeface="Arial" panose="020B0604020202020204" pitchFamily="34" charset="0"/>
              </a:rPr>
              <a:t> </a:t>
            </a:r>
            <a:r>
              <a:rPr lang="en-US" altLang="en-US" sz="3200" b="1" i="1">
                <a:latin typeface="Times New Roman" panose="02020603050405020304" pitchFamily="18" charset="0"/>
                <a:cs typeface="Arial" panose="020B0604020202020204" pitchFamily="34" charset="0"/>
              </a:rPr>
              <a:t>Nguyên nhân thất bại của An Dương Vương?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1524000" y="960438"/>
            <a:ext cx="9144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Do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chủ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  <a:sym typeface="Wingdings 3" panose="05040102010807070707" pitchFamily="18" charset="2"/>
              </a:rPr>
              <a:t>nên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mắc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mưu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kẻ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thù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>
              <a:buFontTx/>
              <a:buChar char="-"/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Nội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chia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rẽ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ủng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hộ</a:t>
            </a:r>
            <a:endParaRPr lang="en-US" alt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1524000" y="26670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i="1" dirty="0">
                <a:solidFill>
                  <a:srgbClr val="000000"/>
                </a:solidFill>
                <a:latin typeface="Wide Latin" panose="020A0A07050505020404" pitchFamily="18" charset="0"/>
                <a:cs typeface="Arial" panose="020B0604020202020204" pitchFamily="34" charset="0"/>
              </a:rPr>
              <a:t>?</a:t>
            </a:r>
            <a:r>
              <a:rPr lang="en-US" altLang="en-US" sz="3200" i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thất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bại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An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Dương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Vương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đời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sau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1524000" y="3929064"/>
            <a:ext cx="87630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Phải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alt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Phải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d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896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2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12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/>
      <p:bldP spid="11264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7285130"/>
          </a:xfrm>
          <a:prstGeom prst="rect">
            <a:avLst/>
          </a:prstGeom>
        </p:spPr>
      </p:pic>
      <p:pic>
        <p:nvPicPr>
          <p:cNvPr id="8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9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11" name="图片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-836578" y="0"/>
            <a:ext cx="13229616" cy="8115256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10325067" y="5550674"/>
            <a:ext cx="1803466" cy="1734456"/>
          </a:xfrm>
          <a:prstGeom prst="rect">
            <a:avLst/>
          </a:prstGeom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813956" y="1768620"/>
            <a:ext cx="10369550" cy="42288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just">
              <a:lnSpc>
                <a:spcPct val="140000"/>
              </a:lnSpc>
              <a:spcBef>
                <a:spcPts val="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III TCN,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nỏ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>
              <a:lnSpc>
                <a:spcPct val="140000"/>
              </a:lnSpc>
              <a:spcBef>
                <a:spcPts val="0"/>
              </a:spcBef>
              <a:defRPr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179 TCN,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41989" name="Audio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42D448-84F2-4B46-AACE-EAD8ED42648F}"/>
              </a:ext>
            </a:extLst>
          </p:cNvPr>
          <p:cNvSpPr txBox="1"/>
          <p:nvPr/>
        </p:nvSpPr>
        <p:spPr>
          <a:xfrm>
            <a:off x="4618672" y="999923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kashi" panose="02040603050506020204" pitchFamily="18" charset="0"/>
              </a:rPr>
              <a:t>Ghi nhớ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575409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-152400"/>
            <a:ext cx="12192000" cy="6858000"/>
          </a:xfrm>
          <a:prstGeom prst="rect">
            <a:avLst/>
          </a:prstGeom>
        </p:spPr>
      </p:pic>
      <p:pic>
        <p:nvPicPr>
          <p:cNvPr id="2050" name="Picture 2" descr="Đền thờ phụng An Dương Vương – Ngôi đền thiêng giữa thành Cổ L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57574"/>
            <a:ext cx="4876800" cy="32480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Đền thờ phụng An Dương Vương – Ngôi đền thiêng giữa thành Cổ Lo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45140"/>
            <a:ext cx="7162800" cy="561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9"/>
          <p:cNvSpPr/>
          <p:nvPr/>
        </p:nvSpPr>
        <p:spPr bwMode="auto">
          <a:xfrm>
            <a:off x="-719433" y="0"/>
            <a:ext cx="6672761" cy="2641831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-2412258" y="352588"/>
            <a:ext cx="1015662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1" i="1" dirty="0" err="1">
                <a:cs typeface="Times New Roman" panose="02020603050405020304" pitchFamily="18" charset="0"/>
              </a:rPr>
              <a:t>Đền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thờ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4400" b="1" i="1" dirty="0">
                <a:cs typeface="Times New Roman" panose="02020603050405020304" pitchFamily="18" charset="0"/>
              </a:rPr>
              <a:t>An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Dương</a:t>
            </a:r>
            <a:r>
              <a:rPr lang="en-US" altLang="en-US" sz="4400" b="1" i="1" dirty="0"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>
                <a:cs typeface="Times New Roman" panose="02020603050405020304" pitchFamily="18" charset="0"/>
              </a:rPr>
              <a:t>Vương</a:t>
            </a:r>
            <a:endParaRPr lang="en-US" altLang="en-US" sz="44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383172"/>
      </p:ext>
    </p:extLst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8869680"/>
          </a:xfrm>
          <a:prstGeom prst="rect">
            <a:avLst/>
          </a:prstGeom>
        </p:spPr>
      </p:pic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118391"/>
              </p:ext>
            </p:extLst>
          </p:nvPr>
        </p:nvGraphicFramePr>
        <p:xfrm>
          <a:off x="229768" y="1346938"/>
          <a:ext cx="5374272" cy="5247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4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07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Times New Roman" panose="02020603050405020304" pitchFamily="18" charset="0"/>
                        </a:rPr>
                        <a:t>A</a:t>
                      </a:r>
                      <a:endParaRPr lang="zh-CN" altLang="en-US" sz="3600" dirty="0">
                        <a:latin typeface="Times New Roman" panose="02020603050405020304" pitchFamily="18" charset="0"/>
                        <a:ea typeface="华文细黑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07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tiên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là</a:t>
                      </a:r>
                      <a:endParaRPr lang="zh-CN" altLang="en-US" sz="3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07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Lang</a:t>
                      </a:r>
                      <a:endParaRPr lang="zh-CN" altLang="en-US" sz="3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7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Lang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lập</a:t>
                      </a:r>
                      <a:endParaRPr lang="zh-CN" altLang="en-US" sz="3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07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Lang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đâu</a:t>
                      </a:r>
                      <a:endParaRPr lang="zh-CN" altLang="en-US" sz="3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文本框 6"/>
          <p:cNvSpPr txBox="1"/>
          <p:nvPr/>
        </p:nvSpPr>
        <p:spPr>
          <a:xfrm>
            <a:off x="4091097" y="885273"/>
            <a:ext cx="2236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endParaRPr lang="zh-CN" altLang="en-US" sz="24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479526" y="-18882"/>
            <a:ext cx="9141245" cy="69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28"/>
          <p:cNvGrpSpPr/>
          <p:nvPr/>
        </p:nvGrpSpPr>
        <p:grpSpPr>
          <a:xfrm>
            <a:off x="3666291" y="218482"/>
            <a:ext cx="5146048" cy="1152945"/>
            <a:chOff x="2902215" y="1908828"/>
            <a:chExt cx="1179974" cy="939351"/>
          </a:xfrm>
        </p:grpSpPr>
        <p:pic>
          <p:nvPicPr>
            <p:cNvPr id="17" name="图片 2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50" t="5185" r="9345" b="24550"/>
            <a:stretch>
              <a:fillRect/>
            </a:stretch>
          </p:blipFill>
          <p:spPr>
            <a:xfrm>
              <a:off x="2908000" y="1908828"/>
              <a:ext cx="1174189" cy="939351"/>
            </a:xfrm>
            <a:prstGeom prst="rect">
              <a:avLst/>
            </a:prstGeom>
          </p:spPr>
        </p:pic>
        <p:sp>
          <p:nvSpPr>
            <p:cNvPr id="18" name="文本框 26"/>
            <p:cNvSpPr txBox="1"/>
            <p:nvPr/>
          </p:nvSpPr>
          <p:spPr>
            <a:xfrm>
              <a:off x="2902215" y="2026485"/>
              <a:ext cx="1145437" cy="683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Nối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cột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 A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với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cột</a:t>
              </a:r>
              <a:r>
                <a:rPr lang="en-US" altLang="zh-CN" sz="32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华文细黑" panose="02010600040101010101" pitchFamily="2" charset="-122"/>
                  <a:cs typeface="Times New Roman" panose="02020603050405020304" pitchFamily="18" charset="0"/>
                </a:rPr>
                <a:t> B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9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4452245"/>
              </p:ext>
            </p:extLst>
          </p:nvPr>
        </p:nvGraphicFramePr>
        <p:xfrm>
          <a:off x="6599139" y="1345930"/>
          <a:ext cx="5374272" cy="5296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42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9240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dirty="0">
                          <a:latin typeface="Times New Roman" panose="02020603050405020304" pitchFamily="18" charset="0"/>
                          <a:ea typeface="华文细黑" panose="02010600040101010101" pitchFamily="2" charset="-122"/>
                          <a:cs typeface="Times New Roman" panose="02020603050405020304" pitchFamily="18" charset="0"/>
                        </a:rPr>
                        <a:t>B</a:t>
                      </a:r>
                      <a:endParaRPr lang="zh-CN" altLang="en-US" sz="3600" dirty="0">
                        <a:latin typeface="Times New Roman" panose="02020603050405020304" pitchFamily="18" charset="0"/>
                        <a:ea typeface="华文细黑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9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altLang="zh-CN" sz="3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700 TCN</a:t>
                      </a:r>
                      <a:endParaRPr lang="zh-CN" altLang="en-US" sz="3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23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Khu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Mã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Cả</a:t>
                      </a:r>
                      <a:endParaRPr lang="zh-CN" altLang="en-US" sz="3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7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baseline="0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altLang="zh-CN" sz="3600" b="1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Lang</a:t>
                      </a:r>
                      <a:endParaRPr lang="zh-CN" altLang="en-US" sz="3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29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altLang="zh-CN" sz="3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3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Hùng</a:t>
                      </a:r>
                      <a:endParaRPr lang="zh-CN" altLang="en-US" sz="3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22" name="Straight Arrow Connector 21"/>
          <p:cNvCxnSpPr/>
          <p:nvPr/>
        </p:nvCxnSpPr>
        <p:spPr>
          <a:xfrm>
            <a:off x="5509089" y="2909145"/>
            <a:ext cx="1348911" cy="20614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421545" y="3945339"/>
            <a:ext cx="1348911" cy="206140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577284" y="2959801"/>
            <a:ext cx="1193172" cy="19957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621056" y="3980182"/>
            <a:ext cx="1193172" cy="19957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1244">
            <a:off x="7506090" y="-68306"/>
            <a:ext cx="1324190" cy="1324190"/>
          </a:xfrm>
          <a:prstGeom prst="rect">
            <a:avLst/>
          </a:prstGeom>
        </p:spPr>
      </p:pic>
      <p:grpSp>
        <p:nvGrpSpPr>
          <p:cNvPr id="31" name="组合 28"/>
          <p:cNvGrpSpPr/>
          <p:nvPr/>
        </p:nvGrpSpPr>
        <p:grpSpPr>
          <a:xfrm>
            <a:off x="820861" y="1371427"/>
            <a:ext cx="834390" cy="760312"/>
            <a:chOff x="1167098" y="2527225"/>
            <a:chExt cx="1451429" cy="1451429"/>
          </a:xfrm>
        </p:grpSpPr>
        <p:sp>
          <p:nvSpPr>
            <p:cNvPr id="32" name="椭圆 17"/>
            <p:cNvSpPr/>
            <p:nvPr/>
          </p:nvSpPr>
          <p:spPr>
            <a:xfrm>
              <a:off x="1167098" y="2527225"/>
              <a:ext cx="1451429" cy="1451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9505" r="69484" b="51062"/>
            <a:stretch>
              <a:fillRect/>
            </a:stretch>
          </p:blipFill>
          <p:spPr>
            <a:xfrm>
              <a:off x="1280919" y="2755224"/>
              <a:ext cx="1223786" cy="995430"/>
            </a:xfrm>
            <a:prstGeom prst="rect">
              <a:avLst/>
            </a:prstGeom>
          </p:spPr>
        </p:pic>
      </p:grpSp>
      <p:grpSp>
        <p:nvGrpSpPr>
          <p:cNvPr id="34" name="组合 28"/>
          <p:cNvGrpSpPr/>
          <p:nvPr/>
        </p:nvGrpSpPr>
        <p:grpSpPr>
          <a:xfrm>
            <a:off x="7054021" y="1411987"/>
            <a:ext cx="834390" cy="760312"/>
            <a:chOff x="1167098" y="2527225"/>
            <a:chExt cx="1451429" cy="1451429"/>
          </a:xfrm>
        </p:grpSpPr>
        <p:sp>
          <p:nvSpPr>
            <p:cNvPr id="35" name="椭圆 17"/>
            <p:cNvSpPr/>
            <p:nvPr/>
          </p:nvSpPr>
          <p:spPr>
            <a:xfrm>
              <a:off x="1167098" y="2527225"/>
              <a:ext cx="1451429" cy="14514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6" name="图片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7" t="9505" r="69484" b="51062"/>
            <a:stretch>
              <a:fillRect/>
            </a:stretch>
          </p:blipFill>
          <p:spPr>
            <a:xfrm>
              <a:off x="1280919" y="2755224"/>
              <a:ext cx="1223786" cy="995430"/>
            </a:xfrm>
            <a:prstGeom prst="rect">
              <a:avLst/>
            </a:prstGeom>
          </p:spPr>
        </p:pic>
      </p:grpSp>
      <p:pic>
        <p:nvPicPr>
          <p:cNvPr id="38" name="图片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60349" r="68070"/>
          <a:stretch>
            <a:fillRect/>
          </a:stretch>
        </p:blipFill>
        <p:spPr>
          <a:xfrm>
            <a:off x="2642644" y="23188"/>
            <a:ext cx="1199498" cy="1213054"/>
          </a:xfrm>
          <a:prstGeom prst="rect">
            <a:avLst/>
          </a:prstGeom>
        </p:spPr>
      </p:pic>
      <p:pic>
        <p:nvPicPr>
          <p:cNvPr id="39" name="图片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60052" r="9485"/>
          <a:stretch>
            <a:fillRect/>
          </a:stretch>
        </p:blipFill>
        <p:spPr>
          <a:xfrm>
            <a:off x="8783400" y="139098"/>
            <a:ext cx="997897" cy="11256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803652" y="367019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10420212" y="367019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4462008" y="3802745"/>
            <a:ext cx="1803466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sp>
        <p:nvSpPr>
          <p:cNvPr id="11" name="文本框 11">
            <a:extLst>
              <a:ext uri="{FF2B5EF4-FFF2-40B4-BE49-F238E27FC236}">
                <a16:creationId xmlns:a16="http://schemas.microsoft.com/office/drawing/2014/main" id="{29F03B14-DFA4-4ACB-A3F2-7E80FC70BBCA}"/>
              </a:ext>
            </a:extLst>
          </p:cNvPr>
          <p:cNvSpPr txBox="1"/>
          <p:nvPr/>
        </p:nvSpPr>
        <p:spPr>
          <a:xfrm>
            <a:off x="1368937" y="1320799"/>
            <a:ext cx="9051275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Chúc các em </a:t>
            </a:r>
          </a:p>
          <a:p>
            <a:pPr algn="ctr"/>
            <a:r>
              <a:rPr lang="en-US" altLang="zh-CN" sz="720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học tốt!</a:t>
            </a:r>
            <a:endParaRPr lang="en-US" sz="7200" dirty="0">
              <a:ln w="0">
                <a:solidFill>
                  <a:schemeClr val="bg1"/>
                </a:solidFill>
              </a:ln>
              <a:solidFill>
                <a:schemeClr val="accent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TM Akashi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605F1BF9-8A40-4EA5-99AA-06511E1EC6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6957"/>
            <a:ext cx="12213064" cy="81412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1722"/>
            <a:ext cx="5480988" cy="43162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21185591">
            <a:off x="3086002" y="1403602"/>
            <a:ext cx="8358854" cy="33074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363595"/>
              </a:avLst>
            </a:prstTxWarp>
            <a:spAutoFit/>
          </a:bodyPr>
          <a:lstStyle/>
          <a:p>
            <a:pPr algn="ctr"/>
            <a:r>
              <a:rPr lang="en-US" sz="1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Netmuc KT" panose="02040603050506020204" pitchFamily="18" charset="0"/>
              </a:rPr>
              <a:t>NƯỚC ÂU LẠC</a:t>
            </a:r>
          </a:p>
        </p:txBody>
      </p:sp>
    </p:spTree>
    <p:extLst>
      <p:ext uri="{BB962C8B-B14F-4D97-AF65-F5344CB8AC3E}">
        <p14:creationId xmlns:p14="http://schemas.microsoft.com/office/powerpoint/2010/main" val="2702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7300" y="152400"/>
            <a:ext cx="9228138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 u="sng" dirty="0">
              <a:solidFill>
                <a:schemeClr val="accent6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260" y="3017838"/>
            <a:ext cx="9620104" cy="968375"/>
          </a:xfrm>
          <a:prstGeom prst="rect">
            <a:avLst/>
          </a:prstGeom>
          <a:solidFill>
            <a:srgbClr val="FD7E7D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8835" y="4214813"/>
            <a:ext cx="11585642" cy="966787"/>
          </a:xfrm>
          <a:prstGeom prst="rect">
            <a:avLst/>
          </a:prstGeom>
          <a:solidFill>
            <a:schemeClr val="accent1">
              <a:lumMod val="90000"/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436935" y="5410200"/>
            <a:ext cx="11585642" cy="966788"/>
          </a:xfrm>
          <a:prstGeom prst="rect">
            <a:avLst/>
          </a:prstGeom>
          <a:solidFill>
            <a:schemeClr val="accent2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398835" y="1852613"/>
            <a:ext cx="11585642" cy="966787"/>
          </a:xfrm>
          <a:prstGeom prst="rect">
            <a:avLst/>
          </a:prstGeom>
          <a:solidFill>
            <a:srgbClr val="92D05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文本框 31"/>
          <p:cNvSpPr txBox="1"/>
          <p:nvPr/>
        </p:nvSpPr>
        <p:spPr>
          <a:xfrm>
            <a:off x="3882526" y="252680"/>
            <a:ext cx="4426947" cy="132343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8000" b="1" dirty="0" err="1">
                <a:ln w="285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Nội</a:t>
            </a:r>
            <a:r>
              <a:rPr lang="en-US" altLang="zh-CN" sz="8000" b="1" dirty="0">
                <a:ln w="2857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338241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33333E-6 L 0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9" grpId="0" animBg="1"/>
      <p:bldP spid="8" grpId="0" animBg="1"/>
      <p:bldP spid="12" grpId="0"/>
      <p:bldP spid="1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72851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536909" y="136694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757161" y="427130"/>
            <a:ext cx="1456782" cy="13184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9585017" y="3126520"/>
            <a:ext cx="1142465" cy="115757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50" t="5185" r="9345" b="24550"/>
          <a:stretch>
            <a:fillRect/>
          </a:stretch>
        </p:blipFill>
        <p:spPr>
          <a:xfrm>
            <a:off x="894125" y="-226795"/>
            <a:ext cx="9496784" cy="759742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10039708" y="5446584"/>
            <a:ext cx="1803466" cy="1734456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481424" y="1086370"/>
            <a:ext cx="6452703" cy="378565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Cuộc</a:t>
            </a:r>
            <a:r>
              <a:rPr lang="en-US" sz="8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sống</a:t>
            </a:r>
            <a:r>
              <a:rPr lang="en-US" sz="8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của</a:t>
            </a:r>
            <a:r>
              <a:rPr lang="en-US" sz="8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người</a:t>
            </a:r>
            <a:r>
              <a:rPr lang="en-US" sz="8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Lạc</a:t>
            </a:r>
            <a:r>
              <a:rPr lang="en-US" sz="8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Việt</a:t>
            </a:r>
            <a:r>
              <a:rPr lang="en-US" sz="8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và</a:t>
            </a:r>
            <a:r>
              <a:rPr lang="en-US" sz="8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Âu</a:t>
            </a:r>
            <a:r>
              <a:rPr lang="en-US" sz="8000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cs typeface="Times New Roman" panose="02020603050405020304" pitchFamily="18" charset="0"/>
              </a:rPr>
              <a:t>Việt</a:t>
            </a:r>
            <a:endParaRPr lang="zh-CN" altLang="en-US" sz="8000" b="1" dirty="0">
              <a:ln w="28575"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50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7.40741E-7 L 1.041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 bwMode="auto">
          <a:xfrm>
            <a:off x="781282" y="579338"/>
            <a:ext cx="10597918" cy="5958449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854430" y="427130"/>
            <a:ext cx="1456782" cy="131848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472603" y="2002352"/>
            <a:ext cx="7196638" cy="3600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720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“Ở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hoà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nhau”</a:t>
            </a:r>
          </a:p>
          <a:p>
            <a:pPr indent="457200" algn="ctr"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3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SGK/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15)</a:t>
            </a:r>
          </a:p>
        </p:txBody>
      </p:sp>
      <p:pic>
        <p:nvPicPr>
          <p:cNvPr id="9221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6800" y="5892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6" y="3101640"/>
            <a:ext cx="3520053" cy="35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71733"/>
      </p:ext>
    </p:extLst>
  </p:cSld>
  <p:clrMapOvr>
    <a:masterClrMapping/>
  </p:clrMapOvr>
  <p:transition spd="slow">
    <p:blinds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9"/>
          <p:cNvSpPr/>
          <p:nvPr/>
        </p:nvSpPr>
        <p:spPr bwMode="auto">
          <a:xfrm>
            <a:off x="781282" y="579338"/>
            <a:ext cx="10597918" cy="5958449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634178" y="136694"/>
            <a:ext cx="10923644" cy="2514600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854430" y="427130"/>
            <a:ext cx="1456782" cy="1318480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58171" y="4872804"/>
            <a:ext cx="1803466" cy="173445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0592603" y="5634151"/>
            <a:ext cx="1142465" cy="11575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299702" y="1508613"/>
            <a:ext cx="7825414" cy="707886"/>
            <a:chOff x="2391766" y="8055508"/>
            <a:chExt cx="2961078" cy="707886"/>
          </a:xfrm>
        </p:grpSpPr>
        <p:sp>
          <p:nvSpPr>
            <p:cNvPr id="21" name="椭圆 1"/>
            <p:cNvSpPr/>
            <p:nvPr/>
          </p:nvSpPr>
          <p:spPr>
            <a:xfrm>
              <a:off x="2391766" y="8141048"/>
              <a:ext cx="522514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"/>
            <p:cNvSpPr txBox="1"/>
            <p:nvPr/>
          </p:nvSpPr>
          <p:spPr>
            <a:xfrm>
              <a:off x="2869438" y="8055508"/>
              <a:ext cx="2483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altLang="en-US" sz="4000" b="1" kern="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Âu Việt sống ở đâu?</a:t>
              </a:r>
            </a:p>
          </p:txBody>
        </p:sp>
      </p:grpSp>
      <p:grpSp>
        <p:nvGrpSpPr>
          <p:cNvPr id="23" name="组合 21"/>
          <p:cNvGrpSpPr/>
          <p:nvPr/>
        </p:nvGrpSpPr>
        <p:grpSpPr>
          <a:xfrm>
            <a:off x="1291748" y="2439791"/>
            <a:ext cx="9291073" cy="1754326"/>
            <a:chOff x="3398995" y="2166311"/>
            <a:chExt cx="3022177" cy="1754326"/>
          </a:xfrm>
        </p:grpSpPr>
        <p:sp>
          <p:nvSpPr>
            <p:cNvPr id="24" name="椭圆 22"/>
            <p:cNvSpPr/>
            <p:nvPr/>
          </p:nvSpPr>
          <p:spPr>
            <a:xfrm>
              <a:off x="3398995" y="2242446"/>
              <a:ext cx="522514" cy="52251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3"/>
            <p:cNvSpPr txBox="1"/>
            <p:nvPr/>
          </p:nvSpPr>
          <p:spPr>
            <a:xfrm>
              <a:off x="3937766" y="2166311"/>
              <a:ext cx="248340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altLang="en-US" sz="3600" b="1" kern="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 sống của người Âu Việt và người Lạc Việt có  những điểm giống và khác nhau gì? </a:t>
              </a:r>
            </a:p>
          </p:txBody>
        </p:sp>
      </p:grpSp>
      <p:grpSp>
        <p:nvGrpSpPr>
          <p:cNvPr id="26" name="组合 24"/>
          <p:cNvGrpSpPr/>
          <p:nvPr/>
        </p:nvGrpSpPr>
        <p:grpSpPr>
          <a:xfrm>
            <a:off x="1578095" y="4365985"/>
            <a:ext cx="8368231" cy="1200329"/>
            <a:chOff x="3037845" y="2326676"/>
            <a:chExt cx="3029708" cy="1200329"/>
          </a:xfrm>
        </p:grpSpPr>
        <p:sp>
          <p:nvSpPr>
            <p:cNvPr id="27" name="椭圆 25"/>
            <p:cNvSpPr/>
            <p:nvPr/>
          </p:nvSpPr>
          <p:spPr>
            <a:xfrm>
              <a:off x="3037845" y="2349350"/>
              <a:ext cx="522514" cy="5225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6"/>
            <p:cNvSpPr txBox="1"/>
            <p:nvPr/>
          </p:nvSpPr>
          <p:spPr>
            <a:xfrm>
              <a:off x="3584147" y="2326676"/>
              <a:ext cx="24834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altLang="en-US" sz="3600" b="1" kern="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dân Âu Việt và Lạc Việt sống với nhau như thế nào?</a:t>
              </a: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066800" y="10421854"/>
            <a:ext cx="109537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Lạc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Họ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đều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chế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đồ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đều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rèn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sắt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đều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trồng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lúa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chăn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nuôi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tục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lệ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giống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.</a:t>
            </a:r>
            <a:endParaRPr lang="vi-VN" altLang="en-US" sz="4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066800" y="-3254375"/>
            <a:ext cx="10953750" cy="12303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buFontTx/>
              <a:buNone/>
              <a:defRPr/>
            </a:pPr>
            <a:endParaRPr lang="vi-VN" altLang="en-US" sz="5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413501" y="8279915"/>
            <a:ext cx="82603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Âu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sống</a:t>
            </a:r>
            <a:r>
              <a:rPr lang="en-US" altLang="en-US" sz="4000" b="1" dirty="0"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mạn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Bắc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cs typeface="Times New Roman" panose="02020603050405020304" pitchFamily="18" charset="0"/>
              </a:rPr>
              <a:t> Lang. </a:t>
            </a:r>
            <a:endParaRPr lang="vi-VN" altLang="en-US" sz="4000" b="1" dirty="0"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61637" y="8144141"/>
            <a:ext cx="10953750" cy="12303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buFontTx/>
              <a:buNone/>
              <a:defRPr/>
            </a:pPr>
            <a:endParaRPr lang="vi-VN" altLang="en-US" sz="5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-3275632" y="-5997750"/>
            <a:ext cx="110553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5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Lạc</a:t>
            </a: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hoà</a:t>
            </a: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5400" b="1" dirty="0">
                <a:solidFill>
                  <a:srgbClr val="0070C0"/>
                </a:solidFill>
                <a:cs typeface="Times New Roman" panose="02020603050405020304" pitchFamily="18" charset="0"/>
              </a:rPr>
              <a:t>.  </a:t>
            </a:r>
            <a:endParaRPr lang="vi-VN" altLang="en-US" sz="54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49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287337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38672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 9"/>
          <p:cNvSpPr/>
          <p:nvPr/>
        </p:nvSpPr>
        <p:spPr bwMode="auto">
          <a:xfrm>
            <a:off x="-1165656" y="315896"/>
            <a:ext cx="13844086" cy="5958449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>
            <a:off x="634178" y="136694"/>
            <a:ext cx="10923644" cy="2514600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9854430" y="427130"/>
            <a:ext cx="1456782" cy="1318480"/>
          </a:xfrm>
          <a:prstGeom prst="rect">
            <a:avLst/>
          </a:prstGeom>
        </p:spPr>
      </p:pic>
      <p:pic>
        <p:nvPicPr>
          <p:cNvPr id="14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58171" y="4872804"/>
            <a:ext cx="1803466" cy="1734456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10592603" y="5634151"/>
            <a:ext cx="1142465" cy="115757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20867" y="2412097"/>
            <a:ext cx="7825414" cy="707886"/>
            <a:chOff x="2391766" y="8055508"/>
            <a:chExt cx="2961078" cy="707886"/>
          </a:xfrm>
        </p:grpSpPr>
        <p:sp>
          <p:nvSpPr>
            <p:cNvPr id="21" name="椭圆 1"/>
            <p:cNvSpPr/>
            <p:nvPr/>
          </p:nvSpPr>
          <p:spPr>
            <a:xfrm>
              <a:off x="2391766" y="8141048"/>
              <a:ext cx="522514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3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文本框 2"/>
            <p:cNvSpPr txBox="1"/>
            <p:nvPr/>
          </p:nvSpPr>
          <p:spPr>
            <a:xfrm>
              <a:off x="2869438" y="8055508"/>
              <a:ext cx="24834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altLang="en-US" sz="4000" b="1" kern="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Âu Việt sống ở đâu?</a:t>
              </a:r>
            </a:p>
          </p:txBody>
        </p:sp>
      </p:grpSp>
      <p:grpSp>
        <p:nvGrpSpPr>
          <p:cNvPr id="23" name="组合 21"/>
          <p:cNvGrpSpPr/>
          <p:nvPr/>
        </p:nvGrpSpPr>
        <p:grpSpPr>
          <a:xfrm>
            <a:off x="1110850" y="8004900"/>
            <a:ext cx="9291073" cy="1754326"/>
            <a:chOff x="3398995" y="2166311"/>
            <a:chExt cx="3022177" cy="1754326"/>
          </a:xfrm>
        </p:grpSpPr>
        <p:sp>
          <p:nvSpPr>
            <p:cNvPr id="24" name="椭圆 22"/>
            <p:cNvSpPr/>
            <p:nvPr/>
          </p:nvSpPr>
          <p:spPr>
            <a:xfrm>
              <a:off x="3398995" y="2242446"/>
              <a:ext cx="522514" cy="52251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3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文本框 23"/>
            <p:cNvSpPr txBox="1"/>
            <p:nvPr/>
          </p:nvSpPr>
          <p:spPr>
            <a:xfrm>
              <a:off x="3937766" y="2166311"/>
              <a:ext cx="248340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altLang="en-US" sz="3600" b="1" kern="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Đời sống của người Âu Việt và người Lạc Việt </a:t>
              </a:r>
              <a:r>
                <a:rPr lang="vi-VN" altLang="en-US" sz="3600" b="1" ker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những </a:t>
              </a:r>
              <a:r>
                <a:rPr lang="vi-VN" altLang="en-US" sz="3600" b="1" kern="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 giống và khác nhau gì? </a:t>
              </a:r>
            </a:p>
          </p:txBody>
        </p:sp>
      </p:grpSp>
      <p:grpSp>
        <p:nvGrpSpPr>
          <p:cNvPr id="26" name="组合 24"/>
          <p:cNvGrpSpPr/>
          <p:nvPr/>
        </p:nvGrpSpPr>
        <p:grpSpPr>
          <a:xfrm>
            <a:off x="1914032" y="-2065549"/>
            <a:ext cx="9168313" cy="1938992"/>
            <a:chOff x="5637484" y="5495960"/>
            <a:chExt cx="2849648" cy="1938992"/>
          </a:xfrm>
        </p:grpSpPr>
        <p:sp>
          <p:nvSpPr>
            <p:cNvPr id="27" name="椭圆 25"/>
            <p:cNvSpPr/>
            <p:nvPr/>
          </p:nvSpPr>
          <p:spPr>
            <a:xfrm>
              <a:off x="5637484" y="5802652"/>
              <a:ext cx="522514" cy="52251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3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文本框 26"/>
            <p:cNvSpPr txBox="1"/>
            <p:nvPr/>
          </p:nvSpPr>
          <p:spPr>
            <a:xfrm>
              <a:off x="6003726" y="5495960"/>
              <a:ext cx="248340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vi-VN" altLang="en-US" sz="4000" b="1" kern="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 dân Âu Việt và Lạc Việt sống với nhau như thế nào?</a:t>
              </a:r>
            </a:p>
          </p:txBody>
        </p:sp>
      </p:grp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066800" y="10421854"/>
            <a:ext cx="1095375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Lạc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tương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Họ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đều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chế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tạo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đồ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đều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rèn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sắt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đều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trồng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lúa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chăn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nuôi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tục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lệ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nhiều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điểm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giống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srgbClr val="7030A0"/>
                </a:solidFill>
                <a:cs typeface="Times New Roman" panose="02020603050405020304" pitchFamily="18" charset="0"/>
              </a:rPr>
              <a:t>.</a:t>
            </a:r>
            <a:endParaRPr lang="vi-VN" altLang="en-US" sz="40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066800" y="-3254375"/>
            <a:ext cx="10953750" cy="12303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buFontTx/>
              <a:buNone/>
              <a:defRPr/>
            </a:pPr>
            <a:endParaRPr lang="vi-VN" altLang="en-US" sz="5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2678430" y="3533979"/>
            <a:ext cx="826034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Âu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sống</a:t>
            </a:r>
            <a:r>
              <a:rPr lang="en-US" altLang="en-US" sz="4000" b="1" dirty="0"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mạn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Bắc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của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cs typeface="Times New Roman" panose="02020603050405020304" pitchFamily="18" charset="0"/>
              </a:rPr>
              <a:t>Văn</a:t>
            </a:r>
            <a:r>
              <a:rPr lang="en-US" altLang="en-US" sz="4000" b="1" dirty="0">
                <a:cs typeface="Times New Roman" panose="02020603050405020304" pitchFamily="18" charset="0"/>
              </a:rPr>
              <a:t> Lang. </a:t>
            </a:r>
            <a:endParaRPr lang="vi-VN" altLang="en-US" sz="4000" b="1" dirty="0">
              <a:cs typeface="Times New Roman" panose="02020603050405020304" pitchFamily="18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861637" y="8144141"/>
            <a:ext cx="10953750" cy="123031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buFontTx/>
              <a:buNone/>
              <a:defRPr/>
            </a:pPr>
            <a:endParaRPr lang="vi-VN" altLang="en-US" sz="54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34178" y="-3052946"/>
            <a:ext cx="119361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Người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Âu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Lạc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Việt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sống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hoà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hợp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srgbClr val="FF0000"/>
                </a:solidFill>
                <a:cs typeface="Times New Roman" panose="02020603050405020304" pitchFamily="18" charset="0"/>
              </a:rPr>
              <a:t>.  </a:t>
            </a:r>
            <a:endParaRPr lang="vi-VN" alt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249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800" y="287337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231152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-0.03774 L -0.87774 -0.0099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682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-0.01094 -1.0192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5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96296E-6 L -0.02109 -1.1541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-5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22222E-6 L -0.01731 0.483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48148E-6 L -0.0211 0.908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4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8|1.5|2|2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7|2.4|1.4|2.5|0.8|1.6|0.8|0.7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5.1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.7|10.2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4.7|10.2|2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7|2.4|1.4|2.5|0.8|1.6|0.8|0.7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.8|8.8|2.4|6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7|2.4|1.4|2.5|0.8|1.6|0.8|0.7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5.9|11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|2.4"/>
</p:tagLst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3B65"/>
      </a:accent1>
      <a:accent2>
        <a:srgbClr val="FB9000"/>
      </a:accent2>
      <a:accent3>
        <a:srgbClr val="54A32C"/>
      </a:accent3>
      <a:accent4>
        <a:srgbClr val="B03458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1037</Words>
  <Application>Microsoft Office PowerPoint</Application>
  <PresentationFormat>Widescreen</PresentationFormat>
  <Paragraphs>123</Paragraphs>
  <Slides>30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Times New Roman</vt:lpstr>
      <vt:lpstr>Arial</vt:lpstr>
      <vt:lpstr>Calibri</vt:lpstr>
      <vt:lpstr>UTM Netmuc KT</vt:lpstr>
      <vt:lpstr>Calibri Light</vt:lpstr>
      <vt:lpstr>Wide Latin</vt:lpstr>
      <vt:lpstr>等线</vt:lpstr>
      <vt:lpstr>微软雅黑</vt:lpstr>
      <vt:lpstr>UTM Akashi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BichHa</cp:keywords>
  <cp:lastModifiedBy>ADMIN</cp:lastModifiedBy>
  <cp:revision>124</cp:revision>
  <dcterms:created xsi:type="dcterms:W3CDTF">2015-05-05T08:02:00Z</dcterms:created>
  <dcterms:modified xsi:type="dcterms:W3CDTF">2022-09-23T07:37:17Z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