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07" r:id="rId2"/>
    <p:sldId id="340" r:id="rId3"/>
    <p:sldId id="257" r:id="rId4"/>
    <p:sldId id="341" r:id="rId5"/>
    <p:sldId id="295" r:id="rId6"/>
    <p:sldId id="311" r:id="rId7"/>
    <p:sldId id="308" r:id="rId8"/>
    <p:sldId id="312" r:id="rId9"/>
    <p:sldId id="264" r:id="rId10"/>
    <p:sldId id="327" r:id="rId11"/>
    <p:sldId id="260" r:id="rId12"/>
    <p:sldId id="328" r:id="rId13"/>
    <p:sldId id="316" r:id="rId14"/>
    <p:sldId id="323" r:id="rId15"/>
    <p:sldId id="321" r:id="rId16"/>
    <p:sldId id="322" r:id="rId17"/>
    <p:sldId id="330" r:id="rId18"/>
    <p:sldId id="331" r:id="rId19"/>
    <p:sldId id="319" r:id="rId20"/>
    <p:sldId id="320" r:id="rId21"/>
    <p:sldId id="333" r:id="rId22"/>
    <p:sldId id="332" r:id="rId23"/>
    <p:sldId id="334" r:id="rId24"/>
    <p:sldId id="335" r:id="rId25"/>
    <p:sldId id="336" r:id="rId26"/>
    <p:sldId id="33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54A686"/>
    <a:srgbClr val="FFC25F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414" autoAdjust="0"/>
  </p:normalViewPr>
  <p:slideViewPr>
    <p:cSldViewPr snapToGrid="0" showGuides="1">
      <p:cViewPr varScale="1">
        <p:scale>
          <a:sx n="63" d="100"/>
          <a:sy n="63" d="100"/>
        </p:scale>
        <p:origin x="872" y="5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330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03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1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63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116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4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23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9CB7-E4C1-4955-A60F-3020254A994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831A-BAE1-4E67-98AB-2FEFAC29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microsoft.com/office/2007/relationships/hdphoto" Target="../media/hdphoto2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9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>
            <a:fillRect/>
          </a:stretch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87696" y="26695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endParaRPr lang="zh-CN" altLang="en-US" sz="18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791418" y="2583880"/>
            <a:ext cx="7396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KHOA HỌC LỚP 4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505420" y="107145"/>
            <a:ext cx="796887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PHÚC LỢI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481871" y="-930037"/>
            <a:ext cx="8207754" cy="6643355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7">
            <a:extLst>
              <a:ext uri="{FF2B5EF4-FFF2-40B4-BE49-F238E27FC236}">
                <a16:creationId xmlns:a16="http://schemas.microsoft.com/office/drawing/2014/main" id="{199FB763-0C1E-4120-85DD-2D89E8B18067}"/>
              </a:ext>
            </a:extLst>
          </p:cNvPr>
          <p:cNvSpPr txBox="1"/>
          <p:nvPr/>
        </p:nvSpPr>
        <p:spPr>
          <a:xfrm>
            <a:off x="2944036" y="2213282"/>
            <a:ext cx="57742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</a:p>
          <a:p>
            <a:pPr algn="ctr"/>
            <a:endParaRPr lang="en-US" altLang="zh-CN" sz="20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Vai trò của </a:t>
            </a:r>
          </a:p>
          <a:p>
            <a:pPr algn="ctr"/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 đạm và chất béo 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0"/>
            <a:ext cx="1977883" cy="1513157"/>
          </a:xfrm>
          <a:prstGeom prst="rect">
            <a:avLst/>
          </a:prstGeom>
        </p:spPr>
      </p:pic>
      <p:sp>
        <p:nvSpPr>
          <p:cNvPr id="24" name="椭圆 3">
            <a:extLst>
              <a:ext uri="{FF2B5EF4-FFF2-40B4-BE49-F238E27FC236}">
                <a16:creationId xmlns:a16="http://schemas.microsoft.com/office/drawing/2014/main" id="{8CE9320D-361E-4942-A350-D9E25884BFBF}"/>
              </a:ext>
            </a:extLst>
          </p:cNvPr>
          <p:cNvSpPr/>
          <p:nvPr/>
        </p:nvSpPr>
        <p:spPr>
          <a:xfrm>
            <a:off x="5689032" y="1914531"/>
            <a:ext cx="740346" cy="740346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椭圆 5">
            <a:extLst>
              <a:ext uri="{FF2B5EF4-FFF2-40B4-BE49-F238E27FC236}">
                <a16:creationId xmlns:a16="http://schemas.microsoft.com/office/drawing/2014/main" id="{658B4AB4-FBB2-4D65-BFE2-3FF939529D16}"/>
              </a:ext>
            </a:extLst>
          </p:cNvPr>
          <p:cNvSpPr/>
          <p:nvPr/>
        </p:nvSpPr>
        <p:spPr>
          <a:xfrm>
            <a:off x="5689032" y="3138204"/>
            <a:ext cx="740346" cy="740346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椭圆 6">
            <a:extLst>
              <a:ext uri="{FF2B5EF4-FFF2-40B4-BE49-F238E27FC236}">
                <a16:creationId xmlns:a16="http://schemas.microsoft.com/office/drawing/2014/main" id="{C5FA4450-F0A2-44F0-9CDD-081C9E4E0437}"/>
              </a:ext>
            </a:extLst>
          </p:cNvPr>
          <p:cNvSpPr/>
          <p:nvPr/>
        </p:nvSpPr>
        <p:spPr>
          <a:xfrm>
            <a:off x="5689032" y="4451889"/>
            <a:ext cx="740346" cy="740346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CN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11">
            <a:extLst>
              <a:ext uri="{FF2B5EF4-FFF2-40B4-BE49-F238E27FC236}">
                <a16:creationId xmlns:a16="http://schemas.microsoft.com/office/drawing/2014/main" id="{94CE4A87-635C-49C9-8C8F-131CFB09D064}"/>
              </a:ext>
            </a:extLst>
          </p:cNvPr>
          <p:cNvSpPr txBox="1"/>
          <p:nvPr/>
        </p:nvSpPr>
        <p:spPr>
          <a:xfrm>
            <a:off x="6575799" y="1992316"/>
            <a:ext cx="615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zh-CN" sz="3200" b="1" dirty="0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zh-CN" altLang="en-US" sz="3200" b="1" dirty="0">
              <a:solidFill>
                <a:srgbClr val="F29A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17">
            <a:extLst>
              <a:ext uri="{FF2B5EF4-FFF2-40B4-BE49-F238E27FC236}">
                <a16:creationId xmlns:a16="http://schemas.microsoft.com/office/drawing/2014/main" id="{2C29D51B-7384-4312-89A1-44B2E90F3210}"/>
              </a:ext>
            </a:extLst>
          </p:cNvPr>
          <p:cNvSpPr txBox="1"/>
          <p:nvPr/>
        </p:nvSpPr>
        <p:spPr>
          <a:xfrm>
            <a:off x="582583" y="3031323"/>
            <a:ext cx="5106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zh-CN" sz="2800" b="1" dirty="0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5AA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zh-CN" altLang="en-US" sz="2800" b="1" dirty="0">
              <a:solidFill>
                <a:srgbClr val="85AA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18">
            <a:extLst>
              <a:ext uri="{FF2B5EF4-FFF2-40B4-BE49-F238E27FC236}">
                <a16:creationId xmlns:a16="http://schemas.microsoft.com/office/drawing/2014/main" id="{A9F02175-A4A6-4C7D-B236-83AF7C257756}"/>
              </a:ext>
            </a:extLst>
          </p:cNvPr>
          <p:cNvSpPr/>
          <p:nvPr/>
        </p:nvSpPr>
        <p:spPr>
          <a:xfrm>
            <a:off x="1910407" y="574862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36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id="{76334558-3250-42C6-B231-931E6B624614}"/>
              </a:ext>
            </a:extLst>
          </p:cNvPr>
          <p:cNvSpPr txBox="1"/>
          <p:nvPr/>
        </p:nvSpPr>
        <p:spPr>
          <a:xfrm>
            <a:off x="6663706" y="4133302"/>
            <a:ext cx="4815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zh-CN" altLang="en-US" sz="28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H_Other_1"/>
          <p:cNvSpPr/>
          <p:nvPr>
            <p:custDataLst>
              <p:tags r:id="rId1"/>
            </p:custDataLst>
          </p:nvPr>
        </p:nvSpPr>
        <p:spPr>
          <a:xfrm flipH="1" flipV="1">
            <a:off x="4681153" y="2976332"/>
            <a:ext cx="1178072" cy="1233121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7" name="MH_Other_2"/>
          <p:cNvSpPr/>
          <p:nvPr>
            <p:custDataLst>
              <p:tags r:id="rId2"/>
            </p:custDataLst>
          </p:nvPr>
        </p:nvSpPr>
        <p:spPr>
          <a:xfrm flipV="1">
            <a:off x="5978922" y="2976334"/>
            <a:ext cx="1213614" cy="1851306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5" name="MH_Other_11"/>
          <p:cNvSpPr/>
          <p:nvPr>
            <p:custDataLst>
              <p:tags r:id="rId3"/>
            </p:custDataLst>
          </p:nvPr>
        </p:nvSpPr>
        <p:spPr>
          <a:xfrm>
            <a:off x="4855017" y="1408481"/>
            <a:ext cx="2185403" cy="1455431"/>
          </a:xfrm>
          <a:prstGeom prst="ellipse">
            <a:avLst/>
          </a:prstGeom>
          <a:solidFill>
            <a:srgbClr val="B0927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Chất</a:t>
            </a:r>
            <a:r>
              <a:rPr lang="en-US" altLang="zh-CN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béo</a:t>
            </a:r>
            <a:endParaRPr lang="zh-CN" altLang="en-US" sz="32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" name="矩形 18"/>
          <p:cNvSpPr/>
          <p:nvPr/>
        </p:nvSpPr>
        <p:spPr>
          <a:xfrm>
            <a:off x="1910935" y="381075"/>
            <a:ext cx="5360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zh-CN" sz="36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36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9" name="文本框 11"/>
          <p:cNvSpPr txBox="1"/>
          <p:nvPr/>
        </p:nvSpPr>
        <p:spPr>
          <a:xfrm>
            <a:off x="7312233" y="4067907"/>
            <a:ext cx="4879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err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thụ</a:t>
            </a:r>
            <a:r>
              <a:rPr lang="en-US" altLang="zh-CN" sz="3200" b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zh-CN" sz="3200" b="1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en-US" altLang="zh-CN" sz="3200" b="1" dirty="0">
                <a:solidFill>
                  <a:srgbClr val="F29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vi-ta-min A,D,E,K</a:t>
            </a:r>
            <a:endParaRPr lang="zh-CN" altLang="en-US" sz="3200" b="1" dirty="0">
              <a:solidFill>
                <a:srgbClr val="F29A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1147007" y="3686900"/>
            <a:ext cx="34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Giàu</a:t>
            </a:r>
            <a:r>
              <a:rPr lang="en-US" altLang="zh-CN" sz="3200" b="1" dirty="0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năng</a:t>
            </a:r>
            <a:r>
              <a:rPr lang="en-US" altLang="zh-CN" sz="3200" b="1" dirty="0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A5C0A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lượng</a:t>
            </a:r>
            <a:endParaRPr lang="zh-CN" altLang="en-US" sz="3200" b="1" dirty="0">
              <a:solidFill>
                <a:srgbClr val="A5C0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19">
            <a:extLst>
              <a:ext uri="{FF2B5EF4-FFF2-40B4-BE49-F238E27FC236}">
                <a16:creationId xmlns:a16="http://schemas.microsoft.com/office/drawing/2014/main" id="{BADEED9B-6585-4CF3-A47C-70EC0B96BA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0"/>
            <a:ext cx="1977883" cy="15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5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>
          <a:xfrm flipH="1">
            <a:off x="805" y="2962552"/>
            <a:ext cx="3360580" cy="381174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71976" y="103038"/>
            <a:ext cx="4868215" cy="2511379"/>
          </a:xfrm>
          <a:prstGeom prst="cloudCallout">
            <a:avLst>
              <a:gd name="adj1" fmla="val -41021"/>
              <a:gd name="adj2" fmla="val 705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878273" y="3643012"/>
            <a:ext cx="3193959" cy="323601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497130" y="1764408"/>
            <a:ext cx="5849155" cy="1365159"/>
          </a:xfrm>
          <a:prstGeom prst="cloudCallout">
            <a:avLst>
              <a:gd name="adj1" fmla="val 29769"/>
              <a:gd name="adj2" fmla="val 984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1636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5" y="2202287"/>
            <a:ext cx="4235679" cy="4514045"/>
          </a:xfrm>
          <a:prstGeom prst="rect">
            <a:avLst/>
          </a:prstGeom>
        </p:spPr>
      </p:pic>
      <p:sp>
        <p:nvSpPr>
          <p:cNvPr id="6" name="Cloud Callout 4">
            <a:extLst>
              <a:ext uri="{FF2B5EF4-FFF2-40B4-BE49-F238E27FC236}">
                <a16:creationId xmlns:a16="http://schemas.microsoft.com/office/drawing/2014/main" id="{3DC902F1-24F3-43A1-AA9D-6EA9C61AA018}"/>
              </a:ext>
            </a:extLst>
          </p:cNvPr>
          <p:cNvSpPr/>
          <p:nvPr/>
        </p:nvSpPr>
        <p:spPr>
          <a:xfrm>
            <a:off x="5063517" y="321263"/>
            <a:ext cx="6542468" cy="2511379"/>
          </a:xfrm>
          <a:prstGeom prst="cloudCallout">
            <a:avLst>
              <a:gd name="adj1" fmla="val -82117"/>
              <a:gd name="adj2" fmla="val 49569"/>
            </a:avLst>
          </a:prstGeom>
          <a:solidFill>
            <a:srgbClr val="F7E3AD"/>
          </a:solidFill>
          <a:ln w="28575">
            <a:solidFill>
              <a:srgbClr val="865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843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751527" y="-487254"/>
            <a:ext cx="7355662" cy="6450172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4">
            <a:extLst>
              <a:ext uri="{FF2B5EF4-FFF2-40B4-BE49-F238E27FC236}">
                <a16:creationId xmlns:a16="http://schemas.microsoft.com/office/drawing/2014/main" id="{0CADD076-E58F-401D-B9ED-6C6A9DEBC735}"/>
              </a:ext>
            </a:extLst>
          </p:cNvPr>
          <p:cNvSpPr txBox="1"/>
          <p:nvPr/>
        </p:nvSpPr>
        <p:spPr>
          <a:xfrm>
            <a:off x="3175773" y="2853991"/>
            <a:ext cx="5275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nguồn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gốc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 </a:t>
            </a:r>
          </a:p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đạm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béo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694"/>
            <a:ext cx="1952884" cy="2912036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E29A474-4112-4C78-8B6F-E25327808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9184"/>
              </p:ext>
            </p:extLst>
          </p:nvPr>
        </p:nvGraphicFramePr>
        <p:xfrm>
          <a:off x="2570480" y="411480"/>
          <a:ext cx="8642725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1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1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Multiply 5">
            <a:extLst>
              <a:ext uri="{FF2B5EF4-FFF2-40B4-BE49-F238E27FC236}">
                <a16:creationId xmlns:a16="http://schemas.microsoft.com/office/drawing/2014/main" id="{6FBF8397-10E0-4879-8FAB-AA58C13F7294}"/>
              </a:ext>
            </a:extLst>
          </p:cNvPr>
          <p:cNvSpPr/>
          <p:nvPr/>
        </p:nvSpPr>
        <p:spPr>
          <a:xfrm>
            <a:off x="6996456" y="1556850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6">
            <a:extLst>
              <a:ext uri="{FF2B5EF4-FFF2-40B4-BE49-F238E27FC236}">
                <a16:creationId xmlns:a16="http://schemas.microsoft.com/office/drawing/2014/main" id="{99CC1499-D642-43F2-BBE8-B5050A23C451}"/>
              </a:ext>
            </a:extLst>
          </p:cNvPr>
          <p:cNvSpPr/>
          <p:nvPr/>
        </p:nvSpPr>
        <p:spPr>
          <a:xfrm>
            <a:off x="9636834" y="2279135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7">
            <a:extLst>
              <a:ext uri="{FF2B5EF4-FFF2-40B4-BE49-F238E27FC236}">
                <a16:creationId xmlns:a16="http://schemas.microsoft.com/office/drawing/2014/main" id="{0AB9D55A-3775-444B-8E4B-E00534D30F58}"/>
              </a:ext>
            </a:extLst>
          </p:cNvPr>
          <p:cNvSpPr/>
          <p:nvPr/>
        </p:nvSpPr>
        <p:spPr>
          <a:xfrm>
            <a:off x="7145705" y="2778193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8">
            <a:extLst>
              <a:ext uri="{FF2B5EF4-FFF2-40B4-BE49-F238E27FC236}">
                <a16:creationId xmlns:a16="http://schemas.microsoft.com/office/drawing/2014/main" id="{C68A93C0-3823-4B8E-884A-8CC22250B539}"/>
              </a:ext>
            </a:extLst>
          </p:cNvPr>
          <p:cNvSpPr/>
          <p:nvPr/>
        </p:nvSpPr>
        <p:spPr>
          <a:xfrm>
            <a:off x="9636834" y="3345927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9">
            <a:extLst>
              <a:ext uri="{FF2B5EF4-FFF2-40B4-BE49-F238E27FC236}">
                <a16:creationId xmlns:a16="http://schemas.microsoft.com/office/drawing/2014/main" id="{B04278C8-0250-45F5-A5D9-D16C0A5B1716}"/>
              </a:ext>
            </a:extLst>
          </p:cNvPr>
          <p:cNvSpPr/>
          <p:nvPr/>
        </p:nvSpPr>
        <p:spPr>
          <a:xfrm>
            <a:off x="9673326" y="3821914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10">
            <a:extLst>
              <a:ext uri="{FF2B5EF4-FFF2-40B4-BE49-F238E27FC236}">
                <a16:creationId xmlns:a16="http://schemas.microsoft.com/office/drawing/2014/main" id="{2607BA89-DAD0-4D8A-8BDC-3A7569013EB8}"/>
              </a:ext>
            </a:extLst>
          </p:cNvPr>
          <p:cNvSpPr/>
          <p:nvPr/>
        </p:nvSpPr>
        <p:spPr>
          <a:xfrm>
            <a:off x="7145704" y="4362827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11">
            <a:extLst>
              <a:ext uri="{FF2B5EF4-FFF2-40B4-BE49-F238E27FC236}">
                <a16:creationId xmlns:a16="http://schemas.microsoft.com/office/drawing/2014/main" id="{3BFE8F5A-7625-44F0-B76F-6805CB7E2E31}"/>
              </a:ext>
            </a:extLst>
          </p:cNvPr>
          <p:cNvSpPr/>
          <p:nvPr/>
        </p:nvSpPr>
        <p:spPr>
          <a:xfrm>
            <a:off x="9688354" y="4903740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12">
            <a:extLst>
              <a:ext uri="{FF2B5EF4-FFF2-40B4-BE49-F238E27FC236}">
                <a16:creationId xmlns:a16="http://schemas.microsoft.com/office/drawing/2014/main" id="{87D84D8C-84C7-4AB9-BD92-BA7A07839F09}"/>
              </a:ext>
            </a:extLst>
          </p:cNvPr>
          <p:cNvSpPr/>
          <p:nvPr/>
        </p:nvSpPr>
        <p:spPr>
          <a:xfrm>
            <a:off x="9688355" y="5351813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13">
            <a:extLst>
              <a:ext uri="{FF2B5EF4-FFF2-40B4-BE49-F238E27FC236}">
                <a16:creationId xmlns:a16="http://schemas.microsoft.com/office/drawing/2014/main" id="{7A48E8BE-D821-47FD-9D68-7E901597277F}"/>
              </a:ext>
            </a:extLst>
          </p:cNvPr>
          <p:cNvSpPr/>
          <p:nvPr/>
        </p:nvSpPr>
        <p:spPr>
          <a:xfrm>
            <a:off x="9673326" y="5960025"/>
            <a:ext cx="569676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25352"/>
              </p:ext>
            </p:extLst>
          </p:nvPr>
        </p:nvGraphicFramePr>
        <p:xfrm>
          <a:off x="1301339" y="177442"/>
          <a:ext cx="9865219" cy="6503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6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8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5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6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2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32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Multiply 5"/>
          <p:cNvSpPr/>
          <p:nvPr/>
        </p:nvSpPr>
        <p:spPr>
          <a:xfrm>
            <a:off x="8526180" y="1913577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6463353" y="2852162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443651" y="3866942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492767" y="4813069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492767" y="5938500"/>
            <a:ext cx="553791" cy="5409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169" y="2628883"/>
            <a:ext cx="756408" cy="955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186" y="4736551"/>
            <a:ext cx="751066" cy="5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520" y="5757948"/>
            <a:ext cx="926396" cy="730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/>
          <a:stretch/>
        </p:blipFill>
        <p:spPr>
          <a:xfrm>
            <a:off x="3609186" y="1651236"/>
            <a:ext cx="751065" cy="77183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1511" y="3784460"/>
            <a:ext cx="751066" cy="6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7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895600" y="-487254"/>
            <a:ext cx="6211589" cy="6126054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4">
            <a:extLst>
              <a:ext uri="{FF2B5EF4-FFF2-40B4-BE49-F238E27FC236}">
                <a16:creationId xmlns:a16="http://schemas.microsoft.com/office/drawing/2014/main" id="{07A908C0-CA57-4DD0-8FBF-176E94A7BF17}"/>
              </a:ext>
            </a:extLst>
          </p:cNvPr>
          <p:cNvSpPr txBox="1"/>
          <p:nvPr/>
        </p:nvSpPr>
        <p:spPr>
          <a:xfrm>
            <a:off x="4850198" y="2796542"/>
            <a:ext cx="3033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</a:t>
            </a:r>
            <a:r>
              <a:rPr lang="en-US" altLang="zh-CN" sz="6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82" y="2377226"/>
            <a:ext cx="4373718" cy="437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308" y="482774"/>
            <a:ext cx="752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90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401188" y="88465"/>
            <a:ext cx="8093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NỘI QUY THAM GIA LỚP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2226" y="1041361"/>
            <a:ext cx="2637924" cy="2278063"/>
          </a:xfrm>
          <a:prstGeom prst="rect">
            <a:avLst/>
          </a:prstGeom>
          <a:solidFill>
            <a:srgbClr val="F4430C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9207" y="1022555"/>
            <a:ext cx="2879388" cy="2296869"/>
          </a:xfrm>
          <a:prstGeom prst="rect">
            <a:avLst/>
          </a:prstGeom>
          <a:solidFill>
            <a:srgbClr val="FFFF00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7960" y="1022555"/>
            <a:ext cx="3049621" cy="2296869"/>
          </a:xfrm>
          <a:prstGeom prst="rect">
            <a:avLst/>
          </a:prstGeom>
          <a:solidFill>
            <a:srgbClr val="00B0F0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6651" y="4046139"/>
            <a:ext cx="2603499" cy="2622551"/>
          </a:xfrm>
          <a:prstGeom prst="rect">
            <a:avLst/>
          </a:prstGeom>
          <a:solidFill>
            <a:srgbClr val="FFFF66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9207" y="4055665"/>
            <a:ext cx="2879388" cy="2613025"/>
          </a:xfrm>
          <a:prstGeom prst="rect">
            <a:avLst/>
          </a:prstGeom>
          <a:solidFill>
            <a:srgbClr val="00B050"/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07960" y="4055665"/>
            <a:ext cx="3049621" cy="2613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14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1" y="1061681"/>
            <a:ext cx="36671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38" y="1029772"/>
            <a:ext cx="3397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71" y="1040369"/>
            <a:ext cx="349251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66" y="405566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43" y="4055665"/>
            <a:ext cx="3667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59" y="4067650"/>
            <a:ext cx="347663" cy="37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urved Connector 8"/>
          <p:cNvCxnSpPr/>
          <p:nvPr/>
        </p:nvCxnSpPr>
        <p:spPr>
          <a:xfrm flipV="1">
            <a:off x="3542282" y="1456023"/>
            <a:ext cx="2884867" cy="1266285"/>
          </a:xfrm>
          <a:prstGeom prst="curvedConnector3">
            <a:avLst>
              <a:gd name="adj1" fmla="val 50000"/>
            </a:avLst>
          </a:prstGeom>
          <a:ln w="57150">
            <a:solidFill>
              <a:srgbClr val="1C0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427149" y="1086691"/>
            <a:ext cx="1081825" cy="746974"/>
            <a:chOff x="4713668" y="1416676"/>
            <a:chExt cx="1081825" cy="746974"/>
          </a:xfrm>
        </p:grpSpPr>
        <p:cxnSp>
          <p:nvCxnSpPr>
            <p:cNvPr id="11" name="Curved Connector 10"/>
            <p:cNvCxnSpPr/>
            <p:nvPr/>
          </p:nvCxnSpPr>
          <p:spPr>
            <a:xfrm flipV="1">
              <a:off x="4713668" y="1416676"/>
              <a:ext cx="991673" cy="37348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1C0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>
              <a:off x="4713668" y="1835238"/>
              <a:ext cx="1081825" cy="32841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1C0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393063" y="751837"/>
            <a:ext cx="22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5261" y="1521347"/>
            <a:ext cx="22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387411">
            <a:off x="3823783" y="1478049"/>
            <a:ext cx="197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3568038" y="2843448"/>
            <a:ext cx="2119086" cy="1542755"/>
          </a:xfrm>
          <a:prstGeom prst="curvedConnector3">
            <a:avLst>
              <a:gd name="adj1" fmla="val 41491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26724">
            <a:off x="4221445" y="3746274"/>
            <a:ext cx="197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35459" y="3345978"/>
            <a:ext cx="1232602" cy="2132408"/>
            <a:chOff x="4713668" y="749938"/>
            <a:chExt cx="1232602" cy="2132408"/>
          </a:xfrm>
        </p:grpSpPr>
        <p:cxnSp>
          <p:nvCxnSpPr>
            <p:cNvPr id="28" name="Curved Connector 27"/>
            <p:cNvCxnSpPr/>
            <p:nvPr/>
          </p:nvCxnSpPr>
          <p:spPr>
            <a:xfrm flipV="1">
              <a:off x="4713668" y="749938"/>
              <a:ext cx="1121272" cy="104022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>
              <a:off x="4713668" y="1835238"/>
              <a:ext cx="1232602" cy="104710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968061" y="2911983"/>
            <a:ext cx="461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6015" y="4879541"/>
            <a:ext cx="4848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vi-ta-min: A, D, K,E.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8" y="4139666"/>
            <a:ext cx="2391877" cy="2531087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93020" y="2001090"/>
            <a:ext cx="3052294" cy="167425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endParaRPr lang="en-U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endParaRPr lang="en-U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8" y="1535104"/>
            <a:ext cx="2520935" cy="4691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5" name="AutoShape 115">
            <a:extLst>
              <a:ext uri="{FF2B5EF4-FFF2-40B4-BE49-F238E27FC236}">
                <a16:creationId xmlns:a16="http://schemas.microsoft.com/office/drawing/2014/main" id="{95BC0315-BB46-4376-9964-C0319B06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080" y="1016001"/>
            <a:ext cx="5608320" cy="2864832"/>
          </a:xfrm>
          <a:prstGeom prst="cloudCallout">
            <a:avLst>
              <a:gd name="adj1" fmla="val 65606"/>
              <a:gd name="adj2" fmla="val 87133"/>
            </a:avLst>
          </a:prstGeom>
          <a:solidFill>
            <a:srgbClr val="F7E3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altLang="en-US" sz="2800" b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3200" b="1">
                <a:latin typeface="Times New Roman" panose="02020603050405020304" pitchFamily="18" charset="0"/>
              </a:rPr>
              <a:t>Trò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chơi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đúng?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40"/>
          <p:cNvSpPr/>
          <p:nvPr/>
        </p:nvSpPr>
        <p:spPr>
          <a:xfrm>
            <a:off x="3379967" y="2521971"/>
            <a:ext cx="791019" cy="791019"/>
          </a:xfrm>
          <a:prstGeom prst="ellipse">
            <a:avLst/>
          </a:prstGeom>
          <a:solidFill>
            <a:srgbClr val="F7E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46" name="Text Box 100"/>
          <p:cNvSpPr txBox="1">
            <a:spLocks noChangeArrowheads="1"/>
          </p:cNvSpPr>
          <p:nvPr/>
        </p:nvSpPr>
        <p:spPr bwMode="auto">
          <a:xfrm>
            <a:off x="4561564" y="2655871"/>
            <a:ext cx="4612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4421821" y="3898342"/>
            <a:ext cx="6912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huỷ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hoại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2" name="Text Box 102"/>
          <p:cNvSpPr txBox="1">
            <a:spLocks noChangeArrowheads="1"/>
          </p:cNvSpPr>
          <p:nvPr/>
        </p:nvSpPr>
        <p:spPr bwMode="auto">
          <a:xfrm>
            <a:off x="4421821" y="4863605"/>
            <a:ext cx="4497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4" name="Oval 40"/>
          <p:cNvSpPr/>
          <p:nvPr/>
        </p:nvSpPr>
        <p:spPr>
          <a:xfrm>
            <a:off x="3414837" y="3630543"/>
            <a:ext cx="791019" cy="791019"/>
          </a:xfrm>
          <a:prstGeom prst="ellipse">
            <a:avLst/>
          </a:prstGeom>
          <a:solidFill>
            <a:srgbClr val="F7E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5" name="Oval 40"/>
          <p:cNvSpPr/>
          <p:nvPr/>
        </p:nvSpPr>
        <p:spPr>
          <a:xfrm>
            <a:off x="3373687" y="4739115"/>
            <a:ext cx="791019" cy="791019"/>
          </a:xfrm>
          <a:prstGeom prst="ellipse">
            <a:avLst/>
          </a:prstGeom>
          <a:solidFill>
            <a:srgbClr val="F7E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6" name="Freeform 33"/>
          <p:cNvSpPr>
            <a:spLocks noChangeArrowheads="1"/>
          </p:cNvSpPr>
          <p:nvPr/>
        </p:nvSpPr>
        <p:spPr bwMode="auto">
          <a:xfrm>
            <a:off x="7301129" y="4676397"/>
            <a:ext cx="640622" cy="99620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2" name="AutoShape 96">
            <a:extLst>
              <a:ext uri="{FF2B5EF4-FFF2-40B4-BE49-F238E27FC236}">
                <a16:creationId xmlns:a16="http://schemas.microsoft.com/office/drawing/2014/main" id="{CE18152C-8777-4D58-88BB-C9C36B780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588" y="426233"/>
            <a:ext cx="5357612" cy="1424023"/>
          </a:xfrm>
          <a:prstGeom prst="cloudCallout">
            <a:avLst>
              <a:gd name="adj1" fmla="val -57243"/>
              <a:gd name="adj2" fmla="val 64724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3200" dirty="0"/>
              <a:t>1.Chất </a:t>
            </a:r>
            <a:r>
              <a:rPr lang="en-US" altLang="en-US" sz="3200" err="1"/>
              <a:t>đạm</a:t>
            </a:r>
            <a:r>
              <a:rPr lang="en-US" altLang="en-US" sz="3200"/>
              <a:t> </a:t>
            </a:r>
          </a:p>
          <a:p>
            <a:pPr algn="ctr"/>
            <a:r>
              <a:rPr lang="en-US" altLang="en-US" sz="3200"/>
              <a:t>có </a:t>
            </a:r>
            <a:r>
              <a:rPr lang="en-US" altLang="en-US" sz="3200" dirty="0" err="1"/>
              <a:t>vai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trò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gì</a:t>
            </a:r>
            <a:r>
              <a:rPr lang="en-US" alt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99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260"/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188" name="Freeform: Shape 40"/>
            <p:cNvSpPr/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41"/>
            <p:cNvSpPr/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42"/>
            <p:cNvSpPr/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43"/>
            <p:cNvSpPr/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Freeform: Shape 44"/>
            <p:cNvSpPr/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Freeform: Shape 45"/>
            <p:cNvSpPr/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Freeform: Shape 46"/>
            <p:cNvSpPr/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Freeform: Shape 47"/>
            <p:cNvSpPr/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Freeform: Shape 48"/>
            <p:cNvSpPr/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Freeform: Shape 49"/>
            <p:cNvSpPr/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Freeform: Shape 50"/>
            <p:cNvSpPr/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Freeform: Shape 51"/>
            <p:cNvSpPr/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Freeform: Shape 52"/>
            <p:cNvSpPr/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Freeform: Shape 53"/>
            <p:cNvSpPr/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Freeform: Shape 54"/>
            <p:cNvSpPr/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Freeform: Shape 55"/>
            <p:cNvSpPr/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Freeform: Shape 56"/>
            <p:cNvSpPr/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Freeform: Shape 57"/>
            <p:cNvSpPr/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Freeform: Shape 58"/>
            <p:cNvSpPr/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Freeform: Shape 59"/>
            <p:cNvSpPr/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Freeform: Shape 60"/>
            <p:cNvSpPr/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Freeform: Shape 61"/>
            <p:cNvSpPr/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Freeform: Shape 62"/>
            <p:cNvSpPr/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Freeform: Shape 63"/>
            <p:cNvSpPr/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Freeform: Shape 64"/>
            <p:cNvSpPr/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Freeform: Shape 65"/>
            <p:cNvSpPr/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Freeform: Shape 66"/>
            <p:cNvSpPr/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Freeform: Shape 67"/>
            <p:cNvSpPr/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Freeform: Shape 68"/>
            <p:cNvSpPr/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Freeform: Shape 69"/>
            <p:cNvSpPr/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Freeform: Shape 70"/>
            <p:cNvSpPr/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Freeform: Shape 71"/>
            <p:cNvSpPr/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Freeform: Shape 72"/>
            <p:cNvSpPr/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Freeform: Shape 74"/>
            <p:cNvSpPr/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Freeform: Shape 75"/>
            <p:cNvSpPr/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Freeform: Shape 76"/>
            <p:cNvSpPr/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Freeform: Shape 77"/>
            <p:cNvSpPr/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Freeform: Shape 78"/>
            <p:cNvSpPr/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Freeform: Shape 79"/>
            <p:cNvSpPr/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Freeform: Shape 80"/>
            <p:cNvSpPr/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Freeform: Shape 81"/>
            <p:cNvSpPr/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Freeform: Shape 82"/>
            <p:cNvSpPr/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Freeform: Shape 83"/>
            <p:cNvSpPr/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Freeform: Shape 84"/>
            <p:cNvSpPr/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Freeform: Shape 85"/>
            <p:cNvSpPr/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Freeform: Shape 86"/>
            <p:cNvSpPr/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Freeform: Shape 87"/>
            <p:cNvSpPr/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Freeform: Shape 88"/>
            <p:cNvSpPr/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Freeform: Shape 89"/>
            <p:cNvSpPr/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Freeform: Shape 90"/>
            <p:cNvSpPr/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Freeform: Shape 91"/>
            <p:cNvSpPr/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Freeform: Shape 92"/>
            <p:cNvSpPr/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Freeform: Shape 93"/>
            <p:cNvSpPr/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Freeform: Shape 94"/>
            <p:cNvSpPr/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Freeform: Shape 95"/>
            <p:cNvSpPr/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Freeform: Shape 96"/>
            <p:cNvSpPr/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Freeform: Shape 97"/>
            <p:cNvSpPr/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Freeform: Shape 98"/>
            <p:cNvSpPr/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Freeform: Shape 99"/>
            <p:cNvSpPr/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Freeform: Shape 100"/>
            <p:cNvSpPr/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Freeform: Shape 101"/>
            <p:cNvSpPr/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Freeform: Shape 102"/>
            <p:cNvSpPr/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Freeform: Shape 103"/>
            <p:cNvSpPr/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Freeform: Shape 104"/>
            <p:cNvSpPr/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Freeform: Shape 105"/>
            <p:cNvSpPr/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Freeform: Shape 106"/>
            <p:cNvSpPr/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5"/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52" name="Freeform: Shape 108"/>
            <p:cNvSpPr/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109"/>
            <p:cNvSpPr/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110"/>
            <p:cNvSpPr/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111"/>
            <p:cNvSpPr/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112"/>
            <p:cNvSpPr/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113"/>
            <p:cNvSpPr/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114"/>
            <p:cNvSpPr/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15"/>
            <p:cNvSpPr/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16"/>
            <p:cNvSpPr/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117"/>
            <p:cNvSpPr/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18"/>
            <p:cNvSpPr/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19"/>
            <p:cNvSpPr/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120"/>
            <p:cNvSpPr/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121"/>
            <p:cNvSpPr/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22"/>
            <p:cNvSpPr/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123"/>
            <p:cNvSpPr/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124"/>
            <p:cNvSpPr/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125"/>
            <p:cNvSpPr/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126"/>
            <p:cNvSpPr/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127"/>
            <p:cNvSpPr/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128"/>
            <p:cNvSpPr/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129"/>
            <p:cNvSpPr/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130"/>
            <p:cNvSpPr/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131"/>
            <p:cNvSpPr/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132"/>
            <p:cNvSpPr/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133"/>
            <p:cNvSpPr/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134"/>
            <p:cNvSpPr/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135"/>
            <p:cNvSpPr/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136"/>
            <p:cNvSpPr/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137"/>
            <p:cNvSpPr/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138"/>
            <p:cNvSpPr/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39"/>
            <p:cNvSpPr/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140"/>
            <p:cNvSpPr/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Group 250"/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6" name="Freeform: Shape 210"/>
            <p:cNvSpPr/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211"/>
            <p:cNvSpPr/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212"/>
            <p:cNvSpPr/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213"/>
            <p:cNvSpPr/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214"/>
            <p:cNvSpPr/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215"/>
            <p:cNvSpPr/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216"/>
            <p:cNvSpPr/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217"/>
            <p:cNvSpPr/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218"/>
            <p:cNvSpPr/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219"/>
            <p:cNvSpPr/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220"/>
            <p:cNvSpPr/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221"/>
            <p:cNvSpPr/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222"/>
            <p:cNvSpPr/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223"/>
            <p:cNvSpPr/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224"/>
            <p:cNvSpPr/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225"/>
            <p:cNvSpPr/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226"/>
            <p:cNvSpPr/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227"/>
            <p:cNvSpPr/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228"/>
            <p:cNvSpPr/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229"/>
            <p:cNvSpPr/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230"/>
            <p:cNvSpPr/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231"/>
            <p:cNvSpPr/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232"/>
            <p:cNvSpPr/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233"/>
            <p:cNvSpPr/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234"/>
            <p:cNvSpPr/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235"/>
            <p:cNvSpPr/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236"/>
            <p:cNvSpPr/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237"/>
            <p:cNvSpPr/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238"/>
            <p:cNvSpPr/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239"/>
            <p:cNvSpPr/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240"/>
            <p:cNvSpPr/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241"/>
            <p:cNvSpPr/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242"/>
            <p:cNvSpPr/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270"/>
          <p:cNvSpPr/>
          <p:nvPr/>
        </p:nvSpPr>
        <p:spPr>
          <a:xfrm>
            <a:off x="783708" y="1512610"/>
            <a:ext cx="1389507" cy="99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044074" y="773242"/>
            <a:ext cx="1800903" cy="1062307"/>
            <a:chOff x="2990147" y="1388846"/>
            <a:chExt cx="1570466" cy="813271"/>
          </a:xfrm>
        </p:grpSpPr>
        <p:sp>
          <p:nvSpPr>
            <p:cNvPr id="4" name="Freeform: Shape 4"/>
            <p:cNvSpPr/>
            <p:nvPr/>
          </p:nvSpPr>
          <p:spPr>
            <a:xfrm>
              <a:off x="2990147" y="1388846"/>
              <a:ext cx="1320636" cy="81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r>
                <a:rPr lang="en-US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endParaRPr sz="4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: Shape 272"/>
            <p:cNvSpPr/>
            <p:nvPr/>
          </p:nvSpPr>
          <p:spPr>
            <a:xfrm>
              <a:off x="3949150" y="1578335"/>
              <a:ext cx="611463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4400" b="1"/>
            </a:p>
          </p:txBody>
        </p:sp>
      </p:grpSp>
      <p:sp>
        <p:nvSpPr>
          <p:cNvPr id="22" name="Freeform: Shape 278"/>
          <p:cNvSpPr/>
          <p:nvPr/>
        </p:nvSpPr>
        <p:spPr>
          <a:xfrm>
            <a:off x="8524062" y="1996561"/>
            <a:ext cx="1203133" cy="912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9" name="矩形 288"/>
          <p:cNvSpPr/>
          <p:nvPr/>
        </p:nvSpPr>
        <p:spPr>
          <a:xfrm>
            <a:off x="4091946" y="154619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zh-CN" sz="2800" b="1" dirty="0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CN" altLang="en-US" sz="28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90" name="图片 28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306" name="Text Box 10"/>
          <p:cNvSpPr txBox="1">
            <a:spLocks noChangeArrowheads="1"/>
          </p:cNvSpPr>
          <p:nvPr/>
        </p:nvSpPr>
        <p:spPr bwMode="auto">
          <a:xfrm>
            <a:off x="563342" y="2635314"/>
            <a:ext cx="20172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Cung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béo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endParaRPr lang="en-US" altLang="en-US" sz="2800" dirty="0"/>
          </a:p>
        </p:txBody>
      </p:sp>
      <p:sp>
        <p:nvSpPr>
          <p:cNvPr id="309" name="Text Box 11"/>
          <p:cNvSpPr txBox="1">
            <a:spLocks noChangeArrowheads="1"/>
          </p:cNvSpPr>
          <p:nvPr/>
        </p:nvSpPr>
        <p:spPr bwMode="auto">
          <a:xfrm>
            <a:off x="4168965" y="2113681"/>
            <a:ext cx="258419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Giàu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lượng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giúp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vi- ta- min A,D, E, K</a:t>
            </a:r>
          </a:p>
        </p:txBody>
      </p:sp>
      <p:sp>
        <p:nvSpPr>
          <p:cNvPr id="312" name="Text Box 12"/>
          <p:cNvSpPr txBox="1">
            <a:spLocks noChangeArrowheads="1"/>
          </p:cNvSpPr>
          <p:nvPr/>
        </p:nvSpPr>
        <p:spPr bwMode="auto">
          <a:xfrm>
            <a:off x="7852490" y="3032898"/>
            <a:ext cx="27085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Xây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endParaRPr lang="en-US" altLang="en-US" sz="2800" dirty="0"/>
          </a:p>
        </p:txBody>
      </p:sp>
      <p:sp>
        <p:nvSpPr>
          <p:cNvPr id="314" name="Freeform 33"/>
          <p:cNvSpPr>
            <a:spLocks noChangeArrowheads="1"/>
          </p:cNvSpPr>
          <p:nvPr/>
        </p:nvSpPr>
        <p:spPr bwMode="auto">
          <a:xfrm>
            <a:off x="5607276" y="1167083"/>
            <a:ext cx="640622" cy="99620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6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组合 287"/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254" name="Freeform: Shape 6"/>
            <p:cNvSpPr/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Freeform: Shape 7"/>
            <p:cNvSpPr/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Freeform: Shape 8"/>
            <p:cNvSpPr/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Freeform: Shape 9"/>
            <p:cNvSpPr/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Freeform: Shape 10"/>
            <p:cNvSpPr/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Freeform: Shape 11"/>
            <p:cNvSpPr/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Freeform: Shape 12"/>
            <p:cNvSpPr/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Freeform: Shape 13"/>
            <p:cNvSpPr/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Freeform: Shape 14"/>
            <p:cNvSpPr/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Freeform: Shape 15"/>
            <p:cNvSpPr/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Freeform: Shape 16"/>
            <p:cNvSpPr/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Freeform: Shape 17"/>
            <p:cNvSpPr/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Freeform: Shape 18"/>
            <p:cNvSpPr/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Freeform: Shape 19"/>
            <p:cNvSpPr/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Freeform: Shape 20"/>
            <p:cNvSpPr/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Freeform: Shape 21"/>
            <p:cNvSpPr/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Freeform: Shape 22"/>
            <p:cNvSpPr/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Freeform: Shape 23"/>
            <p:cNvSpPr/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Freeform: Shape 24"/>
            <p:cNvSpPr/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Freeform: Shape 25"/>
            <p:cNvSpPr/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Freeform: Shape 26"/>
            <p:cNvSpPr/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Freeform: Shape 27"/>
            <p:cNvSpPr/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Freeform: Shape 28"/>
            <p:cNvSpPr/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Freeform: Shape 29"/>
            <p:cNvSpPr/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Freeform: Shape 30"/>
            <p:cNvSpPr/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Freeform: Shape 31"/>
            <p:cNvSpPr/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Freeform: Shape 32"/>
            <p:cNvSpPr/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Freeform: Shape 33"/>
            <p:cNvSpPr/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Freeform: Shape 34"/>
            <p:cNvSpPr/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Freeform: Shape 35"/>
            <p:cNvSpPr/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Freeform: Shape 36"/>
            <p:cNvSpPr/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Freeform: Shape 37"/>
            <p:cNvSpPr/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Freeform: Shape 38"/>
            <p:cNvSpPr/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5" name="Group 260"/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188" name="Freeform: Shape 40"/>
            <p:cNvSpPr/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41"/>
            <p:cNvSpPr/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42"/>
            <p:cNvSpPr/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43"/>
            <p:cNvSpPr/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Freeform: Shape 44"/>
            <p:cNvSpPr/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Freeform: Shape 45"/>
            <p:cNvSpPr/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Freeform: Shape 46"/>
            <p:cNvSpPr/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Freeform: Shape 47"/>
            <p:cNvSpPr/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Freeform: Shape 48"/>
            <p:cNvSpPr/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Freeform: Shape 49"/>
            <p:cNvSpPr/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Freeform: Shape 50"/>
            <p:cNvSpPr/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Freeform: Shape 51"/>
            <p:cNvSpPr/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Freeform: Shape 52"/>
            <p:cNvSpPr/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Freeform: Shape 53"/>
            <p:cNvSpPr/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Freeform: Shape 54"/>
            <p:cNvSpPr/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Freeform: Shape 55"/>
            <p:cNvSpPr/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Freeform: Shape 56"/>
            <p:cNvSpPr/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Freeform: Shape 57"/>
            <p:cNvSpPr/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Freeform: Shape 58"/>
            <p:cNvSpPr/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Freeform: Shape 59"/>
            <p:cNvSpPr/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Freeform: Shape 60"/>
            <p:cNvSpPr/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Freeform: Shape 61"/>
            <p:cNvSpPr/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Freeform: Shape 62"/>
            <p:cNvSpPr/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Freeform: Shape 63"/>
            <p:cNvSpPr/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Freeform: Shape 64"/>
            <p:cNvSpPr/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Freeform: Shape 65"/>
            <p:cNvSpPr/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Freeform: Shape 66"/>
            <p:cNvSpPr/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Freeform: Shape 67"/>
            <p:cNvSpPr/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Freeform: Shape 68"/>
            <p:cNvSpPr/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Freeform: Shape 69"/>
            <p:cNvSpPr/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Freeform: Shape 70"/>
            <p:cNvSpPr/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Freeform: Shape 71"/>
            <p:cNvSpPr/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Freeform: Shape 72"/>
            <p:cNvSpPr/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Freeform: Shape 74"/>
            <p:cNvSpPr/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Freeform: Shape 75"/>
            <p:cNvSpPr/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Freeform: Shape 76"/>
            <p:cNvSpPr/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Freeform: Shape 77"/>
            <p:cNvSpPr/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Freeform: Shape 78"/>
            <p:cNvSpPr/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Freeform: Shape 79"/>
            <p:cNvSpPr/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Freeform: Shape 80"/>
            <p:cNvSpPr/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Freeform: Shape 81"/>
            <p:cNvSpPr/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Freeform: Shape 82"/>
            <p:cNvSpPr/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Freeform: Shape 83"/>
            <p:cNvSpPr/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Freeform: Shape 84"/>
            <p:cNvSpPr/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Freeform: Shape 85"/>
            <p:cNvSpPr/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Freeform: Shape 86"/>
            <p:cNvSpPr/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Freeform: Shape 87"/>
            <p:cNvSpPr/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Freeform: Shape 88"/>
            <p:cNvSpPr/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Freeform: Shape 89"/>
            <p:cNvSpPr/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Freeform: Shape 90"/>
            <p:cNvSpPr/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Freeform: Shape 91"/>
            <p:cNvSpPr/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Freeform: Shape 92"/>
            <p:cNvSpPr/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Freeform: Shape 93"/>
            <p:cNvSpPr/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Freeform: Shape 94"/>
            <p:cNvSpPr/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Freeform: Shape 95"/>
            <p:cNvSpPr/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Freeform: Shape 96"/>
            <p:cNvSpPr/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Freeform: Shape 97"/>
            <p:cNvSpPr/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Freeform: Shape 98"/>
            <p:cNvSpPr/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Freeform: Shape 99"/>
            <p:cNvSpPr/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Freeform: Shape 100"/>
            <p:cNvSpPr/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Freeform: Shape 101"/>
            <p:cNvSpPr/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Freeform: Shape 102"/>
            <p:cNvSpPr/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Freeform: Shape 103"/>
            <p:cNvSpPr/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Freeform: Shape 104"/>
            <p:cNvSpPr/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Freeform: Shape 105"/>
            <p:cNvSpPr/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Freeform: Shape 106"/>
            <p:cNvSpPr/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5"/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52" name="Freeform: Shape 108"/>
            <p:cNvSpPr/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109"/>
            <p:cNvSpPr/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110"/>
            <p:cNvSpPr/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111"/>
            <p:cNvSpPr/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112"/>
            <p:cNvSpPr/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113"/>
            <p:cNvSpPr/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114"/>
            <p:cNvSpPr/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15"/>
            <p:cNvSpPr/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16"/>
            <p:cNvSpPr/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117"/>
            <p:cNvSpPr/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18"/>
            <p:cNvSpPr/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19"/>
            <p:cNvSpPr/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120"/>
            <p:cNvSpPr/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121"/>
            <p:cNvSpPr/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22"/>
            <p:cNvSpPr/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123"/>
            <p:cNvSpPr/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124"/>
            <p:cNvSpPr/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125"/>
            <p:cNvSpPr/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126"/>
            <p:cNvSpPr/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127"/>
            <p:cNvSpPr/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128"/>
            <p:cNvSpPr/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129"/>
            <p:cNvSpPr/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130"/>
            <p:cNvSpPr/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131"/>
            <p:cNvSpPr/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132"/>
            <p:cNvSpPr/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133"/>
            <p:cNvSpPr/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134"/>
            <p:cNvSpPr/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135"/>
            <p:cNvSpPr/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136"/>
            <p:cNvSpPr/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137"/>
            <p:cNvSpPr/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138"/>
            <p:cNvSpPr/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39"/>
            <p:cNvSpPr/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140"/>
            <p:cNvSpPr/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Group 250"/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6" name="Freeform: Shape 210"/>
            <p:cNvSpPr/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211"/>
            <p:cNvSpPr/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212"/>
            <p:cNvSpPr/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213"/>
            <p:cNvSpPr/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214"/>
            <p:cNvSpPr/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215"/>
            <p:cNvSpPr/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216"/>
            <p:cNvSpPr/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217"/>
            <p:cNvSpPr/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218"/>
            <p:cNvSpPr/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219"/>
            <p:cNvSpPr/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220"/>
            <p:cNvSpPr/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221"/>
            <p:cNvSpPr/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222"/>
            <p:cNvSpPr/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223"/>
            <p:cNvSpPr/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224"/>
            <p:cNvSpPr/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225"/>
            <p:cNvSpPr/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226"/>
            <p:cNvSpPr/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227"/>
            <p:cNvSpPr/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228"/>
            <p:cNvSpPr/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229"/>
            <p:cNvSpPr/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230"/>
            <p:cNvSpPr/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231"/>
            <p:cNvSpPr/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232"/>
            <p:cNvSpPr/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233"/>
            <p:cNvSpPr/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234"/>
            <p:cNvSpPr/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235"/>
            <p:cNvSpPr/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236"/>
            <p:cNvSpPr/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237"/>
            <p:cNvSpPr/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238"/>
            <p:cNvSpPr/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239"/>
            <p:cNvSpPr/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240"/>
            <p:cNvSpPr/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241"/>
            <p:cNvSpPr/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242"/>
            <p:cNvSpPr/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270"/>
          <p:cNvSpPr/>
          <p:nvPr/>
        </p:nvSpPr>
        <p:spPr>
          <a:xfrm>
            <a:off x="616098" y="1340865"/>
            <a:ext cx="1389507" cy="99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327663" y="786571"/>
            <a:ext cx="1800903" cy="1062307"/>
            <a:chOff x="2990147" y="1388846"/>
            <a:chExt cx="1570466" cy="813271"/>
          </a:xfrm>
        </p:grpSpPr>
        <p:sp>
          <p:nvSpPr>
            <p:cNvPr id="4" name="Freeform: Shape 4"/>
            <p:cNvSpPr/>
            <p:nvPr/>
          </p:nvSpPr>
          <p:spPr>
            <a:xfrm>
              <a:off x="2990147" y="1388846"/>
              <a:ext cx="1320636" cy="81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r>
                <a:rPr lang="en-US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endParaRPr sz="4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: Shape 272"/>
            <p:cNvSpPr/>
            <p:nvPr/>
          </p:nvSpPr>
          <p:spPr>
            <a:xfrm>
              <a:off x="3949150" y="1578335"/>
              <a:ext cx="611463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4400" b="1"/>
            </a:p>
          </p:txBody>
        </p:sp>
      </p:grpSp>
      <p:sp>
        <p:nvSpPr>
          <p:cNvPr id="22" name="Freeform: Shape 278"/>
          <p:cNvSpPr/>
          <p:nvPr/>
        </p:nvSpPr>
        <p:spPr>
          <a:xfrm>
            <a:off x="8524062" y="1996561"/>
            <a:ext cx="1203133" cy="912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endParaRPr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9" name="矩形 288"/>
          <p:cNvSpPr/>
          <p:nvPr/>
        </p:nvSpPr>
        <p:spPr>
          <a:xfrm>
            <a:off x="2709358" y="154619"/>
            <a:ext cx="7548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/>
              <a:t>3.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thức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chứa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đạm</a:t>
            </a:r>
            <a:r>
              <a:rPr lang="en-US" altLang="en-US" sz="2800" b="1" dirty="0"/>
              <a:t>?</a:t>
            </a:r>
          </a:p>
        </p:txBody>
      </p:sp>
      <p:pic>
        <p:nvPicPr>
          <p:cNvPr id="290" name="图片 28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186" name="Text Box 8"/>
          <p:cNvSpPr txBox="1">
            <a:spLocks noChangeArrowheads="1"/>
          </p:cNvSpPr>
          <p:nvPr/>
        </p:nvSpPr>
        <p:spPr bwMode="auto">
          <a:xfrm>
            <a:off x="58517" y="2531765"/>
            <a:ext cx="31415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Thịt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lợn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thịt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tôm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cua</a:t>
            </a:r>
            <a:r>
              <a:rPr lang="en-US" altLang="en-US" sz="2800" dirty="0"/>
              <a:t>, 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đậu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tương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trứng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cá</a:t>
            </a:r>
            <a:endParaRPr lang="en-US" altLang="en-US" sz="2800" dirty="0"/>
          </a:p>
        </p:txBody>
      </p:sp>
      <p:sp>
        <p:nvSpPr>
          <p:cNvPr id="187" name="Text Box 9"/>
          <p:cNvSpPr txBox="1">
            <a:spLocks noChangeArrowheads="1"/>
          </p:cNvSpPr>
          <p:nvPr/>
        </p:nvSpPr>
        <p:spPr bwMode="auto">
          <a:xfrm>
            <a:off x="3698723" y="2039324"/>
            <a:ext cx="3225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Cà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chua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dưa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hấu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rốt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đủ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lạc</a:t>
            </a:r>
            <a:r>
              <a:rPr lang="en-US" altLang="en-US" sz="2800" dirty="0"/>
              <a:t>,  </a:t>
            </a:r>
            <a:r>
              <a:rPr lang="en-US" altLang="en-US" sz="2800" dirty="0" err="1"/>
              <a:t>vừng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dừa</a:t>
            </a:r>
            <a:r>
              <a:rPr lang="en-US" altLang="en-US" sz="2800" dirty="0"/>
              <a:t> </a:t>
            </a:r>
          </a:p>
        </p:txBody>
      </p:sp>
      <p:sp>
        <p:nvSpPr>
          <p:cNvPr id="287" name="Text Box 10"/>
          <p:cNvSpPr txBox="1">
            <a:spLocks noChangeArrowheads="1"/>
          </p:cNvSpPr>
          <p:nvPr/>
        </p:nvSpPr>
        <p:spPr bwMode="auto">
          <a:xfrm>
            <a:off x="7918954" y="3061710"/>
            <a:ext cx="30375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/>
              <a:t>Tất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endParaRPr lang="en-US" altLang="en-US" sz="2800" dirty="0"/>
          </a:p>
        </p:txBody>
      </p:sp>
      <p:sp>
        <p:nvSpPr>
          <p:cNvPr id="291" name="Freeform 33"/>
          <p:cNvSpPr>
            <a:spLocks noChangeArrowheads="1"/>
          </p:cNvSpPr>
          <p:nvPr/>
        </p:nvSpPr>
        <p:spPr bwMode="auto">
          <a:xfrm>
            <a:off x="5565182" y="778936"/>
            <a:ext cx="640622" cy="996208"/>
          </a:xfrm>
          <a:custGeom>
            <a:avLst/>
            <a:gdLst>
              <a:gd name="T0" fmla="*/ 216437 w 649"/>
              <a:gd name="T1" fmla="*/ 10748 h 531"/>
              <a:gd name="T2" fmla="*/ 216437 w 649"/>
              <a:gd name="T3" fmla="*/ 10748 h 531"/>
              <a:gd name="T4" fmla="*/ 179528 w 649"/>
              <a:gd name="T5" fmla="*/ 10748 h 531"/>
              <a:gd name="T6" fmla="*/ 74176 w 649"/>
              <a:gd name="T7" fmla="*/ 116077 h 531"/>
              <a:gd name="T8" fmla="*/ 53034 w 649"/>
              <a:gd name="T9" fmla="*/ 89924 h 531"/>
              <a:gd name="T10" fmla="*/ 10750 w 649"/>
              <a:gd name="T11" fmla="*/ 89924 h 531"/>
              <a:gd name="T12" fmla="*/ 10750 w 649"/>
              <a:gd name="T13" fmla="*/ 132199 h 531"/>
              <a:gd name="T14" fmla="*/ 58051 w 649"/>
              <a:gd name="T15" fmla="*/ 174116 h 531"/>
              <a:gd name="T16" fmla="*/ 95318 w 649"/>
              <a:gd name="T17" fmla="*/ 174116 h 531"/>
              <a:gd name="T18" fmla="*/ 216437 w 649"/>
              <a:gd name="T19" fmla="*/ 53023 h 531"/>
              <a:gd name="T20" fmla="*/ 216437 w 649"/>
              <a:gd name="T21" fmla="*/ 10748 h 531"/>
              <a:gd name="T22" fmla="*/ 206045 w 649"/>
              <a:gd name="T23" fmla="*/ 42275 h 531"/>
              <a:gd name="T24" fmla="*/ 206045 w 649"/>
              <a:gd name="T25" fmla="*/ 42275 h 531"/>
              <a:gd name="T26" fmla="*/ 84568 w 649"/>
              <a:gd name="T27" fmla="*/ 163726 h 531"/>
              <a:gd name="T28" fmla="*/ 68801 w 649"/>
              <a:gd name="T29" fmla="*/ 163726 h 531"/>
              <a:gd name="T30" fmla="*/ 21142 w 649"/>
              <a:gd name="T31" fmla="*/ 116077 h 531"/>
              <a:gd name="T32" fmla="*/ 21142 w 649"/>
              <a:gd name="T33" fmla="*/ 100314 h 531"/>
              <a:gd name="T34" fmla="*/ 42284 w 649"/>
              <a:gd name="T35" fmla="*/ 100314 h 531"/>
              <a:gd name="T36" fmla="*/ 74176 w 649"/>
              <a:gd name="T37" fmla="*/ 132199 h 531"/>
              <a:gd name="T38" fmla="*/ 189920 w 649"/>
              <a:gd name="T39" fmla="*/ 21138 h 531"/>
              <a:gd name="T40" fmla="*/ 206045 w 649"/>
              <a:gd name="T41" fmla="*/ 21138 h 531"/>
              <a:gd name="T42" fmla="*/ 206045 w 649"/>
              <a:gd name="T43" fmla="*/ 42275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479" y="506784"/>
            <a:ext cx="10947042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Khoa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">
              <a:lnSpc>
                <a:spcPct val="115000"/>
              </a:lnSpc>
            </a:pPr>
            <a:r>
              <a:rPr lang="en-US" sz="2800" b="1" baseline="3000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			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béo</a:t>
            </a:r>
          </a:p>
          <a:p>
            <a:pPr indent="57150">
              <a:lnSpc>
                <a:spcPct val="115000"/>
              </a:lnSpc>
            </a:pP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pho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nành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Chất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đạm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vi-ta-min</a:t>
            </a: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 D,E,K…</a:t>
            </a:r>
            <a:endParaRPr lang="en-US" sz="2800"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784198" y="2186620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reeform 7"/>
            <p:cNvSpPr/>
            <p:nvPr/>
          </p:nvSpPr>
          <p:spPr bwMode="auto">
            <a:xfrm>
              <a:off x="3452623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7"/>
            <p:cNvSpPr/>
            <p:nvPr/>
          </p:nvSpPr>
          <p:spPr bwMode="auto">
            <a:xfrm flipV="1">
              <a:off x="5480271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84198" y="2160864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7"/>
            <p:cNvSpPr/>
            <p:nvPr/>
          </p:nvSpPr>
          <p:spPr bwMode="auto">
            <a:xfrm flipV="1">
              <a:off x="3452623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5480271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45" name="椭圆 44"/>
          <p:cNvSpPr/>
          <p:nvPr/>
        </p:nvSpPr>
        <p:spPr>
          <a:xfrm>
            <a:off x="4199602" y="2601098"/>
            <a:ext cx="1507893" cy="15078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32470" y="2601097"/>
            <a:ext cx="1507893" cy="15078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773008" y="2186620"/>
            <a:ext cx="2062279" cy="2327283"/>
            <a:chOff x="1773008" y="1581313"/>
            <a:chExt cx="2062279" cy="2327283"/>
          </a:xfrm>
        </p:grpSpPr>
        <p:sp>
          <p:nvSpPr>
            <p:cNvPr id="54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/>
          <p:cNvGrpSpPr/>
          <p:nvPr/>
        </p:nvGrpSpPr>
        <p:grpSpPr>
          <a:xfrm>
            <a:off x="8109712" y="2319880"/>
            <a:ext cx="2062279" cy="2070335"/>
            <a:chOff x="8109712" y="1714573"/>
            <a:chExt cx="2062279" cy="2070335"/>
          </a:xfrm>
        </p:grpSpPr>
        <p:sp>
          <p:nvSpPr>
            <p:cNvPr id="57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18" name="矩形 3">
            <a:extLst>
              <a:ext uri="{FF2B5EF4-FFF2-40B4-BE49-F238E27FC236}">
                <a16:creationId xmlns:a16="http://schemas.microsoft.com/office/drawing/2014/main" id="{449F13FA-4F30-4B54-AC25-9AD6EBBA6197}"/>
              </a:ext>
            </a:extLst>
          </p:cNvPr>
          <p:cNvSpPr/>
          <p:nvPr/>
        </p:nvSpPr>
        <p:spPr>
          <a:xfrm>
            <a:off x="3278562" y="462672"/>
            <a:ext cx="56348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/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 ngoan, học tốt!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91243" y="2325787"/>
            <a:ext cx="8744754" cy="1960538"/>
            <a:chOff x="4389121" y="1032602"/>
            <a:chExt cx="6309360" cy="2119300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2016075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Vai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đạm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altLang="zh-C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4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béo</a:t>
              </a:r>
              <a:endParaRPr lang="zh-CN" altLang="en-US" sz="4000" b="1" dirty="0"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1" y="1032602"/>
              <a:ext cx="1416987" cy="21193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64528" y="1742917"/>
              <a:ext cx="1210899" cy="698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F29A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Tiết</a:t>
              </a:r>
              <a:r>
                <a:rPr lang="en-US" altLang="zh-CN" sz="3600" b="1" dirty="0">
                  <a:solidFill>
                    <a:srgbClr val="F29A5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5</a:t>
              </a:r>
              <a:endParaRPr lang="zh-CN" altLang="en-US" sz="3600" b="1" dirty="0">
                <a:solidFill>
                  <a:srgbClr val="F29A5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DBDC3-376C-4087-B674-3E8752CD1173}"/>
              </a:ext>
            </a:extLst>
          </p:cNvPr>
          <p:cNvSpPr txBox="1"/>
          <p:nvPr/>
        </p:nvSpPr>
        <p:spPr>
          <a:xfrm>
            <a:off x="4475480" y="1290320"/>
            <a:ext cx="324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</a:rPr>
              <a:t>MỤC TIÊU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ABE57-2AEC-4932-BBDC-E1D5D7A8E22C}"/>
              </a:ext>
            </a:extLst>
          </p:cNvPr>
          <p:cNvSpPr txBox="1"/>
          <p:nvPr/>
        </p:nvSpPr>
        <p:spPr>
          <a:xfrm>
            <a:off x="1767840" y="2233136"/>
            <a:ext cx="8402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indent="90170"/>
            <a:r>
              <a:rPr lang="es-E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Kể tên một số thức ăn chứa nhiều chất đạm và một số thức ăn chứa nhiều chất béo. </a:t>
            </a:r>
            <a:endParaRPr lang="en-US" sz="300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90170"/>
            <a:r>
              <a:rPr lang="es-E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vai trò của chất bột và chất đạm đối với cơ thể. </a:t>
            </a:r>
            <a:endParaRPr lang="en-US" sz="300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90170"/>
            <a:r>
              <a:rPr lang="es-ES" sz="3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Xác định đư­ợc nguồn gốc của những thức ăn chứa chất đạm và những thức ăn chứa chất béo.</a:t>
            </a:r>
            <a:endParaRPr lang="en-US" sz="300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8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6" name="Shape 2633"/>
          <p:cNvSpPr>
            <a:spLocks noChangeAspect="1"/>
          </p:cNvSpPr>
          <p:nvPr/>
        </p:nvSpPr>
        <p:spPr>
          <a:xfrm>
            <a:off x="171480" y="896900"/>
            <a:ext cx="437567" cy="37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4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7" name="矩形 21">
            <a:extLst>
              <a:ext uri="{FF2B5EF4-FFF2-40B4-BE49-F238E27FC236}">
                <a16:creationId xmlns:a16="http://schemas.microsoft.com/office/drawing/2014/main" id="{1FEAB334-3BEA-43D1-96CE-D5F4744754D7}"/>
              </a:ext>
            </a:extLst>
          </p:cNvPr>
          <p:cNvSpPr/>
          <p:nvPr/>
        </p:nvSpPr>
        <p:spPr>
          <a:xfrm>
            <a:off x="4426033" y="131929"/>
            <a:ext cx="3334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E350C750-17B0-48D1-9FF4-DD5623B2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584" y="1012480"/>
            <a:ext cx="9897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mấy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phân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thức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ăn</a:t>
            </a:r>
            <a:r>
              <a:rPr lang="en-US" altLang="en-US" sz="2800" b="1" dirty="0"/>
              <a:t>? </a:t>
            </a:r>
            <a:r>
              <a:rPr lang="en-US" altLang="en-US" sz="2800" b="1" dirty="0" err="1"/>
              <a:t>Đó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?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22F6C77D-F364-48B9-B0C8-DFE224118E1E}"/>
              </a:ext>
            </a:extLst>
          </p:cNvPr>
          <p:cNvSpPr/>
          <p:nvPr/>
        </p:nvSpPr>
        <p:spPr>
          <a:xfrm>
            <a:off x="4185634" y="1778587"/>
            <a:ext cx="3815366" cy="1119159"/>
          </a:xfrm>
          <a:prstGeom prst="flowChartAlternateProcess">
            <a:avLst/>
          </a:prstGeom>
          <a:solidFill>
            <a:srgbClr val="FFC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9517CEED-D916-40F1-A4F2-7376BCA604E1}"/>
              </a:ext>
            </a:extLst>
          </p:cNvPr>
          <p:cNvSpPr/>
          <p:nvPr/>
        </p:nvSpPr>
        <p:spPr>
          <a:xfrm>
            <a:off x="2536032" y="3836518"/>
            <a:ext cx="3052293" cy="2249615"/>
          </a:xfrm>
          <a:prstGeom prst="flowChartAlternateProcess">
            <a:avLst/>
          </a:prstGeom>
          <a:solidFill>
            <a:srgbClr val="54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021DD79B-EAF0-4642-B609-43D84FAF6893}"/>
              </a:ext>
            </a:extLst>
          </p:cNvPr>
          <p:cNvSpPr/>
          <p:nvPr/>
        </p:nvSpPr>
        <p:spPr>
          <a:xfrm>
            <a:off x="6609583" y="3836518"/>
            <a:ext cx="3052293" cy="2249616"/>
          </a:xfrm>
          <a:prstGeom prst="flowChartAlternateProcess">
            <a:avLst/>
          </a:prstGeom>
          <a:solidFill>
            <a:srgbClr val="54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0F7B8EC9-3C81-4CE4-8CB1-EC61FCE8D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546" y="2014538"/>
            <a:ext cx="3473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err="1"/>
              <a:t>Phân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loại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thức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ăn</a:t>
            </a:r>
            <a:endParaRPr lang="en-US" altLang="en-US" sz="3200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879A4157-B0B9-4F5E-A886-8E93DA48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312" y="4484270"/>
            <a:ext cx="2911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</a:rPr>
              <a:t>Dựa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nguồn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gốc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ăn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136D5BE4-D8FD-44DC-AE13-ABA722405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997" y="4268828"/>
            <a:ext cx="30522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</a:rPr>
              <a:t>Dựa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lượng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dinh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dưỡng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ăn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A38C40-8580-4C5B-9A6F-8D52178B223F}"/>
              </a:ext>
            </a:extLst>
          </p:cNvPr>
          <p:cNvCxnSpPr>
            <a:stCxn id="19" idx="2"/>
          </p:cNvCxnSpPr>
          <p:nvPr/>
        </p:nvCxnSpPr>
        <p:spPr>
          <a:xfrm flipH="1">
            <a:off x="4546221" y="2897746"/>
            <a:ext cx="1547096" cy="938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FE9B4F-A9F1-4337-9845-B4D31EF4F8A5}"/>
              </a:ext>
            </a:extLst>
          </p:cNvPr>
          <p:cNvCxnSpPr>
            <a:stCxn id="19" idx="2"/>
            <a:endCxn id="24" idx="0"/>
          </p:cNvCxnSpPr>
          <p:nvPr/>
        </p:nvCxnSpPr>
        <p:spPr>
          <a:xfrm>
            <a:off x="6093317" y="2897746"/>
            <a:ext cx="2042413" cy="938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4" grpId="0" animBg="1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6D66E72E-04EF-4AB1-BFD9-4FAF92924C13}"/>
              </a:ext>
            </a:extLst>
          </p:cNvPr>
          <p:cNvSpPr/>
          <p:nvPr/>
        </p:nvSpPr>
        <p:spPr>
          <a:xfrm>
            <a:off x="4185634" y="1778587"/>
            <a:ext cx="3815366" cy="1119159"/>
          </a:xfrm>
          <a:prstGeom prst="flowChartAlternateProcess">
            <a:avLst/>
          </a:prstGeom>
          <a:solidFill>
            <a:srgbClr val="FFC2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36" name="矩形 21">
            <a:extLst>
              <a:ext uri="{FF2B5EF4-FFF2-40B4-BE49-F238E27FC236}">
                <a16:creationId xmlns:a16="http://schemas.microsoft.com/office/drawing/2014/main" id="{1017DE40-47FC-4BBF-A809-DE28268DB1F8}"/>
              </a:ext>
            </a:extLst>
          </p:cNvPr>
          <p:cNvSpPr/>
          <p:nvPr/>
        </p:nvSpPr>
        <p:spPr>
          <a:xfrm>
            <a:off x="4426033" y="146591"/>
            <a:ext cx="3334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865B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zh-CN" altLang="en-US" sz="4000" b="1" dirty="0">
              <a:solidFill>
                <a:srgbClr val="865B3E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7B27740C-07BE-4953-8D7E-56C585CC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2468"/>
            <a:ext cx="10756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/>
              <a:t>Nhóm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thức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chứa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nhiều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trò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gì</a:t>
            </a:r>
            <a:r>
              <a:rPr lang="en-US" altLang="en-US" sz="3200" dirty="0"/>
              <a:t>?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9867DD9A-4DCD-4160-9138-B1DC41658EC0}"/>
              </a:ext>
            </a:extLst>
          </p:cNvPr>
          <p:cNvSpPr/>
          <p:nvPr/>
        </p:nvSpPr>
        <p:spPr>
          <a:xfrm>
            <a:off x="2478629" y="3976319"/>
            <a:ext cx="3052293" cy="2172342"/>
          </a:xfrm>
          <a:prstGeom prst="flowChartAlternateProcess">
            <a:avLst/>
          </a:prstGeom>
          <a:solidFill>
            <a:srgbClr val="54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FF38C835-90C0-41BF-99E7-15EFCA63AA6B}"/>
              </a:ext>
            </a:extLst>
          </p:cNvPr>
          <p:cNvSpPr/>
          <p:nvPr/>
        </p:nvSpPr>
        <p:spPr>
          <a:xfrm>
            <a:off x="6609582" y="3939842"/>
            <a:ext cx="3052293" cy="2172343"/>
          </a:xfrm>
          <a:prstGeom prst="flowChartAlternateProcess">
            <a:avLst/>
          </a:prstGeom>
          <a:solidFill>
            <a:srgbClr val="54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7A4EE87A-F878-4EA4-B6E4-54A56C29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08" y="2018775"/>
            <a:ext cx="3473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/>
              <a:t>Chất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đường</a:t>
            </a:r>
            <a:endParaRPr lang="en-US" altLang="en-US" sz="3200" dirty="0"/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7CA89E05-D517-4324-B991-E7AC422E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030" y="4118073"/>
            <a:ext cx="293748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</a:rPr>
              <a:t>Cung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cấp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năng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lượng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cần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thiết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mọi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hoạt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động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ACFED0-7DFD-494D-BC0C-C9090EDFCF76}"/>
              </a:ext>
            </a:extLst>
          </p:cNvPr>
          <p:cNvCxnSpPr/>
          <p:nvPr/>
        </p:nvCxnSpPr>
        <p:spPr>
          <a:xfrm flipH="1">
            <a:off x="4443211" y="2897746"/>
            <a:ext cx="1650106" cy="10785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3C030A4-1763-4A83-83F3-25D5E9EF0ED6}"/>
              </a:ext>
            </a:extLst>
          </p:cNvPr>
          <p:cNvCxnSpPr/>
          <p:nvPr/>
        </p:nvCxnSpPr>
        <p:spPr>
          <a:xfrm>
            <a:off x="6093317" y="2897746"/>
            <a:ext cx="2042413" cy="938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4">
            <a:extLst>
              <a:ext uri="{FF2B5EF4-FFF2-40B4-BE49-F238E27FC236}">
                <a16:creationId xmlns:a16="http://schemas.microsoft.com/office/drawing/2014/main" id="{464454B0-7D53-4ACC-96DD-59485212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581" y="4548959"/>
            <a:ext cx="3052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</a:rPr>
              <a:t>Duy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trì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nhiệt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độ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cơ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thể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7" grpId="0"/>
      <p:bldP spid="38" grpId="0" animBg="1"/>
      <p:bldP spid="39" grpId="0" animBg="1"/>
      <p:bldP spid="40" grpId="0"/>
      <p:bldP spid="41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001344" y="-1569073"/>
            <a:ext cx="7261826" cy="7588944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4DCD047-D917-4BE4-9A88-391602CEB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829" y="2413337"/>
            <a:ext cx="596007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0620" y="129258"/>
            <a:ext cx="891777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3" y="1182117"/>
            <a:ext cx="1532589" cy="1493389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66" y="1182117"/>
            <a:ext cx="1505981" cy="1493389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94" y="1182117"/>
            <a:ext cx="1490304" cy="1493389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1" y="1056419"/>
            <a:ext cx="1557518" cy="1493389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54" y="3505969"/>
            <a:ext cx="1499584" cy="1493389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82" y="3449640"/>
            <a:ext cx="1493389" cy="1493389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4" y="3508030"/>
            <a:ext cx="1568267" cy="1493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70" y="3421668"/>
            <a:ext cx="1564301" cy="1493389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2"/>
          <a:stretch/>
        </p:blipFill>
        <p:spPr>
          <a:xfrm>
            <a:off x="3358221" y="3508029"/>
            <a:ext cx="1507048" cy="1493389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40" y="1047311"/>
            <a:ext cx="1511304" cy="1493389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91" y="879678"/>
            <a:ext cx="2098266" cy="2098266"/>
          </a:xfrm>
          <a:prstGeom prst="ellipse">
            <a:avLst/>
          </a:prstGeom>
        </p:spPr>
      </p:pic>
      <p:sp>
        <p:nvSpPr>
          <p:cNvPr id="17" name="Freeform 18"/>
          <p:cNvSpPr>
            <a:spLocks noChangeArrowheads="1"/>
          </p:cNvSpPr>
          <p:nvPr/>
        </p:nvSpPr>
        <p:spPr bwMode="auto">
          <a:xfrm>
            <a:off x="237857" y="5647386"/>
            <a:ext cx="1017018" cy="882675"/>
          </a:xfrm>
          <a:custGeom>
            <a:avLst/>
            <a:gdLst>
              <a:gd name="T0" fmla="*/ 221632 w 619"/>
              <a:gd name="T1" fmla="*/ 218649 h 635"/>
              <a:gd name="T2" fmla="*/ 221632 w 619"/>
              <a:gd name="T3" fmla="*/ 218649 h 635"/>
              <a:gd name="T4" fmla="*/ 163535 w 619"/>
              <a:gd name="T5" fmla="*/ 160005 h 635"/>
              <a:gd name="T6" fmla="*/ 190073 w 619"/>
              <a:gd name="T7" fmla="*/ 96292 h 635"/>
              <a:gd name="T8" fmla="*/ 95037 w 619"/>
              <a:gd name="T9" fmla="*/ 0 h 635"/>
              <a:gd name="T10" fmla="*/ 0 w 619"/>
              <a:gd name="T11" fmla="*/ 96292 h 635"/>
              <a:gd name="T12" fmla="*/ 95037 w 619"/>
              <a:gd name="T13" fmla="*/ 191861 h 635"/>
              <a:gd name="T14" fmla="*/ 153134 w 619"/>
              <a:gd name="T15" fmla="*/ 170865 h 635"/>
              <a:gd name="T16" fmla="*/ 211232 w 619"/>
              <a:gd name="T17" fmla="*/ 229509 h 635"/>
              <a:gd name="T18" fmla="*/ 221632 w 619"/>
              <a:gd name="T19" fmla="*/ 229509 h 635"/>
              <a:gd name="T20" fmla="*/ 221632 w 619"/>
              <a:gd name="T21" fmla="*/ 218649 h 635"/>
              <a:gd name="T22" fmla="*/ 95037 w 619"/>
              <a:gd name="T23" fmla="*/ 176295 h 635"/>
              <a:gd name="T24" fmla="*/ 95037 w 619"/>
              <a:gd name="T25" fmla="*/ 176295 h 635"/>
              <a:gd name="T26" fmla="*/ 10400 w 619"/>
              <a:gd name="T27" fmla="*/ 96292 h 635"/>
              <a:gd name="T28" fmla="*/ 95037 w 619"/>
              <a:gd name="T29" fmla="*/ 16290 h 635"/>
              <a:gd name="T30" fmla="*/ 174293 w 619"/>
              <a:gd name="T31" fmla="*/ 96292 h 635"/>
              <a:gd name="T32" fmla="*/ 95037 w 619"/>
              <a:gd name="T33" fmla="*/ 176295 h 6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060620" y="5022761"/>
            <a:ext cx="8409903" cy="12492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66147" y="5856512"/>
            <a:ext cx="10413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19" name="Freeform 129"/>
          <p:cNvSpPr>
            <a:spLocks noChangeArrowheads="1"/>
          </p:cNvSpPr>
          <p:nvPr/>
        </p:nvSpPr>
        <p:spPr bwMode="auto">
          <a:xfrm>
            <a:off x="1254875" y="198212"/>
            <a:ext cx="670392" cy="660921"/>
          </a:xfrm>
          <a:custGeom>
            <a:avLst/>
            <a:gdLst>
              <a:gd name="T0" fmla="*/ 100972 w 502"/>
              <a:gd name="T1" fmla="*/ 0 h 472"/>
              <a:gd name="T2" fmla="*/ 100972 w 502"/>
              <a:gd name="T3" fmla="*/ 0 h 472"/>
              <a:gd name="T4" fmla="*/ 37143 w 502"/>
              <a:gd name="T5" fmla="*/ 42275 h 472"/>
              <a:gd name="T6" fmla="*/ 15867 w 502"/>
              <a:gd name="T7" fmla="*/ 42275 h 472"/>
              <a:gd name="T8" fmla="*/ 0 w 502"/>
              <a:gd name="T9" fmla="*/ 58039 h 472"/>
              <a:gd name="T10" fmla="*/ 0 w 502"/>
              <a:gd name="T11" fmla="*/ 110704 h 472"/>
              <a:gd name="T12" fmla="*/ 15867 w 502"/>
              <a:gd name="T13" fmla="*/ 126467 h 472"/>
              <a:gd name="T14" fmla="*/ 37143 w 502"/>
              <a:gd name="T15" fmla="*/ 126467 h 472"/>
              <a:gd name="T16" fmla="*/ 100972 w 502"/>
              <a:gd name="T17" fmla="*/ 168743 h 472"/>
              <a:gd name="T18" fmla="*/ 116839 w 502"/>
              <a:gd name="T19" fmla="*/ 152979 h 472"/>
              <a:gd name="T20" fmla="*/ 116839 w 502"/>
              <a:gd name="T21" fmla="*/ 15764 h 472"/>
              <a:gd name="T22" fmla="*/ 100972 w 502"/>
              <a:gd name="T23" fmla="*/ 0 h 472"/>
              <a:gd name="T24" fmla="*/ 37143 w 502"/>
              <a:gd name="T25" fmla="*/ 105688 h 472"/>
              <a:gd name="T26" fmla="*/ 37143 w 502"/>
              <a:gd name="T27" fmla="*/ 105688 h 472"/>
              <a:gd name="T28" fmla="*/ 32095 w 502"/>
              <a:gd name="T29" fmla="*/ 110704 h 472"/>
              <a:gd name="T30" fmla="*/ 21276 w 502"/>
              <a:gd name="T31" fmla="*/ 110704 h 472"/>
              <a:gd name="T32" fmla="*/ 15867 w 502"/>
              <a:gd name="T33" fmla="*/ 105688 h 472"/>
              <a:gd name="T34" fmla="*/ 15867 w 502"/>
              <a:gd name="T35" fmla="*/ 63413 h 472"/>
              <a:gd name="T36" fmla="*/ 21276 w 502"/>
              <a:gd name="T37" fmla="*/ 58039 h 472"/>
              <a:gd name="T38" fmla="*/ 32095 w 502"/>
              <a:gd name="T39" fmla="*/ 58039 h 472"/>
              <a:gd name="T40" fmla="*/ 37143 w 502"/>
              <a:gd name="T41" fmla="*/ 63413 h 472"/>
              <a:gd name="T42" fmla="*/ 37143 w 502"/>
              <a:gd name="T43" fmla="*/ 105688 h 472"/>
              <a:gd name="T44" fmla="*/ 100972 w 502"/>
              <a:gd name="T45" fmla="*/ 152979 h 472"/>
              <a:gd name="T46" fmla="*/ 100972 w 502"/>
              <a:gd name="T47" fmla="*/ 152979 h 472"/>
              <a:gd name="T48" fmla="*/ 53371 w 502"/>
              <a:gd name="T49" fmla="*/ 121452 h 472"/>
              <a:gd name="T50" fmla="*/ 53371 w 502"/>
              <a:gd name="T51" fmla="*/ 42275 h 472"/>
              <a:gd name="T52" fmla="*/ 100972 w 502"/>
              <a:gd name="T53" fmla="*/ 15764 h 472"/>
              <a:gd name="T54" fmla="*/ 100972 w 502"/>
              <a:gd name="T55" fmla="*/ 152979 h 472"/>
              <a:gd name="T56" fmla="*/ 138115 w 502"/>
              <a:gd name="T57" fmla="*/ 36901 h 472"/>
              <a:gd name="T58" fmla="*/ 138115 w 502"/>
              <a:gd name="T59" fmla="*/ 36901 h 472"/>
              <a:gd name="T60" fmla="*/ 138115 w 502"/>
              <a:gd name="T61" fmla="*/ 47649 h 472"/>
              <a:gd name="T62" fmla="*/ 164800 w 502"/>
              <a:gd name="T63" fmla="*/ 84551 h 472"/>
              <a:gd name="T64" fmla="*/ 138115 w 502"/>
              <a:gd name="T65" fmla="*/ 121452 h 472"/>
              <a:gd name="T66" fmla="*/ 138115 w 502"/>
              <a:gd name="T67" fmla="*/ 131841 h 472"/>
              <a:gd name="T68" fmla="*/ 180667 w 502"/>
              <a:gd name="T69" fmla="*/ 84551 h 472"/>
              <a:gd name="T70" fmla="*/ 138115 w 502"/>
              <a:gd name="T71" fmla="*/ 36901 h 4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13424" y="2415107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Đỗ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tương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269266" y="2435415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Thịt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lợn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5609895" y="4769254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Đậu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phụ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562056" y="473473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Thịt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lợn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9500116" y="4734731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Tôm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4178636" y="235321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Vịt</a:t>
            </a:r>
            <a:r>
              <a:rPr lang="en-US" sz="2400" dirty="0">
                <a:solidFill>
                  <a:srgbClr val="FFFF00"/>
                </a:solidFill>
              </a:rPr>
              <a:t> quay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6062484" y="2343168"/>
            <a:ext cx="2027914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Đậu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Hà</a:t>
            </a:r>
            <a:r>
              <a:rPr lang="en-US" sz="2400" dirty="0">
                <a:solidFill>
                  <a:srgbClr val="FFFF00"/>
                </a:solidFill>
              </a:rPr>
              <a:t> Lan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8302006" y="230585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Trứng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0470523" y="2304239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Cá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1157120" y="4756559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Cua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331157" y="4804822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Ốc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36943" y="406522"/>
            <a:ext cx="879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11590" y="1704477"/>
            <a:ext cx="2063575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3477" y="1704477"/>
            <a:ext cx="1938021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8065" y="1693030"/>
            <a:ext cx="1966846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1" y="1475877"/>
            <a:ext cx="1804000" cy="1828800"/>
          </a:xfrm>
          <a:prstGeom prst="ellipse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2269" y="1704477"/>
            <a:ext cx="1910755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Flowchart: Alternate Process 37"/>
          <p:cNvSpPr/>
          <p:nvPr/>
        </p:nvSpPr>
        <p:spPr>
          <a:xfrm>
            <a:off x="438759" y="3137781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Mỡ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lợn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2848404" y="3147356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Lạc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5132919" y="3203678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Dừa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7531711" y="3235236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Vừng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9816226" y="3291230"/>
            <a:ext cx="1654302" cy="552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Dầu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ăn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6" name="Freeform 18"/>
          <p:cNvSpPr>
            <a:spLocks noChangeArrowheads="1"/>
          </p:cNvSpPr>
          <p:nvPr/>
        </p:nvSpPr>
        <p:spPr bwMode="auto">
          <a:xfrm>
            <a:off x="184068" y="4706481"/>
            <a:ext cx="1017018" cy="882675"/>
          </a:xfrm>
          <a:custGeom>
            <a:avLst/>
            <a:gdLst>
              <a:gd name="T0" fmla="*/ 221632 w 619"/>
              <a:gd name="T1" fmla="*/ 218649 h 635"/>
              <a:gd name="T2" fmla="*/ 221632 w 619"/>
              <a:gd name="T3" fmla="*/ 218649 h 635"/>
              <a:gd name="T4" fmla="*/ 163535 w 619"/>
              <a:gd name="T5" fmla="*/ 160005 h 635"/>
              <a:gd name="T6" fmla="*/ 190073 w 619"/>
              <a:gd name="T7" fmla="*/ 96292 h 635"/>
              <a:gd name="T8" fmla="*/ 95037 w 619"/>
              <a:gd name="T9" fmla="*/ 0 h 635"/>
              <a:gd name="T10" fmla="*/ 0 w 619"/>
              <a:gd name="T11" fmla="*/ 96292 h 635"/>
              <a:gd name="T12" fmla="*/ 95037 w 619"/>
              <a:gd name="T13" fmla="*/ 191861 h 635"/>
              <a:gd name="T14" fmla="*/ 153134 w 619"/>
              <a:gd name="T15" fmla="*/ 170865 h 635"/>
              <a:gd name="T16" fmla="*/ 211232 w 619"/>
              <a:gd name="T17" fmla="*/ 229509 h 635"/>
              <a:gd name="T18" fmla="*/ 221632 w 619"/>
              <a:gd name="T19" fmla="*/ 229509 h 635"/>
              <a:gd name="T20" fmla="*/ 221632 w 619"/>
              <a:gd name="T21" fmla="*/ 218649 h 635"/>
              <a:gd name="T22" fmla="*/ 95037 w 619"/>
              <a:gd name="T23" fmla="*/ 176295 h 635"/>
              <a:gd name="T24" fmla="*/ 95037 w 619"/>
              <a:gd name="T25" fmla="*/ 176295 h 635"/>
              <a:gd name="T26" fmla="*/ 10400 w 619"/>
              <a:gd name="T27" fmla="*/ 96292 h 635"/>
              <a:gd name="T28" fmla="*/ 95037 w 619"/>
              <a:gd name="T29" fmla="*/ 16290 h 635"/>
              <a:gd name="T30" fmla="*/ 174293 w 619"/>
              <a:gd name="T31" fmla="*/ 96292 h 635"/>
              <a:gd name="T32" fmla="*/ 95037 w 619"/>
              <a:gd name="T33" fmla="*/ 176295 h 6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65910" y="4835436"/>
            <a:ext cx="10413719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 animBg="1"/>
      <p:bldP spid="46" grpId="0" animBg="1"/>
      <p:bldP spid="56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872</Words>
  <Application>Microsoft Office PowerPoint</Application>
  <PresentationFormat>Widescreen</PresentationFormat>
  <Paragraphs>193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Microsoft YaHei</vt:lpstr>
      <vt:lpstr>.VnTime</vt:lpstr>
      <vt:lpstr>Arial</vt:lpstr>
      <vt:lpstr>Arial Unicode MS</vt:lpstr>
      <vt:lpstr>Calibri</vt:lpstr>
      <vt:lpstr>Gill Sans</vt:lpstr>
      <vt:lpstr>HP001 4 hàng</vt:lpstr>
      <vt:lpstr>Lato Light</vt:lpstr>
      <vt:lpstr>Tahoma</vt:lpstr>
      <vt:lpstr>Times New Roman</vt:lpstr>
      <vt:lpstr>UTM Guanine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Hà My Ngô</cp:lastModifiedBy>
  <cp:revision>485</cp:revision>
  <dcterms:created xsi:type="dcterms:W3CDTF">2016-02-25T11:28:00Z</dcterms:created>
  <dcterms:modified xsi:type="dcterms:W3CDTF">2021-09-16T17:50:27Z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