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2"/>
  </p:notesMasterIdLst>
  <p:sldIdLst>
    <p:sldId id="303" r:id="rId3"/>
    <p:sldId id="258" r:id="rId4"/>
    <p:sldId id="298" r:id="rId5"/>
    <p:sldId id="297" r:id="rId6"/>
    <p:sldId id="261" r:id="rId7"/>
    <p:sldId id="262" r:id="rId8"/>
    <p:sldId id="263" r:id="rId9"/>
    <p:sldId id="285" r:id="rId10"/>
    <p:sldId id="264" r:id="rId11"/>
    <p:sldId id="265" r:id="rId12"/>
    <p:sldId id="266" r:id="rId13"/>
    <p:sldId id="269" r:id="rId14"/>
    <p:sldId id="268" r:id="rId15"/>
    <p:sldId id="300" r:id="rId16"/>
    <p:sldId id="287" r:id="rId17"/>
    <p:sldId id="279" r:id="rId18"/>
    <p:sldId id="301" r:id="rId19"/>
    <p:sldId id="299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80BE3-99DF-45EB-A373-6B0CFA4F6C95}" v="159" dt="2021-11-09T04:57:58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9781-6E0F-4023-80E7-B91A3078B8C5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59D4E-7161-4DE6-A626-336256656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7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1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6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3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3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0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7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1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4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1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2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EA46-6839-4301-B344-DD1E7F3F1B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F61A-CFC2-4047-B072-EFFC82AF77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4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32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70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05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052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45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4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10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3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76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07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34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0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5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2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87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5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3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9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1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693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6.xml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png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tags" Target="../tags/tag12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19" Type="http://schemas.openxmlformats.org/officeDocument/2006/relationships/image" Target="../media/image84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gif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241.png"/><Relationship Id="rId10" Type="http://schemas.openxmlformats.org/officeDocument/2006/relationships/image" Target="../media/image26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7" y="3960789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grpSp>
        <p:nvGrpSpPr>
          <p:cNvPr id="16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489298" y="2180845"/>
            <a:ext cx="7724086" cy="2939431"/>
            <a:chOff x="1513192" y="1554345"/>
            <a:chExt cx="9542584" cy="2489152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25" y="-211228"/>
            <a:ext cx="2392073" cy="2392073"/>
          </a:xfrm>
          <a:prstGeom prst="rect">
            <a:avLst/>
          </a:prstGeom>
        </p:spPr>
      </p:pic>
      <p:sp>
        <p:nvSpPr>
          <p:cNvPr id="28" name="文本框 3"/>
          <p:cNvSpPr txBox="1"/>
          <p:nvPr/>
        </p:nvSpPr>
        <p:spPr>
          <a:xfrm>
            <a:off x="3053804" y="3247170"/>
            <a:ext cx="6595074" cy="11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ĐỀ - XI – MÉT VUÔNG</a:t>
            </a:r>
            <a:endParaRPr kumimoji="0" lang="zh-CN" alt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5145412" y="2454499"/>
            <a:ext cx="2286267" cy="809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Toán lớp 4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SGK/62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CD7FF3-233D-4F21-96FC-B4975FCEF7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2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81">
        <p14:window dir="vert"/>
      </p:transition>
    </mc:Choice>
    <mc:Fallback xmlns="">
      <p:transition spd="slow" advTm="16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609600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28887" y="1622646"/>
            <a:ext cx="62549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57">
        <p14:window dir="vert"/>
      </p:transition>
    </mc:Choice>
    <mc:Fallback xmlns="">
      <p:transition spd="slow" advTm="5257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3" objId="12"/>
        <p14:stopEvt time="3107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8906" y="447410"/>
            <a:ext cx="4493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Bài 1: </a:t>
            </a:r>
            <a:r>
              <a:rPr lang="en-US" sz="36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iCiel Alina" pitchFamily="50" charset="0"/>
                <a:cs typeface="Times New Roman" panose="02020603050405020304" pitchFamily="18" charset="0"/>
              </a:rPr>
              <a:t>Đọc </a:t>
            </a: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(SGK/ 63)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blipFill>
                <a:blip r:embed="rId5"/>
                <a:stretch>
                  <a:fillRect l="-1174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911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blipFill>
                <a:blip r:embed="rId6"/>
                <a:stretch>
                  <a:fillRect l="-1023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1952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blipFill>
                <a:blip r:embed="rId7"/>
                <a:stretch>
                  <a:fillRect l="-877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550" dirty="0">
                    <a:solidFill>
                      <a:schemeClr val="accent2">
                        <a:lumMod val="75000"/>
                      </a:schemeClr>
                    </a:solidFill>
                  </a:rPr>
                  <a:t>492 000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55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55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blipFill>
                <a:blip r:embed="rId8"/>
                <a:stretch>
                  <a:fillRect l="-6881" t="-1320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560144" cy="3411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8193" y="1920757"/>
            <a:ext cx="63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hai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8193" y="2904416"/>
            <a:ext cx="88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mười một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8193" y="3888075"/>
            <a:ext cx="10208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chín trăm năm mươi hai đề - xi – mét vuông</a:t>
            </a:r>
            <a:endParaRPr lang="vi-VN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5224" y="4823558"/>
            <a:ext cx="981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trăm chín mươi hai nghìn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431710" y="5912513"/>
            <a:ext cx="11428058" cy="76878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: Ta đọc số trước sau đó đọc tên kí hiệu đơn vị đo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0" y="5969045"/>
            <a:ext cx="762345" cy="712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0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511">
        <p15:prstTrans prst="drape"/>
      </p:transition>
    </mc:Choice>
    <mc:Fallback xmlns="">
      <p:transition spd="slow" advTm="3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0562" y="364753"/>
            <a:ext cx="7218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2: Viết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theo mẫu: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(SGK/63)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63638"/>
              </p:ext>
            </p:extLst>
          </p:nvPr>
        </p:nvGraphicFramePr>
        <p:xfrm>
          <a:off x="986733" y="1428511"/>
          <a:ext cx="10331013" cy="3875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19631">
                  <a:extLst>
                    <a:ext uri="{9D8B030D-6E8A-4147-A177-3AD203B41FA5}">
                      <a16:colId xmlns:a16="http://schemas.microsoft.com/office/drawing/2014/main" val="673137784"/>
                    </a:ext>
                  </a:extLst>
                </a:gridCol>
                <a:gridCol w="1811382">
                  <a:extLst>
                    <a:ext uri="{9D8B030D-6E8A-4147-A177-3AD203B41FA5}">
                      <a16:colId xmlns:a16="http://schemas.microsoft.com/office/drawing/2014/main" val="295228263"/>
                    </a:ext>
                  </a:extLst>
                </a:gridCol>
              </a:tblGrid>
              <a:tr h="77506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Viết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33980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05963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15683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83129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9408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2903" y="2297534"/>
            <a:ext cx="5731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 trăm linh hai đề - xi - mét vuông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2903" y="3140326"/>
            <a:ext cx="6020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Tám trăm mười hai đề - xi - mét vuông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3882" y="3806122"/>
            <a:ext cx="836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Một nghìn chín trăm sáu mươi chín đề - xi - mét vuông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32903" y="4598169"/>
            <a:ext cx="7509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Hai nghìn tám trăm mười hai đề - xi - mét vuông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00B0F0"/>
                    </a:solidFill>
                  </a:rPr>
                  <a:t>102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blipFill>
                <a:blip r:embed="rId9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blipFill>
                <a:blip r:embed="rId10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1969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blipFill>
                <a:blip r:embed="rId11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2812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blipFill>
                <a:blip r:embed="rId12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2" y="5303826"/>
            <a:ext cx="1780427" cy="1429924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dừng video để hoàn thành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sửa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8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146">
        <p14:window dir="vert"/>
      </p:transition>
    </mc:Choice>
    <mc:Fallback xmlns="">
      <p:transition spd="slow" advTm="47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435647" y="478545"/>
            <a:ext cx="101906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số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thích hợp vào chỗ chấm: (SGK/64)</a:t>
            </a: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48" y="4762169"/>
            <a:ext cx="1636497" cy="1975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blipFill>
                <a:blip r:embed="rId6"/>
                <a:stretch>
                  <a:fillRect l="-601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blipFill>
                <a:blip r:embed="rId7"/>
                <a:stretch>
                  <a:fillRect l="-538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blipFill>
                <a:blip r:embed="rId8"/>
                <a:stretch>
                  <a:fillRect l="-577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blipFill>
                <a:blip r:embed="rId9"/>
                <a:stretch>
                  <a:fillRect l="-5049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blipFill>
                <a:blip r:embed="rId10"/>
                <a:stretch>
                  <a:fillRect l="-4878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blipFill>
                <a:blip r:embed="rId11"/>
                <a:stretch>
                  <a:fillRect l="-5049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4576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hoàn thành trong 5 phút nhé!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blipFill>
                <a:blip r:embed="rId12"/>
                <a:stretch>
                  <a:fillRect l="-5516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blipFill>
                <a:blip r:embed="rId13"/>
                <a:stretch>
                  <a:fillRect l="-538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199700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blipFill>
                <a:blip r:embed="rId14"/>
                <a:stretch>
                  <a:fillRect l="-378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</a:t>
                </a:r>
                <a:r>
                  <a:rPr lang="en-GB" sz="3600" dirty="0">
                    <a:solidFill>
                      <a:srgbClr val="FF0000"/>
                    </a:solidFill>
                  </a:rPr>
                  <a:t> 4800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blipFill>
                <a:blip r:embed="rId15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blipFill>
                <a:blip r:embed="rId16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99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blipFill>
                <a:blip r:embed="rId17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553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kiểm tra kết quả nhé!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Flowchart: Alternate Process 28"/>
              <p:cNvSpPr/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2400" dirty="0">
                    <a:solidFill>
                      <a:schemeClr val="tx1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4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1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Flowchart: Alternate Proces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blipFill>
                <a:blip r:embed="rId18"/>
                <a:stretch>
                  <a:fillRect b="-11111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303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0"/>
    </mc:Choice>
    <mc:Fallback xmlns="">
      <p:transition spd="slow" advTm="7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1" grpId="1" animBg="1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1512" y="-55618"/>
            <a:ext cx="1423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88155" y="946185"/>
                <a:ext cx="53332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946185"/>
                <a:ext cx="5333255" cy="707886"/>
              </a:xfrm>
              <a:prstGeom prst="rect">
                <a:avLst/>
              </a:prstGeom>
              <a:blipFill>
                <a:blip r:embed="rId5"/>
                <a:stretch>
                  <a:fillRect l="-4119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88155" y="1912235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1912235"/>
                <a:ext cx="5216236" cy="707886"/>
              </a:xfrm>
              <a:prstGeom prst="rect">
                <a:avLst/>
              </a:prstGeom>
              <a:blipFill>
                <a:blip r:embed="rId6"/>
                <a:stretch>
                  <a:fillRect l="-4211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88155" y="28879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2887930"/>
                <a:ext cx="5836598" cy="707886"/>
              </a:xfrm>
              <a:prstGeom prst="rect">
                <a:avLst/>
              </a:prstGeom>
              <a:blipFill>
                <a:blip r:embed="rId7"/>
                <a:stretch>
                  <a:fillRect l="-3762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88155" y="3838094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3838094"/>
                <a:ext cx="5836598" cy="707886"/>
              </a:xfrm>
              <a:prstGeom prst="rect">
                <a:avLst/>
              </a:prstGeom>
              <a:blipFill>
                <a:blip r:embed="rId8"/>
                <a:stretch>
                  <a:fillRect l="-3762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408538" y="-302476"/>
            <a:ext cx="3609736" cy="3662835"/>
            <a:chOff x="58189" y="192079"/>
            <a:chExt cx="5334588" cy="533458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5" b="89994" l="9945" r="97210">
                          <a14:foregroundMark x1="17344" y1="17950" x2="17344" y2="17950"/>
                          <a14:foregroundMark x1="13099" y1="21953" x2="15888" y2="25531"/>
                          <a14:foregroundMark x1="24318" y1="17283" x2="22317" y2="2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988">
              <a:off x="58189" y="192079"/>
              <a:ext cx="5334588" cy="533458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0" b="55250"/>
            <a:stretch/>
          </p:blipFill>
          <p:spPr>
            <a:xfrm>
              <a:off x="1342495" y="1693184"/>
              <a:ext cx="1481194" cy="127223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4200" r="49999"/>
            <a:stretch/>
          </p:blipFill>
          <p:spPr>
            <a:xfrm rot="21082658">
              <a:off x="2731216" y="1925041"/>
              <a:ext cx="1241262" cy="113699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99" t="58400" r="4851" b="8001"/>
            <a:stretch/>
          </p:blipFill>
          <p:spPr>
            <a:xfrm>
              <a:off x="2226384" y="2859373"/>
              <a:ext cx="922710" cy="757096"/>
            </a:xfrm>
            <a:prstGeom prst="rect">
              <a:avLst/>
            </a:prstGeom>
          </p:spPr>
        </p:pic>
      </p:grpSp>
      <p:pic>
        <p:nvPicPr>
          <p:cNvPr id="54" name="Picture 2" descr="https://i.pinimg.com/564x/83/6f/0c/836f0c905e4e2ebe36fc2ed9462d5ec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52" l="0" r="100000">
                        <a14:foregroundMark x1="44326" y1="4579" x2="51773" y2="21418"/>
                        <a14:foregroundMark x1="56383" y1="4727" x2="58333" y2="1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" y="2420624"/>
            <a:ext cx="1958075" cy="23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Alternate Process 16"/>
          <p:cNvSpPr/>
          <p:nvPr/>
        </p:nvSpPr>
        <p:spPr>
          <a:xfrm>
            <a:off x="1328608" y="4881795"/>
            <a:ext cx="10296145" cy="70808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Đổi 2 vế về cùng một đơn vị đo rồi so sánh kết quả 2 vế.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3545398" y="5958790"/>
            <a:ext cx="6429491" cy="5669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dừng video để hoàn thành bài tập nhé!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64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831">
        <p15:prstTrans prst="drape"/>
      </p:transition>
    </mc:Choice>
    <mc:Fallback xmlns="">
      <p:transition spd="slow" advTm="18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6446" y="124413"/>
            <a:ext cx="1423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1326" y="3826621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3826621"/>
                <a:ext cx="5216236" cy="707886"/>
              </a:xfrm>
              <a:prstGeom prst="rect">
                <a:avLst/>
              </a:prstGeom>
              <a:blipFill>
                <a:blip r:embed="rId5"/>
                <a:stretch>
                  <a:fillRect l="-4206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blipFill>
                <a:blip r:embed="rId6"/>
                <a:stretch>
                  <a:fillRect l="-3653" t="-14530" b="-35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blipFill>
                <a:blip r:embed="rId7"/>
                <a:stretch>
                  <a:fillRect l="-3653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4416" y="1419082"/>
                <a:ext cx="53332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/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1419082"/>
                <a:ext cx="5333255" cy="707886"/>
              </a:xfrm>
              <a:prstGeom prst="rect">
                <a:avLst/>
              </a:prstGeom>
              <a:blipFill>
                <a:blip r:embed="rId8"/>
                <a:stretch>
                  <a:fillRect l="-4000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4416" y="1407009"/>
                <a:ext cx="52210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1407009"/>
                <a:ext cx="5221045" cy="707886"/>
              </a:xfrm>
              <a:prstGeom prst="rect">
                <a:avLst/>
              </a:prstGeom>
              <a:blipFill>
                <a:blip r:embed="rId9"/>
                <a:stretch>
                  <a:fillRect l="-4084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owchart: Alternate Process 17"/>
          <p:cNvSpPr/>
          <p:nvPr/>
        </p:nvSpPr>
        <p:spPr>
          <a:xfrm>
            <a:off x="5350852" y="385647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sửa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54880" y="-319771"/>
            <a:ext cx="2697481" cy="2030692"/>
            <a:chOff x="58189" y="192079"/>
            <a:chExt cx="5334588" cy="53345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5" b="89994" l="9945" r="97210">
                          <a14:foregroundMark x1="17344" y1="17950" x2="17344" y2="17950"/>
                          <a14:foregroundMark x1="13099" y1="21953" x2="15888" y2="25531"/>
                          <a14:foregroundMark x1="24318" y1="17283" x2="22317" y2="2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988">
              <a:off x="58189" y="192079"/>
              <a:ext cx="5334588" cy="533458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0" b="55250"/>
            <a:stretch/>
          </p:blipFill>
          <p:spPr>
            <a:xfrm>
              <a:off x="1342495" y="1693184"/>
              <a:ext cx="1481194" cy="12722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4200" r="49999"/>
            <a:stretch/>
          </p:blipFill>
          <p:spPr>
            <a:xfrm rot="21082658">
              <a:off x="2731216" y="1925041"/>
              <a:ext cx="1241262" cy="11369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99" t="58400" r="4851" b="8001"/>
            <a:stretch/>
          </p:blipFill>
          <p:spPr>
            <a:xfrm>
              <a:off x="2226384" y="2859373"/>
              <a:ext cx="922710" cy="7570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61326" y="2322301"/>
                <a:ext cx="47392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2322301"/>
                <a:ext cx="4739246" cy="707886"/>
              </a:xfrm>
              <a:prstGeom prst="rect">
                <a:avLst/>
              </a:prstGeom>
              <a:blipFill>
                <a:blip r:embed="rId15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094598" y="139541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1326" y="3822607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3822607"/>
                <a:ext cx="5216236" cy="707886"/>
              </a:xfrm>
              <a:prstGeom prst="rect">
                <a:avLst/>
              </a:prstGeom>
              <a:blipFill>
                <a:blip r:embed="rId16"/>
                <a:stretch>
                  <a:fillRect l="-4206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4416" y="4646694"/>
                <a:ext cx="317952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4646694"/>
                <a:ext cx="3179525" cy="707886"/>
              </a:xfrm>
              <a:prstGeom prst="rect">
                <a:avLst/>
              </a:prstGeom>
              <a:blipFill>
                <a:blip r:embed="rId17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984529" y="371443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blipFill>
                <a:blip r:embed="rId18"/>
                <a:stretch>
                  <a:fillRect l="-3653" t="-14530" b="-35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268592" y="126898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210600" y="2376390"/>
                <a:ext cx="52105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1950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00" y="2376390"/>
                <a:ext cx="5210529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blipFill>
                <a:blip r:embed="rId20"/>
                <a:stretch>
                  <a:fillRect l="-3653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276298" y="375522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210600" y="4660384"/>
                <a:ext cx="53259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2010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00" y="4660384"/>
                <a:ext cx="5325945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8" y="5229973"/>
            <a:ext cx="2042716" cy="1465821"/>
          </a:xfrm>
          <a:prstGeom prst="rect">
            <a:avLst/>
          </a:prstGeom>
        </p:spPr>
      </p:pic>
      <p:sp>
        <p:nvSpPr>
          <p:cNvPr id="32" name="AutoShape 14"/>
          <p:cNvSpPr>
            <a:spLocks/>
          </p:cNvSpPr>
          <p:nvPr/>
        </p:nvSpPr>
        <p:spPr bwMode="auto">
          <a:xfrm rot="16200000" flipH="1">
            <a:off x="3827420" y="1207439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7" name="AutoShape 14"/>
          <p:cNvSpPr>
            <a:spLocks/>
          </p:cNvSpPr>
          <p:nvPr/>
        </p:nvSpPr>
        <p:spPr bwMode="auto">
          <a:xfrm rot="16200000" flipH="1">
            <a:off x="1600692" y="3682060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8" name="AutoShape 14"/>
          <p:cNvSpPr>
            <a:spLocks/>
          </p:cNvSpPr>
          <p:nvPr/>
        </p:nvSpPr>
        <p:spPr bwMode="auto">
          <a:xfrm rot="16200000" flipH="1">
            <a:off x="10270892" y="1202886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990000"/>
              </a:solidFill>
            </a:endParaRPr>
          </a:p>
        </p:txBody>
      </p:sp>
      <p:sp>
        <p:nvSpPr>
          <p:cNvPr id="39" name="AutoShape 14"/>
          <p:cNvSpPr>
            <a:spLocks/>
          </p:cNvSpPr>
          <p:nvPr/>
        </p:nvSpPr>
        <p:spPr bwMode="auto">
          <a:xfrm rot="16200000" flipH="1">
            <a:off x="10252301" y="3673244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99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51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515">
        <p15:prstTrans prst="drape"/>
      </p:transition>
    </mc:Choice>
    <mc:Fallback xmlns="">
      <p:transition spd="slow" advTm="139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35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6" grpId="0"/>
      <p:bldP spid="32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2112" y="51950"/>
            <a:ext cx="70198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 5: Đúng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ghi Đ, sai ghi S </a:t>
            </a: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8105" y="929015"/>
            <a:ext cx="1800000" cy="180000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94098" y="1275072"/>
            <a:ext cx="4234407" cy="1051298"/>
          </a:xfrm>
          <a:prstGeom prst="rect">
            <a:avLst/>
          </a:prstGeom>
          <a:solidFill>
            <a:srgbClr val="FF66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6026" y="4168858"/>
            <a:ext cx="93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và hình chữ nhật không bằng nhau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520" y="3348582"/>
            <a:ext cx="941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 vuông và hình chữ nhật có diện tích bằng nhau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026" y="5018680"/>
            <a:ext cx="10582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lớn hơn diện tích hình chữ nhật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26" y="5879907"/>
            <a:ext cx="10066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chữ nhật lớn hơn diện tích hình vuông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89524" y="3307086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085507" y="4190764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085507" y="5062789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085507" y="6000003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491201" y="161625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34294" y="2263034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3709" y="150833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27783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91">
        <p14:window dir="vert"/>
      </p:transition>
    </mc:Choice>
    <mc:Fallback xmlns="">
      <p:transition spd="slow" advTm="3939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55" y="505368"/>
            <a:ext cx="10133684" cy="2352146"/>
          </a:xfrm>
          <a:prstGeom prst="rect">
            <a:avLst/>
          </a:prstGeom>
        </p:spPr>
      </p:pic>
      <p:sp>
        <p:nvSpPr>
          <p:cNvPr id="109" name="Rectangle 2"/>
          <p:cNvSpPr>
            <a:spLocks noChangeArrowheads="1"/>
          </p:cNvSpPr>
          <p:nvPr/>
        </p:nvSpPr>
        <p:spPr bwMode="auto">
          <a:xfrm>
            <a:off x="1468052" y="3518574"/>
            <a:ext cx="7698659" cy="25237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20 x 5 = 100 cm²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x 1 = 1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dm² = 100 cm².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376612" y="3429000"/>
            <a:ext cx="10943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Áp dụng các công thức: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= chiều dài × chiều rộng;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vuông = cạnh × cạnh.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230990" y="2810688"/>
            <a:ext cx="3953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0"/>
    </mc:Choice>
    <mc:Fallback xmlns="">
      <p:transition spd="slow" advTm="5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2" grpId="0"/>
      <p:bldP spid="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2112" y="51950"/>
            <a:ext cx="70198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 5: Đúng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ghi Đ, sai ghi S </a:t>
            </a: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8105" y="929015"/>
            <a:ext cx="1800000" cy="180000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94098" y="1275072"/>
            <a:ext cx="4234407" cy="1051298"/>
          </a:xfrm>
          <a:prstGeom prst="rect">
            <a:avLst/>
          </a:prstGeom>
          <a:solidFill>
            <a:srgbClr val="FF66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6026" y="4168858"/>
            <a:ext cx="93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và hình chữ nhật không bằng nhau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520" y="3348582"/>
            <a:ext cx="941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 vuông và hình chữ nhật có diện tích bằng nhau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026" y="5018680"/>
            <a:ext cx="10582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lớn hơn diện tích hình chữ nhật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26" y="5879907"/>
            <a:ext cx="10066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chữ nhật lớn hơn diện tích hình vuông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89524" y="3307086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085507" y="4190764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085507" y="5062789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085507" y="6000003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491201" y="161625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61726" y="2355489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3709" y="150833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21417" y="3337927"/>
            <a:ext cx="49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59889" y="41688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59889" y="503708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159889" y="59238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576535" y="1592982"/>
                <a:ext cx="17726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535" y="1592982"/>
                <a:ext cx="177266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09599" y="1455770"/>
                <a:ext cx="17726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599" y="1455770"/>
                <a:ext cx="177266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260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672">
        <p14:window dir="vert"/>
      </p:transition>
    </mc:Choice>
    <mc:Fallback xmlns="">
      <p:transition spd="slow" advTm="36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5" y="900120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530820" y="3093268"/>
            <a:ext cx="760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HẸN GẶP LẠI CÁC EM</a:t>
            </a: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68">
        <p14:reveal/>
      </p:transition>
    </mc:Choice>
    <mc:Fallback xmlns="">
      <p:transition spd="slow" advTm="7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07407E-6 L 4.791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FEDF66-B769-0C4D-B5A9-CD4BDA9960EA}"/>
              </a:ext>
            </a:extLst>
          </p:cNvPr>
          <p:cNvSpPr txBox="1">
            <a:spLocks/>
          </p:cNvSpPr>
          <p:nvPr/>
        </p:nvSpPr>
        <p:spPr>
          <a:xfrm>
            <a:off x="1950299" y="558816"/>
            <a:ext cx="8353647" cy="1087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en-US" altLang="zh-CN" sz="6000" b="1" u="sng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YÊU CẦU CẦN ĐẠT:</a:t>
            </a:r>
            <a:endParaRPr lang="zh-CN" altLang="en-US" sz="6000" b="1" u="sng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đọc, viết số đo diện tích theo đề - xi – mét vuông.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mối quan hệ giữa xăng - ti – mét vuông và 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đề - xi – mét vuông.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76154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defTabSz="66175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Áp dụng kiến thức trên giải quyết các bài toán liên quan.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151" y="-268366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E5D397-B19A-4F29-A5A4-DF695D502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2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68">
        <p14:window dir="vert"/>
      </p:transition>
    </mc:Choice>
    <mc:Fallback xmlns="">
      <p:transition spd="slow" advTm="19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24532" y="1822845"/>
            <a:ext cx="6421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1959352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sz="32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5" y="430306"/>
            <a:ext cx="2186651" cy="2813831"/>
          </a:xfrm>
          <a:prstGeom prst="rect">
            <a:avLst/>
          </a:prstGeom>
        </p:spPr>
      </p:pic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968" y="1102659"/>
            <a:ext cx="14273348" cy="576143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9848" y="3732408"/>
            <a:ext cx="2697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1626" y="4125697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73253" y="4667317"/>
            <a:ext cx="27942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chu vi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71626" y="4125698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2"/>
    </mc:Choice>
    <mc:Fallback xmlns="">
      <p:transition spd="slow" advTm="4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23929" y="1734343"/>
            <a:ext cx="62549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6B3867-1BEF-41C3-99EA-0FB79E2F14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89">
        <p14:window dir="vert"/>
      </p:transition>
    </mc:Choice>
    <mc:Fallback xmlns="">
      <p:transition spd="slow" advTm="288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 isNarration="1"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48" objId="12"/>
        <p14:stopEvt time="1825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79149" y="59386"/>
            <a:ext cx="7321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2" algn="ctr">
              <a:defRPr/>
            </a:pPr>
            <a:r>
              <a:rPr lang="en-US" sz="40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đề - xi – mét vuông</a:t>
            </a:r>
            <a:endParaRPr kumimoji="0" lang="en-US" sz="40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88" y="2290933"/>
            <a:ext cx="3047889" cy="30478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61" y="0"/>
            <a:ext cx="1534545" cy="1534545"/>
          </a:xfrm>
          <a:prstGeom prst="rect">
            <a:avLst/>
          </a:prstGeom>
        </p:spPr>
      </p:pic>
      <p:sp>
        <p:nvSpPr>
          <p:cNvPr id="20" name="AutoShape 96"/>
          <p:cNvSpPr>
            <a:spLocks/>
          </p:cNvSpPr>
          <p:nvPr/>
        </p:nvSpPr>
        <p:spPr bwMode="auto">
          <a:xfrm>
            <a:off x="1495862" y="2290933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1" name="Text Box 23"/>
          <p:cNvSpPr txBox="1"/>
          <p:nvPr/>
        </p:nvSpPr>
        <p:spPr>
          <a:xfrm>
            <a:off x="405442" y="3299442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87790" y="861111"/>
            <a:ext cx="10643250" cy="1071416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người ta còn dùng đơn vị </a:t>
            </a:r>
            <a:r>
              <a:rPr lang="vi-VN" altLang="vi-VN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vuông</a:t>
            </a:r>
            <a:r>
              <a:rPr lang="vi-VN" altLang="vi-VN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Diện tích hình vuông là:</a:t>
                </a:r>
              </a:p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1 x 1 = 1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blipFill>
                <a:blip r:embed="rId8"/>
                <a:stretch>
                  <a:fillRect l="-3782" t="-8333" b="-191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133702" y="2501250"/>
            <a:ext cx="718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Tính diện tích hình vuông có cạnh 1dm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blipFill>
                <a:blip r:embed="rId9"/>
                <a:stretch>
                  <a:fillRect l="-10174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72333837"/>
      </p:ext>
    </p:extLst>
  </p:cSld>
  <p:clrMapOvr>
    <a:masterClrMapping/>
  </p:clrMapOvr>
  <p:transition spd="slow" advTm="58317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5" grpId="0" animBg="1"/>
      <p:bldP spid="2" grpId="0"/>
      <p:bldP spid="1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75" y="1420388"/>
            <a:ext cx="2628690" cy="262869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>
            <a:off x="2898771" y="146329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35242" y="247312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blipFill>
                <a:blip r:embed="rId7"/>
                <a:stretch>
                  <a:fillRect l="-2399" t="-1551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81" y="189240"/>
            <a:ext cx="4254137" cy="4254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đọc là: </a:t>
                </a:r>
                <a14:m>
                  <m:oMath xmlns:m="http://schemas.openxmlformats.org/officeDocument/2006/math"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đề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xi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vu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blipFill>
                <a:blip r:embed="rId9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1935242" y="167064"/>
            <a:ext cx="8443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cách đọc, viết đề - xi –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" y="4540742"/>
            <a:ext cx="1258572" cy="13218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" y="5451303"/>
            <a:ext cx="1258572" cy="132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9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160">
        <p14:doors dir="vert"/>
      </p:transition>
    </mc:Choice>
    <mc:Fallback xmlns="">
      <p:transition spd="slow" advTm="2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5831" y="4702056"/>
            <a:ext cx="3883449" cy="1168216"/>
          </a:xfrm>
          <a:prstGeom prst="rect">
            <a:avLst/>
          </a:prstGeom>
          <a:noFill/>
          <a:ln w="76200">
            <a:solidFill>
              <a:schemeClr val="accent6">
                <a:lumMod val="1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158827" y="320432"/>
            <a:ext cx="10565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 hệ giữa đề xi mét vuông và xăng ti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defRPr/>
                </a:pPr>
                <a:r>
                  <a:rPr lang="vi-VN" sz="36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blipFill>
                <a:blip r:embed="rId5"/>
                <a:stretch>
                  <a:fillRect l="-2938" t="-3125" r="-39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944" y="1580399"/>
            <a:ext cx="4010768" cy="3705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26944" y="49153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blipFill>
                <a:blip r:embed="rId7"/>
                <a:stretch>
                  <a:fillRect l="-5049" t="-12037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blipFill>
                <a:blip r:embed="rId8"/>
                <a:stretch>
                  <a:fillRect t="-13559" b="-355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96"/>
          <p:cNvSpPr>
            <a:spLocks/>
          </p:cNvSpPr>
          <p:nvPr/>
        </p:nvSpPr>
        <p:spPr bwMode="auto">
          <a:xfrm>
            <a:off x="987837" y="15915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6422" y="3140894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stCxn id="16" idx="2"/>
          </p:cNvCxnSpPr>
          <p:nvPr/>
        </p:nvCxnSpPr>
        <p:spPr>
          <a:xfrm>
            <a:off x="1422596" y="5286164"/>
            <a:ext cx="0" cy="238579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blipFill>
                <a:blip r:embed="rId9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61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583">
        <p14:doors dir="vert"/>
      </p:transition>
    </mc:Choice>
    <mc:Fallback xmlns="">
      <p:transition spd="slow" advTm="50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6" grpId="0" animBg="1"/>
      <p:bldP spid="26" grpId="0"/>
      <p:bldP spid="14" grpId="0" animBg="1"/>
      <p:bldP spid="1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654550" y="787978"/>
            <a:ext cx="7315200" cy="5282044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412802" y="49776"/>
            <a:ext cx="4241747" cy="4095504"/>
            <a:chOff x="607074" y="1328253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074" y="1328253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603344" y="3075560"/>
              <a:ext cx="1729920" cy="3483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35742" y="1906456"/>
            <a:ext cx="61671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7" y="5137518"/>
            <a:ext cx="1677072" cy="1813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ln w="0"/>
                    <a:solidFill>
                      <a:srgbClr val="5B9BD5">
                        <a:lumMod val="50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n w="0"/>
                  <a:solidFill>
                    <a:srgbClr val="5B9BD5">
                      <a:lumMod val="50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  <a:blipFill>
                <a:blip r:embed="rId8"/>
                <a:stretch>
                  <a:fillRect l="-2860" t="-15094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111684" y="1835141"/>
            <a:ext cx="6168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 xi mét vuông </a:t>
            </a:r>
            <a:r>
              <a:rPr lang="en-GB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 đơn vị đo diện tích.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6406788" y="4082256"/>
            <a:ext cx="3971108" cy="990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blipFill>
                <a:blip r:embed="rId9"/>
                <a:stretch>
                  <a:fillRect l="-4878" t="-12963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27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898">
        <p:fade/>
      </p:transition>
    </mc:Choice>
    <mc:Fallback xmlns="">
      <p:transition spd="med" advTm="32898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|7.9|5.9|6.7|5.9|4.9|5|8.8|6.5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9.6|7|4.7|21|7.7|1.9|16|15.1|2.5|12|1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4|11.2|5.6|6|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0.6|0.7|0.6|0.7|0.8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5|5.6|16.9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1.4|0.7|6.8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6|4.4|4.9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9.1|9.6|2|1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930</Words>
  <Application>Microsoft Office PowerPoint</Application>
  <PresentationFormat>Widescreen</PresentationFormat>
  <Paragraphs>143</Paragraphs>
  <Slides>19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 Math</vt:lpstr>
      <vt:lpstr>iCiel Alina</vt:lpstr>
      <vt:lpstr>iCiel Cadena</vt:lpstr>
      <vt:lpstr>SVN-Sofia</vt:lpstr>
      <vt:lpstr>Times New Roman</vt:lpstr>
      <vt:lpstr>1_Office Theme</vt:lpstr>
      <vt:lpstr>Flippy Cute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95</cp:revision>
  <dcterms:created xsi:type="dcterms:W3CDTF">2021-10-29T07:54:01Z</dcterms:created>
  <dcterms:modified xsi:type="dcterms:W3CDTF">2022-11-21T22:56:31Z</dcterms:modified>
</cp:coreProperties>
</file>