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513" r:id="rId2"/>
    <p:sldId id="471" r:id="rId3"/>
    <p:sldId id="352" r:id="rId4"/>
    <p:sldId id="514" r:id="rId5"/>
    <p:sldId id="470" r:id="rId6"/>
    <p:sldId id="515" r:id="rId7"/>
    <p:sldId id="494" r:id="rId8"/>
    <p:sldId id="496" r:id="rId9"/>
    <p:sldId id="495" r:id="rId10"/>
    <p:sldId id="497" r:id="rId11"/>
    <p:sldId id="505" r:id="rId12"/>
    <p:sldId id="474" r:id="rId13"/>
    <p:sldId id="475" r:id="rId14"/>
    <p:sldId id="499" r:id="rId15"/>
    <p:sldId id="500" r:id="rId16"/>
    <p:sldId id="501" r:id="rId17"/>
    <p:sldId id="502" r:id="rId18"/>
    <p:sldId id="503" r:id="rId19"/>
    <p:sldId id="506" r:id="rId20"/>
    <p:sldId id="498" r:id="rId21"/>
    <p:sldId id="473" r:id="rId22"/>
    <p:sldId id="507" r:id="rId23"/>
    <p:sldId id="508" r:id="rId24"/>
    <p:sldId id="509" r:id="rId25"/>
    <p:sldId id="511" r:id="rId26"/>
    <p:sldId id="512" r:id="rId27"/>
  </p:sldIdLst>
  <p:sldSz cx="12195175" cy="6859588"/>
  <p:notesSz cx="6858000" cy="9144000"/>
  <p:embeddedFontLst>
    <p:embeddedFont>
      <p:font typeface="UVN La Xanh" panose="020B0604020202020204" charset="0"/>
      <p:regular r:id="rId29"/>
      <p:bold r:id="rId30"/>
      <p:italic r:id="rId31"/>
      <p:boldItalic r:id="rId32"/>
    </p:embeddedFont>
    <p:embeddedFont>
      <p:font typeface="等线 Light" panose="020B0604020202020204" charset="-122"/>
      <p:regular r:id="rId33"/>
    </p:embeddedFont>
    <p:embeddedFont>
      <p:font typeface="Candara" panose="020E050203030302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mfortaa" panose="020B0604020202020204" charset="0"/>
      <p:regular r:id="rId42"/>
      <p:bold r:id="rId43"/>
    </p:embeddedFont>
    <p:embeddedFont>
      <p:font typeface="等线" panose="020B0604020202020204" charset="-122"/>
      <p:regular r:id="rId44"/>
      <p:bold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A11A"/>
    <a:srgbClr val="ED7C68"/>
    <a:srgbClr val="F9F9F9"/>
    <a:srgbClr val="C65885"/>
    <a:srgbClr val="659532"/>
    <a:srgbClr val="ED8550"/>
    <a:srgbClr val="5A7D2D"/>
    <a:srgbClr val="FFC500"/>
    <a:srgbClr val="6D9C20"/>
    <a:srgbClr val="7AB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963" autoAdjust="0"/>
  </p:normalViewPr>
  <p:slideViewPr>
    <p:cSldViewPr snapToGrid="0" showGuides="1">
      <p:cViewPr varScale="1">
        <p:scale>
          <a:sx n="67" d="100"/>
          <a:sy n="67" d="100"/>
        </p:scale>
        <p:origin x="1422" y="66"/>
      </p:cViewPr>
      <p:guideLst>
        <p:guide orient="horz" pos="2161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771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558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chỉ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ví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dụ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472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393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chỉ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ví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dụ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025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13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024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483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956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156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164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883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7691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03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23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384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985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chỉ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ví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dụ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00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625"/>
            <a:ext cx="9146382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874"/>
            <a:ext cx="9146382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420" y="365209"/>
            <a:ext cx="7736314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94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1667" y="2892336"/>
            <a:ext cx="4631206" cy="2920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4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4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4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4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4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4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4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4"/>
              </a:spcBef>
              <a:spcAft>
                <a:spcPts val="2134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1667" y="1272428"/>
            <a:ext cx="4845662" cy="14455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483559" y="143873"/>
            <a:ext cx="2680775" cy="1709568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92015" y="5836806"/>
            <a:ext cx="1355159" cy="809819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9365" y="250732"/>
            <a:ext cx="660897" cy="625829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647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2069" y="1710135"/>
            <a:ext cx="10518338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2069" y="4590527"/>
            <a:ext cx="10518338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50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807" y="1826048"/>
            <a:ext cx="5182950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9" y="365211"/>
            <a:ext cx="10518338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007" y="1681554"/>
            <a:ext cx="5159131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007" y="2505657"/>
            <a:ext cx="5159131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3809" y="1681554"/>
            <a:ext cx="5184537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3809" y="2505657"/>
            <a:ext cx="5184537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308"/>
            <a:ext cx="3933261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4539" y="987654"/>
            <a:ext cx="6173808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877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308"/>
            <a:ext cx="3933261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4539" y="987654"/>
            <a:ext cx="6173808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877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20" y="365211"/>
            <a:ext cx="10518338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20" y="1826048"/>
            <a:ext cx="10518338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20" y="6357823"/>
            <a:ext cx="274391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3" y="6357823"/>
            <a:ext cx="411587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4" y="6357823"/>
            <a:ext cx="274391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324CD1-CE26-4130-AE19-FADB91A588B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3650" y="5709329"/>
            <a:ext cx="1501336" cy="1296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894867-C633-4DBF-A2FF-817AB8FC2746}"/>
              </a:ext>
            </a:extLst>
          </p:cNvPr>
          <p:cNvSpPr txBox="1"/>
          <p:nvPr userDrawn="1"/>
        </p:nvSpPr>
        <p:spPr>
          <a:xfrm>
            <a:off x="0" y="-4121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UVN La Xanh" panose="03020702040502020203" pitchFamily="66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723E5-4E01-451D-B274-B75861F92726}"/>
              </a:ext>
            </a:extLst>
          </p:cNvPr>
          <p:cNvSpPr txBox="1"/>
          <p:nvPr userDrawn="1"/>
        </p:nvSpPr>
        <p:spPr>
          <a:xfrm>
            <a:off x="-7789" y="656518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50000"/>
                  </a:schemeClr>
                </a:solidFill>
                <a:latin typeface="UVN La Xanh" panose="030207020405020202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  <p:sldLayoutId id="2147483707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12.wdp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3.wdp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3.wdp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3.wdp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5.png"/><Relationship Id="rId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>
            <a:extLst>
              <a:ext uri="{FF2B5EF4-FFF2-40B4-BE49-F238E27FC236}">
                <a16:creationId xmlns:a16="http://schemas.microsoft.com/office/drawing/2014/main" id="{3274E8F6-9841-40C3-AF34-48C8A1B9D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" y="0"/>
            <a:ext cx="12194822" cy="701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>
            <a:extLst>
              <a:ext uri="{FF2B5EF4-FFF2-40B4-BE49-F238E27FC236}">
                <a16:creationId xmlns:a16="http://schemas.microsoft.com/office/drawing/2014/main" id="{7C170DBD-7407-46D0-A621-74C4EA0BC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34" y="3542534"/>
            <a:ext cx="2235717" cy="185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>
            <a:extLst>
              <a:ext uri="{FF2B5EF4-FFF2-40B4-BE49-F238E27FC236}">
                <a16:creationId xmlns:a16="http://schemas.microsoft.com/office/drawing/2014/main" id="{421F258A-CC8D-46DC-A069-55A803F3B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793" y="1230534"/>
            <a:ext cx="5443210" cy="291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7F3EF5-28EF-4797-AA84-E4CEF0E562B9}"/>
              </a:ext>
            </a:extLst>
          </p:cNvPr>
          <p:cNvSpPr/>
          <p:nvPr/>
        </p:nvSpPr>
        <p:spPr>
          <a:xfrm>
            <a:off x="5154945" y="2255695"/>
            <a:ext cx="2822435" cy="1454519"/>
          </a:xfrm>
          <a:prstGeom prst="rect">
            <a:avLst/>
          </a:prstGeom>
          <a:noFill/>
        </p:spPr>
        <p:txBody>
          <a:bodyPr lIns="68596" tIns="34299" rIns="68596" bIns="34299">
            <a:spAutoFit/>
          </a:bodyPr>
          <a:lstStyle/>
          <a:p>
            <a:pPr algn="ctr">
              <a:defRPr/>
            </a:pPr>
            <a:r>
              <a:rPr lang="en-US" sz="450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KHỞI</a:t>
            </a:r>
            <a:r>
              <a:rPr lang="en-US" sz="450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50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9932878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310459" y="293107"/>
            <a:ext cx="4758594" cy="6288167"/>
          </a:xfrm>
          <a:prstGeom prst="rect">
            <a:avLst/>
          </a:prstGeom>
          <a:solidFill>
            <a:srgbClr val="F9F9F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33113" y="1649691"/>
            <a:ext cx="546038" cy="4242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/>
          <p:cNvSpPr txBox="1"/>
          <p:nvPr/>
        </p:nvSpPr>
        <p:spPr>
          <a:xfrm>
            <a:off x="6310459" y="401279"/>
            <a:ext cx="4654256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tầm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lũy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tre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bờ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rung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rinh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tuyệt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ra: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trâu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thung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thăng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gặm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;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dòng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đoàn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thuyền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ngược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xuôi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tầng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cò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bay,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algn="r"/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6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Nguyễn</a:t>
            </a:r>
            <a:r>
              <a:rPr lang="en-US" sz="26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26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Hội</a:t>
            </a:r>
            <a:endParaRPr lang="vi-VN" sz="26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>
            <a:off x="5046483" y="262492"/>
            <a:ext cx="1155530" cy="925614"/>
          </a:xfrm>
          <a:prstGeom prst="rect">
            <a:avLst/>
          </a:prstGeom>
        </p:spPr>
      </p:pic>
      <p:sp>
        <p:nvSpPr>
          <p:cNvPr id="16" name="TextBox 1"/>
          <p:cNvSpPr txBox="1"/>
          <p:nvPr/>
        </p:nvSpPr>
        <p:spPr>
          <a:xfrm>
            <a:off x="1463516" y="960872"/>
            <a:ext cx="41607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   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Tìm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trong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đoạn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văn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trên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những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tiếng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có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mô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hình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cấu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tạo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như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sau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(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ứng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với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mỗi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mô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hình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,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tìm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 1 </a:t>
            </a:r>
            <a:r>
              <a:rPr lang="en-US" sz="26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tiếng</a:t>
            </a:r>
            <a:r>
              <a:rPr lang="en-US" sz="2600" b="1" dirty="0">
                <a:solidFill>
                  <a:srgbClr val="ED7C68"/>
                </a:solidFill>
                <a:latin typeface="UTM Avo" panose="02040603050506020204" pitchFamily="18" charset="0"/>
              </a:rPr>
              <a:t>):</a:t>
            </a:r>
            <a:endParaRPr lang="vi-VN" sz="2600" b="1" i="1" dirty="0">
              <a:solidFill>
                <a:srgbClr val="ED7C68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1522870" y="3053753"/>
            <a:ext cx="41607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    a)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Tiếng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chỉ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vần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thanh</a:t>
            </a:r>
            <a:endParaRPr lang="vi-VN" sz="2600" b="1" i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1522870" y="3053753"/>
            <a:ext cx="41607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    b)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Tiếng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đủ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âm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đầu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vần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thanh</a:t>
            </a:r>
            <a:endParaRPr lang="vi-VN" sz="2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407729"/>
              </p:ext>
            </p:extLst>
          </p:nvPr>
        </p:nvGraphicFramePr>
        <p:xfrm>
          <a:off x="947300" y="4153872"/>
          <a:ext cx="5311871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2776">
                  <a:extLst>
                    <a:ext uri="{9D8B030D-6E8A-4147-A177-3AD203B41FA5}">
                      <a16:colId xmlns:a16="http://schemas.microsoft.com/office/drawing/2014/main" val="464386511"/>
                    </a:ext>
                  </a:extLst>
                </a:gridCol>
                <a:gridCol w="1585707">
                  <a:extLst>
                    <a:ext uri="{9D8B030D-6E8A-4147-A177-3AD203B41FA5}">
                      <a16:colId xmlns:a16="http://schemas.microsoft.com/office/drawing/2014/main" val="3765070265"/>
                    </a:ext>
                  </a:extLst>
                </a:gridCol>
                <a:gridCol w="1102563">
                  <a:extLst>
                    <a:ext uri="{9D8B030D-6E8A-4147-A177-3AD203B41FA5}">
                      <a16:colId xmlns:a16="http://schemas.microsoft.com/office/drawing/2014/main" val="3734488808"/>
                    </a:ext>
                  </a:extLst>
                </a:gridCol>
                <a:gridCol w="1460825">
                  <a:extLst>
                    <a:ext uri="{9D8B030D-6E8A-4147-A177-3AD203B41FA5}">
                      <a16:colId xmlns:a16="http://schemas.microsoft.com/office/drawing/2014/main" val="1659890660"/>
                    </a:ext>
                  </a:extLst>
                </a:gridCol>
              </a:tblGrid>
              <a:tr h="391063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tiếng</a:t>
                      </a:r>
                      <a:endParaRPr lang="en-US" sz="2600" b="1" dirty="0">
                        <a:solidFill>
                          <a:srgbClr val="0070C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âm</a:t>
                      </a:r>
                      <a:r>
                        <a:rPr lang="en-US" sz="2600" b="1" baseline="0" dirty="0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đầu</a:t>
                      </a:r>
                      <a:r>
                        <a:rPr lang="en-US" sz="2600" b="1" baseline="0" dirty="0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endParaRPr lang="en-US" sz="2600" b="1" dirty="0">
                        <a:solidFill>
                          <a:srgbClr val="0070C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vần</a:t>
                      </a:r>
                      <a:r>
                        <a:rPr lang="en-US" sz="2600" b="1" dirty="0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thanh</a:t>
                      </a:r>
                      <a:endParaRPr lang="en-US" sz="2600" b="1" dirty="0">
                        <a:solidFill>
                          <a:srgbClr val="0070C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394969"/>
                  </a:ext>
                </a:extLst>
              </a:tr>
              <a:tr h="391063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ED7C68"/>
                          </a:solidFill>
                          <a:latin typeface="UTM Avo" panose="02040603050506020204" pitchFamily="18" charset="0"/>
                        </a:rPr>
                        <a:t>ao</a:t>
                      </a:r>
                      <a:endParaRPr lang="en-US" sz="2600" b="1" dirty="0">
                        <a:solidFill>
                          <a:srgbClr val="ED7C68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ED7C68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ED7C68"/>
                          </a:solidFill>
                          <a:latin typeface="UTM Avo" panose="02040603050506020204" pitchFamily="18" charset="0"/>
                        </a:rPr>
                        <a:t>ao</a:t>
                      </a:r>
                      <a:endParaRPr lang="en-US" sz="2600" b="1" dirty="0">
                        <a:solidFill>
                          <a:srgbClr val="ED7C68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ED7C68"/>
                          </a:solidFill>
                          <a:latin typeface="UTM Avo" panose="02040603050506020204" pitchFamily="18" charset="0"/>
                        </a:rPr>
                        <a:t>ngang</a:t>
                      </a:r>
                      <a:endParaRPr lang="en-US" sz="2600" b="1" dirty="0">
                        <a:solidFill>
                          <a:srgbClr val="ED7C68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21065"/>
                  </a:ext>
                </a:extLst>
              </a:tr>
            </a:tbl>
          </a:graphicData>
        </a:graphic>
      </p:graphicFrame>
      <p:sp>
        <p:nvSpPr>
          <p:cNvPr id="14" name="TextBox 1"/>
          <p:cNvSpPr txBox="1"/>
          <p:nvPr/>
        </p:nvSpPr>
        <p:spPr>
          <a:xfrm>
            <a:off x="1168635" y="3946305"/>
            <a:ext cx="4730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   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Tất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cả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còn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lại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đều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đủ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3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bộ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phận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109232"/>
              </p:ext>
            </p:extLst>
          </p:nvPr>
        </p:nvGraphicFramePr>
        <p:xfrm>
          <a:off x="953314" y="5032215"/>
          <a:ext cx="5299841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0142">
                  <a:extLst>
                    <a:ext uri="{9D8B030D-6E8A-4147-A177-3AD203B41FA5}">
                      <a16:colId xmlns:a16="http://schemas.microsoft.com/office/drawing/2014/main" val="464386511"/>
                    </a:ext>
                  </a:extLst>
                </a:gridCol>
                <a:gridCol w="1582115">
                  <a:extLst>
                    <a:ext uri="{9D8B030D-6E8A-4147-A177-3AD203B41FA5}">
                      <a16:colId xmlns:a16="http://schemas.microsoft.com/office/drawing/2014/main" val="3765070265"/>
                    </a:ext>
                  </a:extLst>
                </a:gridCol>
                <a:gridCol w="1100066">
                  <a:extLst>
                    <a:ext uri="{9D8B030D-6E8A-4147-A177-3AD203B41FA5}">
                      <a16:colId xmlns:a16="http://schemas.microsoft.com/office/drawing/2014/main" val="3734488808"/>
                    </a:ext>
                  </a:extLst>
                </a:gridCol>
                <a:gridCol w="1457518">
                  <a:extLst>
                    <a:ext uri="{9D8B030D-6E8A-4147-A177-3AD203B41FA5}">
                      <a16:colId xmlns:a16="http://schemas.microsoft.com/office/drawing/2014/main" val="1659890660"/>
                    </a:ext>
                  </a:extLst>
                </a:gridCol>
              </a:tblGrid>
              <a:tr h="391063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tiếng</a:t>
                      </a:r>
                      <a:endParaRPr lang="en-US" sz="2600" b="1" dirty="0">
                        <a:solidFill>
                          <a:srgbClr val="0070C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âm</a:t>
                      </a:r>
                      <a:r>
                        <a:rPr lang="en-US" sz="2600" b="1" baseline="0" dirty="0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đầu</a:t>
                      </a:r>
                      <a:r>
                        <a:rPr lang="en-US" sz="2600" b="1" baseline="0" dirty="0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endParaRPr lang="en-US" sz="2600" b="1" dirty="0">
                        <a:solidFill>
                          <a:srgbClr val="0070C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vần</a:t>
                      </a:r>
                      <a:r>
                        <a:rPr lang="en-US" sz="2600" b="1" dirty="0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thanh</a:t>
                      </a:r>
                      <a:endParaRPr lang="en-US" sz="2600" b="1" dirty="0">
                        <a:solidFill>
                          <a:srgbClr val="0070C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394969"/>
                  </a:ext>
                </a:extLst>
              </a:tr>
              <a:tr h="391063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ED7C68"/>
                          </a:solidFill>
                          <a:latin typeface="UTM Avo" panose="02040603050506020204" pitchFamily="18" charset="0"/>
                        </a:rPr>
                        <a:t>dưới</a:t>
                      </a:r>
                      <a:endParaRPr lang="en-US" sz="2600" b="1" dirty="0">
                        <a:solidFill>
                          <a:srgbClr val="ED7C68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ED7C68"/>
                          </a:solidFill>
                          <a:latin typeface="UTM Avo" panose="02040603050506020204" pitchFamily="18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ED7C68"/>
                          </a:solidFill>
                          <a:latin typeface="UTM Avo" panose="02040603050506020204" pitchFamily="18" charset="0"/>
                        </a:rPr>
                        <a:t>ươi</a:t>
                      </a:r>
                      <a:endParaRPr lang="en-US" sz="2600" b="1" dirty="0">
                        <a:solidFill>
                          <a:srgbClr val="ED7C68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ED7C68"/>
                          </a:solidFill>
                          <a:latin typeface="UTM Avo" panose="02040603050506020204" pitchFamily="18" charset="0"/>
                        </a:rPr>
                        <a:t>sắc</a:t>
                      </a:r>
                      <a:endParaRPr lang="en-US" sz="2600" b="1" dirty="0">
                        <a:solidFill>
                          <a:srgbClr val="ED7C68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21065"/>
                  </a:ext>
                </a:extLst>
              </a:tr>
              <a:tr h="391063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ED7C68"/>
                          </a:solidFill>
                          <a:latin typeface="UTM Avo" panose="02040603050506020204" pitchFamily="18" charset="0"/>
                        </a:rPr>
                        <a:t>tầm</a:t>
                      </a:r>
                      <a:endParaRPr lang="en-US" sz="2600" b="1" dirty="0">
                        <a:solidFill>
                          <a:srgbClr val="ED7C68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ED7C68"/>
                          </a:solidFill>
                          <a:latin typeface="UTM Avo" panose="02040603050506020204" pitchFamily="18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ED7C68"/>
                          </a:solidFill>
                          <a:latin typeface="UTM Avo" panose="02040603050506020204" pitchFamily="18" charset="0"/>
                        </a:rPr>
                        <a:t>âm</a:t>
                      </a:r>
                      <a:endParaRPr lang="en-US" sz="2600" b="1" dirty="0">
                        <a:solidFill>
                          <a:srgbClr val="ED7C68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ED7C68"/>
                          </a:solidFill>
                          <a:latin typeface="UTM Avo" panose="02040603050506020204" pitchFamily="18" charset="0"/>
                        </a:rPr>
                        <a:t>huyền</a:t>
                      </a:r>
                      <a:endParaRPr lang="en-US" sz="2600" b="1" dirty="0">
                        <a:solidFill>
                          <a:srgbClr val="ED7C68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059081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1730649">
            <a:off x="6274033" y="196910"/>
            <a:ext cx="548977" cy="4397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flipH="1">
            <a:off x="398782" y="1861794"/>
            <a:ext cx="410015" cy="3284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20092761" flipH="1">
            <a:off x="1601173" y="377567"/>
            <a:ext cx="484342" cy="3879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6751741">
            <a:off x="961293" y="879373"/>
            <a:ext cx="795771" cy="6374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5874269" flipH="1">
            <a:off x="382058" y="781279"/>
            <a:ext cx="484342" cy="38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5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7" grpId="0"/>
      <p:bldP spid="17" grpId="1"/>
      <p:bldP spid="18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9683" y="150829"/>
            <a:ext cx="11840066" cy="65233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0030D7B8-9DBC-458B-B807-B429CFBB9FC3}"/>
              </a:ext>
            </a:extLst>
          </p:cNvPr>
          <p:cNvSpPr txBox="1"/>
          <p:nvPr/>
        </p:nvSpPr>
        <p:spPr>
          <a:xfrm>
            <a:off x="227202" y="4993514"/>
            <a:ext cx="1160439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</a:t>
            </a: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 cũng phải có vần v</a:t>
            </a: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thanh. Có tiếng không có âm đầu.</a:t>
            </a:r>
            <a:endParaRPr lang="en-US" altLang="en-US" sz="4000" b="1" dirty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511CED70-9E43-4D11-B1D5-A44734A78167}"/>
              </a:ext>
            </a:extLst>
          </p:cNvPr>
          <p:cNvSpPr txBox="1"/>
          <p:nvPr/>
        </p:nvSpPr>
        <p:spPr>
          <a:xfrm>
            <a:off x="227202" y="1624400"/>
            <a:ext cx="796367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tiếng gồm 3 bộ phận:</a:t>
            </a:r>
            <a:endParaRPr lang="en-US" altLang="en-US" sz="4000" b="1" dirty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5" name="Group 39">
            <a:extLst>
              <a:ext uri="{FF2B5EF4-FFF2-40B4-BE49-F238E27FC236}">
                <a16:creationId xmlns:a16="http://schemas.microsoft.com/office/drawing/2014/main" id="{EA5E6292-90D1-48BB-964B-D5EEC2E751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0030959"/>
              </p:ext>
            </p:extLst>
          </p:nvPr>
        </p:nvGraphicFramePr>
        <p:xfrm>
          <a:off x="2324666" y="2583334"/>
          <a:ext cx="7645138" cy="205295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22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789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6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thanh</a:t>
                      </a:r>
                      <a:endParaRPr kumimoji="0" lang="en-US" altLang="en-US" sz="6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0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6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âm</a:t>
                      </a:r>
                      <a:r>
                        <a:rPr kumimoji="0" lang="en-US" altLang="en-US" sz="6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6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đầu</a:t>
                      </a:r>
                      <a:endParaRPr kumimoji="0" lang="en-US" altLang="en-US" sz="6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6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vần</a:t>
                      </a:r>
                      <a:endParaRPr kumimoji="0" lang="en-US" altLang="en-US" sz="6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E9EEB710-7041-44AF-8721-E9F180F72BDB}"/>
              </a:ext>
            </a:extLst>
          </p:cNvPr>
          <p:cNvGrpSpPr/>
          <p:nvPr/>
        </p:nvGrpSpPr>
        <p:grpSpPr>
          <a:xfrm>
            <a:off x="1492367" y="150829"/>
            <a:ext cx="9810371" cy="2580812"/>
            <a:chOff x="1901160" y="1416100"/>
            <a:chExt cx="5995040" cy="2580812"/>
          </a:xfrm>
        </p:grpSpPr>
        <p:sp>
          <p:nvSpPr>
            <p:cNvPr id="17" name="文本框 15"/>
            <p:cNvSpPr txBox="1"/>
            <p:nvPr/>
          </p:nvSpPr>
          <p:spPr>
            <a:xfrm>
              <a:off x="1901160" y="1442367"/>
              <a:ext cx="159375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ln w="38100" cmpd="tri">
                    <a:solidFill>
                      <a:srgbClr val="FFD33F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Bell" panose="02040603050506020204" pitchFamily="18" charset="0"/>
                  <a:ea typeface="字体视界-遇见字体" panose="02010601030101010101" pitchFamily="2" charset="-122"/>
                  <a:cs typeface="Times New Roman" panose="02020603050405020304" pitchFamily="18" charset="0"/>
                </a:rPr>
                <a:t>Cấu</a:t>
              </a:r>
              <a:endParaRPr lang="zh-CN" altLang="en-US" sz="8000" dirty="0">
                <a:ln w="38100" cmpd="tri">
                  <a:solidFill>
                    <a:srgbClr val="FFD33F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ea typeface="字体视界-遇见字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5">
              <a:extLst>
                <a:ext uri="{FF2B5EF4-FFF2-40B4-BE49-F238E27FC236}">
                  <a16:creationId xmlns:a16="http://schemas.microsoft.com/office/drawing/2014/main" id="{490DDBED-06DF-4949-BAF8-DFEFC7B24622}"/>
                </a:ext>
              </a:extLst>
            </p:cNvPr>
            <p:cNvSpPr txBox="1"/>
            <p:nvPr/>
          </p:nvSpPr>
          <p:spPr>
            <a:xfrm>
              <a:off x="3350115" y="1435437"/>
              <a:ext cx="15937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ln w="38100" cmpd="tri">
                    <a:solidFill>
                      <a:srgbClr val="D99694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Bell" panose="02040603050506020204" pitchFamily="18" charset="0"/>
                  <a:ea typeface="字体视界-遇见字体" panose="02010601030101010101" pitchFamily="2" charset="-122"/>
                  <a:cs typeface="Times New Roman" panose="02020603050405020304" pitchFamily="18" charset="0"/>
                </a:rPr>
                <a:t>tạo</a:t>
              </a:r>
              <a:endParaRPr lang="zh-CN" altLang="en-US" sz="8000" dirty="0">
                <a:ln w="38100" cmpd="tri">
                  <a:solidFill>
                    <a:srgbClr val="D99694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ea typeface="字体视界-遇见字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5">
              <a:extLst>
                <a:ext uri="{FF2B5EF4-FFF2-40B4-BE49-F238E27FC236}">
                  <a16:creationId xmlns:a16="http://schemas.microsoft.com/office/drawing/2014/main" id="{01A0F82B-0A06-48C3-8785-8E16A1FA0444}"/>
                </a:ext>
              </a:extLst>
            </p:cNvPr>
            <p:cNvSpPr txBox="1"/>
            <p:nvPr/>
          </p:nvSpPr>
          <p:spPr>
            <a:xfrm>
              <a:off x="4574251" y="1416100"/>
              <a:ext cx="159375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ln w="38100" cmpd="tri">
                    <a:solidFill>
                      <a:srgbClr val="31859C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UTM Bell" panose="02040603050506020204" pitchFamily="18" charset="0"/>
                  <a:ea typeface="字体视界-遇见字体" panose="02010601030101010101" pitchFamily="2" charset="-122"/>
                  <a:cs typeface="Times New Roman" panose="02020603050405020304" pitchFamily="18" charset="0"/>
                </a:rPr>
                <a:t>của</a:t>
              </a:r>
              <a:endParaRPr lang="zh-CN" altLang="en-US" sz="8000" dirty="0">
                <a:ln w="38100" cmpd="tri">
                  <a:solidFill>
                    <a:srgbClr val="31859C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ea typeface="字体视界-遇见字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15">
              <a:extLst>
                <a:ext uri="{FF2B5EF4-FFF2-40B4-BE49-F238E27FC236}">
                  <a16:creationId xmlns:a16="http://schemas.microsoft.com/office/drawing/2014/main" id="{143F0BB7-6D1A-4C78-857E-74ADF0FE99ED}"/>
                </a:ext>
              </a:extLst>
            </p:cNvPr>
            <p:cNvSpPr txBox="1"/>
            <p:nvPr/>
          </p:nvSpPr>
          <p:spPr>
            <a:xfrm>
              <a:off x="5829297" y="1425769"/>
              <a:ext cx="206690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ln w="38100" cmpd="tri">
                    <a:solidFill>
                      <a:srgbClr val="E34800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Bell" panose="02040603050506020204" pitchFamily="18" charset="0"/>
                  <a:ea typeface="字体视界-遇见字体" panose="02010601030101010101" pitchFamily="2" charset="-122"/>
                  <a:cs typeface="Times New Roman" panose="02020603050405020304" pitchFamily="18" charset="0"/>
                </a:rPr>
                <a:t>tiếng</a:t>
              </a:r>
              <a:endParaRPr lang="zh-CN" altLang="en-US" sz="8000" dirty="0">
                <a:ln w="38100" cmpd="tri">
                  <a:solidFill>
                    <a:srgbClr val="E348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ea typeface="字体视界-遇见字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65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1"/>
          <p:cNvSpPr txBox="1"/>
          <p:nvPr/>
        </p:nvSpPr>
        <p:spPr>
          <a:xfrm>
            <a:off x="678729" y="1192343"/>
            <a:ext cx="107277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tầm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lũy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tre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bờ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rung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rinh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tuyệt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ra: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trâu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thung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gặm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thuyền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xuôi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cò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bay,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algn="r"/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Nguyễn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Hội</a:t>
            </a:r>
            <a:endParaRPr lang="vi-VN" sz="2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4" y="4301538"/>
            <a:ext cx="5621377" cy="22508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2932" y="4293737"/>
            <a:ext cx="5630416" cy="22544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flipH="1">
            <a:off x="1068970" y="5095590"/>
            <a:ext cx="812411" cy="6507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>
            <a:off x="9814633" y="4930220"/>
            <a:ext cx="1158587" cy="928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26" b="96246" l="0" r="48554">
                        <a14:foregroundMark x1="26074" y1="20946" x2="30165" y2="2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141"/>
          <a:stretch/>
        </p:blipFill>
        <p:spPr>
          <a:xfrm>
            <a:off x="2076732" y="3702392"/>
            <a:ext cx="1854094" cy="2046226"/>
          </a:xfrm>
          <a:prstGeom prst="rect">
            <a:avLst/>
          </a:prstGeom>
        </p:spPr>
      </p:pic>
      <p:sp>
        <p:nvSpPr>
          <p:cNvPr id="44" name="TextBox 1"/>
          <p:cNvSpPr txBox="1"/>
          <p:nvPr/>
        </p:nvSpPr>
        <p:spPr>
          <a:xfrm>
            <a:off x="3489137" y="4293737"/>
            <a:ext cx="6130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*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đoạn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văn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: </a:t>
            </a:r>
          </a:p>
          <a:p>
            <a:pPr algn="ctr"/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3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đơn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, 3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ghép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, 3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láy</a:t>
            </a:r>
            <a:endParaRPr lang="vi-VN" sz="3200" b="1" i="1" dirty="0">
              <a:solidFill>
                <a:srgbClr val="ED7C68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32030" y="1566422"/>
            <a:ext cx="2439970" cy="3995392"/>
            <a:chOff x="1981201" y="1566422"/>
            <a:chExt cx="2439970" cy="3995392"/>
          </a:xfrm>
        </p:grpSpPr>
        <p:sp>
          <p:nvSpPr>
            <p:cNvPr id="34" name="Rectangle 33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65885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gồm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1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ăn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uống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mặc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nước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mây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bảng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lá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…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48521" y="1566422"/>
            <a:ext cx="2439970" cy="3995392"/>
            <a:chOff x="1981201" y="1566422"/>
            <a:chExt cx="2439970" cy="3995392"/>
          </a:xfrm>
        </p:grpSpPr>
        <p:sp>
          <p:nvSpPr>
            <p:cNvPr id="37" name="Rectangle 36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ghép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ghép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lại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65012" y="1566422"/>
            <a:ext cx="2439970" cy="3995392"/>
            <a:chOff x="1981201" y="1566422"/>
            <a:chExt cx="2439970" cy="3995392"/>
          </a:xfrm>
        </p:grpSpPr>
        <p:sp>
          <p:nvSpPr>
            <p:cNvPr id="40" name="Rectangle 39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láy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phối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hợp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âm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hay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vần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giống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565012" y="756211"/>
            <a:ext cx="2439970" cy="699154"/>
            <a:chOff x="1981201" y="1566422"/>
            <a:chExt cx="2439970" cy="3995392"/>
          </a:xfrm>
        </p:grpSpPr>
        <p:sp>
          <p:nvSpPr>
            <p:cNvPr id="49" name="Rectangle 48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láy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839096" y="738341"/>
            <a:ext cx="2439970" cy="699154"/>
            <a:chOff x="1981201" y="1566422"/>
            <a:chExt cx="2439970" cy="3995392"/>
          </a:xfrm>
        </p:grpSpPr>
        <p:sp>
          <p:nvSpPr>
            <p:cNvPr id="52" name="Rectangle 51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ghép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132030" y="720471"/>
            <a:ext cx="2439970" cy="699154"/>
            <a:chOff x="1981201" y="1566422"/>
            <a:chExt cx="2439970" cy="3995392"/>
          </a:xfrm>
        </p:grpSpPr>
        <p:sp>
          <p:nvSpPr>
            <p:cNvPr id="55" name="Rectangle 54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đơn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860893" y="5448982"/>
            <a:ext cx="13970348" cy="1337456"/>
            <a:chOff x="345193" y="5357570"/>
            <a:chExt cx="13970348" cy="1337456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>
              <a:off x="345193" y="5361892"/>
              <a:ext cx="4850396" cy="133313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>
              <a:off x="4863293" y="5359731"/>
              <a:ext cx="4850396" cy="133313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>
              <a:off x="9465145" y="5357570"/>
              <a:ext cx="4850396" cy="1333134"/>
            </a:xfrm>
            <a:prstGeom prst="rect">
              <a:avLst/>
            </a:prstGeom>
          </p:spPr>
        </p:pic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493" y="4263190"/>
            <a:ext cx="2593169" cy="209363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37410"/>
            <a:ext cx="2686639" cy="21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1"/>
          <p:cNvSpPr txBox="1"/>
          <p:nvPr/>
        </p:nvSpPr>
        <p:spPr>
          <a:xfrm>
            <a:off x="678729" y="1192343"/>
            <a:ext cx="107277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tầm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lũy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tre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bờ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rung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rinh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tuyệt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ra: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trâu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thung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gặm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thuyền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xuôi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cò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bay,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algn="r"/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Nguyễn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Hội</a:t>
            </a:r>
            <a:endParaRPr lang="vi-VN" sz="2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4" y="4301538"/>
            <a:ext cx="5621377" cy="22508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2932" y="4293737"/>
            <a:ext cx="5630416" cy="22544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flipH="1">
            <a:off x="1068970" y="5095590"/>
            <a:ext cx="812411" cy="6507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>
            <a:off x="9814633" y="4930220"/>
            <a:ext cx="1158587" cy="9280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09231" y="4522171"/>
            <a:ext cx="3454551" cy="816098"/>
            <a:chOff x="1981201" y="1566422"/>
            <a:chExt cx="2439970" cy="3995392"/>
          </a:xfrm>
        </p:grpSpPr>
        <p:sp>
          <p:nvSpPr>
            <p:cNvPr id="10" name="Rectangle 9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54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đơn</a:t>
              </a:r>
              <a:endParaRPr lang="en-US" sz="54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32030" y="1566422"/>
            <a:ext cx="2439970" cy="3995392"/>
            <a:chOff x="1981201" y="1566422"/>
            <a:chExt cx="2439970" cy="3995392"/>
          </a:xfrm>
        </p:grpSpPr>
        <p:sp>
          <p:nvSpPr>
            <p:cNvPr id="34" name="Rectangle 33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65885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dưới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tầm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lũy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tre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bờ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ao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gió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rồi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…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48521" y="1566422"/>
            <a:ext cx="2439970" cy="3995392"/>
            <a:chOff x="1981201" y="1566422"/>
            <a:chExt cx="2439970" cy="3995392"/>
          </a:xfrm>
        </p:grpSpPr>
        <p:sp>
          <p:nvSpPr>
            <p:cNvPr id="37" name="Rectangle 36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65012" y="1566422"/>
            <a:ext cx="2439970" cy="3995392"/>
            <a:chOff x="1981201" y="1566422"/>
            <a:chExt cx="2439970" cy="3995392"/>
          </a:xfrm>
        </p:grpSpPr>
        <p:sp>
          <p:nvSpPr>
            <p:cNvPr id="40" name="Rectangle 39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B0F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565012" y="756211"/>
            <a:ext cx="2439970" cy="699154"/>
            <a:chOff x="1981201" y="1566422"/>
            <a:chExt cx="2439970" cy="3995392"/>
          </a:xfrm>
        </p:grpSpPr>
        <p:sp>
          <p:nvSpPr>
            <p:cNvPr id="49" name="Rectangle 48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láy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839096" y="738341"/>
            <a:ext cx="2439970" cy="699154"/>
            <a:chOff x="1981201" y="1566422"/>
            <a:chExt cx="2439970" cy="3995392"/>
          </a:xfrm>
        </p:grpSpPr>
        <p:sp>
          <p:nvSpPr>
            <p:cNvPr id="52" name="Rectangle 51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ghép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132030" y="720471"/>
            <a:ext cx="2439970" cy="699154"/>
            <a:chOff x="1981201" y="1566422"/>
            <a:chExt cx="2439970" cy="3995392"/>
          </a:xfrm>
        </p:grpSpPr>
        <p:sp>
          <p:nvSpPr>
            <p:cNvPr id="55" name="Rectangle 54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đơn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860893" y="5448982"/>
            <a:ext cx="13970348" cy="1337456"/>
            <a:chOff x="345193" y="5357570"/>
            <a:chExt cx="13970348" cy="1337456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>
              <a:off x="345193" y="5361892"/>
              <a:ext cx="4850396" cy="133313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>
              <a:off x="4863293" y="5359731"/>
              <a:ext cx="4850396" cy="133313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>
              <a:off x="9465145" y="5357570"/>
              <a:ext cx="4850396" cy="1333134"/>
            </a:xfrm>
            <a:prstGeom prst="rect">
              <a:avLst/>
            </a:prstGeom>
          </p:spPr>
        </p:pic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493" y="4263190"/>
            <a:ext cx="2593169" cy="209363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37410"/>
            <a:ext cx="2686639" cy="21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2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1"/>
          <p:cNvSpPr txBox="1"/>
          <p:nvPr/>
        </p:nvSpPr>
        <p:spPr>
          <a:xfrm>
            <a:off x="678729" y="1192343"/>
            <a:ext cx="107277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tầm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lũy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tre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bờ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rung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rinh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tuyệt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ra: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trâu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thung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gặm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thuyền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xuôi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cò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bay,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algn="r"/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Nguyễn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Hội</a:t>
            </a:r>
            <a:endParaRPr lang="vi-VN" sz="2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4" y="4301538"/>
            <a:ext cx="5621377" cy="22508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2932" y="4293737"/>
            <a:ext cx="5630416" cy="22544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flipH="1">
            <a:off x="1068970" y="5095590"/>
            <a:ext cx="812411" cy="6507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>
            <a:off x="9814633" y="4930220"/>
            <a:ext cx="1158587" cy="9280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09231" y="4522171"/>
            <a:ext cx="3454551" cy="816098"/>
            <a:chOff x="1981201" y="1566422"/>
            <a:chExt cx="2439970" cy="3995392"/>
          </a:xfrm>
        </p:grpSpPr>
        <p:sp>
          <p:nvSpPr>
            <p:cNvPr id="10" name="Rectangle 9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54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ghép</a:t>
              </a:r>
              <a:endParaRPr lang="en-US" sz="54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7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32030" y="1566422"/>
            <a:ext cx="2439970" cy="3995392"/>
            <a:chOff x="1981201" y="1566422"/>
            <a:chExt cx="2439970" cy="3995392"/>
          </a:xfrm>
        </p:grpSpPr>
        <p:sp>
          <p:nvSpPr>
            <p:cNvPr id="34" name="Rectangle 33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65885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dưới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tầm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lũy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tre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bờ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ao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gió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rồi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…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48521" y="1566422"/>
            <a:ext cx="2439970" cy="3995392"/>
            <a:chOff x="1981201" y="1566422"/>
            <a:chExt cx="2439970" cy="3995392"/>
          </a:xfrm>
        </p:grpSpPr>
        <p:sp>
          <p:nvSpPr>
            <p:cNvPr id="37" name="Rectangle 36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bây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khoai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nước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tuyệt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đẹp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ra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ngược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xuôi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cao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vút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65012" y="1566422"/>
            <a:ext cx="2439970" cy="3995392"/>
            <a:chOff x="1981201" y="1566422"/>
            <a:chExt cx="2439970" cy="3995392"/>
          </a:xfrm>
        </p:grpSpPr>
        <p:sp>
          <p:nvSpPr>
            <p:cNvPr id="40" name="Rectangle 39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B0F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565012" y="756211"/>
            <a:ext cx="2439970" cy="699154"/>
            <a:chOff x="1981201" y="1566422"/>
            <a:chExt cx="2439970" cy="3995392"/>
          </a:xfrm>
        </p:grpSpPr>
        <p:sp>
          <p:nvSpPr>
            <p:cNvPr id="49" name="Rectangle 48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láy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839096" y="738341"/>
            <a:ext cx="2439970" cy="699154"/>
            <a:chOff x="1981201" y="1566422"/>
            <a:chExt cx="2439970" cy="3995392"/>
          </a:xfrm>
        </p:grpSpPr>
        <p:sp>
          <p:nvSpPr>
            <p:cNvPr id="52" name="Rectangle 51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ghép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132030" y="720471"/>
            <a:ext cx="2439970" cy="699154"/>
            <a:chOff x="1981201" y="1566422"/>
            <a:chExt cx="2439970" cy="3995392"/>
          </a:xfrm>
        </p:grpSpPr>
        <p:sp>
          <p:nvSpPr>
            <p:cNvPr id="55" name="Rectangle 54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đơn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860893" y="5448982"/>
            <a:ext cx="13970348" cy="1337456"/>
            <a:chOff x="345193" y="5357570"/>
            <a:chExt cx="13970348" cy="1337456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>
              <a:off x="345193" y="5361892"/>
              <a:ext cx="4850396" cy="133313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>
              <a:off x="4863293" y="5359731"/>
              <a:ext cx="4850396" cy="133313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>
              <a:off x="9465145" y="5357570"/>
              <a:ext cx="4850396" cy="1333134"/>
            </a:xfrm>
            <a:prstGeom prst="rect">
              <a:avLst/>
            </a:prstGeom>
          </p:spPr>
        </p:pic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493" y="4263190"/>
            <a:ext cx="2593169" cy="209363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37410"/>
            <a:ext cx="2686639" cy="21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9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4" y="4301538"/>
            <a:ext cx="5621377" cy="22508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2932" y="4293737"/>
            <a:ext cx="5630416" cy="22544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flipH="1">
            <a:off x="1068970" y="5095590"/>
            <a:ext cx="812411" cy="6507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>
            <a:off x="9814633" y="4930220"/>
            <a:ext cx="1158587" cy="9280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09231" y="4522171"/>
            <a:ext cx="3454551" cy="816098"/>
            <a:chOff x="1981201" y="1566422"/>
            <a:chExt cx="2439970" cy="3995392"/>
          </a:xfrm>
        </p:grpSpPr>
        <p:sp>
          <p:nvSpPr>
            <p:cNvPr id="10" name="Rectangle 9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54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láy</a:t>
              </a:r>
              <a:endParaRPr lang="en-US" sz="54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39266" y="1263192"/>
            <a:ext cx="2466582" cy="4053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54958" y="1666781"/>
            <a:ext cx="950535" cy="4053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5741" y="2136503"/>
            <a:ext cx="1590387" cy="4053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15339" y="2562792"/>
            <a:ext cx="2255826" cy="4053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1"/>
          <p:cNvSpPr txBox="1"/>
          <p:nvPr/>
        </p:nvSpPr>
        <p:spPr>
          <a:xfrm>
            <a:off x="706244" y="1180687"/>
            <a:ext cx="1072770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tầm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lũy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tre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bờ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rung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rinh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tuyệt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ra: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trâu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thung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gặm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thuyền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xuôi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cò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bay,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algn="r"/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Nguyễn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Hội</a:t>
            </a:r>
            <a:endParaRPr lang="vi-VN" sz="2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67165" y="1638205"/>
            <a:ext cx="203368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31405" y="1609629"/>
            <a:ext cx="75572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106646" y="2057845"/>
            <a:ext cx="146598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38115" y="2929948"/>
            <a:ext cx="1967378" cy="23908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4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32030" y="1566422"/>
            <a:ext cx="2439970" cy="3995392"/>
            <a:chOff x="1981201" y="1566422"/>
            <a:chExt cx="2439970" cy="3995392"/>
          </a:xfrm>
        </p:grpSpPr>
        <p:sp>
          <p:nvSpPr>
            <p:cNvPr id="34" name="Rectangle 33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65885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gồm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1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ăn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uống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mặc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nước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mây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bảng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lá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…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48521" y="1566422"/>
            <a:ext cx="2439970" cy="3995392"/>
            <a:chOff x="1981201" y="1566422"/>
            <a:chExt cx="2439970" cy="3995392"/>
          </a:xfrm>
        </p:grpSpPr>
        <p:sp>
          <p:nvSpPr>
            <p:cNvPr id="37" name="Rectangle 36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ghép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ghép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lại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65012" y="1566422"/>
            <a:ext cx="2439970" cy="3995392"/>
            <a:chOff x="1981201" y="1566422"/>
            <a:chExt cx="2439970" cy="3995392"/>
          </a:xfrm>
        </p:grpSpPr>
        <p:sp>
          <p:nvSpPr>
            <p:cNvPr id="40" name="Rectangle 39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láy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phối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hợp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âm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hay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vần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giống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3200" dirty="0">
                  <a:solidFill>
                    <a:srgbClr val="00B0F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565012" y="756211"/>
            <a:ext cx="2439970" cy="699154"/>
            <a:chOff x="1981201" y="1566422"/>
            <a:chExt cx="2439970" cy="3995392"/>
          </a:xfrm>
        </p:grpSpPr>
        <p:sp>
          <p:nvSpPr>
            <p:cNvPr id="49" name="Rectangle 48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láy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839096" y="738341"/>
            <a:ext cx="2439970" cy="699154"/>
            <a:chOff x="1981201" y="1566422"/>
            <a:chExt cx="2439970" cy="3995392"/>
          </a:xfrm>
        </p:grpSpPr>
        <p:sp>
          <p:nvSpPr>
            <p:cNvPr id="52" name="Rectangle 51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ghép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132030" y="720471"/>
            <a:ext cx="2439970" cy="699154"/>
            <a:chOff x="1981201" y="1566422"/>
            <a:chExt cx="2439970" cy="3995392"/>
          </a:xfrm>
        </p:grpSpPr>
        <p:sp>
          <p:nvSpPr>
            <p:cNvPr id="55" name="Rectangle 54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đơn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860893" y="5448982"/>
            <a:ext cx="13970348" cy="1337456"/>
            <a:chOff x="345193" y="5357570"/>
            <a:chExt cx="13970348" cy="1337456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>
              <a:off x="345193" y="5361892"/>
              <a:ext cx="4850396" cy="133313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>
              <a:off x="4863293" y="5359731"/>
              <a:ext cx="4850396" cy="133313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>
              <a:off x="9465145" y="5357570"/>
              <a:ext cx="4850396" cy="1333134"/>
            </a:xfrm>
            <a:prstGeom prst="rect">
              <a:avLst/>
            </a:prstGeom>
          </p:spPr>
        </p:pic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493" y="4263190"/>
            <a:ext cx="2593169" cy="209363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37410"/>
            <a:ext cx="2686639" cy="21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241"/>
            <a:ext cx="12190413" cy="6857107"/>
          </a:xfrm>
          <a:prstGeom prst="rect">
            <a:avLst/>
          </a:prstGeom>
        </p:spPr>
      </p:pic>
      <p:grpSp>
        <p:nvGrpSpPr>
          <p:cNvPr id="30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044194" y="1461397"/>
            <a:ext cx="10337168" cy="2762865"/>
            <a:chOff x="1513192" y="1554345"/>
            <a:chExt cx="9542584" cy="2489152"/>
          </a:xfrm>
        </p:grpSpPr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4157" y="2071990"/>
            <a:ext cx="11196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5A7D2D"/>
                </a:solidFill>
                <a:latin typeface="UTM Avo" panose="02040603050506020204" pitchFamily="18" charset="0"/>
              </a:rPr>
              <a:t>Con gì đôi cánh mỏng tang</a:t>
            </a:r>
            <a:br>
              <a:rPr lang="vi-VN" sz="3600" b="1" dirty="0">
                <a:solidFill>
                  <a:srgbClr val="5A7D2D"/>
                </a:solidFill>
                <a:latin typeface="UTM Avo" panose="02040603050506020204" pitchFamily="18" charset="0"/>
              </a:rPr>
            </a:br>
            <a:r>
              <a:rPr lang="vi-VN" sz="3600" b="1" dirty="0">
                <a:solidFill>
                  <a:srgbClr val="5A7D2D"/>
                </a:solidFill>
                <a:latin typeface="UTM Avo" panose="02040603050506020204" pitchFamily="18" charset="0"/>
              </a:rPr>
              <a:t>Bay cao bay thấp báo rằng nắng mưa?</a:t>
            </a:r>
            <a:endParaRPr lang="en-US" sz="3600" b="1" dirty="0">
              <a:solidFill>
                <a:srgbClr val="5A7D2D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i="1" dirty="0">
                <a:solidFill>
                  <a:srgbClr val="5A7D2D"/>
                </a:solidFill>
                <a:latin typeface="UTM Avo" panose="02040603050506020204" pitchFamily="18" charset="0"/>
              </a:rPr>
              <a:t>(</a:t>
            </a:r>
            <a:r>
              <a:rPr lang="en-US" sz="3600" i="1" dirty="0" err="1">
                <a:solidFill>
                  <a:srgbClr val="5A7D2D"/>
                </a:solidFill>
                <a:latin typeface="UTM Avo" panose="02040603050506020204" pitchFamily="18" charset="0"/>
              </a:rPr>
              <a:t>Là</a:t>
            </a:r>
            <a:r>
              <a:rPr lang="en-US" sz="3600" i="1" dirty="0">
                <a:solidFill>
                  <a:srgbClr val="5A7D2D"/>
                </a:solidFill>
                <a:latin typeface="UTM Avo" panose="02040603050506020204" pitchFamily="18" charset="0"/>
              </a:rPr>
              <a:t> con </a:t>
            </a:r>
            <a:r>
              <a:rPr lang="en-US" sz="3600" i="1" dirty="0" err="1">
                <a:solidFill>
                  <a:srgbClr val="5A7D2D"/>
                </a:solidFill>
                <a:latin typeface="UTM Avo" panose="02040603050506020204" pitchFamily="18" charset="0"/>
              </a:rPr>
              <a:t>gì</a:t>
            </a:r>
            <a:r>
              <a:rPr lang="en-US" sz="3600" i="1" dirty="0">
                <a:solidFill>
                  <a:srgbClr val="5A7D2D"/>
                </a:solidFill>
                <a:latin typeface="UTM Avo" panose="02040603050506020204" pitchFamily="18" charset="0"/>
              </a:rPr>
              <a:t>?)</a:t>
            </a:r>
            <a:endParaRPr lang="vi-VN" sz="3600" i="1" dirty="0">
              <a:solidFill>
                <a:srgbClr val="5A7D2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4" y="3506183"/>
            <a:ext cx="7607733" cy="304620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9118" y="3122580"/>
            <a:ext cx="8615855" cy="3449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>
            <a:off x="1643368" y="3608962"/>
            <a:ext cx="2677118" cy="21444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flipH="1">
            <a:off x="1068970" y="5095590"/>
            <a:ext cx="812411" cy="65076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20092761" flipH="1">
            <a:off x="7876967" y="4398583"/>
            <a:ext cx="1574730" cy="1261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096" b="76136" l="41914" r="80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10" t="43253" r="18493" b="24414"/>
          <a:stretch/>
        </p:blipFill>
        <p:spPr>
          <a:xfrm rot="18461152">
            <a:off x="1708621" y="1204072"/>
            <a:ext cx="1569962" cy="1361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842" b="50757" l="63174" r="99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47" t="11912" r="343" b="49515"/>
          <a:stretch/>
        </p:blipFill>
        <p:spPr>
          <a:xfrm rot="20034509" flipH="1">
            <a:off x="9599233" y="1552766"/>
            <a:ext cx="1264725" cy="138154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>
            <a:off x="9739327" y="4681428"/>
            <a:ext cx="1252127" cy="10029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26D066-C189-45A5-9C91-7BB762C1C29F}"/>
              </a:ext>
            </a:extLst>
          </p:cNvPr>
          <p:cNvSpPr txBox="1"/>
          <p:nvPr/>
        </p:nvSpPr>
        <p:spPr>
          <a:xfrm>
            <a:off x="6277996" y="617897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7A11A"/>
                </a:solidFill>
                <a:latin typeface="UVN La Xanh" panose="030207020405020202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"/>
          <p:cNvSpPr txBox="1"/>
          <p:nvPr/>
        </p:nvSpPr>
        <p:spPr>
          <a:xfrm>
            <a:off x="2093495" y="371839"/>
            <a:ext cx="80650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tầm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lũy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tre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rung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rinh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tuyệt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ra: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thung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thăng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gặm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;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dòng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đoàn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thuyền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tầng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cò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bay,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algn="r"/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Nguyễn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Hội</a:t>
            </a:r>
            <a:endParaRPr lang="vi-VN" sz="32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3859910" y="5380255"/>
            <a:ext cx="6130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*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đoạn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văn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: </a:t>
            </a:r>
          </a:p>
          <a:p>
            <a:pPr algn="ctr"/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3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danh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, 3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động</a:t>
            </a:r>
            <a:r>
              <a:rPr lang="en-US" sz="3200" b="1" i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ED7C68"/>
                </a:solidFill>
                <a:latin typeface="UTM Avo" panose="02040603050506020204" pitchFamily="18" charset="0"/>
              </a:rPr>
              <a:t>từ</a:t>
            </a:r>
            <a:endParaRPr lang="vi-VN" sz="3200" b="1" i="1" dirty="0">
              <a:solidFill>
                <a:srgbClr val="ED7C68"/>
              </a:solidFill>
              <a:latin typeface="UTM Avo" panose="0204060305050602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20807154" flipH="1">
            <a:off x="2560221" y="4542737"/>
            <a:ext cx="2091106" cy="16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498869" y="1732660"/>
            <a:ext cx="4420668" cy="2077784"/>
            <a:chOff x="1981201" y="1566422"/>
            <a:chExt cx="2409142" cy="4126445"/>
          </a:xfrm>
        </p:grpSpPr>
        <p:sp>
          <p:nvSpPr>
            <p:cNvPr id="15" name="Rectangle 14"/>
            <p:cNvSpPr/>
            <p:nvPr/>
          </p:nvSpPr>
          <p:spPr>
            <a:xfrm>
              <a:off x="2061923" y="1799596"/>
              <a:ext cx="2328420" cy="3893271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65885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Danh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sự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tượng</a:t>
              </a:r>
              <a:endParaRPr lang="en-US" sz="2800" dirty="0">
                <a:solidFill>
                  <a:srgbClr val="C65885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17526" y="1732660"/>
            <a:ext cx="4792415" cy="2068357"/>
            <a:chOff x="1913658" y="1566422"/>
            <a:chExt cx="2395963" cy="4107724"/>
          </a:xfrm>
        </p:grpSpPr>
        <p:sp>
          <p:nvSpPr>
            <p:cNvPr id="18" name="Rectangle 17"/>
            <p:cNvSpPr/>
            <p:nvPr/>
          </p:nvSpPr>
          <p:spPr>
            <a:xfrm>
              <a:off x="1913658" y="1780875"/>
              <a:ext cx="2328420" cy="389327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trạng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thái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sự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86633" y="930846"/>
            <a:ext cx="2439970" cy="699154"/>
            <a:chOff x="1981201" y="1566422"/>
            <a:chExt cx="2439970" cy="3995392"/>
          </a:xfrm>
        </p:grpSpPr>
        <p:sp>
          <p:nvSpPr>
            <p:cNvPr id="25" name="Rectangle 24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479567" y="914536"/>
            <a:ext cx="2439970" cy="699154"/>
            <a:chOff x="1981201" y="1566422"/>
            <a:chExt cx="2439970" cy="3995392"/>
          </a:xfrm>
        </p:grpSpPr>
        <p:sp>
          <p:nvSpPr>
            <p:cNvPr id="28" name="Rectangle 27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Danh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4" y="3506183"/>
            <a:ext cx="7607733" cy="304620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9118" y="3122580"/>
            <a:ext cx="8615855" cy="3449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15" b="96692" l="36769" r="66923">
                        <a14:foregroundMark x1="51231" y1="76538" x2="55692" y2="79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9" t="67751" r="32526"/>
          <a:stretch/>
        </p:blipFill>
        <p:spPr>
          <a:xfrm>
            <a:off x="5756256" y="4287252"/>
            <a:ext cx="2204246" cy="22787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7" b="31308" l="3692" r="36769">
                        <a14:foregroundMark x1="21538" y1="14000" x2="27308" y2="16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781" b="69102"/>
          <a:stretch/>
        </p:blipFill>
        <p:spPr>
          <a:xfrm rot="17885592">
            <a:off x="2510424" y="4336547"/>
            <a:ext cx="1726373" cy="14331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00" b="30231" l="39385" r="67462">
                        <a14:foregroundMark x1="50000" y1="13462" x2="56462" y2="15077"/>
                        <a14:foregroundMark x1="49462" y1="15077" x2="56615" y2="16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06" t="6574" r="31585" b="68965"/>
          <a:stretch/>
        </p:blipFill>
        <p:spPr>
          <a:xfrm rot="19951093">
            <a:off x="7417107" y="3700730"/>
            <a:ext cx="984597" cy="8189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38" b="35308" l="69769" r="96923">
                        <a14:foregroundMark x1="80538" y1="14846" x2="86846" y2="14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77" b="64430"/>
          <a:stretch/>
        </p:blipFill>
        <p:spPr>
          <a:xfrm rot="950617">
            <a:off x="10699786" y="2336508"/>
            <a:ext cx="1143575" cy="13283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69" b="96462" l="3308" r="33385">
                        <a14:foregroundMark x1="19923" y1="75846" x2="23462" y2="78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17" r="66354"/>
          <a:stretch/>
        </p:blipFill>
        <p:spPr>
          <a:xfrm>
            <a:off x="-254132" y="3226147"/>
            <a:ext cx="2307988" cy="23928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54" b="63462" l="38462" r="65231">
                        <a14:foregroundMark x1="50692" y1="45308" x2="56154" y2="4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18" t="38319" r="34746" b="36395"/>
          <a:stretch/>
        </p:blipFill>
        <p:spPr>
          <a:xfrm rot="3333619">
            <a:off x="4349649" y="3812966"/>
            <a:ext cx="1243105" cy="11669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77" b="96462" l="68538" r="93615">
                        <a14:foregroundMark x1="78538" y1="77769" x2="82231" y2="75462"/>
                        <a14:foregroundMark x1="78462" y1="79385" x2="82231" y2="75462"/>
                        <a14:foregroundMark x1="78462" y1="77077" x2="80077" y2="76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23" t="65773" r="5186"/>
          <a:stretch/>
        </p:blipFill>
        <p:spPr>
          <a:xfrm rot="19842441">
            <a:off x="10169019" y="3777241"/>
            <a:ext cx="1885361" cy="236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"/>
          <p:cNvSpPr txBox="1"/>
          <p:nvPr/>
        </p:nvSpPr>
        <p:spPr>
          <a:xfrm>
            <a:off x="2084069" y="645217"/>
            <a:ext cx="80650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tầm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lũy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tre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rung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rinh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tuyệt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ra: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thung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thăng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gặm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;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dòng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đoàn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thuyền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tầng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cò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bay,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algn="r"/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Nguyễn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Hội</a:t>
            </a:r>
            <a:endParaRPr lang="vi-VN" sz="32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2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498869" y="1732660"/>
            <a:ext cx="4420668" cy="2077784"/>
            <a:chOff x="1981201" y="1566422"/>
            <a:chExt cx="2409142" cy="4126445"/>
          </a:xfrm>
        </p:grpSpPr>
        <p:sp>
          <p:nvSpPr>
            <p:cNvPr id="15" name="Rectangle 14"/>
            <p:cNvSpPr/>
            <p:nvPr/>
          </p:nvSpPr>
          <p:spPr>
            <a:xfrm>
              <a:off x="2061923" y="1799596"/>
              <a:ext cx="2328420" cy="3893271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65885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chuồn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chuồn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tre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gió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bờ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ao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đàn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trâu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dòng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sông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,…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17526" y="1732660"/>
            <a:ext cx="4610177" cy="2068357"/>
            <a:chOff x="1913658" y="1566422"/>
            <a:chExt cx="2395963" cy="4107724"/>
          </a:xfrm>
        </p:grpSpPr>
        <p:sp>
          <p:nvSpPr>
            <p:cNvPr id="18" name="Rectangle 17"/>
            <p:cNvSpPr/>
            <p:nvPr/>
          </p:nvSpPr>
          <p:spPr>
            <a:xfrm>
              <a:off x="1913658" y="1780875"/>
              <a:ext cx="2328420" cy="389327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86633" y="930846"/>
            <a:ext cx="2439970" cy="699154"/>
            <a:chOff x="1981201" y="1566422"/>
            <a:chExt cx="2439970" cy="3995392"/>
          </a:xfrm>
        </p:grpSpPr>
        <p:sp>
          <p:nvSpPr>
            <p:cNvPr id="25" name="Rectangle 24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479567" y="914536"/>
            <a:ext cx="2439970" cy="699154"/>
            <a:chOff x="1981201" y="1566422"/>
            <a:chExt cx="2439970" cy="3995392"/>
          </a:xfrm>
        </p:grpSpPr>
        <p:sp>
          <p:nvSpPr>
            <p:cNvPr id="28" name="Rectangle 27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Danh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4" y="3506183"/>
            <a:ext cx="7607733" cy="304620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9118" y="3122580"/>
            <a:ext cx="8615855" cy="3449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15" b="96692" l="36769" r="66923">
                        <a14:foregroundMark x1="51231" y1="76538" x2="55692" y2="79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9" t="67751" r="32526"/>
          <a:stretch/>
        </p:blipFill>
        <p:spPr>
          <a:xfrm>
            <a:off x="5756256" y="4287252"/>
            <a:ext cx="2204246" cy="22787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7" b="31308" l="3692" r="36769">
                        <a14:foregroundMark x1="21538" y1="14000" x2="27308" y2="16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781" b="69102"/>
          <a:stretch/>
        </p:blipFill>
        <p:spPr>
          <a:xfrm rot="17885592">
            <a:off x="2510424" y="4336547"/>
            <a:ext cx="1726373" cy="14331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00" b="30231" l="39385" r="67462">
                        <a14:foregroundMark x1="50000" y1="13462" x2="56462" y2="15077"/>
                        <a14:foregroundMark x1="49462" y1="15077" x2="56615" y2="16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06" t="6574" r="31585" b="68965"/>
          <a:stretch/>
        </p:blipFill>
        <p:spPr>
          <a:xfrm rot="19951093">
            <a:off x="7417107" y="3700730"/>
            <a:ext cx="984597" cy="8189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38" b="35308" l="69769" r="96923">
                        <a14:foregroundMark x1="80538" y1="14846" x2="86846" y2="14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77" b="64430"/>
          <a:stretch/>
        </p:blipFill>
        <p:spPr>
          <a:xfrm rot="950617">
            <a:off x="10699786" y="2336508"/>
            <a:ext cx="1143575" cy="13283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69" b="96462" l="3308" r="33385">
                        <a14:foregroundMark x1="19923" y1="75846" x2="23462" y2="78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17" r="66354"/>
          <a:stretch/>
        </p:blipFill>
        <p:spPr>
          <a:xfrm>
            <a:off x="-254132" y="3226147"/>
            <a:ext cx="2307988" cy="23928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54" b="63462" l="38462" r="65231">
                        <a14:foregroundMark x1="50692" y1="45308" x2="56154" y2="4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18" t="38319" r="34746" b="36395"/>
          <a:stretch/>
        </p:blipFill>
        <p:spPr>
          <a:xfrm rot="3333619">
            <a:off x="4349649" y="3812966"/>
            <a:ext cx="1243105" cy="11669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77" b="96462" l="68538" r="93615">
                        <a14:foregroundMark x1="78538" y1="77769" x2="82231" y2="75462"/>
                        <a14:foregroundMark x1="78462" y1="79385" x2="82231" y2="75462"/>
                        <a14:foregroundMark x1="78462" y1="77077" x2="80077" y2="76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23" t="65773" r="5186"/>
          <a:stretch/>
        </p:blipFill>
        <p:spPr>
          <a:xfrm rot="19842441">
            <a:off x="10169019" y="3777241"/>
            <a:ext cx="1885361" cy="236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22018" y="1240956"/>
            <a:ext cx="1081339" cy="405352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84069" y="2251195"/>
            <a:ext cx="2016591" cy="405352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62194" y="2656547"/>
            <a:ext cx="1470583" cy="501432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59453" y="3153596"/>
            <a:ext cx="997670" cy="501432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61882" y="4135554"/>
            <a:ext cx="2381838" cy="501432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92253" y="4667877"/>
            <a:ext cx="881405" cy="501432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"/>
          <p:cNvSpPr txBox="1"/>
          <p:nvPr/>
        </p:nvSpPr>
        <p:spPr>
          <a:xfrm>
            <a:off x="2084069" y="645217"/>
            <a:ext cx="8065002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tầm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lũy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tre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rung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rinh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tuyệt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ra: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thung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thăng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gặm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;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dòng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đoàn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thuyền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tầng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cò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bay,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algn="r"/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Nguyễn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Hội</a:t>
            </a:r>
            <a:endParaRPr lang="vi-VN" sz="32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8634" y="273904"/>
            <a:ext cx="2734249" cy="829236"/>
            <a:chOff x="1981201" y="1566422"/>
            <a:chExt cx="2390519" cy="4236182"/>
          </a:xfrm>
        </p:grpSpPr>
        <p:sp>
          <p:nvSpPr>
            <p:cNvPr id="11" name="Rectangle 10"/>
            <p:cNvSpPr/>
            <p:nvPr/>
          </p:nvSpPr>
          <p:spPr>
            <a:xfrm>
              <a:off x="2043300" y="1909332"/>
              <a:ext cx="2328420" cy="3893272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44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endParaRPr lang="en-US" sz="44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4873658" y="1610516"/>
            <a:ext cx="1041367" cy="72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64974" y="2098086"/>
            <a:ext cx="18075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707863" y="2593657"/>
            <a:ext cx="12933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161882" y="3603008"/>
            <a:ext cx="751001" cy="5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161882" y="4072117"/>
            <a:ext cx="1938778" cy="182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169835" y="4540010"/>
            <a:ext cx="559078" cy="32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5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498869" y="1732660"/>
            <a:ext cx="4420668" cy="2077784"/>
            <a:chOff x="1981201" y="1566422"/>
            <a:chExt cx="2409142" cy="4126445"/>
          </a:xfrm>
        </p:grpSpPr>
        <p:sp>
          <p:nvSpPr>
            <p:cNvPr id="15" name="Rectangle 14"/>
            <p:cNvSpPr/>
            <p:nvPr/>
          </p:nvSpPr>
          <p:spPr>
            <a:xfrm>
              <a:off x="2061923" y="1799596"/>
              <a:ext cx="2328420" cy="3893271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65885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Danh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sự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2800" dirty="0">
                  <a:solidFill>
                    <a:srgbClr val="C6588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C65885"/>
                  </a:solidFill>
                  <a:latin typeface="UTM Avo" panose="02040603050506020204" pitchFamily="18" charset="0"/>
                </a:rPr>
                <a:t>tượng</a:t>
              </a:r>
              <a:endParaRPr lang="en-US" sz="2800" dirty="0">
                <a:solidFill>
                  <a:srgbClr val="C65885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17526" y="1732660"/>
            <a:ext cx="4792415" cy="2068357"/>
            <a:chOff x="1913658" y="1566422"/>
            <a:chExt cx="2395963" cy="4107724"/>
          </a:xfrm>
        </p:grpSpPr>
        <p:sp>
          <p:nvSpPr>
            <p:cNvPr id="18" name="Rectangle 17"/>
            <p:cNvSpPr/>
            <p:nvPr/>
          </p:nvSpPr>
          <p:spPr>
            <a:xfrm>
              <a:off x="1913658" y="1780875"/>
              <a:ext cx="2328420" cy="389327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81201" y="1566422"/>
              <a:ext cx="2328420" cy="38932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trạng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thái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sự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2800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86633" y="930846"/>
            <a:ext cx="2439970" cy="699154"/>
            <a:chOff x="1981201" y="1566422"/>
            <a:chExt cx="2439970" cy="3995392"/>
          </a:xfrm>
        </p:grpSpPr>
        <p:sp>
          <p:nvSpPr>
            <p:cNvPr id="25" name="Rectangle 24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479567" y="914536"/>
            <a:ext cx="2439970" cy="699154"/>
            <a:chOff x="1981201" y="1566422"/>
            <a:chExt cx="2439970" cy="3995392"/>
          </a:xfrm>
        </p:grpSpPr>
        <p:sp>
          <p:nvSpPr>
            <p:cNvPr id="28" name="Rectangle 27"/>
            <p:cNvSpPr/>
            <p:nvPr/>
          </p:nvSpPr>
          <p:spPr>
            <a:xfrm>
              <a:off x="2092751" y="1668544"/>
              <a:ext cx="2328420" cy="3893270"/>
            </a:xfrm>
            <a:prstGeom prst="rect">
              <a:avLst/>
            </a:prstGeom>
            <a:solidFill>
              <a:srgbClr val="ED7C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981201" y="1566422"/>
              <a:ext cx="2328420" cy="38932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D7C68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Danh</a:t>
              </a:r>
              <a:r>
                <a:rPr lang="en-US" sz="3600" b="1" dirty="0">
                  <a:solidFill>
                    <a:srgbClr val="ED7C6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ED7C68"/>
                  </a:solidFill>
                  <a:latin typeface="UTM Avo" panose="02040603050506020204" pitchFamily="18" charset="0"/>
                </a:rPr>
                <a:t>từ</a:t>
              </a:r>
              <a:endParaRPr lang="en-US" sz="3600" b="1" dirty="0">
                <a:solidFill>
                  <a:srgbClr val="ED7C68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4" y="3506183"/>
            <a:ext cx="7607733" cy="304620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9118" y="3122580"/>
            <a:ext cx="8615855" cy="3449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15" b="96692" l="36769" r="66923">
                        <a14:foregroundMark x1="51231" y1="76538" x2="55692" y2="79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9" t="67751" r="32526"/>
          <a:stretch/>
        </p:blipFill>
        <p:spPr>
          <a:xfrm>
            <a:off x="5756256" y="4287252"/>
            <a:ext cx="2204246" cy="22787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7" b="31308" l="3692" r="36769">
                        <a14:foregroundMark x1="21538" y1="14000" x2="27308" y2="16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781" b="69102"/>
          <a:stretch/>
        </p:blipFill>
        <p:spPr>
          <a:xfrm rot="17885592">
            <a:off x="2510424" y="4336547"/>
            <a:ext cx="1726373" cy="14331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00" b="30231" l="39385" r="67462">
                        <a14:foregroundMark x1="50000" y1="13462" x2="56462" y2="15077"/>
                        <a14:foregroundMark x1="49462" y1="15077" x2="56615" y2="16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06" t="6574" r="31585" b="68965"/>
          <a:stretch/>
        </p:blipFill>
        <p:spPr>
          <a:xfrm rot="19951093">
            <a:off x="7417107" y="3700730"/>
            <a:ext cx="984597" cy="8189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38" b="35308" l="69769" r="96923">
                        <a14:foregroundMark x1="80538" y1="14846" x2="86846" y2="14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77" b="64430"/>
          <a:stretch/>
        </p:blipFill>
        <p:spPr>
          <a:xfrm rot="950617">
            <a:off x="10699786" y="2336508"/>
            <a:ext cx="1143575" cy="13283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69" b="96462" l="3308" r="33385">
                        <a14:foregroundMark x1="19923" y1="75846" x2="23462" y2="78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17" r="66354"/>
          <a:stretch/>
        </p:blipFill>
        <p:spPr>
          <a:xfrm>
            <a:off x="-254132" y="3226147"/>
            <a:ext cx="2307988" cy="23928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54" b="63462" l="38462" r="65231">
                        <a14:foregroundMark x1="50692" y1="45308" x2="56154" y2="4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18" t="38319" r="34746" b="36395"/>
          <a:stretch/>
        </p:blipFill>
        <p:spPr>
          <a:xfrm rot="3333619">
            <a:off x="4349649" y="3812966"/>
            <a:ext cx="1243105" cy="11669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77" b="96462" l="68538" r="93615">
                        <a14:foregroundMark x1="78538" y1="77769" x2="82231" y2="75462"/>
                        <a14:foregroundMark x1="78462" y1="79385" x2="82231" y2="75462"/>
                        <a14:foregroundMark x1="78462" y1="77077" x2="80077" y2="76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23" t="65773" r="5186"/>
          <a:stretch/>
        </p:blipFill>
        <p:spPr>
          <a:xfrm rot="19842441">
            <a:off x="10169019" y="3777241"/>
            <a:ext cx="1885361" cy="236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30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241"/>
            <a:ext cx="12190413" cy="6857107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2490606" y="1553597"/>
            <a:ext cx="72139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spc="-150" dirty="0">
                <a:solidFill>
                  <a:srgbClr val="FFC000"/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</a:rPr>
              <a:t>CHÀO TẠM BIỆT</a:t>
            </a:r>
          </a:p>
        </p:txBody>
      </p:sp>
      <p:pic>
        <p:nvPicPr>
          <p:cNvPr id="9" name="Weezer - You Might Thin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7070" y="-1000063"/>
            <a:ext cx="609600" cy="609600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2432968" y="2845638"/>
            <a:ext cx="74526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</a:rPr>
              <a:t>CHÚC CÁC EM HỌC </a:t>
            </a:r>
            <a:r>
              <a:rPr lang="en-US" altLang="zh-CN" sz="6000" spc="-15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</a:rPr>
              <a:t>TỐT!</a:t>
            </a:r>
            <a:endParaRPr lang="en-US" altLang="zh-CN" sz="60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华文新魏" panose="0201080004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34" y="3685722"/>
            <a:ext cx="3604286" cy="293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12" y="428016"/>
            <a:ext cx="6267263" cy="50599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47438" y="4650390"/>
            <a:ext cx="12242613" cy="1898662"/>
            <a:chOff x="-47438" y="4650390"/>
            <a:chExt cx="12242613" cy="189866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5105" y="4650390"/>
              <a:ext cx="5496127" cy="189866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048" y="4650390"/>
              <a:ext cx="5496127" cy="189866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438" y="4650390"/>
              <a:ext cx="5496127" cy="1898662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82293" y="1348905"/>
            <a:ext cx="4699826" cy="3408489"/>
            <a:chOff x="494744" y="1241901"/>
            <a:chExt cx="4699826" cy="3408489"/>
          </a:xfrm>
        </p:grpSpPr>
        <p:sp>
          <p:nvSpPr>
            <p:cNvPr id="23" name="Oval Callout 22"/>
            <p:cNvSpPr/>
            <p:nvPr/>
          </p:nvSpPr>
          <p:spPr>
            <a:xfrm>
              <a:off x="622570" y="1322963"/>
              <a:ext cx="4572000" cy="3327427"/>
            </a:xfrm>
            <a:prstGeom prst="wedgeEllipseCallout">
              <a:avLst>
                <a:gd name="adj1" fmla="val 55757"/>
                <a:gd name="adj2" fmla="val -32519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Callout 23"/>
            <p:cNvSpPr/>
            <p:nvPr/>
          </p:nvSpPr>
          <p:spPr>
            <a:xfrm>
              <a:off x="494744" y="1241901"/>
              <a:ext cx="4572000" cy="3327427"/>
            </a:xfrm>
            <a:prstGeom prst="wedgeEllipseCallout">
              <a:avLst>
                <a:gd name="adj1" fmla="val 57459"/>
                <a:gd name="adj2" fmla="val -32227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36481" y="1911927"/>
            <a:ext cx="43078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Chào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!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ngắm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Nam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chưa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nay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thử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nhé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!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2A8B8F-79D4-4B11-A51D-98DD3C0E8671}"/>
              </a:ext>
            </a:extLst>
          </p:cNvPr>
          <p:cNvSpPr txBox="1"/>
          <p:nvPr/>
        </p:nvSpPr>
        <p:spPr>
          <a:xfrm>
            <a:off x="6277996" y="617897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7A11A"/>
                </a:solidFill>
                <a:latin typeface="UVN La Xanh" panose="030207020405020202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DF4ED8DF-57CF-4D95-A096-C6AC1430E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" y="0"/>
            <a:ext cx="12194822" cy="701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>
            <a:extLst>
              <a:ext uri="{FF2B5EF4-FFF2-40B4-BE49-F238E27FC236}">
                <a16:creationId xmlns:a16="http://schemas.microsoft.com/office/drawing/2014/main" id="{B30C911A-BC5B-48AD-9E39-A0E51737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34" y="3542534"/>
            <a:ext cx="2235717" cy="185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>
            <a:extLst>
              <a:ext uri="{FF2B5EF4-FFF2-40B4-BE49-F238E27FC236}">
                <a16:creationId xmlns:a16="http://schemas.microsoft.com/office/drawing/2014/main" id="{0D79D576-4394-475C-A55F-8DA71383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57" y="1089223"/>
            <a:ext cx="5441622" cy="311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2B9B7C-39D1-48B6-BFE0-7D4AA6B7C517}"/>
              </a:ext>
            </a:extLst>
          </p:cNvPr>
          <p:cNvSpPr/>
          <p:nvPr/>
        </p:nvSpPr>
        <p:spPr>
          <a:xfrm>
            <a:off x="5092050" y="2230462"/>
            <a:ext cx="2822435" cy="1454519"/>
          </a:xfrm>
          <a:prstGeom prst="rect">
            <a:avLst/>
          </a:prstGeom>
          <a:noFill/>
        </p:spPr>
        <p:txBody>
          <a:bodyPr lIns="68596" tIns="34299" rIns="68596" bIns="34299">
            <a:spAutoFit/>
          </a:bodyPr>
          <a:lstStyle/>
          <a:p>
            <a:pPr algn="ctr">
              <a:defRPr/>
            </a:pPr>
            <a:r>
              <a:rPr lang="en-US" sz="450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888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241"/>
            <a:ext cx="12190413" cy="6857107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2058661" y="1506463"/>
            <a:ext cx="80778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spc="-150" dirty="0">
                <a:solidFill>
                  <a:srgbClr val="FFC000"/>
                </a:solidFill>
                <a:latin typeface="UTM Thanh Nhac TL" panose="02040603050506020204" pitchFamily="18" charset="0"/>
                <a:ea typeface="华文新魏" panose="02010800040101010101" pitchFamily="2" charset="-122"/>
              </a:rPr>
              <a:t>TIẾNG VIỆT</a:t>
            </a:r>
          </a:p>
        </p:txBody>
      </p:sp>
      <p:pic>
        <p:nvPicPr>
          <p:cNvPr id="9" name="Weezer - You Might Thin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7070" y="-1000063"/>
            <a:ext cx="609600" cy="609600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2058661" y="2845638"/>
            <a:ext cx="8201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spc="-150" dirty="0">
                <a:solidFill>
                  <a:schemeClr val="accent3">
                    <a:lumMod val="75000"/>
                  </a:schemeClr>
                </a:solidFill>
                <a:latin typeface="UTM Thanh Nhac TL" panose="02040603050506020204" pitchFamily="18" charset="0"/>
                <a:ea typeface="华文新魏" panose="02010800040101010101" pitchFamily="2" charset="-122"/>
              </a:rPr>
              <a:t>ÔN TẬP GIỮA HK1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5227068" y="3594866"/>
            <a:ext cx="21018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pc="-150" dirty="0">
                <a:solidFill>
                  <a:srgbClr val="ED7C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amellia" panose="02040603050506020204" pitchFamily="18" charset="0"/>
                <a:ea typeface="华文新魏" panose="02010800040101010101" pitchFamily="2" charset="-122"/>
              </a:rPr>
              <a:t>TIẾT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9" y="2878868"/>
            <a:ext cx="2802530" cy="3669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413" y="2707978"/>
            <a:ext cx="1957250" cy="38051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18DE9F-B7DA-4681-84CA-B0A40D17DC98}"/>
              </a:ext>
            </a:extLst>
          </p:cNvPr>
          <p:cNvSpPr txBox="1"/>
          <p:nvPr/>
        </p:nvSpPr>
        <p:spPr>
          <a:xfrm>
            <a:off x="6277996" y="617897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7A11A"/>
                </a:solidFill>
                <a:latin typeface="UVN La Xanh" panose="030207020405020202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41"/>
          <p:cNvGrpSpPr/>
          <p:nvPr/>
        </p:nvGrpSpPr>
        <p:grpSpPr>
          <a:xfrm>
            <a:off x="476755" y="3083749"/>
            <a:ext cx="2789391" cy="3209903"/>
            <a:chOff x="984958" y="1389758"/>
            <a:chExt cx="2723182" cy="3320192"/>
          </a:xfrm>
        </p:grpSpPr>
        <p:sp>
          <p:nvSpPr>
            <p:cNvPr id="1678" name="Google Shape;1678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2" name="Google Shape;1722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28" tIns="121928" rIns="121928" bIns="121928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4" name="Google Shape;1621;p38">
            <a:extLst>
              <a:ext uri="{FF2B5EF4-FFF2-40B4-BE49-F238E27FC236}">
                <a16:creationId xmlns:a16="http://schemas.microsoft.com/office/drawing/2014/main" id="{9016F885-1BBF-4463-BCEF-50A0E1CEE7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47743" y="753292"/>
            <a:ext cx="5232951" cy="901319"/>
          </a:xfrm>
          <a:prstGeom prst="rect">
            <a:avLst/>
          </a:prstGeom>
        </p:spPr>
        <p:txBody>
          <a:bodyPr spcFirstLastPara="1" vert="horz" wrap="square" lIns="121928" tIns="121928" rIns="121928" bIns="121928" rtlCol="0" anchor="t" anchorCtr="0">
            <a:noAutofit/>
          </a:bodyPr>
          <a:lstStyle/>
          <a:p>
            <a:pPr algn="ctr"/>
            <a:r>
              <a:rPr lang="en" b="1" dirty="0" smtClean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Yêu cầu cần đạt</a:t>
            </a:r>
            <a:endParaRPr b="1" dirty="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37083" y="1861498"/>
            <a:ext cx="8597770" cy="3115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Xác định được tiếng trong đoạn văn theo mô hình cấu tạo tiếng đã </a:t>
            </a:r>
            <a:r>
              <a:rPr lang="pt-BR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học.</a:t>
            </a:r>
            <a:endParaRPr lang="en-US" sz="3200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r>
              <a:rPr lang="es-ES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s-ES" sz="3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</a:t>
            </a:r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đúng</a:t>
            </a:r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đoạn</a:t>
            </a:r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văn</a:t>
            </a:r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giọng</a:t>
            </a:r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</a:t>
            </a:r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theo</a:t>
            </a:r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yêu</a:t>
            </a:r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 Tìm được trong đoạn văn các từ đơn, từ láy, từ ghép, danh từ, động từ</a:t>
            </a:r>
            <a:endParaRPr lang="en-US" sz="3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03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454" y="-600364"/>
            <a:ext cx="4272133" cy="7681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27" y="2567709"/>
            <a:ext cx="4291879" cy="4291879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6310459" y="401279"/>
            <a:ext cx="465425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tầm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lũy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tre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bờ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rung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rinh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tuyệt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ra: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trâu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thung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thăng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gặm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;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dòng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đoàn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thuyền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ngược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xuôi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tầng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cò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bay,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algn="r"/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6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Nguyễn</a:t>
            </a:r>
            <a:r>
              <a:rPr lang="en-US" sz="26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26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Hội</a:t>
            </a:r>
            <a:endParaRPr lang="vi-VN" sz="26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1730649">
            <a:off x="4168998" y="398250"/>
            <a:ext cx="548977" cy="4397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flipH="1">
            <a:off x="2524965" y="1063970"/>
            <a:ext cx="808109" cy="647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20092761" flipH="1">
            <a:off x="2685255" y="382439"/>
            <a:ext cx="484342" cy="3879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6547958">
            <a:off x="4852573" y="659706"/>
            <a:ext cx="1480510" cy="11859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11130272">
            <a:off x="5226798" y="337850"/>
            <a:ext cx="353272" cy="2829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73332F-077D-4450-885D-50A3ECE8E20F}"/>
              </a:ext>
            </a:extLst>
          </p:cNvPr>
          <p:cNvSpPr txBox="1"/>
          <p:nvPr/>
        </p:nvSpPr>
        <p:spPr>
          <a:xfrm>
            <a:off x="0" y="6310589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7A11A"/>
                </a:solidFill>
                <a:latin typeface="UVN La Xanh" panose="030207020405020202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239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10459" y="293107"/>
            <a:ext cx="4758594" cy="6288167"/>
          </a:xfrm>
          <a:prstGeom prst="rect">
            <a:avLst/>
          </a:prstGeom>
          <a:solidFill>
            <a:srgbClr val="F9F9F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/>
          <p:cNvSpPr txBox="1"/>
          <p:nvPr/>
        </p:nvSpPr>
        <p:spPr>
          <a:xfrm>
            <a:off x="6310459" y="401279"/>
            <a:ext cx="465425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tầm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chuồn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lũy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tre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bờ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rung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rinh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tuyệt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ra: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trâu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thung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thăng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gặm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;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dòng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đoàn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thuyền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ngược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xuôi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tầng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cò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bay,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algn="r"/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6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Nguyễn</a:t>
            </a:r>
            <a:r>
              <a:rPr lang="en-US" sz="26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26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Hội</a:t>
            </a:r>
            <a:endParaRPr lang="vi-VN" sz="26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1730649">
            <a:off x="5585125" y="351680"/>
            <a:ext cx="548977" cy="4397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flipH="1">
            <a:off x="1265262" y="867224"/>
            <a:ext cx="981806" cy="7864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20092761" flipH="1">
            <a:off x="1601173" y="377567"/>
            <a:ext cx="484342" cy="387972"/>
          </a:xfrm>
          <a:prstGeom prst="rect">
            <a:avLst/>
          </a:prstGeom>
        </p:spPr>
      </p:pic>
      <p:sp>
        <p:nvSpPr>
          <p:cNvPr id="16" name="TextBox 1"/>
          <p:cNvSpPr txBox="1"/>
          <p:nvPr/>
        </p:nvSpPr>
        <p:spPr>
          <a:xfrm>
            <a:off x="1280702" y="1382756"/>
            <a:ext cx="46450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   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Tìm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đoạn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văn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tiếng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mô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cấu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tạo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sau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(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ứng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với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mỗi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mô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tìm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 1 </a:t>
            </a:r>
            <a:r>
              <a:rPr lang="en-US" sz="2800" b="1" dirty="0" err="1">
                <a:solidFill>
                  <a:srgbClr val="ED7C68"/>
                </a:solidFill>
                <a:latin typeface="UTM Avo" panose="02040603050506020204" pitchFamily="18" charset="0"/>
              </a:rPr>
              <a:t>tiếng</a:t>
            </a:r>
            <a:r>
              <a:rPr lang="en-US" sz="2800" b="1" dirty="0">
                <a:solidFill>
                  <a:srgbClr val="ED7C68"/>
                </a:solidFill>
                <a:latin typeface="UTM Avo" panose="02040603050506020204" pitchFamily="18" charset="0"/>
              </a:rPr>
              <a:t>):</a:t>
            </a:r>
            <a:endParaRPr lang="vi-VN" sz="2800" b="1" i="1" dirty="0">
              <a:solidFill>
                <a:srgbClr val="ED7C68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1360825" y="3636889"/>
            <a:ext cx="41607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    a)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Tiếng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chỉ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vần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thanh</a:t>
            </a:r>
            <a:endParaRPr lang="vi-VN" sz="2600" b="1" i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1360825" y="4509146"/>
            <a:ext cx="41607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    b)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Tiếng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đủ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âm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đầu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vần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2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thanh</a:t>
            </a:r>
            <a:endParaRPr lang="vi-VN" sz="2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6751741">
            <a:off x="4548230" y="656547"/>
            <a:ext cx="795771" cy="6374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36096" y="5312826"/>
            <a:ext cx="7094570" cy="1697772"/>
            <a:chOff x="-45426" y="5323753"/>
            <a:chExt cx="7094570" cy="16977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>
              <a:off x="-45426" y="5323753"/>
              <a:ext cx="6177073" cy="169777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90" b="30325"/>
            <a:stretch/>
          </p:blipFill>
          <p:spPr>
            <a:xfrm flipH="1">
              <a:off x="2198748" y="5660291"/>
              <a:ext cx="4850396" cy="133313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0636" r="8567" b="23138"/>
          <a:stretch/>
        </p:blipFill>
        <p:spPr>
          <a:xfrm rot="5874269" flipH="1">
            <a:off x="382058" y="781279"/>
            <a:ext cx="484342" cy="3879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A108E2-3B3E-4D69-8004-1EB1D9195C7D}"/>
              </a:ext>
            </a:extLst>
          </p:cNvPr>
          <p:cNvSpPr txBox="1"/>
          <p:nvPr/>
        </p:nvSpPr>
        <p:spPr>
          <a:xfrm>
            <a:off x="697103" y="649025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7A11A"/>
                </a:solidFill>
                <a:latin typeface="UVN La Xanh" panose="030207020405020202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195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9683" y="150829"/>
            <a:ext cx="11840066" cy="65233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0030D7B8-9DBC-458B-B807-B429CFBB9FC3}"/>
              </a:ext>
            </a:extLst>
          </p:cNvPr>
          <p:cNvSpPr txBox="1"/>
          <p:nvPr/>
        </p:nvSpPr>
        <p:spPr>
          <a:xfrm>
            <a:off x="227202" y="4993514"/>
            <a:ext cx="1160439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</a:t>
            </a: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 cũng phải có vần v</a:t>
            </a: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thanh. Có tiếng không có âm đầu.</a:t>
            </a:r>
            <a:endParaRPr lang="en-US" altLang="en-US" sz="4000" b="1" dirty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511CED70-9E43-4D11-B1D5-A44734A78167}"/>
              </a:ext>
            </a:extLst>
          </p:cNvPr>
          <p:cNvSpPr txBox="1"/>
          <p:nvPr/>
        </p:nvSpPr>
        <p:spPr>
          <a:xfrm>
            <a:off x="227202" y="1624400"/>
            <a:ext cx="796367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tiếng gồm 3 bộ phận:</a:t>
            </a:r>
            <a:endParaRPr lang="en-US" altLang="en-US" sz="4000" b="1" dirty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5" name="Group 39">
            <a:extLst>
              <a:ext uri="{FF2B5EF4-FFF2-40B4-BE49-F238E27FC236}">
                <a16:creationId xmlns:a16="http://schemas.microsoft.com/office/drawing/2014/main" id="{EA5E6292-90D1-48BB-964B-D5EEC2E751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0030959"/>
              </p:ext>
            </p:extLst>
          </p:nvPr>
        </p:nvGraphicFramePr>
        <p:xfrm>
          <a:off x="2324666" y="2583334"/>
          <a:ext cx="7645138" cy="205295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22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789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6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thanh</a:t>
                      </a:r>
                      <a:endParaRPr kumimoji="0" lang="en-US" altLang="en-US" sz="6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0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6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âm</a:t>
                      </a:r>
                      <a:r>
                        <a:rPr kumimoji="0" lang="en-US" altLang="en-US" sz="6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6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đầu</a:t>
                      </a:r>
                      <a:endParaRPr kumimoji="0" lang="en-US" altLang="en-US" sz="6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6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vần</a:t>
                      </a:r>
                      <a:endParaRPr kumimoji="0" lang="en-US" altLang="en-US" sz="6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E9EEB710-7041-44AF-8721-E9F180F72BDB}"/>
              </a:ext>
            </a:extLst>
          </p:cNvPr>
          <p:cNvGrpSpPr/>
          <p:nvPr/>
        </p:nvGrpSpPr>
        <p:grpSpPr>
          <a:xfrm>
            <a:off x="1492367" y="150829"/>
            <a:ext cx="9810371" cy="2580812"/>
            <a:chOff x="1901160" y="1416100"/>
            <a:chExt cx="5995040" cy="2580812"/>
          </a:xfrm>
        </p:grpSpPr>
        <p:sp>
          <p:nvSpPr>
            <p:cNvPr id="17" name="文本框 15"/>
            <p:cNvSpPr txBox="1"/>
            <p:nvPr/>
          </p:nvSpPr>
          <p:spPr>
            <a:xfrm>
              <a:off x="1901160" y="1442367"/>
              <a:ext cx="159375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ln w="38100" cmpd="tri">
                    <a:solidFill>
                      <a:srgbClr val="FFD33F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Bell" panose="02040603050506020204" pitchFamily="18" charset="0"/>
                  <a:ea typeface="字体视界-遇见字体" panose="02010601030101010101" pitchFamily="2" charset="-122"/>
                  <a:cs typeface="Times New Roman" panose="02020603050405020304" pitchFamily="18" charset="0"/>
                </a:rPr>
                <a:t>Cấu</a:t>
              </a:r>
              <a:endParaRPr lang="zh-CN" altLang="en-US" sz="8000" dirty="0">
                <a:ln w="38100" cmpd="tri">
                  <a:solidFill>
                    <a:srgbClr val="FFD33F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ea typeface="字体视界-遇见字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5">
              <a:extLst>
                <a:ext uri="{FF2B5EF4-FFF2-40B4-BE49-F238E27FC236}">
                  <a16:creationId xmlns:a16="http://schemas.microsoft.com/office/drawing/2014/main" id="{490DDBED-06DF-4949-BAF8-DFEFC7B24622}"/>
                </a:ext>
              </a:extLst>
            </p:cNvPr>
            <p:cNvSpPr txBox="1"/>
            <p:nvPr/>
          </p:nvSpPr>
          <p:spPr>
            <a:xfrm>
              <a:off x="3350115" y="1435437"/>
              <a:ext cx="15937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ln w="38100" cmpd="tri">
                    <a:solidFill>
                      <a:srgbClr val="D99694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Bell" panose="02040603050506020204" pitchFamily="18" charset="0"/>
                  <a:ea typeface="字体视界-遇见字体" panose="02010601030101010101" pitchFamily="2" charset="-122"/>
                  <a:cs typeface="Times New Roman" panose="02020603050405020304" pitchFamily="18" charset="0"/>
                </a:rPr>
                <a:t>tạo</a:t>
              </a:r>
              <a:endParaRPr lang="zh-CN" altLang="en-US" sz="8000" dirty="0">
                <a:ln w="38100" cmpd="tri">
                  <a:solidFill>
                    <a:srgbClr val="D99694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ea typeface="字体视界-遇见字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5">
              <a:extLst>
                <a:ext uri="{FF2B5EF4-FFF2-40B4-BE49-F238E27FC236}">
                  <a16:creationId xmlns:a16="http://schemas.microsoft.com/office/drawing/2014/main" id="{01A0F82B-0A06-48C3-8785-8E16A1FA0444}"/>
                </a:ext>
              </a:extLst>
            </p:cNvPr>
            <p:cNvSpPr txBox="1"/>
            <p:nvPr/>
          </p:nvSpPr>
          <p:spPr>
            <a:xfrm>
              <a:off x="4574251" y="1416100"/>
              <a:ext cx="159375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ln w="38100" cmpd="tri">
                    <a:solidFill>
                      <a:srgbClr val="31859C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UTM Bell" panose="02040603050506020204" pitchFamily="18" charset="0"/>
                  <a:ea typeface="字体视界-遇见字体" panose="02010601030101010101" pitchFamily="2" charset="-122"/>
                  <a:cs typeface="Times New Roman" panose="02020603050405020304" pitchFamily="18" charset="0"/>
                </a:rPr>
                <a:t>của</a:t>
              </a:r>
              <a:endParaRPr lang="zh-CN" altLang="en-US" sz="8000" dirty="0">
                <a:ln w="38100" cmpd="tri">
                  <a:solidFill>
                    <a:srgbClr val="31859C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ea typeface="字体视界-遇见字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15">
              <a:extLst>
                <a:ext uri="{FF2B5EF4-FFF2-40B4-BE49-F238E27FC236}">
                  <a16:creationId xmlns:a16="http://schemas.microsoft.com/office/drawing/2014/main" id="{143F0BB7-6D1A-4C78-857E-74ADF0FE99ED}"/>
                </a:ext>
              </a:extLst>
            </p:cNvPr>
            <p:cNvSpPr txBox="1"/>
            <p:nvPr/>
          </p:nvSpPr>
          <p:spPr>
            <a:xfrm>
              <a:off x="5829297" y="1425769"/>
              <a:ext cx="206690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ln w="38100" cmpd="tri">
                    <a:solidFill>
                      <a:srgbClr val="E34800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Bell" panose="02040603050506020204" pitchFamily="18" charset="0"/>
                  <a:ea typeface="字体视界-遇见字体" panose="02010601030101010101" pitchFamily="2" charset="-122"/>
                  <a:cs typeface="Times New Roman" panose="02020603050405020304" pitchFamily="18" charset="0"/>
                </a:rPr>
                <a:t>tiếng</a:t>
              </a:r>
              <a:endParaRPr lang="zh-CN" altLang="en-US" sz="8000" dirty="0">
                <a:ln w="38100" cmpd="tri">
                  <a:solidFill>
                    <a:srgbClr val="E348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ea typeface="字体视界-遇见字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22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5937814e6abd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7203</TotalTime>
  <Words>701</Words>
  <Application>Microsoft Office PowerPoint</Application>
  <PresentationFormat>Custom</PresentationFormat>
  <Paragraphs>148</Paragraphs>
  <Slides>26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UVN La Xanh</vt:lpstr>
      <vt:lpstr>等线 Light</vt:lpstr>
      <vt:lpstr>UTM Avo</vt:lpstr>
      <vt:lpstr>UTM Camellia</vt:lpstr>
      <vt:lpstr>Candara</vt:lpstr>
      <vt:lpstr>华文新魏</vt:lpstr>
      <vt:lpstr>Times New Roman</vt:lpstr>
      <vt:lpstr>UTM Bell</vt:lpstr>
      <vt:lpstr>Calibri</vt:lpstr>
      <vt:lpstr>字体视界-遇见字体</vt:lpstr>
      <vt:lpstr>Comfortaa</vt:lpstr>
      <vt:lpstr>UTM Thanh Nhac TL</vt:lpstr>
      <vt:lpstr>等线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OnTap_T6</dc:title>
  <dc:subject>Tieng Viet 4</dc:subject>
  <dc:creator>KTUTS</dc:creator>
  <cp:keywords>VIET BAO</cp:keywords>
  <cp:lastModifiedBy>Admin</cp:lastModifiedBy>
  <cp:revision>3494</cp:revision>
  <dcterms:created xsi:type="dcterms:W3CDTF">2015-12-01T09:06:39Z</dcterms:created>
  <dcterms:modified xsi:type="dcterms:W3CDTF">2022-11-05T03:06:28Z</dcterms:modified>
</cp:coreProperties>
</file>