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27"/>
  </p:notesMasterIdLst>
  <p:sldIdLst>
    <p:sldId id="362" r:id="rId2"/>
    <p:sldId id="363" r:id="rId3"/>
    <p:sldId id="364" r:id="rId4"/>
    <p:sldId id="348" r:id="rId5"/>
    <p:sldId id="365" r:id="rId6"/>
    <p:sldId id="386" r:id="rId7"/>
    <p:sldId id="366"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3" r:id="rId23"/>
    <p:sldId id="382" r:id="rId24"/>
    <p:sldId id="384" r:id="rId25"/>
    <p:sldId id="385" r:id="rId26"/>
  </p:sldIdLst>
  <p:sldSz cx="9144000" cy="5143500" type="screen16x9"/>
  <p:notesSz cx="6858000" cy="9144000"/>
  <p:embeddedFontLst>
    <p:embeddedFont>
      <p:font typeface="等线" panose="02010600030101010101" pitchFamily="2" charset="-122"/>
      <p:regular r:id="rId28"/>
    </p:embeddedFont>
    <p:embeddedFont>
      <p:font typeface="微软雅黑" panose="020B0503020204020204" pitchFamily="34" charset="-122"/>
      <p:regular r:id="rId29"/>
      <p:bold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VNI-Times"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2CFD9B-C991-44C7-94D4-85D7FF04F77E}">
  <a:tblStyle styleId="{212CFD9B-C991-44C7-94D4-85D7FF04F7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r>
              <a:rPr lang="zh-CN" altLang="en-US" dirty="0"/>
              <a:t>更多精彩模板请关注</a:t>
            </a:r>
            <a:r>
              <a:rPr lang="en-US" altLang="zh-CN" dirty="0"/>
              <a:t>【</a:t>
            </a:r>
            <a:r>
              <a:rPr lang="zh-CN" altLang="en-US" dirty="0"/>
              <a:t>沐沐槿</a:t>
            </a:r>
            <a:r>
              <a:rPr lang="en-US" altLang="zh-CN" dirty="0"/>
              <a:t>PPT】https://mumjin.taobao.com/</a:t>
            </a:r>
            <a:endParaRPr lang="zh-CN" altLang="en-US" dirty="0"/>
          </a:p>
        </p:txBody>
      </p:sp>
    </p:spTree>
    <p:extLst>
      <p:ext uri="{BB962C8B-B14F-4D97-AF65-F5344CB8AC3E}">
        <p14:creationId xmlns:p14="http://schemas.microsoft.com/office/powerpoint/2010/main" val="2093758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28165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643E759-46CD-4604-BEFB-67EB859DD93B}" type="slidenum">
              <a:rPr lang="en-US" altLang="zh-CN">
                <a:latin typeface="Arial" panose="020B0604020202020204" pitchFamily="34" charset="0"/>
                <a:ea typeface="SimSun" panose="02010600030101010101" pitchFamily="2" charset="-122"/>
              </a:rPr>
              <a:pPr/>
              <a:t>24</a:t>
            </a:fld>
            <a:endParaRPr lang="en-US" altLang="zh-CN">
              <a:latin typeface="Arial" panose="020B0604020202020204" pitchFamily="34" charset="0"/>
              <a:ea typeface="SimSun" panose="02010600030101010101" pitchFamily="2" charset="-122"/>
            </a:endParaRPr>
          </a:p>
        </p:txBody>
      </p:sp>
      <p:sp>
        <p:nvSpPr>
          <p:cNvPr id="563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zh-CN">
              <a:latin typeface="Arial" panose="020B0604020202020204" pitchFamily="34" charset="0"/>
              <a:cs typeface="等线"/>
            </a:endParaRPr>
          </a:p>
        </p:txBody>
      </p:sp>
    </p:spTree>
    <p:extLst>
      <p:ext uri="{BB962C8B-B14F-4D97-AF65-F5344CB8AC3E}">
        <p14:creationId xmlns:p14="http://schemas.microsoft.com/office/powerpoint/2010/main" val="4045036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249361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68691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00049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4</a:t>
            </a:fld>
            <a:endParaRPr lang="zh-CN" altLang="en-US"/>
          </a:p>
        </p:txBody>
      </p:sp>
    </p:spTree>
    <p:extLst>
      <p:ext uri="{BB962C8B-B14F-4D97-AF65-F5344CB8AC3E}">
        <p14:creationId xmlns:p14="http://schemas.microsoft.com/office/powerpoint/2010/main" val="419210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5342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48638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a:endParaRPr>
          </a:p>
        </p:txBody>
      </p:sp>
      <p:sp>
        <p:nvSpPr>
          <p:cNvPr id="501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F02B4D6-6585-4F82-B009-1DF0AA42609E}" type="slidenum">
              <a:rPr lang="zh-CN" altLang="en-US">
                <a:latin typeface="等线"/>
                <a:cs typeface="等线"/>
              </a:rPr>
              <a:pPr/>
              <a:t>10</a:t>
            </a:fld>
            <a:endParaRPr lang="zh-CN" altLang="en-US">
              <a:latin typeface="等线"/>
              <a:cs typeface="等线"/>
            </a:endParaRPr>
          </a:p>
        </p:txBody>
      </p:sp>
    </p:spTree>
    <p:extLst>
      <p:ext uri="{BB962C8B-B14F-4D97-AF65-F5344CB8AC3E}">
        <p14:creationId xmlns:p14="http://schemas.microsoft.com/office/powerpoint/2010/main" val="192691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a:endParaRPr>
          </a:p>
        </p:txBody>
      </p:sp>
      <p:sp>
        <p:nvSpPr>
          <p:cNvPr id="501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F02B4D6-6585-4F82-B009-1DF0AA42609E}" type="slidenum">
              <a:rPr lang="zh-CN" altLang="en-US">
                <a:latin typeface="等线"/>
                <a:cs typeface="等线"/>
              </a:rPr>
              <a:pPr/>
              <a:t>11</a:t>
            </a:fld>
            <a:endParaRPr lang="zh-CN" altLang="en-US">
              <a:latin typeface="等线"/>
              <a:cs typeface="等线"/>
            </a:endParaRPr>
          </a:p>
        </p:txBody>
      </p:sp>
    </p:spTree>
    <p:extLst>
      <p:ext uri="{BB962C8B-B14F-4D97-AF65-F5344CB8AC3E}">
        <p14:creationId xmlns:p14="http://schemas.microsoft.com/office/powerpoint/2010/main" val="2216276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690859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68E1703-CB64-4C44-8714-AD53EC82610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263132319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8E1703-CB64-4C44-8714-AD53EC82610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28800097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8E1703-CB64-4C44-8714-AD53EC82610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98903841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62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FAB9B683-5C2A-49D9-8CDE-A0E7E0F22918}" type="slidenum">
              <a:rPr lang="en-US" altLang="en-US"/>
              <a:pPr/>
              <a:t>‹#›</a:t>
            </a:fld>
            <a:endParaRPr lang="en-US" altLang="en-US"/>
          </a:p>
        </p:txBody>
      </p:sp>
    </p:spTree>
    <p:extLst>
      <p:ext uri="{BB962C8B-B14F-4D97-AF65-F5344CB8AC3E}">
        <p14:creationId xmlns:p14="http://schemas.microsoft.com/office/powerpoint/2010/main" val="103233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95DD902-C575-4020-8698-04CABE79956F}" type="slidenum">
              <a:rPr lang="en-US" altLang="en-US" smtClean="0"/>
              <a:pPr>
                <a:defRPr/>
              </a:pPr>
              <a:t>‹#›</a:t>
            </a:fld>
            <a:endParaRPr lang="en-US" altLang="en-US"/>
          </a:p>
        </p:txBody>
      </p:sp>
    </p:spTree>
    <p:extLst>
      <p:ext uri="{BB962C8B-B14F-4D97-AF65-F5344CB8AC3E}">
        <p14:creationId xmlns:p14="http://schemas.microsoft.com/office/powerpoint/2010/main" val="3743530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8E1703-CB64-4C44-8714-AD53EC82610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19192701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8E1703-CB64-4C44-8714-AD53EC826102}"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6452246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8E1703-CB64-4C44-8714-AD53EC826102}"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283534513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8E1703-CB64-4C44-8714-AD53EC826102}"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214870082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8E1703-CB64-4C44-8714-AD53EC826102}"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2775167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68E1703-CB64-4C44-8714-AD53EC826102}"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138079661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68E1703-CB64-4C44-8714-AD53EC826102}"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4317BC-B447-40E9-B110-00C800E3FF16}" type="slidenum">
              <a:rPr lang="en-US" smtClean="0"/>
              <a:t>‹#›</a:t>
            </a:fld>
            <a:endParaRPr lang="en-US"/>
          </a:p>
        </p:txBody>
      </p:sp>
    </p:spTree>
    <p:extLst>
      <p:ext uri="{BB962C8B-B14F-4D97-AF65-F5344CB8AC3E}">
        <p14:creationId xmlns:p14="http://schemas.microsoft.com/office/powerpoint/2010/main" val="364433606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8E1703-CB64-4C44-8714-AD53EC826102}" type="datetimeFigureOut">
              <a:rPr lang="en-US" smtClean="0"/>
              <a:t>11/20/2022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4317BC-B447-40E9-B110-00C800E3FF16}" type="slidenum">
              <a:rPr lang="en-US" smtClean="0"/>
              <a:t>‹#›</a:t>
            </a:fld>
            <a:endParaRPr lang="en-US"/>
          </a:p>
        </p:txBody>
      </p:sp>
    </p:spTree>
    <p:extLst>
      <p:ext uri="{BB962C8B-B14F-4D97-AF65-F5344CB8AC3E}">
        <p14:creationId xmlns:p14="http://schemas.microsoft.com/office/powerpoint/2010/main" val="36019030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7.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8.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vi.wikipedia.org/wiki/L%C3%BD_Th%C3%A1i_T%C3%B4ng"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1.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569" b="100000" l="0" r="96835"/>
                    </a14:imgEffect>
                  </a14:imgLayer>
                </a14:imgProps>
              </a:ext>
              <a:ext uri="{28A0092B-C50C-407E-A947-70E740481C1C}">
                <a14:useLocalDpi xmlns:a14="http://schemas.microsoft.com/office/drawing/2010/main" val="0"/>
              </a:ext>
            </a:extLst>
          </a:blip>
          <a:stretch>
            <a:fillRect/>
          </a:stretch>
        </p:blipFill>
        <p:spPr>
          <a:xfrm flipH="1">
            <a:off x="1574105" y="373619"/>
            <a:ext cx="5525071" cy="4916615"/>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187250" y="538314"/>
            <a:ext cx="8192733" cy="188595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7864164" y="171768"/>
            <a:ext cx="1092587" cy="98886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629986" y="3787541"/>
            <a:ext cx="1352600" cy="1300842"/>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7140869" y="1755711"/>
            <a:ext cx="856849" cy="868183"/>
          </a:xfrm>
          <a:prstGeom prst="rect">
            <a:avLst/>
          </a:prstGeom>
        </p:spPr>
      </p:pic>
      <p:sp>
        <p:nvSpPr>
          <p:cNvPr id="12" name="文本框 11"/>
          <p:cNvSpPr txBox="1"/>
          <p:nvPr/>
        </p:nvSpPr>
        <p:spPr>
          <a:xfrm>
            <a:off x="942412" y="1765479"/>
            <a:ext cx="6788456"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5400" dirty="0" err="1">
                <a:ln w="0">
                  <a:solidFill>
                    <a:schemeClr val="bg1"/>
                  </a:solidFill>
                </a:ln>
                <a:solidFill>
                  <a:schemeClr val="accent1"/>
                </a:solidFill>
                <a:effectLst>
                  <a:glow rad="63500">
                    <a:schemeClr val="accent1">
                      <a:satMod val="175000"/>
                      <a:alpha val="40000"/>
                    </a:schemeClr>
                  </a:glow>
                  <a:outerShdw blurRad="50800" dist="38100" algn="l" rotWithShape="0">
                    <a:prstClr val="black">
                      <a:alpha val="40000"/>
                    </a:prstClr>
                  </a:outerShdw>
                </a:effectLst>
                <a:latin typeface="UTM Akashi" panose="02040603050506020204" pitchFamily="18" charset="0"/>
                <a:ea typeface="微软雅黑" panose="020B0503020204020204" pitchFamily="34" charset="-122"/>
              </a:rPr>
              <a:t>Môn</a:t>
            </a:r>
            <a:r>
              <a:rPr lang="en-US" altLang="zh-CN" sz="5400" dirty="0">
                <a:ln w="0">
                  <a:solidFill>
                    <a:schemeClr val="bg1"/>
                  </a:solidFill>
                </a:ln>
                <a:solidFill>
                  <a:schemeClr val="accent1"/>
                </a:solidFill>
                <a:effectLst>
                  <a:glow rad="63500">
                    <a:schemeClr val="accent1">
                      <a:satMod val="175000"/>
                      <a:alpha val="40000"/>
                    </a:schemeClr>
                  </a:glow>
                  <a:outerShdw blurRad="50800" dist="38100" algn="l" rotWithShape="0">
                    <a:prstClr val="black">
                      <a:alpha val="40000"/>
                    </a:prstClr>
                  </a:outerShdw>
                </a:effectLst>
                <a:latin typeface="UTM Akashi" panose="02040603050506020204" pitchFamily="18" charset="0"/>
                <a:ea typeface="微软雅黑" panose="020B0503020204020204" pitchFamily="34" charset="-122"/>
              </a:rPr>
              <a:t> </a:t>
            </a:r>
            <a:r>
              <a:rPr lang="en-US" altLang="zh-CN" sz="5400" err="1">
                <a:ln w="0">
                  <a:solidFill>
                    <a:schemeClr val="bg1"/>
                  </a:solidFill>
                </a:ln>
                <a:solidFill>
                  <a:schemeClr val="accent1"/>
                </a:solidFill>
                <a:effectLst>
                  <a:glow rad="63500">
                    <a:schemeClr val="accent1">
                      <a:satMod val="175000"/>
                      <a:alpha val="40000"/>
                    </a:schemeClr>
                  </a:glow>
                  <a:outerShdw blurRad="50800" dist="38100" algn="l" rotWithShape="0">
                    <a:prstClr val="black">
                      <a:alpha val="40000"/>
                    </a:prstClr>
                  </a:outerShdw>
                </a:effectLst>
                <a:latin typeface="UTM Akashi" panose="02040603050506020204" pitchFamily="18" charset="0"/>
                <a:ea typeface="微软雅黑" panose="020B0503020204020204" pitchFamily="34" charset="-122"/>
              </a:rPr>
              <a:t>Lịch</a:t>
            </a:r>
            <a:r>
              <a:rPr lang="en-US" altLang="zh-CN" sz="5400">
                <a:ln w="0">
                  <a:solidFill>
                    <a:schemeClr val="bg1"/>
                  </a:solidFill>
                </a:ln>
                <a:solidFill>
                  <a:schemeClr val="accent1"/>
                </a:solidFill>
                <a:effectLst>
                  <a:glow rad="63500">
                    <a:schemeClr val="accent1">
                      <a:satMod val="175000"/>
                      <a:alpha val="40000"/>
                    </a:schemeClr>
                  </a:glow>
                  <a:outerShdw blurRad="50800" dist="38100" algn="l" rotWithShape="0">
                    <a:prstClr val="black">
                      <a:alpha val="40000"/>
                    </a:prstClr>
                  </a:outerShdw>
                </a:effectLst>
                <a:latin typeface="UTM Akashi" panose="02040603050506020204" pitchFamily="18" charset="0"/>
                <a:ea typeface="微软雅黑" panose="020B0503020204020204" pitchFamily="34" charset="-122"/>
              </a:rPr>
              <a:t> sử </a:t>
            </a:r>
          </a:p>
          <a:p>
            <a:pPr algn="ctr"/>
            <a:r>
              <a:rPr lang="en-US" altLang="zh-CN" sz="5400">
                <a:ln w="0">
                  <a:solidFill>
                    <a:schemeClr val="bg1"/>
                  </a:solidFill>
                </a:ln>
                <a:solidFill>
                  <a:schemeClr val="accent1"/>
                </a:solidFill>
                <a:effectLst>
                  <a:glow rad="63500">
                    <a:schemeClr val="accent1">
                      <a:satMod val="175000"/>
                      <a:alpha val="40000"/>
                    </a:schemeClr>
                  </a:glow>
                  <a:outerShdw blurRad="50800" dist="38100" algn="l" rotWithShape="0">
                    <a:prstClr val="black">
                      <a:alpha val="40000"/>
                    </a:prstClr>
                  </a:outerShdw>
                </a:effectLst>
                <a:latin typeface="UTM Akashi" panose="02040603050506020204" pitchFamily="18" charset="0"/>
                <a:ea typeface="微软雅黑" panose="020B0503020204020204" pitchFamily="34" charset="-122"/>
              </a:rPr>
              <a:t>Lớp </a:t>
            </a:r>
            <a:r>
              <a:rPr lang="en-US" altLang="zh-CN" sz="5400" dirty="0">
                <a:ln w="0">
                  <a:solidFill>
                    <a:schemeClr val="bg1"/>
                  </a:solidFill>
                </a:ln>
                <a:solidFill>
                  <a:schemeClr val="accent1"/>
                </a:solidFill>
                <a:effectLst>
                  <a:glow rad="63500">
                    <a:schemeClr val="accent1">
                      <a:satMod val="175000"/>
                      <a:alpha val="40000"/>
                    </a:schemeClr>
                  </a:glow>
                  <a:outerShdw blurRad="50800" dist="38100" algn="l" rotWithShape="0">
                    <a:prstClr val="black">
                      <a:alpha val="40000"/>
                    </a:prstClr>
                  </a:outerShdw>
                </a:effectLst>
                <a:latin typeface="UTM Akashi" panose="02040603050506020204" pitchFamily="18" charset="0"/>
                <a:ea typeface="微软雅黑" panose="020B0503020204020204" pitchFamily="34" charset="-122"/>
              </a:rPr>
              <a:t>4</a:t>
            </a:r>
            <a:endParaRPr lang="en-US" sz="5400" dirty="0">
              <a:ln w="0">
                <a:solidFill>
                  <a:schemeClr val="bg1"/>
                </a:solidFill>
              </a:ln>
              <a:solidFill>
                <a:schemeClr val="accent1"/>
              </a:solidFill>
              <a:effectLst>
                <a:glow rad="63500">
                  <a:schemeClr val="accent1">
                    <a:satMod val="175000"/>
                    <a:alpha val="40000"/>
                  </a:schemeClr>
                </a:glow>
                <a:outerShdw blurRad="50800" dist="38100" algn="l" rotWithShape="0">
                  <a:prstClr val="black">
                    <a:alpha val="40000"/>
                  </a:prstClr>
                </a:outerShdw>
              </a:effectLst>
              <a:latin typeface="UTM Akashi" panose="02040603050506020204" pitchFamily="18" charset="0"/>
            </a:endParaRPr>
          </a:p>
        </p:txBody>
      </p:sp>
      <p:sp>
        <p:nvSpPr>
          <p:cNvPr id="18" name="矩形: 圆角 17"/>
          <p:cNvSpPr/>
          <p:nvPr/>
        </p:nvSpPr>
        <p:spPr>
          <a:xfrm>
            <a:off x="5735603" y="4522968"/>
            <a:ext cx="3088824" cy="56541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altLang="zh-CN" sz="21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2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2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63018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1300" fill="hold"/>
                                        <p:tgtEl>
                                          <p:spTgt spid="1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sp>
        <p:nvSpPr>
          <p:cNvPr id="11" name="Freeform 9"/>
          <p:cNvSpPr/>
          <p:nvPr/>
        </p:nvSpPr>
        <p:spPr bwMode="auto">
          <a:xfrm>
            <a:off x="585961" y="434504"/>
            <a:ext cx="7948439" cy="446883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pic>
        <p:nvPicPr>
          <p:cNvPr id="12"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475634" y="102521"/>
            <a:ext cx="8192733" cy="1885950"/>
          </a:xfrm>
          <a:prstGeom prst="rect">
            <a:avLst/>
          </a:prstGeom>
        </p:spPr>
      </p:pic>
      <p:pic>
        <p:nvPicPr>
          <p:cNvPr id="13"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390822" y="320348"/>
            <a:ext cx="1092587" cy="988860"/>
          </a:xfrm>
          <a:prstGeom prst="rect">
            <a:avLst/>
          </a:prstGeom>
        </p:spPr>
      </p:pic>
      <p:pic>
        <p:nvPicPr>
          <p:cNvPr id="14"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43628" y="3654603"/>
            <a:ext cx="1352600" cy="1300842"/>
          </a:xfrm>
          <a:prstGeom prst="rect">
            <a:avLst/>
          </a:prstGeom>
        </p:spPr>
      </p:pic>
      <p:pic>
        <p:nvPicPr>
          <p:cNvPr id="15"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7944453" y="4225614"/>
            <a:ext cx="856849" cy="868183"/>
          </a:xfrm>
          <a:prstGeom prst="rect">
            <a:avLst/>
          </a:prstGeom>
        </p:spPr>
      </p:pic>
      <p:grpSp>
        <p:nvGrpSpPr>
          <p:cNvPr id="2" name="Group 1"/>
          <p:cNvGrpSpPr/>
          <p:nvPr/>
        </p:nvGrpSpPr>
        <p:grpSpPr>
          <a:xfrm>
            <a:off x="1730992" y="1131460"/>
            <a:ext cx="5862845" cy="1015663"/>
            <a:chOff x="2394902" y="8055508"/>
            <a:chExt cx="2957942" cy="1354216"/>
          </a:xfrm>
        </p:grpSpPr>
        <p:sp>
          <p:nvSpPr>
            <p:cNvPr id="21" name="椭圆 1"/>
            <p:cNvSpPr/>
            <p:nvPr/>
          </p:nvSpPr>
          <p:spPr>
            <a:xfrm>
              <a:off x="2394902" y="8263565"/>
              <a:ext cx="522514" cy="5225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7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
            <p:cNvSpPr txBox="1"/>
            <p:nvPr/>
          </p:nvSpPr>
          <p:spPr>
            <a:xfrm>
              <a:off x="2869438" y="8055508"/>
              <a:ext cx="2483406" cy="1354216"/>
            </a:xfrm>
            <a:prstGeom prst="rect">
              <a:avLst/>
            </a:prstGeom>
            <a:noFill/>
          </p:spPr>
          <p:txBody>
            <a:bodyPr wrap="square" rtlCol="0">
              <a:spAutoFit/>
            </a:bodyPr>
            <a:lstStyle/>
            <a:p>
              <a:pPr algn="ctr">
                <a:defRPr/>
              </a:pPr>
              <a:r>
                <a:rPr lang="en-US" altLang="en-US" sz="3000" b="1" dirty="0" err="1">
                  <a:solidFill>
                    <a:schemeClr val="accent5"/>
                  </a:solidFill>
                  <a:latin typeface="Times New Roman" panose="02020603050405020304" pitchFamily="18" charset="0"/>
                  <a:cs typeface="Times New Roman" panose="02020603050405020304" pitchFamily="18" charset="0"/>
                </a:rPr>
                <a:t>Đạo</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Phật</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được</a:t>
              </a:r>
              <a:r>
                <a:rPr lang="en-US" altLang="en-US" sz="3000" b="1" dirty="0">
                  <a:solidFill>
                    <a:schemeClr val="accent5"/>
                  </a:solidFill>
                  <a:latin typeface="Times New Roman" panose="02020603050405020304" pitchFamily="18" charset="0"/>
                  <a:cs typeface="Times New Roman" panose="02020603050405020304" pitchFamily="18" charset="0"/>
                </a:rPr>
                <a:t> du </a:t>
              </a:r>
              <a:r>
                <a:rPr lang="en-US" altLang="en-US" sz="3000" b="1" dirty="0" err="1">
                  <a:solidFill>
                    <a:schemeClr val="accent5"/>
                  </a:solidFill>
                  <a:latin typeface="Times New Roman" panose="02020603050405020304" pitchFamily="18" charset="0"/>
                  <a:cs typeface="Times New Roman" panose="02020603050405020304" pitchFamily="18" charset="0"/>
                </a:rPr>
                <a:t>nhập</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vào</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nước</a:t>
              </a:r>
              <a:r>
                <a:rPr lang="en-US" altLang="en-US" sz="3000" b="1" dirty="0">
                  <a:solidFill>
                    <a:schemeClr val="accent5"/>
                  </a:solidFill>
                  <a:latin typeface="Times New Roman" panose="02020603050405020304" pitchFamily="18" charset="0"/>
                  <a:cs typeface="Times New Roman" panose="02020603050405020304" pitchFamily="18" charset="0"/>
                </a:rPr>
                <a:t> ta </a:t>
              </a:r>
              <a:r>
                <a:rPr lang="en-US" altLang="en-US" sz="3000" b="1" dirty="0" err="1">
                  <a:solidFill>
                    <a:schemeClr val="accent5"/>
                  </a:solidFill>
                  <a:latin typeface="Times New Roman" panose="02020603050405020304" pitchFamily="18" charset="0"/>
                  <a:cs typeface="Times New Roman" panose="02020603050405020304" pitchFamily="18" charset="0"/>
                </a:rPr>
                <a:t>trong</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thời</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gian</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nào</a:t>
              </a:r>
              <a:r>
                <a:rPr lang="en-US" altLang="en-US" sz="3000" b="1" dirty="0">
                  <a:solidFill>
                    <a:schemeClr val="accent5"/>
                  </a:solidFill>
                  <a:latin typeface="Times New Roman" panose="02020603050405020304" pitchFamily="18" charset="0"/>
                  <a:cs typeface="Times New Roman" panose="02020603050405020304" pitchFamily="18" charset="0"/>
                </a:rPr>
                <a:t>?</a:t>
              </a:r>
              <a:endParaRPr lang="vi-VN" altLang="en-US" sz="3000" b="1" dirty="0">
                <a:solidFill>
                  <a:schemeClr val="accent5"/>
                </a:solidFill>
                <a:latin typeface="Times New Roman" panose="02020603050405020304" pitchFamily="18" charset="0"/>
                <a:cs typeface="Times New Roman" panose="02020603050405020304" pitchFamily="18" charset="0"/>
              </a:endParaRPr>
            </a:p>
          </p:txBody>
        </p:sp>
      </p:grpSp>
      <p:grpSp>
        <p:nvGrpSpPr>
          <p:cNvPr id="23" name="组合 21"/>
          <p:cNvGrpSpPr/>
          <p:nvPr/>
        </p:nvGrpSpPr>
        <p:grpSpPr>
          <a:xfrm>
            <a:off x="1037082" y="2278472"/>
            <a:ext cx="6968305" cy="507831"/>
            <a:chOff x="3398995" y="2166311"/>
            <a:chExt cx="3022177" cy="677108"/>
          </a:xfrm>
        </p:grpSpPr>
        <p:sp>
          <p:nvSpPr>
            <p:cNvPr id="24" name="椭圆 22"/>
            <p:cNvSpPr/>
            <p:nvPr/>
          </p:nvSpPr>
          <p:spPr>
            <a:xfrm>
              <a:off x="3398995" y="2242446"/>
              <a:ext cx="522514" cy="5225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7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3"/>
            <p:cNvSpPr txBox="1"/>
            <p:nvPr/>
          </p:nvSpPr>
          <p:spPr>
            <a:xfrm>
              <a:off x="3937766" y="2166311"/>
              <a:ext cx="2483406" cy="677108"/>
            </a:xfrm>
            <a:prstGeom prst="rect">
              <a:avLst/>
            </a:prstGeom>
            <a:noFill/>
          </p:spPr>
          <p:txBody>
            <a:bodyPr wrap="square" rtlCol="0">
              <a:spAutoFit/>
            </a:bodyPr>
            <a:lstStyle/>
            <a:p>
              <a:pPr algn="ctr">
                <a:defRPr/>
              </a:pPr>
              <a:r>
                <a:rPr lang="en-US" altLang="en-US" sz="2700" b="1" dirty="0" err="1">
                  <a:solidFill>
                    <a:schemeClr val="accent2"/>
                  </a:solidFill>
                  <a:latin typeface="Times New Roman" panose="02020603050405020304" pitchFamily="18" charset="0"/>
                  <a:cs typeface="Times New Roman" panose="02020603050405020304" pitchFamily="18" charset="0"/>
                </a:rPr>
                <a:t>Đạo</a:t>
              </a:r>
              <a:r>
                <a:rPr lang="en-US" altLang="en-US" sz="2700" b="1" dirty="0">
                  <a:solidFill>
                    <a:schemeClr val="accent2"/>
                  </a:solidFill>
                  <a:latin typeface="Times New Roman" panose="02020603050405020304" pitchFamily="18" charset="0"/>
                  <a:cs typeface="Times New Roman" panose="02020603050405020304" pitchFamily="18" charset="0"/>
                </a:rPr>
                <a:t> </a:t>
              </a:r>
              <a:r>
                <a:rPr lang="en-US" altLang="en-US" sz="2700" b="1" dirty="0" err="1">
                  <a:solidFill>
                    <a:schemeClr val="accent2"/>
                  </a:solidFill>
                  <a:latin typeface="Times New Roman" panose="02020603050405020304" pitchFamily="18" charset="0"/>
                  <a:cs typeface="Times New Roman" panose="02020603050405020304" pitchFamily="18" charset="0"/>
                </a:rPr>
                <a:t>Phật</a:t>
              </a:r>
              <a:r>
                <a:rPr lang="en-US" altLang="en-US" sz="2700" b="1" dirty="0">
                  <a:solidFill>
                    <a:schemeClr val="accent2"/>
                  </a:solidFill>
                  <a:latin typeface="Times New Roman" panose="02020603050405020304" pitchFamily="18" charset="0"/>
                  <a:cs typeface="Times New Roman" panose="02020603050405020304" pitchFamily="18" charset="0"/>
                </a:rPr>
                <a:t> </a:t>
              </a:r>
              <a:r>
                <a:rPr lang="en-US" altLang="en-US" sz="2700" b="1" dirty="0" err="1">
                  <a:solidFill>
                    <a:schemeClr val="accent2"/>
                  </a:solidFill>
                  <a:latin typeface="Times New Roman" panose="02020603050405020304" pitchFamily="18" charset="0"/>
                  <a:cs typeface="Times New Roman" panose="02020603050405020304" pitchFamily="18" charset="0"/>
                </a:rPr>
                <a:t>dạy</a:t>
              </a:r>
              <a:r>
                <a:rPr lang="en-US" altLang="en-US" sz="2700" b="1" dirty="0">
                  <a:solidFill>
                    <a:schemeClr val="accent2"/>
                  </a:solidFill>
                  <a:latin typeface="Times New Roman" panose="02020603050405020304" pitchFamily="18" charset="0"/>
                  <a:cs typeface="Times New Roman" panose="02020603050405020304" pitchFamily="18" charset="0"/>
                </a:rPr>
                <a:t> ta </a:t>
              </a:r>
              <a:r>
                <a:rPr lang="en-US" altLang="en-US" sz="2700" b="1" dirty="0" err="1">
                  <a:solidFill>
                    <a:schemeClr val="accent2"/>
                  </a:solidFill>
                  <a:latin typeface="Times New Roman" panose="02020603050405020304" pitchFamily="18" charset="0"/>
                  <a:cs typeface="Times New Roman" panose="02020603050405020304" pitchFamily="18" charset="0"/>
                </a:rPr>
                <a:t>điều</a:t>
              </a:r>
              <a:r>
                <a:rPr lang="en-US" altLang="en-US" sz="2700" b="1" dirty="0">
                  <a:solidFill>
                    <a:schemeClr val="accent2"/>
                  </a:solidFill>
                  <a:latin typeface="Times New Roman" panose="02020603050405020304" pitchFamily="18" charset="0"/>
                  <a:cs typeface="Times New Roman" panose="02020603050405020304" pitchFamily="18" charset="0"/>
                </a:rPr>
                <a:t> </a:t>
              </a:r>
              <a:r>
                <a:rPr lang="en-US" altLang="en-US" sz="2700" b="1" dirty="0" err="1">
                  <a:solidFill>
                    <a:schemeClr val="accent2"/>
                  </a:solidFill>
                  <a:latin typeface="Times New Roman" panose="02020603050405020304" pitchFamily="18" charset="0"/>
                  <a:cs typeface="Times New Roman" panose="02020603050405020304" pitchFamily="18" charset="0"/>
                </a:rPr>
                <a:t>gì</a:t>
              </a:r>
              <a:r>
                <a:rPr lang="en-US" altLang="en-US" sz="2700" b="1" dirty="0">
                  <a:solidFill>
                    <a:schemeClr val="accent2"/>
                  </a:solidFill>
                  <a:latin typeface="Times New Roman" panose="02020603050405020304" pitchFamily="18" charset="0"/>
                  <a:cs typeface="Times New Roman" panose="02020603050405020304" pitchFamily="18" charset="0"/>
                </a:rPr>
                <a:t>?</a:t>
              </a:r>
              <a:endParaRPr lang="vi-VN" altLang="en-US" sz="2700" b="1" dirty="0">
                <a:solidFill>
                  <a:schemeClr val="accent2"/>
                </a:solidFill>
                <a:latin typeface="Times New Roman" panose="02020603050405020304" pitchFamily="18" charset="0"/>
                <a:cs typeface="Times New Roman" panose="02020603050405020304" pitchFamily="18" charset="0"/>
              </a:endParaRPr>
            </a:p>
          </p:txBody>
        </p:sp>
      </p:grpSp>
      <p:grpSp>
        <p:nvGrpSpPr>
          <p:cNvPr id="26" name="组合 24"/>
          <p:cNvGrpSpPr/>
          <p:nvPr/>
        </p:nvGrpSpPr>
        <p:grpSpPr>
          <a:xfrm>
            <a:off x="1532254" y="3115953"/>
            <a:ext cx="6276173" cy="923330"/>
            <a:chOff x="3037845" y="2326676"/>
            <a:chExt cx="3029708" cy="1231107"/>
          </a:xfrm>
        </p:grpSpPr>
        <p:sp>
          <p:nvSpPr>
            <p:cNvPr id="27" name="椭圆 25"/>
            <p:cNvSpPr/>
            <p:nvPr/>
          </p:nvSpPr>
          <p:spPr>
            <a:xfrm>
              <a:off x="3037845" y="2349350"/>
              <a:ext cx="522514" cy="52251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7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6"/>
            <p:cNvSpPr txBox="1"/>
            <p:nvPr/>
          </p:nvSpPr>
          <p:spPr>
            <a:xfrm>
              <a:off x="3584147" y="2326676"/>
              <a:ext cx="2483406" cy="1231107"/>
            </a:xfrm>
            <a:prstGeom prst="rect">
              <a:avLst/>
            </a:prstGeom>
            <a:noFill/>
          </p:spPr>
          <p:txBody>
            <a:bodyPr wrap="square" rtlCol="0">
              <a:spAutoFit/>
            </a:bodyPr>
            <a:lstStyle/>
            <a:p>
              <a:pPr algn="ctr">
                <a:defRPr/>
              </a:pP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Vì</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sao</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đạo</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Phật</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lại</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ở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ta?</a:t>
              </a:r>
              <a:endParaRPr lang="vi-VN" altLang="en-US" sz="2700" b="1" dirty="0">
                <a:solidFill>
                  <a:schemeClr val="accent6">
                    <a:lumMod val="50000"/>
                  </a:schemeClr>
                </a:solidFill>
                <a:latin typeface="Times New Roman" panose="02020603050405020304" pitchFamily="18" charset="0"/>
                <a:cs typeface="Times New Roman" panose="02020603050405020304" pitchFamily="18" charset="0"/>
              </a:endParaRPr>
            </a:p>
          </p:txBody>
        </p:sp>
      </p:grpSp>
      <p:sp>
        <p:nvSpPr>
          <p:cNvPr id="18" name="Text Box 6"/>
          <p:cNvSpPr txBox="1">
            <a:spLocks noChangeArrowheads="1"/>
          </p:cNvSpPr>
          <p:nvPr/>
        </p:nvSpPr>
        <p:spPr bwMode="auto">
          <a:xfrm>
            <a:off x="800100" y="7816391"/>
            <a:ext cx="82153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Cuộc</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sống</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của</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người</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Âu</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Việt</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và</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người</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Lạc</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Việt</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có</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nhiều</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điểm</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tương</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đồng</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với</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nhau</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Họ</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đều</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biết</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chế</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tạo</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đồ</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đồng</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đều</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biết</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rèn</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sắt</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đều</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trồng</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lúa</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và</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chăn</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nuôi</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tục</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lệ</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có</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nhiều</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điểm</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giống</a:t>
            </a:r>
            <a:r>
              <a:rPr lang="en-US" altLang="en-US" sz="3000" b="1" dirty="0">
                <a:solidFill>
                  <a:srgbClr val="7030A0"/>
                </a:solidFill>
                <a:cs typeface="Times New Roman" panose="02020603050405020304" pitchFamily="18" charset="0"/>
              </a:rPr>
              <a:t> </a:t>
            </a:r>
            <a:r>
              <a:rPr lang="en-US" altLang="en-US" sz="3000" b="1" dirty="0" err="1">
                <a:solidFill>
                  <a:srgbClr val="7030A0"/>
                </a:solidFill>
                <a:cs typeface="Times New Roman" panose="02020603050405020304" pitchFamily="18" charset="0"/>
              </a:rPr>
              <a:t>nhau</a:t>
            </a:r>
            <a:r>
              <a:rPr lang="en-US" altLang="en-US" sz="3000" b="1" dirty="0">
                <a:solidFill>
                  <a:srgbClr val="7030A0"/>
                </a:solidFill>
                <a:cs typeface="Times New Roman" panose="02020603050405020304" pitchFamily="18" charset="0"/>
              </a:rPr>
              <a:t>.</a:t>
            </a:r>
            <a:endParaRPr lang="vi-VN" altLang="en-US" sz="3000" b="1" dirty="0">
              <a:solidFill>
                <a:srgbClr val="7030A0"/>
              </a:solidFill>
              <a:cs typeface="Times New Roman" panose="02020603050405020304" pitchFamily="18" charset="0"/>
            </a:endParaRPr>
          </a:p>
        </p:txBody>
      </p:sp>
      <p:sp>
        <p:nvSpPr>
          <p:cNvPr id="19" name="Rectangle 3"/>
          <p:cNvSpPr txBox="1">
            <a:spLocks noChangeArrowheads="1"/>
          </p:cNvSpPr>
          <p:nvPr/>
        </p:nvSpPr>
        <p:spPr>
          <a:xfrm>
            <a:off x="800100" y="-2440781"/>
            <a:ext cx="8215313" cy="92273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defRPr/>
            </a:pPr>
            <a:endParaRPr lang="vi-VN" altLang="en-US" sz="4050" b="1" dirty="0">
              <a:solidFill>
                <a:srgbClr val="FF0000"/>
              </a:solidFill>
              <a:latin typeface="Times New Roman" panose="02020603050405020304" pitchFamily="18" charset="0"/>
              <a:cs typeface="Times New Roman" panose="02020603050405020304" pitchFamily="18" charset="0"/>
            </a:endParaRPr>
          </a:p>
        </p:txBody>
      </p:sp>
      <p:sp>
        <p:nvSpPr>
          <p:cNvPr id="20" name="Text Box 6"/>
          <p:cNvSpPr txBox="1">
            <a:spLocks noChangeArrowheads="1"/>
          </p:cNvSpPr>
          <p:nvPr/>
        </p:nvSpPr>
        <p:spPr bwMode="auto">
          <a:xfrm>
            <a:off x="1810126" y="6209936"/>
            <a:ext cx="61952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3000" b="1" dirty="0" err="1">
                <a:cs typeface="Times New Roman" panose="02020603050405020304" pitchFamily="18" charset="0"/>
              </a:rPr>
              <a:t>Người</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Âu</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Việt</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sống</a:t>
            </a:r>
            <a:r>
              <a:rPr lang="en-US" altLang="en-US" sz="3000" b="1" dirty="0">
                <a:cs typeface="Times New Roman" panose="02020603050405020304" pitchFamily="18" charset="0"/>
              </a:rPr>
              <a:t> ở </a:t>
            </a:r>
            <a:r>
              <a:rPr lang="en-US" altLang="en-US" sz="3000" b="1" dirty="0" err="1">
                <a:cs typeface="Times New Roman" panose="02020603050405020304" pitchFamily="18" charset="0"/>
              </a:rPr>
              <a:t>mạn</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Tây</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Bắc</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của</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nước</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Văn</a:t>
            </a:r>
            <a:r>
              <a:rPr lang="en-US" altLang="en-US" sz="3000" b="1" dirty="0">
                <a:cs typeface="Times New Roman" panose="02020603050405020304" pitchFamily="18" charset="0"/>
              </a:rPr>
              <a:t> Lang. </a:t>
            </a:r>
            <a:endParaRPr lang="vi-VN" altLang="en-US" sz="3000" b="1" dirty="0">
              <a:cs typeface="Times New Roman" panose="02020603050405020304" pitchFamily="18" charset="0"/>
            </a:endParaRPr>
          </a:p>
        </p:txBody>
      </p:sp>
      <p:sp>
        <p:nvSpPr>
          <p:cNvPr id="7" name="Rectangle 3"/>
          <p:cNvSpPr txBox="1">
            <a:spLocks noChangeArrowheads="1"/>
          </p:cNvSpPr>
          <p:nvPr/>
        </p:nvSpPr>
        <p:spPr>
          <a:xfrm>
            <a:off x="1396228" y="6108106"/>
            <a:ext cx="8215313" cy="92273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defRPr/>
            </a:pPr>
            <a:endParaRPr lang="vi-VN" altLang="en-US" sz="4050" b="1" dirty="0">
              <a:solidFill>
                <a:srgbClr val="FF0000"/>
              </a:solidFill>
              <a:latin typeface="Times New Roman" panose="02020603050405020304" pitchFamily="18" charset="0"/>
              <a:cs typeface="Times New Roman" panose="02020603050405020304" pitchFamily="18" charset="0"/>
            </a:endParaRPr>
          </a:p>
        </p:txBody>
      </p:sp>
      <p:sp>
        <p:nvSpPr>
          <p:cNvPr id="8" name="Text Box 6"/>
          <p:cNvSpPr txBox="1">
            <a:spLocks noChangeArrowheads="1"/>
          </p:cNvSpPr>
          <p:nvPr/>
        </p:nvSpPr>
        <p:spPr bwMode="auto">
          <a:xfrm>
            <a:off x="-2456724" y="-4498313"/>
            <a:ext cx="8291513"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Người</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Âu</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Việt</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và</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Lạc</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Việt</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sống</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hoà</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hợp</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với</a:t>
            </a:r>
            <a:r>
              <a:rPr lang="en-US" altLang="en-US" sz="4050" b="1" dirty="0">
                <a:solidFill>
                  <a:srgbClr val="0070C0"/>
                </a:solidFill>
                <a:cs typeface="Times New Roman" panose="02020603050405020304" pitchFamily="18" charset="0"/>
              </a:rPr>
              <a:t> </a:t>
            </a:r>
            <a:r>
              <a:rPr lang="en-US" altLang="en-US" sz="4050" b="1" dirty="0" err="1">
                <a:solidFill>
                  <a:srgbClr val="0070C0"/>
                </a:solidFill>
                <a:cs typeface="Times New Roman" panose="02020603050405020304" pitchFamily="18" charset="0"/>
              </a:rPr>
              <a:t>nhau</a:t>
            </a:r>
            <a:r>
              <a:rPr lang="en-US" altLang="en-US" sz="4050" b="1" dirty="0">
                <a:solidFill>
                  <a:srgbClr val="0070C0"/>
                </a:solidFill>
                <a:cs typeface="Times New Roman" panose="02020603050405020304" pitchFamily="18" charset="0"/>
              </a:rPr>
              <a:t>.  </a:t>
            </a:r>
            <a:endParaRPr lang="vi-VN" altLang="en-US" sz="4050" b="1" dirty="0">
              <a:solidFill>
                <a:srgbClr val="0070C0"/>
              </a:solidFill>
              <a:cs typeface="Times New Roman" panose="02020603050405020304" pitchFamily="18" charset="0"/>
            </a:endParaRPr>
          </a:p>
        </p:txBody>
      </p:sp>
      <p:pic>
        <p:nvPicPr>
          <p:cNvPr id="10249" name="Audio 1">
            <a:hlinkClick r:id="" action="ppaction://medi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5850" y="21550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267845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par>
                                <p:cTn id="17" presetID="3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1000" fill="hold"/>
                                        <p:tgtEl>
                                          <p:spTgt spid="26"/>
                                        </p:tgtEl>
                                        <p:attrNameLst>
                                          <p:attrName>ppt_w</p:attrName>
                                        </p:attrNameLst>
                                      </p:cBhvr>
                                      <p:tavLst>
                                        <p:tav tm="0">
                                          <p:val>
                                            <p:fltVal val="0"/>
                                          </p:val>
                                        </p:tav>
                                        <p:tav tm="100000">
                                          <p:val>
                                            <p:strVal val="#ppt_w"/>
                                          </p:val>
                                        </p:tav>
                                      </p:tavLst>
                                    </p:anim>
                                    <p:anim calcmode="lin" valueType="num">
                                      <p:cBhvr>
                                        <p:cTn id="20" dur="1000" fill="hold"/>
                                        <p:tgtEl>
                                          <p:spTgt spid="26"/>
                                        </p:tgtEl>
                                        <p:attrNameLst>
                                          <p:attrName>ppt_h</p:attrName>
                                        </p:attrNameLst>
                                      </p:cBhvr>
                                      <p:tavLst>
                                        <p:tav tm="0">
                                          <p:val>
                                            <p:fltVal val="0"/>
                                          </p:val>
                                        </p:tav>
                                        <p:tav tm="100000">
                                          <p:val>
                                            <p:strVal val="#ppt_h"/>
                                          </p:val>
                                        </p:tav>
                                      </p:tavLst>
                                    </p:anim>
                                    <p:anim calcmode="lin" valueType="num">
                                      <p:cBhvr>
                                        <p:cTn id="21" dur="1000" fill="hold"/>
                                        <p:tgtEl>
                                          <p:spTgt spid="26"/>
                                        </p:tgtEl>
                                        <p:attrNameLst>
                                          <p:attrName>style.rotation</p:attrName>
                                        </p:attrNameLst>
                                      </p:cBhvr>
                                      <p:tavLst>
                                        <p:tav tm="0">
                                          <p:val>
                                            <p:fltVal val="90"/>
                                          </p:val>
                                        </p:tav>
                                        <p:tav tm="100000">
                                          <p:val>
                                            <p:fltVal val="0"/>
                                          </p:val>
                                        </p:tav>
                                      </p:tavLst>
                                    </p:anim>
                                    <p:animEffect transition="in" filter="fade">
                                      <p:cBhvr>
                                        <p:cTn id="22" dur="1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sp>
        <p:nvSpPr>
          <p:cNvPr id="11" name="Freeform 9"/>
          <p:cNvSpPr/>
          <p:nvPr/>
        </p:nvSpPr>
        <p:spPr bwMode="auto">
          <a:xfrm>
            <a:off x="-874242" y="236922"/>
            <a:ext cx="10383065" cy="446883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pic>
        <p:nvPicPr>
          <p:cNvPr id="12"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475634" y="102521"/>
            <a:ext cx="8192733" cy="1885950"/>
          </a:xfrm>
          <a:prstGeom prst="rect">
            <a:avLst/>
          </a:prstGeom>
        </p:spPr>
      </p:pic>
      <p:pic>
        <p:nvPicPr>
          <p:cNvPr id="13"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390822" y="320348"/>
            <a:ext cx="1092587" cy="988860"/>
          </a:xfrm>
          <a:prstGeom prst="rect">
            <a:avLst/>
          </a:prstGeom>
        </p:spPr>
      </p:pic>
      <p:pic>
        <p:nvPicPr>
          <p:cNvPr id="14"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43628" y="3654603"/>
            <a:ext cx="1352600" cy="1300842"/>
          </a:xfrm>
          <a:prstGeom prst="rect">
            <a:avLst/>
          </a:prstGeom>
        </p:spPr>
      </p:pic>
      <p:pic>
        <p:nvPicPr>
          <p:cNvPr id="15"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7944453" y="4225614"/>
            <a:ext cx="856849" cy="868183"/>
          </a:xfrm>
          <a:prstGeom prst="rect">
            <a:avLst/>
          </a:prstGeom>
        </p:spPr>
      </p:pic>
      <p:grpSp>
        <p:nvGrpSpPr>
          <p:cNvPr id="2" name="Group 1"/>
          <p:cNvGrpSpPr/>
          <p:nvPr/>
        </p:nvGrpSpPr>
        <p:grpSpPr>
          <a:xfrm>
            <a:off x="1521761" y="1209730"/>
            <a:ext cx="5869061" cy="1015663"/>
            <a:chOff x="2391766" y="8055508"/>
            <a:chExt cx="2961078" cy="1354216"/>
          </a:xfrm>
        </p:grpSpPr>
        <p:sp>
          <p:nvSpPr>
            <p:cNvPr id="21" name="椭圆 1"/>
            <p:cNvSpPr/>
            <p:nvPr/>
          </p:nvSpPr>
          <p:spPr>
            <a:xfrm>
              <a:off x="2391766" y="8141048"/>
              <a:ext cx="522514" cy="5225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7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
            <p:cNvSpPr txBox="1"/>
            <p:nvPr/>
          </p:nvSpPr>
          <p:spPr>
            <a:xfrm>
              <a:off x="2869438" y="8055508"/>
              <a:ext cx="2483406" cy="1354216"/>
            </a:xfrm>
            <a:prstGeom prst="rect">
              <a:avLst/>
            </a:prstGeom>
            <a:noFill/>
          </p:spPr>
          <p:txBody>
            <a:bodyPr wrap="square" rtlCol="0">
              <a:spAutoFit/>
            </a:bodyPr>
            <a:lstStyle/>
            <a:p>
              <a:pPr algn="ctr">
                <a:defRPr/>
              </a:pPr>
              <a:r>
                <a:rPr lang="en-US" altLang="en-US" sz="3000" b="1" dirty="0" err="1">
                  <a:solidFill>
                    <a:schemeClr val="accent5"/>
                  </a:solidFill>
                  <a:latin typeface="Times New Roman" panose="02020603050405020304" pitchFamily="18" charset="0"/>
                  <a:cs typeface="Times New Roman" panose="02020603050405020304" pitchFamily="18" charset="0"/>
                </a:rPr>
                <a:t>Đạo</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Phật</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được</a:t>
              </a:r>
              <a:r>
                <a:rPr lang="en-US" altLang="en-US" sz="3000" b="1" dirty="0">
                  <a:solidFill>
                    <a:schemeClr val="accent5"/>
                  </a:solidFill>
                  <a:latin typeface="Times New Roman" panose="02020603050405020304" pitchFamily="18" charset="0"/>
                  <a:cs typeface="Times New Roman" panose="02020603050405020304" pitchFamily="18" charset="0"/>
                </a:rPr>
                <a:t> du </a:t>
              </a:r>
              <a:r>
                <a:rPr lang="en-US" altLang="en-US" sz="3000" b="1" dirty="0" err="1">
                  <a:solidFill>
                    <a:schemeClr val="accent5"/>
                  </a:solidFill>
                  <a:latin typeface="Times New Roman" panose="02020603050405020304" pitchFamily="18" charset="0"/>
                  <a:cs typeface="Times New Roman" panose="02020603050405020304" pitchFamily="18" charset="0"/>
                </a:rPr>
                <a:t>nhập</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vào</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nước</a:t>
              </a:r>
              <a:r>
                <a:rPr lang="en-US" altLang="en-US" sz="3000" b="1" dirty="0">
                  <a:solidFill>
                    <a:schemeClr val="accent5"/>
                  </a:solidFill>
                  <a:latin typeface="Times New Roman" panose="02020603050405020304" pitchFamily="18" charset="0"/>
                  <a:cs typeface="Times New Roman" panose="02020603050405020304" pitchFamily="18" charset="0"/>
                </a:rPr>
                <a:t> ta </a:t>
              </a:r>
              <a:r>
                <a:rPr lang="en-US" altLang="en-US" sz="3000" b="1" dirty="0" err="1">
                  <a:solidFill>
                    <a:schemeClr val="accent5"/>
                  </a:solidFill>
                  <a:latin typeface="Times New Roman" panose="02020603050405020304" pitchFamily="18" charset="0"/>
                  <a:cs typeface="Times New Roman" panose="02020603050405020304" pitchFamily="18" charset="0"/>
                </a:rPr>
                <a:t>trong</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thời</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gian</a:t>
              </a:r>
              <a:r>
                <a:rPr lang="en-US" altLang="en-US" sz="3000" b="1" dirty="0">
                  <a:solidFill>
                    <a:schemeClr val="accent5"/>
                  </a:solidFill>
                  <a:latin typeface="Times New Roman" panose="02020603050405020304" pitchFamily="18" charset="0"/>
                  <a:cs typeface="Times New Roman" panose="02020603050405020304" pitchFamily="18" charset="0"/>
                </a:rPr>
                <a:t> </a:t>
              </a:r>
              <a:r>
                <a:rPr lang="en-US" altLang="en-US" sz="3000" b="1" dirty="0" err="1">
                  <a:solidFill>
                    <a:schemeClr val="accent5"/>
                  </a:solidFill>
                  <a:latin typeface="Times New Roman" panose="02020603050405020304" pitchFamily="18" charset="0"/>
                  <a:cs typeface="Times New Roman" panose="02020603050405020304" pitchFamily="18" charset="0"/>
                </a:rPr>
                <a:t>nào</a:t>
              </a:r>
              <a:r>
                <a:rPr lang="en-US" altLang="en-US" sz="3000" b="1" dirty="0">
                  <a:solidFill>
                    <a:schemeClr val="accent5"/>
                  </a:solidFill>
                  <a:latin typeface="Times New Roman" panose="02020603050405020304" pitchFamily="18" charset="0"/>
                  <a:cs typeface="Times New Roman" panose="02020603050405020304" pitchFamily="18" charset="0"/>
                </a:rPr>
                <a:t>?</a:t>
              </a:r>
              <a:endParaRPr lang="vi-VN" altLang="en-US" sz="3000" b="1" dirty="0">
                <a:solidFill>
                  <a:schemeClr val="accent5"/>
                </a:solidFill>
                <a:latin typeface="Times New Roman" panose="02020603050405020304" pitchFamily="18" charset="0"/>
                <a:cs typeface="Times New Roman" panose="02020603050405020304" pitchFamily="18" charset="0"/>
              </a:endParaRPr>
            </a:p>
          </p:txBody>
        </p:sp>
      </p:grpSp>
      <p:grpSp>
        <p:nvGrpSpPr>
          <p:cNvPr id="23" name="组合 21"/>
          <p:cNvGrpSpPr/>
          <p:nvPr/>
        </p:nvGrpSpPr>
        <p:grpSpPr>
          <a:xfrm>
            <a:off x="833138" y="6003674"/>
            <a:ext cx="6968305" cy="507831"/>
            <a:chOff x="3398995" y="2166311"/>
            <a:chExt cx="3022177" cy="677108"/>
          </a:xfrm>
        </p:grpSpPr>
        <p:sp>
          <p:nvSpPr>
            <p:cNvPr id="24" name="椭圆 22"/>
            <p:cNvSpPr/>
            <p:nvPr/>
          </p:nvSpPr>
          <p:spPr>
            <a:xfrm>
              <a:off x="3398995" y="2242446"/>
              <a:ext cx="522514" cy="5225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7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3"/>
            <p:cNvSpPr txBox="1"/>
            <p:nvPr/>
          </p:nvSpPr>
          <p:spPr>
            <a:xfrm>
              <a:off x="3937766" y="2166311"/>
              <a:ext cx="2483406" cy="677108"/>
            </a:xfrm>
            <a:prstGeom prst="rect">
              <a:avLst/>
            </a:prstGeom>
            <a:noFill/>
          </p:spPr>
          <p:txBody>
            <a:bodyPr wrap="square" rtlCol="0">
              <a:spAutoFit/>
            </a:bodyPr>
            <a:lstStyle/>
            <a:p>
              <a:pPr algn="ctr">
                <a:defRPr/>
              </a:pPr>
              <a:r>
                <a:rPr lang="en-US" altLang="en-US" sz="2700" b="1" dirty="0" err="1">
                  <a:solidFill>
                    <a:schemeClr val="accent2"/>
                  </a:solidFill>
                  <a:latin typeface="Times New Roman" panose="02020603050405020304" pitchFamily="18" charset="0"/>
                  <a:cs typeface="Times New Roman" panose="02020603050405020304" pitchFamily="18" charset="0"/>
                </a:rPr>
                <a:t>Đạo</a:t>
              </a:r>
              <a:r>
                <a:rPr lang="en-US" altLang="en-US" sz="2700" b="1" dirty="0">
                  <a:solidFill>
                    <a:schemeClr val="accent2"/>
                  </a:solidFill>
                  <a:latin typeface="Times New Roman" panose="02020603050405020304" pitchFamily="18" charset="0"/>
                  <a:cs typeface="Times New Roman" panose="02020603050405020304" pitchFamily="18" charset="0"/>
                </a:rPr>
                <a:t> </a:t>
              </a:r>
              <a:r>
                <a:rPr lang="en-US" altLang="en-US" sz="2700" b="1" dirty="0" err="1">
                  <a:solidFill>
                    <a:schemeClr val="accent2"/>
                  </a:solidFill>
                  <a:latin typeface="Times New Roman" panose="02020603050405020304" pitchFamily="18" charset="0"/>
                  <a:cs typeface="Times New Roman" panose="02020603050405020304" pitchFamily="18" charset="0"/>
                </a:rPr>
                <a:t>Phật</a:t>
              </a:r>
              <a:r>
                <a:rPr lang="en-US" altLang="en-US" sz="2700" b="1" dirty="0">
                  <a:solidFill>
                    <a:schemeClr val="accent2"/>
                  </a:solidFill>
                  <a:latin typeface="Times New Roman" panose="02020603050405020304" pitchFamily="18" charset="0"/>
                  <a:cs typeface="Times New Roman" panose="02020603050405020304" pitchFamily="18" charset="0"/>
                </a:rPr>
                <a:t> </a:t>
              </a:r>
              <a:r>
                <a:rPr lang="en-US" altLang="en-US" sz="2700" b="1" dirty="0" err="1">
                  <a:solidFill>
                    <a:schemeClr val="accent2"/>
                  </a:solidFill>
                  <a:latin typeface="Times New Roman" panose="02020603050405020304" pitchFamily="18" charset="0"/>
                  <a:cs typeface="Times New Roman" panose="02020603050405020304" pitchFamily="18" charset="0"/>
                </a:rPr>
                <a:t>dạy</a:t>
              </a:r>
              <a:r>
                <a:rPr lang="en-US" altLang="en-US" sz="2700" b="1" dirty="0">
                  <a:solidFill>
                    <a:schemeClr val="accent2"/>
                  </a:solidFill>
                  <a:latin typeface="Times New Roman" panose="02020603050405020304" pitchFamily="18" charset="0"/>
                  <a:cs typeface="Times New Roman" panose="02020603050405020304" pitchFamily="18" charset="0"/>
                </a:rPr>
                <a:t> ta </a:t>
              </a:r>
              <a:r>
                <a:rPr lang="en-US" altLang="en-US" sz="2700" b="1" dirty="0" err="1">
                  <a:solidFill>
                    <a:schemeClr val="accent2"/>
                  </a:solidFill>
                  <a:latin typeface="Times New Roman" panose="02020603050405020304" pitchFamily="18" charset="0"/>
                  <a:cs typeface="Times New Roman" panose="02020603050405020304" pitchFamily="18" charset="0"/>
                </a:rPr>
                <a:t>điều</a:t>
              </a:r>
              <a:r>
                <a:rPr lang="en-US" altLang="en-US" sz="2700" b="1" dirty="0">
                  <a:solidFill>
                    <a:schemeClr val="accent2"/>
                  </a:solidFill>
                  <a:latin typeface="Times New Roman" panose="02020603050405020304" pitchFamily="18" charset="0"/>
                  <a:cs typeface="Times New Roman" panose="02020603050405020304" pitchFamily="18" charset="0"/>
                </a:rPr>
                <a:t> </a:t>
              </a:r>
              <a:r>
                <a:rPr lang="en-US" altLang="en-US" sz="2700" b="1" dirty="0" err="1">
                  <a:solidFill>
                    <a:schemeClr val="accent2"/>
                  </a:solidFill>
                  <a:latin typeface="Times New Roman" panose="02020603050405020304" pitchFamily="18" charset="0"/>
                  <a:cs typeface="Times New Roman" panose="02020603050405020304" pitchFamily="18" charset="0"/>
                </a:rPr>
                <a:t>gì</a:t>
              </a:r>
              <a:r>
                <a:rPr lang="en-US" altLang="en-US" sz="2700" b="1" dirty="0">
                  <a:solidFill>
                    <a:schemeClr val="accent2"/>
                  </a:solidFill>
                  <a:latin typeface="Times New Roman" panose="02020603050405020304" pitchFamily="18" charset="0"/>
                  <a:cs typeface="Times New Roman" panose="02020603050405020304" pitchFamily="18" charset="0"/>
                </a:rPr>
                <a:t>?</a:t>
              </a:r>
              <a:endParaRPr lang="vi-VN" altLang="en-US" sz="2700" b="1" dirty="0">
                <a:solidFill>
                  <a:schemeClr val="accent2"/>
                </a:solidFill>
                <a:latin typeface="Times New Roman" panose="02020603050405020304" pitchFamily="18" charset="0"/>
                <a:cs typeface="Times New Roman" panose="02020603050405020304" pitchFamily="18" charset="0"/>
              </a:endParaRPr>
            </a:p>
          </p:txBody>
        </p:sp>
      </p:grpSp>
      <p:grpSp>
        <p:nvGrpSpPr>
          <p:cNvPr id="26" name="组合 24"/>
          <p:cNvGrpSpPr/>
          <p:nvPr/>
        </p:nvGrpSpPr>
        <p:grpSpPr>
          <a:xfrm>
            <a:off x="1435524" y="-1549163"/>
            <a:ext cx="6876235" cy="1015663"/>
            <a:chOff x="5637484" y="5495960"/>
            <a:chExt cx="2849648" cy="1354218"/>
          </a:xfrm>
        </p:grpSpPr>
        <p:sp>
          <p:nvSpPr>
            <p:cNvPr id="27" name="椭圆 25"/>
            <p:cNvSpPr/>
            <p:nvPr/>
          </p:nvSpPr>
          <p:spPr>
            <a:xfrm>
              <a:off x="5637484" y="5802652"/>
              <a:ext cx="522514" cy="5225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7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6"/>
            <p:cNvSpPr txBox="1"/>
            <p:nvPr/>
          </p:nvSpPr>
          <p:spPr>
            <a:xfrm>
              <a:off x="6003726" y="5495960"/>
              <a:ext cx="2483406" cy="1354218"/>
            </a:xfrm>
            <a:prstGeom prst="rect">
              <a:avLst/>
            </a:prstGeom>
            <a:noFill/>
          </p:spPr>
          <p:txBody>
            <a:bodyPr wrap="square" rtlCol="0">
              <a:spAutoFit/>
            </a:bodyPr>
            <a:lstStyle/>
            <a:p>
              <a:pPr algn="ctr">
                <a:defRPr/>
              </a:pPr>
              <a:r>
                <a:rPr lang="vi-VN" altLang="en-US" sz="3000" b="1" dirty="0">
                  <a:solidFill>
                    <a:schemeClr val="accent6">
                      <a:lumMod val="50000"/>
                    </a:schemeClr>
                  </a:solidFill>
                  <a:latin typeface="Times New Roman" panose="02020603050405020304" pitchFamily="18" charset="0"/>
                  <a:cs typeface="Times New Roman" panose="02020603050405020304" pitchFamily="18" charset="0"/>
                </a:rPr>
                <a:t>Vì sao đạo Phật lại phát triển ở nước ta?</a:t>
              </a:r>
            </a:p>
          </p:txBody>
        </p:sp>
      </p:grpSp>
      <p:sp>
        <p:nvSpPr>
          <p:cNvPr id="18" name="Text Box 6"/>
          <p:cNvSpPr txBox="1">
            <a:spLocks noChangeArrowheads="1"/>
          </p:cNvSpPr>
          <p:nvPr/>
        </p:nvSpPr>
        <p:spPr bwMode="auto">
          <a:xfrm>
            <a:off x="719928" y="7369936"/>
            <a:ext cx="75918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vi-VN" altLang="en-US" sz="3000" b="1" dirty="0">
                <a:solidFill>
                  <a:srgbClr val="7030A0"/>
                </a:solidFill>
                <a:cs typeface="Times New Roman" panose="02020603050405020304" pitchFamily="18" charset="0"/>
              </a:rPr>
              <a:t>Đạo Phật dạy con người: Phải biết yêu thương đồng loại, nhường nhịn nhau, giúp đỡ người gặp khó khăn, không đối xử tàn ác với loài vật,…</a:t>
            </a:r>
          </a:p>
        </p:txBody>
      </p:sp>
      <p:sp>
        <p:nvSpPr>
          <p:cNvPr id="19" name="Rectangle 3"/>
          <p:cNvSpPr txBox="1">
            <a:spLocks noChangeArrowheads="1"/>
          </p:cNvSpPr>
          <p:nvPr/>
        </p:nvSpPr>
        <p:spPr>
          <a:xfrm>
            <a:off x="800100" y="-2440781"/>
            <a:ext cx="8215313" cy="92273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defRPr/>
            </a:pPr>
            <a:endParaRPr lang="vi-VN" altLang="en-US" sz="4050" b="1" dirty="0">
              <a:solidFill>
                <a:srgbClr val="FF0000"/>
              </a:solidFill>
              <a:latin typeface="Times New Roman" panose="02020603050405020304" pitchFamily="18" charset="0"/>
              <a:cs typeface="Times New Roman" panose="02020603050405020304" pitchFamily="18" charset="0"/>
            </a:endParaRPr>
          </a:p>
        </p:txBody>
      </p:sp>
      <p:sp>
        <p:nvSpPr>
          <p:cNvPr id="20" name="Text Box 6"/>
          <p:cNvSpPr txBox="1">
            <a:spLocks noChangeArrowheads="1"/>
          </p:cNvSpPr>
          <p:nvPr/>
        </p:nvSpPr>
        <p:spPr bwMode="auto">
          <a:xfrm>
            <a:off x="9508823" y="2650485"/>
            <a:ext cx="61952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3000" b="1" dirty="0" err="1">
                <a:cs typeface="Times New Roman" panose="02020603050405020304" pitchFamily="18" charset="0"/>
              </a:rPr>
              <a:t>Đạo</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Phật</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được</a:t>
            </a:r>
            <a:r>
              <a:rPr lang="en-US" altLang="en-US" sz="3000" b="1" dirty="0">
                <a:cs typeface="Times New Roman" panose="02020603050405020304" pitchFamily="18" charset="0"/>
              </a:rPr>
              <a:t> du </a:t>
            </a:r>
            <a:r>
              <a:rPr lang="en-US" altLang="en-US" sz="3000" b="1" dirty="0" err="1">
                <a:cs typeface="Times New Roman" panose="02020603050405020304" pitchFamily="18" charset="0"/>
              </a:rPr>
              <a:t>nhập</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vào</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nước</a:t>
            </a:r>
            <a:r>
              <a:rPr lang="en-US" altLang="en-US" sz="3000" b="1" dirty="0">
                <a:cs typeface="Times New Roman" panose="02020603050405020304" pitchFamily="18" charset="0"/>
              </a:rPr>
              <a:t> ta </a:t>
            </a:r>
            <a:r>
              <a:rPr lang="en-US" altLang="en-US" sz="3000" b="1" dirty="0" err="1">
                <a:cs typeface="Times New Roman" panose="02020603050405020304" pitchFamily="18" charset="0"/>
              </a:rPr>
              <a:t>từ</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rất</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sớm</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vào</a:t>
            </a:r>
            <a:r>
              <a:rPr lang="en-US" altLang="en-US" sz="3000" b="1" dirty="0">
                <a:cs typeface="Times New Roman" panose="02020603050405020304" pitchFamily="18" charset="0"/>
              </a:rPr>
              <a:t> </a:t>
            </a:r>
            <a:r>
              <a:rPr lang="en-US" altLang="en-US" sz="3000" b="1" dirty="0" err="1">
                <a:cs typeface="Times New Roman" panose="02020603050405020304" pitchFamily="18" charset="0"/>
              </a:rPr>
              <a:t>khoảng</a:t>
            </a:r>
            <a:r>
              <a:rPr lang="en-US" altLang="en-US" sz="3000" b="1" dirty="0">
                <a:cs typeface="Times New Roman" panose="02020603050405020304" pitchFamily="18" charset="0"/>
              </a:rPr>
              <a:t> TK I-TCN)</a:t>
            </a:r>
            <a:endParaRPr lang="vi-VN" altLang="en-US" sz="3000" b="1" dirty="0">
              <a:cs typeface="Times New Roman" panose="02020603050405020304" pitchFamily="18" charset="0"/>
            </a:endParaRPr>
          </a:p>
        </p:txBody>
      </p:sp>
      <p:sp>
        <p:nvSpPr>
          <p:cNvPr id="7" name="Rectangle 3"/>
          <p:cNvSpPr txBox="1">
            <a:spLocks noChangeArrowheads="1"/>
          </p:cNvSpPr>
          <p:nvPr/>
        </p:nvSpPr>
        <p:spPr>
          <a:xfrm>
            <a:off x="1396228" y="6108106"/>
            <a:ext cx="8215313" cy="92273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defRPr/>
            </a:pPr>
            <a:endParaRPr lang="vi-VN" altLang="en-US" sz="4050" b="1" dirty="0">
              <a:solidFill>
                <a:srgbClr val="FF0000"/>
              </a:solidFill>
              <a:latin typeface="Times New Roman" panose="02020603050405020304" pitchFamily="18" charset="0"/>
              <a:cs typeface="Times New Roman" panose="02020603050405020304" pitchFamily="18" charset="0"/>
            </a:endParaRPr>
          </a:p>
        </p:txBody>
      </p:sp>
      <p:sp>
        <p:nvSpPr>
          <p:cNvPr id="8" name="Text Box 6"/>
          <p:cNvSpPr txBox="1">
            <a:spLocks noChangeArrowheads="1"/>
          </p:cNvSpPr>
          <p:nvPr/>
        </p:nvSpPr>
        <p:spPr bwMode="auto">
          <a:xfrm>
            <a:off x="475633" y="-2289710"/>
            <a:ext cx="89521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vi-VN" altLang="en-US" sz="3000" b="1" dirty="0">
                <a:solidFill>
                  <a:srgbClr val="FF0000"/>
                </a:solidFill>
                <a:cs typeface="Times New Roman" panose="02020603050405020304" pitchFamily="18" charset="0"/>
              </a:rPr>
              <a:t>Vì những điều trên của đạo Phật phù hợp với lối sống và cách nghĩ của người Việt.</a:t>
            </a:r>
          </a:p>
        </p:txBody>
      </p:sp>
      <p:pic>
        <p:nvPicPr>
          <p:cNvPr id="10249" name="Audio 1">
            <a:hlinkClick r:id="" action="ppaction://medi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5850" y="21550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1888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0.02409 -0.03774 L -0.87774 -0.00996 " pathEditMode="relative" rAng="0" ptsTypes="AA">
                                      <p:cBhvr>
                                        <p:cTn id="11" dur="2000" fill="hold"/>
                                        <p:tgtEl>
                                          <p:spTgt spid="20"/>
                                        </p:tgtEl>
                                        <p:attrNameLst>
                                          <p:attrName>ppt_x</p:attrName>
                                          <p:attrName>ppt_y</p:attrName>
                                        </p:attrNameLst>
                                      </p:cBhvr>
                                      <p:rCtr x="-42682" y="138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
                                        </p:tgtEl>
                                        <p:attrNameLst>
                                          <p:attrName>ppt_x</p:attrName>
                                        </p:attrNameLst>
                                      </p:cBhvr>
                                      <p:tavLst>
                                        <p:tav tm="0">
                                          <p:val>
                                            <p:strVal val="ppt_x"/>
                                          </p:val>
                                        </p:tav>
                                        <p:tav tm="100000">
                                          <p:val>
                                            <p:strVal val="ppt_x"/>
                                          </p:val>
                                        </p:tav>
                                      </p:tavLst>
                                    </p:anim>
                                    <p:anim calcmode="lin" valueType="num">
                                      <p:cBhvr additive="base">
                                        <p:cTn id="16" dur="500"/>
                                        <p:tgtEl>
                                          <p:spTgt spid="2"/>
                                        </p:tgtEl>
                                        <p:attrNameLst>
                                          <p:attrName>ppt_y</p:attrName>
                                        </p:attrNameLst>
                                      </p:cBhvr>
                                      <p:tavLst>
                                        <p:tav tm="0">
                                          <p:val>
                                            <p:strVal val="ppt_y"/>
                                          </p:val>
                                        </p:tav>
                                        <p:tav tm="100000">
                                          <p:val>
                                            <p:strVal val="1+ppt_h/2"/>
                                          </p:val>
                                        </p:tav>
                                      </p:tavLst>
                                    </p:anim>
                                    <p:set>
                                      <p:cBhvr>
                                        <p:cTn id="17" dur="1" fill="hold">
                                          <p:stCondLst>
                                            <p:cond delay="499"/>
                                          </p:stCondLst>
                                        </p:cTn>
                                        <p:tgtEl>
                                          <p:spTgt spid="2"/>
                                        </p:tgtEl>
                                        <p:attrNameLst>
                                          <p:attrName>style.visibility</p:attrName>
                                        </p:attrNameLst>
                                      </p:cBhvr>
                                      <p:to>
                                        <p:strVal val="hidden"/>
                                      </p:to>
                                    </p:set>
                                  </p:childTnLst>
                                </p:cTn>
                              </p:par>
                              <p:par>
                                <p:cTn id="18" presetID="2" presetClass="exit" presetSubtype="4" fill="hold" grpId="1" nodeType="withEffect">
                                  <p:stCondLst>
                                    <p:cond delay="0"/>
                                  </p:stCondLst>
                                  <p:childTnLst>
                                    <p:anim calcmode="lin" valueType="num">
                                      <p:cBhvr additive="base">
                                        <p:cTn id="19" dur="500"/>
                                        <p:tgtEl>
                                          <p:spTgt spid="20"/>
                                        </p:tgtEl>
                                        <p:attrNameLst>
                                          <p:attrName>ppt_x</p:attrName>
                                        </p:attrNameLst>
                                      </p:cBhvr>
                                      <p:tavLst>
                                        <p:tav tm="0">
                                          <p:val>
                                            <p:strVal val="ppt_x"/>
                                          </p:val>
                                        </p:tav>
                                        <p:tav tm="100000">
                                          <p:val>
                                            <p:strVal val="ppt_x"/>
                                          </p:val>
                                        </p:tav>
                                      </p:tavLst>
                                    </p:anim>
                                    <p:anim calcmode="lin" valueType="num">
                                      <p:cBhvr additive="base">
                                        <p:cTn id="20" dur="500"/>
                                        <p:tgtEl>
                                          <p:spTgt spid="20"/>
                                        </p:tgtEl>
                                        <p:attrNameLst>
                                          <p:attrName>ppt_y</p:attrName>
                                        </p:attrNameLst>
                                      </p:cBhvr>
                                      <p:tavLst>
                                        <p:tav tm="0">
                                          <p:val>
                                            <p:strVal val="ppt_y"/>
                                          </p:val>
                                        </p:tav>
                                        <p:tav tm="100000">
                                          <p:val>
                                            <p:strVal val="1+ppt_h/2"/>
                                          </p:val>
                                        </p:tav>
                                      </p:tavLst>
                                    </p:anim>
                                    <p:set>
                                      <p:cBhvr>
                                        <p:cTn id="21" dur="1" fill="hold">
                                          <p:stCondLst>
                                            <p:cond delay="499"/>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58333E-6 1.11111E-6 L -0.01094 -1.01921 " pathEditMode="relative" rAng="0" ptsTypes="AA">
                                      <p:cBhvr>
                                        <p:cTn id="25" dur="2000" fill="hold"/>
                                        <p:tgtEl>
                                          <p:spTgt spid="23"/>
                                        </p:tgtEl>
                                        <p:attrNameLst>
                                          <p:attrName>ppt_x</p:attrName>
                                          <p:attrName>ppt_y</p:attrName>
                                        </p:attrNameLst>
                                      </p:cBhvr>
                                      <p:rCtr x="-547" y="-50972"/>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1.25E-6 2.96296E-6 L -0.02109 -1.15417 " pathEditMode="relative" rAng="0" ptsTypes="AA">
                                      <p:cBhvr>
                                        <p:cTn id="29" dur="2000" fill="hold"/>
                                        <p:tgtEl>
                                          <p:spTgt spid="18"/>
                                        </p:tgtEl>
                                        <p:attrNameLst>
                                          <p:attrName>ppt_x</p:attrName>
                                          <p:attrName>ppt_y</p:attrName>
                                        </p:attrNameLst>
                                      </p:cBhvr>
                                      <p:rCtr x="-1055" y="-57708"/>
                                    </p:animMotion>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3"/>
                                        </p:tgtEl>
                                        <p:attrNameLst>
                                          <p:attrName>ppt_x</p:attrName>
                                        </p:attrNameLst>
                                      </p:cBhvr>
                                      <p:tavLst>
                                        <p:tav tm="0">
                                          <p:val>
                                            <p:strVal val="ppt_x"/>
                                          </p:val>
                                        </p:tav>
                                        <p:tav tm="100000">
                                          <p:val>
                                            <p:strVal val="ppt_x"/>
                                          </p:val>
                                        </p:tav>
                                      </p:tavLst>
                                    </p:anim>
                                    <p:anim calcmode="lin" valueType="num">
                                      <p:cBhvr additive="base">
                                        <p:cTn id="34" dur="500"/>
                                        <p:tgtEl>
                                          <p:spTgt spid="23"/>
                                        </p:tgtEl>
                                        <p:attrNameLst>
                                          <p:attrName>ppt_y</p:attrName>
                                        </p:attrNameLst>
                                      </p:cBhvr>
                                      <p:tavLst>
                                        <p:tav tm="0">
                                          <p:val>
                                            <p:strVal val="ppt_y"/>
                                          </p:val>
                                        </p:tav>
                                        <p:tav tm="100000">
                                          <p:val>
                                            <p:strVal val="1+ppt_h/2"/>
                                          </p:val>
                                        </p:tav>
                                      </p:tavLst>
                                    </p:anim>
                                    <p:set>
                                      <p:cBhvr>
                                        <p:cTn id="35" dur="1" fill="hold">
                                          <p:stCondLst>
                                            <p:cond delay="499"/>
                                          </p:stCondLst>
                                        </p:cTn>
                                        <p:tgtEl>
                                          <p:spTgt spid="23"/>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18"/>
                                        </p:tgtEl>
                                        <p:attrNameLst>
                                          <p:attrName>ppt_x</p:attrName>
                                        </p:attrNameLst>
                                      </p:cBhvr>
                                      <p:tavLst>
                                        <p:tav tm="0">
                                          <p:val>
                                            <p:strVal val="ppt_x"/>
                                          </p:val>
                                        </p:tav>
                                        <p:tav tm="100000">
                                          <p:val>
                                            <p:strVal val="ppt_x"/>
                                          </p:val>
                                        </p:tav>
                                      </p:tavLst>
                                    </p:anim>
                                    <p:anim calcmode="lin" valueType="num">
                                      <p:cBhvr additive="base">
                                        <p:cTn id="38" dur="500"/>
                                        <p:tgtEl>
                                          <p:spTgt spid="18"/>
                                        </p:tgtEl>
                                        <p:attrNameLst>
                                          <p:attrName>ppt_y</p:attrName>
                                        </p:attrNameLst>
                                      </p:cBhvr>
                                      <p:tavLst>
                                        <p:tav tm="0">
                                          <p:val>
                                            <p:strVal val="ppt_y"/>
                                          </p:val>
                                        </p:tav>
                                        <p:tav tm="100000">
                                          <p:val>
                                            <p:strVal val="1+ppt_h/2"/>
                                          </p:val>
                                        </p:tav>
                                      </p:tavLst>
                                    </p:anim>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70833E-6 2.22222E-6 L -0.01731 0.4831 " pathEditMode="relative" rAng="0" ptsTypes="AA">
                                      <p:cBhvr>
                                        <p:cTn id="43" dur="2000" fill="hold"/>
                                        <p:tgtEl>
                                          <p:spTgt spid="26"/>
                                        </p:tgtEl>
                                        <p:attrNameLst>
                                          <p:attrName>ppt_x</p:attrName>
                                          <p:attrName>ppt_y</p:attrName>
                                        </p:attrNameLst>
                                      </p:cBhvr>
                                      <p:rCtr x="-872" y="24144"/>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3.75E-6 -1.48148E-6 L -0.0211 0.9088 " pathEditMode="relative" rAng="0" ptsTypes="AA">
                                      <p:cBhvr>
                                        <p:cTn id="47" dur="2000" fill="hold"/>
                                        <p:tgtEl>
                                          <p:spTgt spid="8"/>
                                        </p:tgtEl>
                                        <p:attrNameLst>
                                          <p:attrName>ppt_x</p:attrName>
                                          <p:attrName>ppt_y</p:attrName>
                                        </p:attrNameLst>
                                      </p:cBhvr>
                                      <p:rCtr x="-1055" y="4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0" name="Line 14"/>
          <p:cNvSpPr>
            <a:spLocks noChangeShapeType="1"/>
          </p:cNvSpPr>
          <p:nvPr/>
        </p:nvSpPr>
        <p:spPr bwMode="auto">
          <a:xfrm>
            <a:off x="7486650" y="108585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pic>
        <p:nvPicPr>
          <p:cNvPr id="2050" name="Picture 2" descr="Kinh Bát Quan Trai - Con Đường Giác Ngộ : Con Đường Giác Ngộ"/>
          <p:cNvPicPr>
            <a:picLocks noChangeAspect="1" noChangeArrowheads="1"/>
          </p:cNvPicPr>
          <p:nvPr/>
        </p:nvPicPr>
        <p:blipFill rotWithShape="1">
          <a:blip r:embed="rId3">
            <a:extLst>
              <a:ext uri="{28A0092B-C50C-407E-A947-70E740481C1C}">
                <a14:useLocalDpi xmlns:a14="http://schemas.microsoft.com/office/drawing/2010/main" val="0"/>
              </a:ext>
            </a:extLst>
          </a:blip>
          <a:srcRect l="-1" r="791" b="7029"/>
          <a:stretch/>
        </p:blipFill>
        <p:spPr bwMode="auto">
          <a:xfrm>
            <a:off x="41564" y="605704"/>
            <a:ext cx="3501736" cy="4090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Chử Đồng Tử và Công chúa Tiên Dung (Có file nghe 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962" y="72736"/>
            <a:ext cx="5439251" cy="28471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5"/>
          <p:cNvSpPr txBox="1">
            <a:spLocks noChangeArrowheads="1"/>
          </p:cNvSpPr>
          <p:nvPr/>
        </p:nvSpPr>
        <p:spPr bwMode="auto">
          <a:xfrm>
            <a:off x="3622962" y="3241961"/>
            <a:ext cx="5521038" cy="1569660"/>
          </a:xfrm>
          <a:prstGeom prst="rect">
            <a:avLst/>
          </a:prstGeom>
          <a:solidFill>
            <a:schemeClr val="bg1"/>
          </a:solidFill>
          <a:ln>
            <a:noFill/>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400" b="1" dirty="0" err="1">
                <a:solidFill>
                  <a:srgbClr val="FF0000"/>
                </a:solidFill>
                <a:cs typeface="Arial" panose="020B0604020202020204" pitchFamily="34" charset="0"/>
              </a:rPr>
              <a:t>Đạo</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Phật</a:t>
            </a:r>
            <a:r>
              <a:rPr lang="en-US" altLang="en-US" sz="2400" b="1" dirty="0">
                <a:solidFill>
                  <a:srgbClr val="FF0000"/>
                </a:solidFill>
                <a:cs typeface="Arial" panose="020B0604020202020204" pitchFamily="34" charset="0"/>
              </a:rPr>
              <a:t> du </a:t>
            </a:r>
            <a:r>
              <a:rPr lang="en-US" altLang="en-US" sz="2400" b="1" dirty="0" err="1">
                <a:solidFill>
                  <a:srgbClr val="FF0000"/>
                </a:solidFill>
                <a:cs typeface="Arial" panose="020B0604020202020204" pitchFamily="34" charset="0"/>
              </a:rPr>
              <a:t>nhập</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vào</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Việt</a:t>
            </a:r>
            <a:r>
              <a:rPr lang="en-US" altLang="en-US" sz="2400" b="1" dirty="0">
                <a:solidFill>
                  <a:srgbClr val="FF0000"/>
                </a:solidFill>
                <a:cs typeface="Arial" panose="020B0604020202020204" pitchFamily="34" charset="0"/>
              </a:rPr>
              <a:t> Nam </a:t>
            </a:r>
            <a:r>
              <a:rPr lang="en-US" altLang="en-US" sz="2400" b="1" dirty="0" err="1">
                <a:solidFill>
                  <a:srgbClr val="FF0000"/>
                </a:solidFill>
                <a:cs typeface="Arial" panose="020B0604020202020204" pitchFamily="34" charset="0"/>
              </a:rPr>
              <a:t>theo</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đường</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Hải</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và</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đường</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bộ</a:t>
            </a:r>
            <a:r>
              <a:rPr lang="en-US" altLang="en-US" sz="2400" b="1" dirty="0">
                <a:solidFill>
                  <a:srgbClr val="FF0000"/>
                </a:solidFill>
                <a:cs typeface="Arial" panose="020B0604020202020204" pitchFamily="34" charset="0"/>
              </a:rPr>
              <a:t>. </a:t>
            </a:r>
            <a:r>
              <a:rPr lang="vi-VN" altLang="en-US" sz="2400" b="1" dirty="0">
                <a:solidFill>
                  <a:srgbClr val="FF0000"/>
                </a:solidFill>
                <a:latin typeface="+mj-lt"/>
                <a:cs typeface="Arial" panose="020B0604020202020204" pitchFamily="34" charset="0"/>
              </a:rPr>
              <a:t>Những vết tích đầu tiên được được ghi nhận với truyện cổ tích Chử Đồng Tử học đạo</a:t>
            </a:r>
            <a:endParaRPr lang="en-US" altLang="en-US" sz="2400" b="1" dirty="0">
              <a:solidFill>
                <a:srgbClr val="FF0000"/>
              </a:solidFill>
              <a:latin typeface="+mj-lt"/>
              <a:cs typeface="Arial" panose="020B0604020202020204" pitchFamily="34" charset="0"/>
            </a:endParaRPr>
          </a:p>
        </p:txBody>
      </p:sp>
    </p:spTree>
    <p:custDataLst>
      <p:tags r:id="rId1"/>
    </p:custDataLst>
    <p:extLst>
      <p:ext uri="{BB962C8B-B14F-4D97-AF65-F5344CB8AC3E}">
        <p14:creationId xmlns:p14="http://schemas.microsoft.com/office/powerpoint/2010/main" val="3128428235"/>
      </p:ext>
    </p:extLst>
  </p:cSld>
  <p:clrMapOvr>
    <a:masterClrMapping/>
  </p:clrMapOvr>
  <p:transition spd="slow">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0" name="Line 14"/>
          <p:cNvSpPr>
            <a:spLocks noChangeShapeType="1"/>
          </p:cNvSpPr>
          <p:nvPr/>
        </p:nvSpPr>
        <p:spPr bwMode="auto">
          <a:xfrm>
            <a:off x="7486650" y="108585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pic>
        <p:nvPicPr>
          <p:cNvPr id="3" name="y2meta.com - 14 Điều Răn Dạy Của Đức Phật - MC Phan Đạt">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907256799"/>
      </p:ext>
    </p:extLst>
  </p:cSld>
  <p:clrMapOvr>
    <a:masterClrMapping/>
  </p:clrMapOvr>
  <p:transition spd="slow">
    <p:blinds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463848"/>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402682" y="102521"/>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670594" y="-170096"/>
            <a:ext cx="7122588" cy="569807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7529781" y="4084938"/>
            <a:ext cx="1352600" cy="1300842"/>
          </a:xfrm>
          <a:prstGeom prst="rect">
            <a:avLst/>
          </a:prstGeom>
        </p:spPr>
      </p:pic>
      <p:sp>
        <p:nvSpPr>
          <p:cNvPr id="32" name="文本框 31"/>
          <p:cNvSpPr txBox="1"/>
          <p:nvPr/>
        </p:nvSpPr>
        <p:spPr>
          <a:xfrm>
            <a:off x="1861069" y="814777"/>
            <a:ext cx="4839527"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6000" dirty="0" err="1">
                <a:solidFill>
                  <a:schemeClr val="bg1"/>
                </a:solidFill>
                <a:cs typeface="Times New Roman" panose="02020603050405020304" pitchFamily="18" charset="0"/>
              </a:rPr>
              <a:t>Sự</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phát</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triển</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của</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đạo</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Phật</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dưới</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thời</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Lý</a:t>
            </a:r>
            <a:endParaRPr lang="zh-CN" altLang="en-US" sz="6000" b="1" dirty="0">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6600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1.04167E-6 7.40741E-7 L 1.04167E-6 -0.07222 " pathEditMode="relative" rAng="0" ptsTypes="AA">
                                      <p:cBhvr>
                                        <p:cTn id="13" dur="250" accel="50000" decel="50000" autoRev="1" fill="hold">
                                          <p:stCondLst>
                                            <p:cond delay="0"/>
                                          </p:stCondLst>
                                        </p:cTn>
                                        <p:tgtEl>
                                          <p:spTgt spid="32"/>
                                        </p:tgtEl>
                                        <p:attrNameLst>
                                          <p:attrName>ppt_x</p:attrName>
                                          <p:attrName>ppt_y</p:attrName>
                                        </p:attrNameLst>
                                      </p:cBhvr>
                                      <p:rCtr x="0" y="-3611"/>
                                    </p:animMotion>
                                    <p:animRot by="1500000">
                                      <p:cBhvr>
                                        <p:cTn id="14" dur="125" fill="hold">
                                          <p:stCondLst>
                                            <p:cond delay="0"/>
                                          </p:stCondLst>
                                        </p:cTn>
                                        <p:tgtEl>
                                          <p:spTgt spid="32"/>
                                        </p:tgtEl>
                                        <p:attrNameLst>
                                          <p:attrName>r</p:attrName>
                                        </p:attrNameLst>
                                      </p:cBhvr>
                                    </p:animRot>
                                    <p:animRot by="-1500000">
                                      <p:cBhvr>
                                        <p:cTn id="15" dur="125" fill="hold">
                                          <p:stCondLst>
                                            <p:cond delay="125"/>
                                          </p:stCondLst>
                                        </p:cTn>
                                        <p:tgtEl>
                                          <p:spTgt spid="32"/>
                                        </p:tgtEl>
                                        <p:attrNameLst>
                                          <p:attrName>r</p:attrName>
                                        </p:attrNameLst>
                                      </p:cBhvr>
                                    </p:animRot>
                                    <p:animRot by="-1500000">
                                      <p:cBhvr>
                                        <p:cTn id="16" dur="125" fill="hold">
                                          <p:stCondLst>
                                            <p:cond delay="250"/>
                                          </p:stCondLst>
                                        </p:cTn>
                                        <p:tgtEl>
                                          <p:spTgt spid="32"/>
                                        </p:tgtEl>
                                        <p:attrNameLst>
                                          <p:attrName>r</p:attrName>
                                        </p:attrNameLst>
                                      </p:cBhvr>
                                    </p:animRot>
                                    <p:animRot by="1500000">
                                      <p:cBhvr>
                                        <p:cTn id="17"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sp>
        <p:nvSpPr>
          <p:cNvPr id="9" name="Freeform 9"/>
          <p:cNvSpPr/>
          <p:nvPr/>
        </p:nvSpPr>
        <p:spPr bwMode="auto">
          <a:xfrm>
            <a:off x="1693069" y="434504"/>
            <a:ext cx="6841331" cy="333739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pic>
        <p:nvPicPr>
          <p:cNvPr id="10"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3214" t="30900" r="27976" b="38836"/>
          <a:stretch>
            <a:fillRect/>
          </a:stretch>
        </p:blipFill>
        <p:spPr>
          <a:xfrm>
            <a:off x="7390822" y="320348"/>
            <a:ext cx="1092587" cy="988860"/>
          </a:xfrm>
          <a:prstGeom prst="rect">
            <a:avLst/>
          </a:prstGeom>
        </p:spPr>
      </p:pic>
      <p:sp>
        <p:nvSpPr>
          <p:cNvPr id="6" name="Text Box 8"/>
          <p:cNvSpPr txBox="1">
            <a:spLocks noChangeArrowheads="1"/>
          </p:cNvSpPr>
          <p:nvPr/>
        </p:nvSpPr>
        <p:spPr bwMode="auto">
          <a:xfrm>
            <a:off x="2161903" y="1928848"/>
            <a:ext cx="5903660" cy="1708160"/>
          </a:xfrm>
          <a:prstGeom prst="rect">
            <a:avLst/>
          </a:prstGeom>
          <a:solidFill>
            <a:schemeClr val="bg1"/>
          </a:solid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pPr>
            <a:r>
              <a:rPr lang="en-US" sz="3000" b="1" dirty="0" err="1">
                <a:solidFill>
                  <a:srgbClr val="FF0000"/>
                </a:solidFill>
                <a:latin typeface="Times New Roman" panose="02020603050405020304" pitchFamily="18" charset="0"/>
                <a:cs typeface="Times New Roman" panose="02020603050405020304" pitchFamily="18" charset="0"/>
              </a:rPr>
              <a:t>Thời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Lý</a:t>
            </a:r>
            <a:r>
              <a:rPr lang="en-US" sz="3000" b="1" dirty="0">
                <a:solidFill>
                  <a:srgbClr val="FF0000"/>
                </a:solidFill>
                <a:latin typeface="Times New Roman" panose="02020603050405020304" pitchFamily="18" charset="0"/>
                <a:cs typeface="Times New Roman" panose="02020603050405020304" pitchFamily="18" charset="0"/>
              </a:rPr>
              <a:t> …. </a:t>
            </a:r>
            <a:r>
              <a:rPr lang="en-US" sz="3000" b="1" dirty="0" err="1">
                <a:solidFill>
                  <a:srgbClr val="FF0000"/>
                </a:solidFill>
                <a:latin typeface="Times New Roman" panose="02020603050405020304" pitchFamily="18" charset="0"/>
                <a:cs typeface="Times New Roman" panose="02020603050405020304" pitchFamily="18" charset="0"/>
              </a:rPr>
              <a:t>Trung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văn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hóa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của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xã</a:t>
            </a:r>
            <a:r>
              <a:rPr lang="en-US" sz="3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3000" b="1" dirty="0">
                <a:solidFill>
                  <a:srgbClr val="FF0000"/>
                </a:solidFill>
                <a:latin typeface="Times New Roman" panose="02020603050405020304" pitchFamily="18" charset="0"/>
                <a:cs typeface="Times New Roman" panose="02020603050405020304" pitchFamily="18" charset="0"/>
              </a:rPr>
              <a:t>(SGK </a:t>
            </a:r>
            <a:r>
              <a:rPr lang="en-US" sz="3000" b="1" dirty="0" err="1">
                <a:solidFill>
                  <a:srgbClr val="FF0000"/>
                </a:solidFill>
                <a:latin typeface="Times New Roman" panose="02020603050405020304" pitchFamily="18" charset="0"/>
                <a:cs typeface="Times New Roman" panose="02020603050405020304" pitchFamily="18" charset="0"/>
              </a:rPr>
              <a:t>trang</a:t>
            </a:r>
            <a:r>
              <a:rPr lang="en-US" sz="3000" b="1" dirty="0">
                <a:solidFill>
                  <a:srgbClr val="FF0000"/>
                </a:solidFill>
                <a:latin typeface="Times New Roman" panose="02020603050405020304" pitchFamily="18" charset="0"/>
                <a:cs typeface="Times New Roman" panose="02020603050405020304" pitchFamily="18" charset="0"/>
              </a:rPr>
              <a:t> 32-33)</a:t>
            </a:r>
          </a:p>
        </p:txBody>
      </p:sp>
      <p:pic>
        <p:nvPicPr>
          <p:cNvPr id="9221" name="Audio 1">
            <a:hlinkClick r:id="" action="ppaction://medi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100"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hild reading a book&#10;&#10;Description automatically generated with low confidence">
            <a:extLst>
              <a:ext uri="{FF2B5EF4-FFF2-40B4-BE49-F238E27FC236}">
                <a16:creationId xmlns:a16="http://schemas.microsoft.com/office/drawing/2014/main" id="{CFB4A7B7-D59F-4B3C-B242-CC0C7F011C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0132" y="2084361"/>
            <a:ext cx="2640040" cy="2640040"/>
          </a:xfrm>
          <a:prstGeom prst="rect">
            <a:avLst/>
          </a:prstGeom>
        </p:spPr>
      </p:pic>
    </p:spTree>
    <p:extLst>
      <p:ext uri="{BB962C8B-B14F-4D97-AF65-F5344CB8AC3E}">
        <p14:creationId xmlns:p14="http://schemas.microsoft.com/office/powerpoint/2010/main" val="321444416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0"/>
            <a:ext cx="9144000" cy="5143501"/>
          </a:xfrm>
          <a:prstGeom prst="rect">
            <a:avLst/>
          </a:prstGeom>
        </p:spPr>
      </p:pic>
      <p:sp>
        <p:nvSpPr>
          <p:cNvPr id="9" name="Freeform 9"/>
          <p:cNvSpPr/>
          <p:nvPr/>
        </p:nvSpPr>
        <p:spPr bwMode="auto">
          <a:xfrm>
            <a:off x="-897066" y="-737109"/>
            <a:ext cx="10850011" cy="635362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a:p>
        </p:txBody>
      </p:sp>
      <p:graphicFrame>
        <p:nvGraphicFramePr>
          <p:cNvPr id="12" name="Group 26"/>
          <p:cNvGraphicFramePr>
            <a:graphicFrameLocks/>
          </p:cNvGraphicFramePr>
          <p:nvPr>
            <p:extLst>
              <p:ext uri="{D42A27DB-BD31-4B8C-83A1-F6EECF244321}">
                <p14:modId xmlns:p14="http://schemas.microsoft.com/office/powerpoint/2010/main" val="4024743640"/>
              </p:ext>
            </p:extLst>
          </p:nvPr>
        </p:nvGraphicFramePr>
        <p:xfrm>
          <a:off x="0" y="171451"/>
          <a:ext cx="9036844" cy="4825605"/>
        </p:xfrm>
        <a:graphic>
          <a:graphicData uri="http://schemas.openxmlformats.org/drawingml/2006/table">
            <a:tbl>
              <a:tblPr/>
              <a:tblGrid>
                <a:gridCol w="4800667">
                  <a:extLst>
                    <a:ext uri="{9D8B030D-6E8A-4147-A177-3AD203B41FA5}">
                      <a16:colId xmlns:a16="http://schemas.microsoft.com/office/drawing/2014/main" val="20000"/>
                    </a:ext>
                  </a:extLst>
                </a:gridCol>
                <a:gridCol w="4236177">
                  <a:extLst>
                    <a:ext uri="{9D8B030D-6E8A-4147-A177-3AD203B41FA5}">
                      <a16:colId xmlns:a16="http://schemas.microsoft.com/office/drawing/2014/main" val="20001"/>
                    </a:ext>
                  </a:extLst>
                </a:gridCol>
              </a:tblGrid>
              <a:tr h="1757111">
                <a:tc>
                  <a:txBody>
                    <a:bodyPr/>
                    <a:lstStyle/>
                    <a:p>
                      <a:pPr marL="0" marR="0" lvl="0" indent="0" algn="just" defTabSz="914400" rtl="0" eaLnBrk="1" fontAlgn="base" latinLnBrk="0" hangingPunct="1">
                        <a:lnSpc>
                          <a:spcPct val="14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Times New Roman" pitchFamily="18" charset="0"/>
                          <a:cs typeface="Times New Roman" pitchFamily="18" charset="0"/>
                        </a:rPr>
                        <a:t>1.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Những</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sự</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việc</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nào</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cho</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thấy</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dưới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thời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Lý</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đạo</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Phật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rất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thịnh</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đạt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a:t>
                      </a:r>
                      <a:endParaRPr kumimoji="0" lang="en-GB" sz="2600" b="1" i="0" u="none" strike="noStrike" cap="none" normalizeH="0" baseline="0" dirty="0">
                        <a:ln>
                          <a:noFill/>
                        </a:ln>
                        <a:solidFill>
                          <a:schemeClr val="tx1"/>
                        </a:solidFill>
                        <a:effectLst/>
                        <a:latin typeface="Times New Roman" pitchFamily="18" charset="0"/>
                        <a:cs typeface="Times New Roman" pitchFamily="18" charset="0"/>
                      </a:endParaRPr>
                    </a:p>
                  </a:txBody>
                  <a:tcPr marL="100409" marR="100409" marT="36746" marB="3674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40000"/>
                        </a:lnSpc>
                        <a:spcBef>
                          <a:spcPct val="20000"/>
                        </a:spcBef>
                        <a:spcAft>
                          <a:spcPct val="0"/>
                        </a:spcAft>
                        <a:buClrTx/>
                        <a:buSzTx/>
                        <a:buFontTx/>
                        <a:buNone/>
                        <a:tabLst/>
                      </a:pPr>
                      <a:endParaRPr kumimoji="0" lang="en-ZA" sz="26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40000"/>
                        </a:lnSpc>
                        <a:spcBef>
                          <a:spcPct val="20000"/>
                        </a:spcBef>
                        <a:spcAft>
                          <a:spcPct val="0"/>
                        </a:spcAft>
                        <a:buClrTx/>
                        <a:buSzTx/>
                        <a:buFontTx/>
                        <a:buNone/>
                        <a:tabLst/>
                      </a:pPr>
                      <a:endParaRPr kumimoji="0" lang="en-GB" sz="26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100409" marR="100409" marT="36746" marB="3674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11383">
                <a:tc>
                  <a:txBody>
                    <a:bodyPr/>
                    <a:lstStyle/>
                    <a:p>
                      <a:pPr marL="0" marR="0" lvl="0" indent="0" algn="just" defTabSz="914400" rtl="0" eaLnBrk="1" fontAlgn="base" latinLnBrk="0" hangingPunct="1">
                        <a:lnSpc>
                          <a:spcPct val="14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Times New Roman" pitchFamily="18" charset="0"/>
                          <a:cs typeface="Times New Roman" pitchFamily="18" charset="0"/>
                        </a:rPr>
                        <a:t>2.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Thời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Lý</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chùa</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được</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sử</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dụng</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vào</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việc</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gì</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a:t>
                      </a:r>
                      <a:endParaRPr kumimoji="0" lang="en-GB" sz="2600" b="1" i="0" u="none" strike="noStrike" cap="none" normalizeH="0" baseline="0" dirty="0">
                        <a:ln>
                          <a:noFill/>
                        </a:ln>
                        <a:solidFill>
                          <a:schemeClr val="tx1"/>
                        </a:solidFill>
                        <a:effectLst/>
                        <a:latin typeface="Times New Roman" pitchFamily="18" charset="0"/>
                        <a:cs typeface="Times New Roman" pitchFamily="18" charset="0"/>
                      </a:endParaRPr>
                    </a:p>
                  </a:txBody>
                  <a:tcPr marL="100409" marR="100409" marT="36746" marB="3674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40000"/>
                        </a:lnSpc>
                        <a:spcBef>
                          <a:spcPct val="20000"/>
                        </a:spcBef>
                        <a:spcAft>
                          <a:spcPct val="0"/>
                        </a:spcAft>
                        <a:buClrTx/>
                        <a:buSzTx/>
                        <a:buFontTx/>
                        <a:buNone/>
                        <a:tabLst/>
                      </a:pPr>
                      <a:endParaRPr kumimoji="0" lang="en-GB" sz="2600" b="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40000"/>
                        </a:lnSpc>
                        <a:spcBef>
                          <a:spcPct val="20000"/>
                        </a:spcBef>
                        <a:spcAft>
                          <a:spcPct val="0"/>
                        </a:spcAft>
                        <a:buClrTx/>
                        <a:buSzTx/>
                        <a:buFontTx/>
                        <a:buNone/>
                        <a:tabLst/>
                      </a:pPr>
                      <a:endParaRPr kumimoji="0" lang="en-GB"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00409" marR="100409" marT="36746" marB="3674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57111">
                <a:tc>
                  <a:txBody>
                    <a:bodyPr/>
                    <a:lstStyle/>
                    <a:p>
                      <a:pPr marL="0" marR="0" lvl="0" indent="0" algn="just" defTabSz="914400" rtl="0" eaLnBrk="1" fontAlgn="base" latinLnBrk="0" hangingPunct="1">
                        <a:lnSpc>
                          <a:spcPct val="140000"/>
                        </a:lnSpc>
                        <a:spcBef>
                          <a:spcPct val="20000"/>
                        </a:spcBef>
                        <a:spcAft>
                          <a:spcPct val="0"/>
                        </a:spcAft>
                        <a:buClrTx/>
                        <a:buSzTx/>
                        <a:buFontTx/>
                        <a:buNone/>
                        <a:tabLst/>
                      </a:pPr>
                      <a:r>
                        <a:rPr kumimoji="0" lang="en-GB" sz="2600" b="1" i="0" u="none" strike="noStrike" cap="none" normalizeH="0" baseline="0" dirty="0">
                          <a:ln>
                            <a:noFill/>
                          </a:ln>
                          <a:solidFill>
                            <a:schemeClr val="tx1"/>
                          </a:solidFill>
                          <a:effectLst/>
                          <a:latin typeface="Times New Roman" pitchFamily="18" charset="0"/>
                          <a:cs typeface="Times New Roman" pitchFamily="18" charset="0"/>
                        </a:rPr>
                        <a:t>3.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Chùa</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gắn</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với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sinh</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hoạt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văn</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hóa</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của</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nhân</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ta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như</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thế</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nào</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a:t>
                      </a:r>
                      <a:endParaRPr kumimoji="0" lang="vi-VN" sz="2600" b="1" i="0" u="none" strike="noStrike" cap="none" normalizeH="0" baseline="0" dirty="0">
                        <a:ln>
                          <a:noFill/>
                        </a:ln>
                        <a:solidFill>
                          <a:schemeClr val="tx1"/>
                        </a:solidFill>
                        <a:effectLst/>
                        <a:latin typeface="Times New Roman" pitchFamily="18" charset="0"/>
                        <a:cs typeface="Times New Roman" pitchFamily="18" charset="0"/>
                      </a:endParaRPr>
                    </a:p>
                  </a:txBody>
                  <a:tcPr marL="100409" marR="100409" marT="36746" marB="3674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indent="457200" algn="ctr">
                        <a:lnSpc>
                          <a:spcPct val="150000"/>
                        </a:lnSpc>
                        <a:spcBef>
                          <a:spcPts val="0"/>
                        </a:spcBef>
                        <a:defRPr/>
                      </a:pPr>
                      <a:endParaRPr lang="en-US" sz="2600" b="1" dirty="0">
                        <a:solidFill>
                          <a:srgbClr val="FF0000"/>
                        </a:solidFill>
                        <a:cs typeface="Times New Roman" panose="02020603050405020304" pitchFamily="18" charset="0"/>
                      </a:endParaRPr>
                    </a:p>
                  </a:txBody>
                  <a:tcPr marL="100409" marR="100409" marT="36746" marB="3674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3" name="Text Box 8"/>
          <p:cNvSpPr txBox="1">
            <a:spLocks noChangeArrowheads="1"/>
          </p:cNvSpPr>
          <p:nvPr/>
        </p:nvSpPr>
        <p:spPr bwMode="auto">
          <a:xfrm>
            <a:off x="4725103" y="85343"/>
            <a:ext cx="4311741" cy="1938992"/>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lgn="just">
              <a:buFontTx/>
              <a:buChar char="-"/>
              <a:defRPr/>
            </a:pPr>
            <a:r>
              <a:rPr lang="vi-VN" sz="2000" b="1" dirty="0">
                <a:solidFill>
                  <a:srgbClr val="002060"/>
                </a:solidFill>
                <a:latin typeface="Times New Roman" panose="02020603050405020304" pitchFamily="18" charset="0"/>
                <a:cs typeface="Times New Roman" panose="02020603050405020304" pitchFamily="18" charset="0"/>
              </a:rPr>
              <a:t>Đạo Phật được truyền bá rộng rãi trong cả nước.</a:t>
            </a:r>
            <a:endParaRPr lang="en-US" sz="2000" b="1" dirty="0">
              <a:solidFill>
                <a:srgbClr val="002060"/>
              </a:solidFill>
              <a:latin typeface="Times New Roman" panose="02020603050405020304" pitchFamily="18" charset="0"/>
              <a:cs typeface="Times New Roman" panose="02020603050405020304" pitchFamily="18" charset="0"/>
            </a:endParaRPr>
          </a:p>
          <a:p>
            <a:pPr marL="342900" indent="-342900" algn="just">
              <a:buFontTx/>
              <a:buChar char="-"/>
              <a:defRPr/>
            </a:pPr>
            <a:r>
              <a:rPr lang="en-US" sz="2000" b="1" dirty="0" err="1">
                <a:solidFill>
                  <a:srgbClr val="002060"/>
                </a:solidFill>
                <a:latin typeface="Times New Roman" panose="02020603050405020304" pitchFamily="18" charset="0"/>
                <a:cs typeface="Times New Roman" panose="02020603050405020304" pitchFamily="18" charset="0"/>
              </a:rPr>
              <a:t>Nhiều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vua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Lý</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theo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Phật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Nhiều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sư</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được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giữ</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chức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quan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trong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triều</a:t>
            </a:r>
            <a:endParaRPr lang="en-US" sz="2000" b="1" dirty="0">
              <a:solidFill>
                <a:srgbClr val="002060"/>
              </a:solidFill>
              <a:latin typeface="Times New Roman" panose="02020603050405020304" pitchFamily="18" charset="0"/>
              <a:cs typeface="Times New Roman" panose="02020603050405020304" pitchFamily="18" charset="0"/>
            </a:endParaRPr>
          </a:p>
          <a:p>
            <a:pPr marL="342900" indent="-342900" algn="just">
              <a:buFontTx/>
              <a:buChar char="-"/>
              <a:defRPr/>
            </a:pPr>
            <a:r>
              <a:rPr lang="en-US" sz="2000" b="1" dirty="0" err="1">
                <a:solidFill>
                  <a:srgbClr val="002060"/>
                </a:solidFill>
                <a:latin typeface="Times New Roman" panose="02020603050405020304" pitchFamily="18" charset="0"/>
                <a:cs typeface="Times New Roman" panose="02020603050405020304" pitchFamily="18" charset="0"/>
              </a:rPr>
              <a:t>Chùa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khắp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nơi</a:t>
            </a:r>
            <a:r>
              <a:rPr lang="en-US" sz="2000" b="1" dirty="0">
                <a:solidFill>
                  <a:srgbClr val="002060"/>
                </a:solidFill>
                <a:latin typeface="Times New Roman" panose="02020603050405020304" pitchFamily="18" charset="0"/>
                <a:cs typeface="Times New Roman" panose="02020603050405020304" pitchFamily="18" charset="0"/>
              </a:rPr>
              <a:t>.</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14" name="Text Box 8"/>
          <p:cNvSpPr txBox="1">
            <a:spLocks noChangeArrowheads="1"/>
          </p:cNvSpPr>
          <p:nvPr/>
        </p:nvSpPr>
        <p:spPr bwMode="auto">
          <a:xfrm>
            <a:off x="4725103" y="2004767"/>
            <a:ext cx="4311741" cy="1200329"/>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342900" algn="just">
              <a:defRPr/>
            </a:pPr>
            <a:r>
              <a:rPr lang="en-US" sz="2400" b="1" dirty="0" err="1">
                <a:solidFill>
                  <a:schemeClr val="accent2">
                    <a:lumMod val="50000"/>
                  </a:schemeClr>
                </a:solidFill>
                <a:latin typeface="Times New Roman" panose="02020603050405020304" pitchFamily="18" charset="0"/>
                <a:cs typeface="Times New Roman" panose="02020603050405020304" pitchFamily="18" charset="0"/>
              </a:rPr>
              <a:t>Chùa</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nơi</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tu</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các</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nhà</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sư</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nơi</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tổ</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chức</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lễ</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bái</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cúng</a:t>
            </a:r>
            <a:r>
              <a:rPr 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50000"/>
                  </a:schemeClr>
                </a:solidFill>
                <a:latin typeface="Times New Roman" panose="02020603050405020304" pitchFamily="18" charset="0"/>
                <a:cs typeface="Times New Roman" panose="02020603050405020304" pitchFamily="18" charset="0"/>
              </a:rPr>
              <a:t>Phật</a:t>
            </a:r>
            <a:r>
              <a:rPr lang="en-US" sz="2400" b="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6" name="Text Box 8"/>
          <p:cNvSpPr txBox="1">
            <a:spLocks noChangeArrowheads="1"/>
          </p:cNvSpPr>
          <p:nvPr/>
        </p:nvSpPr>
        <p:spPr bwMode="auto">
          <a:xfrm>
            <a:off x="5017464" y="3609833"/>
            <a:ext cx="3483769" cy="83099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just">
              <a:spcBef>
                <a:spcPct val="50000"/>
              </a:spcBef>
            </a:pPr>
            <a:r>
              <a:rPr lang="en-US" sz="2400" b="1" dirty="0" err="1">
                <a:solidFill>
                  <a:srgbClr val="002060"/>
                </a:solidFill>
                <a:latin typeface="Times New Roman" panose="02020603050405020304" pitchFamily="18" charset="0"/>
                <a:cs typeface="Times New Roman" panose="02020603050405020304" pitchFamily="18" charset="0"/>
              </a:rPr>
              <a:t>Chùa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xã</a:t>
            </a:r>
            <a:r>
              <a:rPr lang="en-US" sz="2400" b="1" dirty="0">
                <a:solidFill>
                  <a:srgbClr val="00206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1447604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0864" y="1475054"/>
            <a:ext cx="2899063" cy="2308324"/>
          </a:xfrm>
          <a:prstGeom prst="rect">
            <a:avLst/>
          </a:prstGeom>
          <a:solidFill>
            <a:schemeClr val="accent4">
              <a:lumMod val="20000"/>
              <a:lumOff val="80000"/>
            </a:schemeClr>
          </a:solidFill>
        </p:spPr>
        <p:txBody>
          <a:bodyPr wrap="square">
            <a:spAutoFit/>
          </a:bodyPr>
          <a:lstStyle/>
          <a:p>
            <a:pPr algn="just"/>
            <a:r>
              <a:rPr lang="en-US" sz="2400" dirty="0">
                <a:solidFill>
                  <a:srgbClr val="202122"/>
                </a:solidFill>
                <a:latin typeface="Arial" panose="020B0604020202020204" pitchFamily="34" charset="0"/>
              </a:rPr>
              <a:t> </a:t>
            </a:r>
            <a:r>
              <a:rPr lang="en-US" sz="2400" dirty="0" err="1">
                <a:solidFill>
                  <a:srgbClr val="0645AD"/>
                </a:solidFill>
                <a:latin typeface="Arial" panose="020B0604020202020204" pitchFamily="34" charset="0"/>
              </a:rPr>
              <a:t>Lý</a:t>
            </a:r>
            <a:r>
              <a:rPr lang="en-US" sz="2400" dirty="0">
                <a:solidFill>
                  <a:srgbClr val="0645AD"/>
                </a:solidFill>
                <a:latin typeface="Arial" panose="020B0604020202020204" pitchFamily="34" charset="0"/>
              </a:rPr>
              <a:t> </a:t>
            </a:r>
            <a:r>
              <a:rPr lang="en-US" sz="2400" dirty="0" err="1">
                <a:solidFill>
                  <a:srgbClr val="0645AD"/>
                </a:solidFill>
                <a:latin typeface="Arial" panose="020B0604020202020204" pitchFamily="34" charset="0"/>
              </a:rPr>
              <a:t>Thái</a:t>
            </a:r>
            <a:r>
              <a:rPr lang="en-US" sz="2400" dirty="0">
                <a:solidFill>
                  <a:srgbClr val="0645AD"/>
                </a:solidFill>
                <a:latin typeface="Arial" panose="020B0604020202020204" pitchFamily="34" charset="0"/>
              </a:rPr>
              <a:t> </a:t>
            </a:r>
            <a:r>
              <a:rPr lang="en-US" sz="2400" dirty="0" err="1">
                <a:solidFill>
                  <a:srgbClr val="0645AD"/>
                </a:solidFill>
                <a:latin typeface="Arial" panose="020B0604020202020204" pitchFamily="34" charset="0"/>
              </a:rPr>
              <a:t>Tổ</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cho</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xây</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dựng</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nhiều</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chùa</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phát</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hàng</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ngàn</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lạng</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vàng</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thuê</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thợ</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đúc</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chuông</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đặt</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trong</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các</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chùa</a:t>
            </a:r>
            <a:r>
              <a:rPr lang="en-US" sz="2400" dirty="0">
                <a:solidFill>
                  <a:srgbClr val="202122"/>
                </a:solidFill>
                <a:latin typeface="Arial" panose="020B0604020202020204" pitchFamily="34" charset="0"/>
              </a:rPr>
              <a:t>.</a:t>
            </a:r>
            <a:endParaRPr lang="en-US" sz="2400" dirty="0"/>
          </a:p>
        </p:txBody>
      </p:sp>
      <p:sp>
        <p:nvSpPr>
          <p:cNvPr id="3" name="Rectangle 2"/>
          <p:cNvSpPr/>
          <p:nvPr/>
        </p:nvSpPr>
        <p:spPr>
          <a:xfrm>
            <a:off x="5870864" y="2137307"/>
            <a:ext cx="2899063" cy="1200329"/>
          </a:xfrm>
          <a:prstGeom prst="rect">
            <a:avLst/>
          </a:prstGeom>
          <a:solidFill>
            <a:schemeClr val="accent6">
              <a:lumMod val="20000"/>
              <a:lumOff val="80000"/>
            </a:schemeClr>
          </a:solidFill>
        </p:spPr>
        <p:txBody>
          <a:bodyPr wrap="square">
            <a:spAutoFit/>
          </a:bodyPr>
          <a:lstStyle/>
          <a:p>
            <a:r>
              <a:rPr lang="en-US" sz="2400" dirty="0" err="1">
                <a:solidFill>
                  <a:srgbClr val="202122"/>
                </a:solidFill>
                <a:latin typeface="Arial" panose="020B0604020202020204" pitchFamily="34" charset="0"/>
              </a:rPr>
              <a:t>Năm</a:t>
            </a:r>
            <a:r>
              <a:rPr lang="en-US" sz="2400" dirty="0">
                <a:solidFill>
                  <a:srgbClr val="202122"/>
                </a:solidFill>
                <a:latin typeface="Arial" panose="020B0604020202020204" pitchFamily="34" charset="0"/>
              </a:rPr>
              <a:t> 1049, </a:t>
            </a:r>
            <a:r>
              <a:rPr lang="en-US" sz="2400" dirty="0" err="1">
                <a:solidFill>
                  <a:srgbClr val="0645AD"/>
                </a:solidFill>
                <a:latin typeface="Arial" panose="020B0604020202020204" pitchFamily="34" charset="0"/>
                <a:hlinkClick r:id="rId2" tooltip="Lý Thái Tông"/>
              </a:rPr>
              <a:t>Lý</a:t>
            </a:r>
            <a:r>
              <a:rPr lang="en-US" sz="2400" dirty="0">
                <a:solidFill>
                  <a:srgbClr val="0645AD"/>
                </a:solidFill>
                <a:latin typeface="Arial" panose="020B0604020202020204" pitchFamily="34" charset="0"/>
                <a:hlinkClick r:id="rId2" tooltip="Lý Thái Tông"/>
              </a:rPr>
              <a:t> </a:t>
            </a:r>
            <a:r>
              <a:rPr lang="en-US" sz="2400" dirty="0" err="1">
                <a:solidFill>
                  <a:srgbClr val="0645AD"/>
                </a:solidFill>
                <a:latin typeface="Arial" panose="020B0604020202020204" pitchFamily="34" charset="0"/>
                <a:hlinkClick r:id="rId2" tooltip="Lý Thái Tông"/>
              </a:rPr>
              <a:t>Thái</a:t>
            </a:r>
            <a:r>
              <a:rPr lang="en-US" sz="2400" dirty="0">
                <a:solidFill>
                  <a:srgbClr val="0645AD"/>
                </a:solidFill>
                <a:latin typeface="Arial" panose="020B0604020202020204" pitchFamily="34" charset="0"/>
                <a:hlinkClick r:id="rId2" tooltip="Lý Thái Tông"/>
              </a:rPr>
              <a:t> </a:t>
            </a:r>
            <a:r>
              <a:rPr lang="en-US" sz="2400" dirty="0" err="1">
                <a:solidFill>
                  <a:srgbClr val="0645AD"/>
                </a:solidFill>
                <a:latin typeface="Arial" panose="020B0604020202020204" pitchFamily="34" charset="0"/>
                <a:hlinkClick r:id="rId2" tooltip="Lý Thái Tông"/>
              </a:rPr>
              <a:t>Tông</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cho</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xây</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chùa</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Diên</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Hựu</a:t>
            </a:r>
            <a:endParaRPr lang="en-US" sz="2400" dirty="0"/>
          </a:p>
        </p:txBody>
      </p:sp>
      <p:pic>
        <p:nvPicPr>
          <p:cNvPr id="3078" name="Picture 6" descr="Chùa Phổ Quang - Mang thiên hướng theo lối chùa cổ thời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9816"/>
            <a:ext cx="5766955" cy="40518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ùa Diên Hựu thời Lý – Lộng lẫy dưới sự phục dựng 3D – Khuô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21" y="226813"/>
            <a:ext cx="5206134" cy="480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7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8"/>
                                        </p:tgtEl>
                                      </p:cBhvr>
                                    </p:animEffect>
                                    <p:set>
                                      <p:cBhvr>
                                        <p:cTn id="15" dur="1" fill="hold">
                                          <p:stCondLst>
                                            <p:cond delay="499"/>
                                          </p:stCondLst>
                                        </p:cTn>
                                        <p:tgtEl>
                                          <p:spTgt spid="307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463848"/>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402682" y="102521"/>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670594" y="-170096"/>
            <a:ext cx="7122588" cy="569807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7529781" y="4084938"/>
            <a:ext cx="1352600" cy="1300842"/>
          </a:xfrm>
          <a:prstGeom prst="rect">
            <a:avLst/>
          </a:prstGeom>
        </p:spPr>
      </p:pic>
      <p:sp>
        <p:nvSpPr>
          <p:cNvPr id="32" name="文本框 31"/>
          <p:cNvSpPr txBox="1"/>
          <p:nvPr/>
        </p:nvSpPr>
        <p:spPr>
          <a:xfrm>
            <a:off x="1861069" y="814777"/>
            <a:ext cx="4839527"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6000" dirty="0" err="1">
                <a:solidFill>
                  <a:schemeClr val="bg1"/>
                </a:solidFill>
                <a:cs typeface="Times New Roman" panose="02020603050405020304" pitchFamily="18" charset="0"/>
              </a:rPr>
              <a:t>Tìm</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hiểu</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một</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số</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ngôi</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chùa</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thời</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Lý</a:t>
            </a:r>
            <a:endParaRPr lang="zh-CN" altLang="en-US" sz="6000" b="1" dirty="0">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78113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4.44444E-6 2.46914E-7 L 4.44444E-6 -0.07222 " pathEditMode="relative" rAng="0" ptsTypes="AA">
                                      <p:cBhvr>
                                        <p:cTn id="13" dur="250" accel="50000" decel="50000" autoRev="1" fill="hold">
                                          <p:stCondLst>
                                            <p:cond delay="0"/>
                                          </p:stCondLst>
                                        </p:cTn>
                                        <p:tgtEl>
                                          <p:spTgt spid="32"/>
                                        </p:tgtEl>
                                        <p:attrNameLst>
                                          <p:attrName>ppt_x</p:attrName>
                                          <p:attrName>ppt_y</p:attrName>
                                        </p:attrNameLst>
                                      </p:cBhvr>
                                      <p:rCtr x="0" y="-3611"/>
                                    </p:animMotion>
                                    <p:animRot by="1500000">
                                      <p:cBhvr>
                                        <p:cTn id="14" dur="125" fill="hold">
                                          <p:stCondLst>
                                            <p:cond delay="0"/>
                                          </p:stCondLst>
                                        </p:cTn>
                                        <p:tgtEl>
                                          <p:spTgt spid="32"/>
                                        </p:tgtEl>
                                        <p:attrNameLst>
                                          <p:attrName>r</p:attrName>
                                        </p:attrNameLst>
                                      </p:cBhvr>
                                    </p:animRot>
                                    <p:animRot by="-1500000">
                                      <p:cBhvr>
                                        <p:cTn id="15" dur="125" fill="hold">
                                          <p:stCondLst>
                                            <p:cond delay="125"/>
                                          </p:stCondLst>
                                        </p:cTn>
                                        <p:tgtEl>
                                          <p:spTgt spid="32"/>
                                        </p:tgtEl>
                                        <p:attrNameLst>
                                          <p:attrName>r</p:attrName>
                                        </p:attrNameLst>
                                      </p:cBhvr>
                                    </p:animRot>
                                    <p:animRot by="-1500000">
                                      <p:cBhvr>
                                        <p:cTn id="16" dur="125" fill="hold">
                                          <p:stCondLst>
                                            <p:cond delay="250"/>
                                          </p:stCondLst>
                                        </p:cTn>
                                        <p:tgtEl>
                                          <p:spTgt spid="32"/>
                                        </p:tgtEl>
                                        <p:attrNameLst>
                                          <p:attrName>r</p:attrName>
                                        </p:attrNameLst>
                                      </p:cBhvr>
                                    </p:animRot>
                                    <p:animRot by="1500000">
                                      <p:cBhvr>
                                        <p:cTn id="17"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chuamotc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4" y="814388"/>
            <a:ext cx="334067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6" name="Text Box 8"/>
          <p:cNvSpPr txBox="1">
            <a:spLocks noChangeArrowheads="1"/>
          </p:cNvSpPr>
          <p:nvPr/>
        </p:nvSpPr>
        <p:spPr bwMode="auto">
          <a:xfrm>
            <a:off x="3886200" y="814388"/>
            <a:ext cx="3943350" cy="3323987"/>
          </a:xfrm>
          <a:prstGeom prst="rect">
            <a:avLst/>
          </a:prstGeom>
          <a:solidFill>
            <a:schemeClr val="bg1">
              <a:lumMod val="95000"/>
            </a:schemeClr>
          </a:solidFill>
          <a:ln>
            <a:noFill/>
          </a:ln>
        </p:spPr>
        <p:txBody>
          <a:bodyPr>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just">
              <a:spcBef>
                <a:spcPct val="50000"/>
              </a:spcBef>
            </a:pP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Bao</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gồm</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ngôi</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chùa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và</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tòa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đài</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xây</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giữa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hồ</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hình</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vuông</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Tầng</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trên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là</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những</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thanh</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gỗ</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tạo</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thành</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bộ</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khung</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sườn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đỡ</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cho</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tòa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đài</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bên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trên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như</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một</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đóa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sen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vươn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thẳng</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trên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hồ</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có</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cầu</a:t>
            </a:r>
            <a:r>
              <a:rPr lang="en-US" altLang="en-US" sz="2100" b="1" dirty="0">
                <a:latin typeface="Times New Roman" panose="02020603050405020304" pitchFamily="18" charset="0"/>
              </a:rPr>
              <a:t> thang </a:t>
            </a:r>
            <a:r>
              <a:rPr lang="en-US" altLang="en-US" sz="2100" b="1" dirty="0" err="1">
                <a:latin typeface="Times New Roman" panose="02020603050405020304" pitchFamily="18" charset="0"/>
              </a:rPr>
              <a:t>dẫn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lên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phật</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đài</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Trên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cửa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phật</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đài</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có</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biển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đề</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Liên</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Hoa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Đài</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ghi</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nhớ</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sự</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tích</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nằm</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mộng</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của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vua</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thời</a:t>
            </a:r>
            <a:r>
              <a:rPr lang="en-US" altLang="en-US" sz="2100" b="1" dirty="0">
                <a:latin typeface="Times New Roman" panose="02020603050405020304" pitchFamily="18" charset="0"/>
              </a:rPr>
              <a:t> </a:t>
            </a:r>
            <a:r>
              <a:rPr lang="en-US" altLang="en-US" sz="2100" b="1" dirty="0" err="1">
                <a:latin typeface="Times New Roman" panose="02020603050405020304" pitchFamily="18" charset="0"/>
              </a:rPr>
              <a:t>Lý</a:t>
            </a:r>
            <a:r>
              <a:rPr lang="en-US" altLang="en-US" sz="2100" b="1" dirty="0">
                <a:latin typeface="Times New Roman" panose="02020603050405020304" pitchFamily="18" charset="0"/>
              </a:rPr>
              <a:t>.</a:t>
            </a:r>
          </a:p>
        </p:txBody>
      </p:sp>
      <p:sp>
        <p:nvSpPr>
          <p:cNvPr id="16389" name="Rectangle 9"/>
          <p:cNvSpPr>
            <a:spLocks noChangeArrowheads="1"/>
          </p:cNvSpPr>
          <p:nvPr/>
        </p:nvSpPr>
        <p:spPr bwMode="auto">
          <a:xfrm>
            <a:off x="1714500" y="171450"/>
            <a:ext cx="628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spcBef>
                <a:spcPct val="50000"/>
              </a:spcBef>
            </a:pPr>
            <a:r>
              <a:rPr lang="en-US" altLang="en-US" sz="3000" b="1" dirty="0" err="1">
                <a:solidFill>
                  <a:srgbClr val="0033CC"/>
                </a:solidFill>
                <a:latin typeface="Times New Roman" panose="02020603050405020304" pitchFamily="18" charset="0"/>
              </a:rPr>
              <a:t>Chùa</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Một</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Cột</a:t>
            </a:r>
            <a:r>
              <a:rPr lang="en-US" altLang="en-US" sz="3000" b="1" dirty="0">
                <a:solidFill>
                  <a:srgbClr val="0033CC"/>
                </a:solidFill>
                <a:latin typeface="Times New Roman" panose="02020603050405020304" pitchFamily="18" charset="0"/>
              </a:rPr>
              <a:t> (Ba </a:t>
            </a:r>
            <a:r>
              <a:rPr lang="en-US" altLang="en-US" sz="3000" b="1" dirty="0" err="1">
                <a:solidFill>
                  <a:srgbClr val="0033CC"/>
                </a:solidFill>
                <a:latin typeface="Times New Roman" panose="02020603050405020304" pitchFamily="18" charset="0"/>
              </a:rPr>
              <a:t>Đình</a:t>
            </a:r>
            <a:r>
              <a:rPr lang="en-US" altLang="en-US" sz="3000" b="1" dirty="0">
                <a:solidFill>
                  <a:srgbClr val="0033CC"/>
                </a:solidFill>
                <a:latin typeface="Times New Roman" panose="02020603050405020304" pitchFamily="18" charset="0"/>
              </a:rPr>
              <a:t> – </a:t>
            </a:r>
            <a:r>
              <a:rPr lang="en-US" altLang="en-US" sz="3000" b="1" dirty="0" err="1">
                <a:solidFill>
                  <a:srgbClr val="0033CC"/>
                </a:solidFill>
                <a:latin typeface="Times New Roman" panose="02020603050405020304" pitchFamily="18" charset="0"/>
              </a:rPr>
              <a:t>Hà</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Nội</a:t>
            </a:r>
            <a:r>
              <a:rPr lang="en-US" altLang="en-US" sz="3000" b="1" dirty="0">
                <a:solidFill>
                  <a:srgbClr val="0033CC"/>
                </a:solidFill>
                <a:latin typeface="Times New Roman" panose="02020603050405020304" pitchFamily="18" charset="0"/>
              </a:rPr>
              <a:t>)</a:t>
            </a:r>
          </a:p>
        </p:txBody>
      </p:sp>
    </p:spTree>
    <p:extLst>
      <p:ext uri="{BB962C8B-B14F-4D97-AF65-F5344CB8AC3E}">
        <p14:creationId xmlns:p14="http://schemas.microsoft.com/office/powerpoint/2010/main" val="801555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0296">
                                            <p:txEl>
                                              <p:pRg st="0" end="0"/>
                                            </p:txEl>
                                          </p:spTgt>
                                        </p:tgtEl>
                                        <p:attrNameLst>
                                          <p:attrName>style.visibility</p:attrName>
                                        </p:attrNameLst>
                                      </p:cBhvr>
                                      <p:to>
                                        <p:strVal val="visible"/>
                                      </p:to>
                                    </p:set>
                                    <p:animEffect transition="in" filter="blinds(horizontal)">
                                      <p:cBhvr>
                                        <p:cTn id="7" dur="500"/>
                                        <p:tgtEl>
                                          <p:spTgt spid="1402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463848"/>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402682" y="102521"/>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919976" y="-117063"/>
            <a:ext cx="5720202" cy="457616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3321415" y="3286823"/>
            <a:ext cx="1352600" cy="1300842"/>
          </a:xfrm>
          <a:prstGeom prst="rect">
            <a:avLst/>
          </a:prstGeom>
        </p:spPr>
      </p:pic>
      <p:sp>
        <p:nvSpPr>
          <p:cNvPr id="32" name="文本框 31"/>
          <p:cNvSpPr txBox="1"/>
          <p:nvPr/>
        </p:nvSpPr>
        <p:spPr>
          <a:xfrm>
            <a:off x="1722864" y="1309208"/>
            <a:ext cx="4273382"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6000" b="1" dirty="0" err="1">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Khởi</a:t>
            </a:r>
            <a:r>
              <a:rPr lang="en-US" altLang="zh-CN" sz="60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động</a:t>
            </a:r>
            <a:endParaRPr lang="zh-CN" altLang="en-US" sz="60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74260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2"/>
                                        </p:tgtEl>
                                        <p:attrNameLst>
                                          <p:attrName>ppt_x</p:attrName>
                                          <p:attrName>ppt_y</p:attrName>
                                        </p:attrNameLst>
                                      </p:cBhvr>
                                    </p:animMotion>
                                    <p:animRot by="1500000">
                                      <p:cBhvr>
                                        <p:cTn id="14" dur="125" fill="hold">
                                          <p:stCondLst>
                                            <p:cond delay="0"/>
                                          </p:stCondLst>
                                        </p:cTn>
                                        <p:tgtEl>
                                          <p:spTgt spid="32"/>
                                        </p:tgtEl>
                                        <p:attrNameLst>
                                          <p:attrName>r</p:attrName>
                                        </p:attrNameLst>
                                      </p:cBhvr>
                                    </p:animRot>
                                    <p:animRot by="-1500000">
                                      <p:cBhvr>
                                        <p:cTn id="15" dur="125" fill="hold">
                                          <p:stCondLst>
                                            <p:cond delay="125"/>
                                          </p:stCondLst>
                                        </p:cTn>
                                        <p:tgtEl>
                                          <p:spTgt spid="32"/>
                                        </p:tgtEl>
                                        <p:attrNameLst>
                                          <p:attrName>r</p:attrName>
                                        </p:attrNameLst>
                                      </p:cBhvr>
                                    </p:animRot>
                                    <p:animRot by="-1500000">
                                      <p:cBhvr>
                                        <p:cTn id="16" dur="125" fill="hold">
                                          <p:stCondLst>
                                            <p:cond delay="250"/>
                                          </p:stCondLst>
                                        </p:cTn>
                                        <p:tgtEl>
                                          <p:spTgt spid="32"/>
                                        </p:tgtEl>
                                        <p:attrNameLst>
                                          <p:attrName>r</p:attrName>
                                        </p:attrNameLst>
                                      </p:cBhvr>
                                    </p:animRot>
                                    <p:animRot by="1500000">
                                      <p:cBhvr>
                                        <p:cTn id="17"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final_6197d489e37c940101b76365_5452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3166" cy="5143500"/>
          </a:xfrm>
        </p:spPr>
      </p:pic>
    </p:spTree>
    <p:extLst>
      <p:ext uri="{BB962C8B-B14F-4D97-AF65-F5344CB8AC3E}">
        <p14:creationId xmlns:p14="http://schemas.microsoft.com/office/powerpoint/2010/main" val="3061208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ChangeArrowheads="1"/>
          </p:cNvSpPr>
          <p:nvPr/>
        </p:nvSpPr>
        <p:spPr bwMode="auto">
          <a:xfrm>
            <a:off x="5143500" y="457200"/>
            <a:ext cx="2628900" cy="323165"/>
          </a:xfrm>
          <a:prstGeom prst="rect">
            <a:avLst/>
          </a:prstGeom>
          <a:noFill/>
          <a:ln>
            <a:noFill/>
          </a:ln>
          <a:effectLst/>
        </p:spPr>
        <p:txBody>
          <a:bodyPr>
            <a:spAutoFit/>
          </a:bodyPr>
          <a:lstStyle/>
          <a:p>
            <a:pPr eaLnBrk="1" hangingPunct="1">
              <a:defRPr/>
            </a:pPr>
            <a:endParaRPr lang="en-US" sz="1500">
              <a:effectLst>
                <a:outerShdw blurRad="38100" dist="38100" dir="2700000" algn="tl">
                  <a:srgbClr val="C0C0C0"/>
                </a:outerShdw>
              </a:effectLst>
              <a:latin typeface="Times New Roman" pitchFamily="18" charset="0"/>
            </a:endParaRPr>
          </a:p>
        </p:txBody>
      </p:sp>
      <p:pic>
        <p:nvPicPr>
          <p:cNvPr id="18436" name="Picture 4" descr="472a9aef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9" y="737054"/>
            <a:ext cx="3771900" cy="409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Rectangle 5"/>
          <p:cNvSpPr>
            <a:spLocks noChangeArrowheads="1"/>
          </p:cNvSpPr>
          <p:nvPr/>
        </p:nvSpPr>
        <p:spPr bwMode="auto">
          <a:xfrm>
            <a:off x="4180284" y="963721"/>
            <a:ext cx="4000500" cy="3785652"/>
          </a:xfrm>
          <a:prstGeom prst="rect">
            <a:avLst/>
          </a:prstGeom>
          <a:solidFill>
            <a:schemeClr val="bg1">
              <a:lumMod val="95000"/>
            </a:schemeClr>
          </a:solidFill>
          <a:ln>
            <a:noFill/>
          </a:ln>
        </p:spPr>
        <p:txBody>
          <a:bodyPr anchor="ctr">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just" eaLnBrk="1" hangingPunct="1"/>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Chùa</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là</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một</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trong</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những</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ngôi</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cổ</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tự</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nổi</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tiếng</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bậc</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nhất</a:t>
            </a:r>
            <a:r>
              <a:rPr lang="en-US" altLang="en-US" sz="3000" b="1" dirty="0">
                <a:solidFill>
                  <a:srgbClr val="3333CC"/>
                </a:solidFill>
                <a:latin typeface="Times New Roman" panose="02020603050405020304" pitchFamily="18" charset="0"/>
              </a:rPr>
              <a:t> ở </a:t>
            </a:r>
            <a:r>
              <a:rPr lang="en-US" altLang="en-US" sz="3000" b="1" dirty="0" err="1">
                <a:solidFill>
                  <a:srgbClr val="3333CC"/>
                </a:solidFill>
                <a:latin typeface="Times New Roman" panose="02020603050405020304" pitchFamily="18" charset="0"/>
              </a:rPr>
              <a:t>Việt</a:t>
            </a:r>
            <a:r>
              <a:rPr lang="en-US" altLang="en-US" sz="3000" b="1" dirty="0">
                <a:solidFill>
                  <a:srgbClr val="3333CC"/>
                </a:solidFill>
                <a:latin typeface="Times New Roman" panose="02020603050405020304" pitchFamily="18" charset="0"/>
              </a:rPr>
              <a:t> Nam. </a:t>
            </a:r>
            <a:r>
              <a:rPr lang="en-US" altLang="en-US" sz="3000" b="1" dirty="0" err="1">
                <a:solidFill>
                  <a:srgbClr val="3333CC"/>
                </a:solidFill>
                <a:latin typeface="Times New Roman" panose="02020603050405020304" pitchFamily="18" charset="0"/>
              </a:rPr>
              <a:t>Gác</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chuông</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chùa</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Keo</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là</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một</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công</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trình</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nghệ</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thuật</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bằng</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gỗ</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độc</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đáo</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tiêu</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biểu</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cho</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kiến</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trúc</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cổ</a:t>
            </a:r>
            <a:r>
              <a:rPr lang="en-US" altLang="en-US" sz="3000" b="1" dirty="0">
                <a:solidFill>
                  <a:srgbClr val="3333CC"/>
                </a:solidFill>
                <a:latin typeface="Times New Roman" panose="02020603050405020304" pitchFamily="18" charset="0"/>
              </a:rPr>
              <a:t> </a:t>
            </a:r>
            <a:r>
              <a:rPr lang="en-US" altLang="en-US" sz="3000" b="1" dirty="0" err="1">
                <a:solidFill>
                  <a:srgbClr val="3333CC"/>
                </a:solidFill>
                <a:latin typeface="Times New Roman" panose="02020603050405020304" pitchFamily="18" charset="0"/>
              </a:rPr>
              <a:t>Việt</a:t>
            </a:r>
            <a:r>
              <a:rPr lang="en-US" altLang="en-US" sz="3000" b="1" dirty="0">
                <a:solidFill>
                  <a:srgbClr val="3333CC"/>
                </a:solidFill>
                <a:latin typeface="Times New Roman" panose="02020603050405020304" pitchFamily="18" charset="0"/>
              </a:rPr>
              <a:t> Nam.</a:t>
            </a:r>
          </a:p>
        </p:txBody>
      </p:sp>
      <p:sp>
        <p:nvSpPr>
          <p:cNvPr id="7" name="Rectangle 9"/>
          <p:cNvSpPr>
            <a:spLocks noChangeArrowheads="1"/>
          </p:cNvSpPr>
          <p:nvPr/>
        </p:nvSpPr>
        <p:spPr bwMode="auto">
          <a:xfrm>
            <a:off x="2701637" y="183056"/>
            <a:ext cx="628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spcBef>
                <a:spcPct val="50000"/>
              </a:spcBef>
            </a:pPr>
            <a:r>
              <a:rPr lang="en-US" altLang="en-US" sz="3000" b="1" dirty="0" err="1">
                <a:solidFill>
                  <a:srgbClr val="0033CC"/>
                </a:solidFill>
                <a:latin typeface="Times New Roman" panose="02020603050405020304" pitchFamily="18" charset="0"/>
              </a:rPr>
              <a:t>Chùa</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Keo</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Thái</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Bình</a:t>
            </a:r>
            <a:r>
              <a:rPr lang="en-US" altLang="en-US" sz="3000" b="1" dirty="0">
                <a:solidFill>
                  <a:srgbClr val="0033CC"/>
                </a:solidFill>
                <a:latin typeface="Times New Roman" panose="02020603050405020304" pitchFamily="18" charset="0"/>
              </a:rPr>
              <a:t>)</a:t>
            </a:r>
          </a:p>
        </p:txBody>
      </p:sp>
    </p:spTree>
    <p:extLst>
      <p:ext uri="{BB962C8B-B14F-4D97-AF65-F5344CB8AC3E}">
        <p14:creationId xmlns:p14="http://schemas.microsoft.com/office/powerpoint/2010/main" val="72314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wipe(down)">
                                      <p:cBhvr>
                                        <p:cTn id="7" dur="5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ơi giữ chỗ cho Nội dung 2"/>
          <p:cNvSpPr>
            <a:spLocks noGrp="1"/>
          </p:cNvSpPr>
          <p:nvPr>
            <p:ph idx="1"/>
          </p:nvPr>
        </p:nvSpPr>
        <p:spPr/>
        <p:txBody>
          <a:bodyPr/>
          <a:lstStyle/>
          <a:p>
            <a:endParaRPr lang="vi-VN" altLang="en-US"/>
          </a:p>
        </p:txBody>
      </p:sp>
      <p:pic>
        <p:nvPicPr>
          <p:cNvPr id="21507" name="Picture 13" descr="DSC_0317%20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6" y="561108"/>
            <a:ext cx="8250382" cy="458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2462647" y="0"/>
            <a:ext cx="628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spcBef>
                <a:spcPct val="50000"/>
              </a:spcBef>
            </a:pPr>
            <a:r>
              <a:rPr lang="en-US" altLang="en-US" sz="3000" b="1" dirty="0" err="1">
                <a:solidFill>
                  <a:srgbClr val="0033CC"/>
                </a:solidFill>
                <a:latin typeface="Times New Roman" panose="02020603050405020304" pitchFamily="18" charset="0"/>
              </a:rPr>
              <a:t>Chùa</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Trấn</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Quốc</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Hà</a:t>
            </a:r>
            <a:r>
              <a:rPr lang="en-US" altLang="en-US" sz="3000" b="1" dirty="0">
                <a:solidFill>
                  <a:srgbClr val="0033CC"/>
                </a:solidFill>
                <a:latin typeface="Times New Roman" panose="02020603050405020304" pitchFamily="18" charset="0"/>
              </a:rPr>
              <a:t> </a:t>
            </a:r>
            <a:r>
              <a:rPr lang="en-US" altLang="en-US" sz="3000" b="1" dirty="0" err="1">
                <a:solidFill>
                  <a:srgbClr val="0033CC"/>
                </a:solidFill>
                <a:latin typeface="Times New Roman" panose="02020603050405020304" pitchFamily="18" charset="0"/>
              </a:rPr>
              <a:t>Nội</a:t>
            </a:r>
            <a:r>
              <a:rPr lang="en-US" altLang="en-US" sz="3000" b="1" dirty="0">
                <a:solidFill>
                  <a:srgbClr val="0033CC"/>
                </a:solidFill>
                <a:latin typeface="Times New Roman" panose="02020603050405020304" pitchFamily="18" charset="0"/>
              </a:rPr>
              <a:t>)</a:t>
            </a:r>
          </a:p>
        </p:txBody>
      </p:sp>
    </p:spTree>
    <p:extLst>
      <p:ext uri="{BB962C8B-B14F-4D97-AF65-F5344CB8AC3E}">
        <p14:creationId xmlns:p14="http://schemas.microsoft.com/office/powerpoint/2010/main" val="2464539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Untitled-7"/>
          <p:cNvPicPr>
            <a:picLocks noGrp="1" noChangeAspect="1" noChangeArrowheads="1"/>
          </p:cNvPicPr>
          <p:nvPr>
            <p:ph type="body" sz="half" idx="4294967295"/>
          </p:nvPr>
        </p:nvPicPr>
        <p:blipFill>
          <a:blip r:embed="rId2">
            <a:extLst>
              <a:ext uri="{28A0092B-C50C-407E-A947-70E740481C1C}">
                <a14:useLocalDpi xmlns:a14="http://schemas.microsoft.com/office/drawing/2010/main" val="0"/>
              </a:ext>
            </a:extLst>
          </a:blip>
          <a:srcRect/>
          <a:stretch>
            <a:fillRect/>
          </a:stretch>
        </p:blipFill>
        <p:spPr>
          <a:xfrm>
            <a:off x="353182" y="438150"/>
            <a:ext cx="2746772" cy="3371850"/>
          </a:xfrm>
          <a:noFill/>
        </p:spPr>
      </p:pic>
      <p:sp>
        <p:nvSpPr>
          <p:cNvPr id="18437" name="Rectangle 4"/>
          <p:cNvSpPr>
            <a:spLocks noChangeArrowheads="1"/>
          </p:cNvSpPr>
          <p:nvPr/>
        </p:nvSpPr>
        <p:spPr bwMode="auto">
          <a:xfrm>
            <a:off x="549636" y="4061978"/>
            <a:ext cx="2057400" cy="832139"/>
          </a:xfrm>
          <a:prstGeom prst="rect">
            <a:avLst/>
          </a:prstGeom>
          <a:solidFill>
            <a:schemeClr val="bg1"/>
          </a:solidFill>
          <a:ln w="9525">
            <a:solidFill>
              <a:schemeClr val="bg1"/>
            </a:solidFill>
            <a:miter lim="800000"/>
            <a:headEnd/>
            <a:tailEnd/>
          </a:ln>
        </p:spPr>
        <p:txBody>
          <a:bodyPr wrap="none" anchor="ct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a:r>
              <a:rPr lang="en-US" altLang="en-US" sz="2400" b="1" dirty="0" err="1">
                <a:solidFill>
                  <a:srgbClr val="FF0000"/>
                </a:solidFill>
                <a:latin typeface="VNI-Times" pitchFamily="2" charset="0"/>
              </a:rPr>
              <a:t>Tượng</a:t>
            </a:r>
            <a:r>
              <a:rPr lang="en-US" altLang="en-US" sz="2400" b="1" dirty="0">
                <a:solidFill>
                  <a:srgbClr val="FF0000"/>
                </a:solidFill>
                <a:latin typeface="VNI-Times" pitchFamily="2" charset="0"/>
              </a:rPr>
              <a:t> </a:t>
            </a:r>
            <a:r>
              <a:rPr lang="en-US" altLang="en-US" sz="2400" b="1" dirty="0" err="1">
                <a:solidFill>
                  <a:srgbClr val="FF0000"/>
                </a:solidFill>
                <a:latin typeface="VNI-Times" pitchFamily="2" charset="0"/>
              </a:rPr>
              <a:t>Phật</a:t>
            </a:r>
            <a:endParaRPr lang="en-US" altLang="en-US" sz="2400" b="1" dirty="0">
              <a:solidFill>
                <a:srgbClr val="FF0000"/>
              </a:solidFill>
              <a:latin typeface="VNI-Times" pitchFamily="2" charset="0"/>
            </a:endParaRPr>
          </a:p>
          <a:p>
            <a:pPr algn="ctr"/>
            <a:r>
              <a:rPr lang="en-US" altLang="en-US" sz="2400" b="1" dirty="0">
                <a:solidFill>
                  <a:srgbClr val="FF0000"/>
                </a:solidFill>
                <a:latin typeface="VNI-Times" pitchFamily="2" charset="0"/>
              </a:rPr>
              <a:t>A-di-</a:t>
            </a:r>
            <a:r>
              <a:rPr lang="en-US" altLang="en-US" sz="2400" b="1" dirty="0" err="1">
                <a:solidFill>
                  <a:srgbClr val="FF0000"/>
                </a:solidFill>
                <a:latin typeface="VNI-Times" pitchFamily="2" charset="0"/>
              </a:rPr>
              <a:t>đà</a:t>
            </a:r>
            <a:endParaRPr lang="en-US" altLang="en-US" sz="2400" b="1" dirty="0">
              <a:solidFill>
                <a:srgbClr val="FF0000"/>
              </a:solidFill>
              <a:latin typeface="VNI-Times" pitchFamily="2" charset="0"/>
            </a:endParaRPr>
          </a:p>
        </p:txBody>
      </p:sp>
      <p:sp>
        <p:nvSpPr>
          <p:cNvPr id="177158" name="Text Box 6"/>
          <p:cNvSpPr txBox="1">
            <a:spLocks noChangeArrowheads="1"/>
          </p:cNvSpPr>
          <p:nvPr/>
        </p:nvSpPr>
        <p:spPr bwMode="auto">
          <a:xfrm>
            <a:off x="3543300" y="114300"/>
            <a:ext cx="4343400" cy="5170646"/>
          </a:xfrm>
          <a:prstGeom prst="rect">
            <a:avLst/>
          </a:prstGeom>
          <a:solidFill>
            <a:schemeClr val="bg1">
              <a:lumMod val="95000"/>
            </a:schemeClr>
          </a:solidFill>
          <a:ln>
            <a:noFill/>
          </a:ln>
        </p:spPr>
        <p:txBody>
          <a:bodyPr>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spcBef>
                <a:spcPct val="50000"/>
              </a:spcBef>
            </a:pPr>
            <a:r>
              <a:rPr lang="en-US" altLang="en-US" sz="3000" b="1" dirty="0" err="1">
                <a:latin typeface="Times New Roman" panose="02020603050405020304" pitchFamily="18" charset="0"/>
              </a:rPr>
              <a:t>Tượng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phật</a:t>
            </a:r>
            <a:r>
              <a:rPr lang="en-US" altLang="en-US" sz="3000" b="1" dirty="0">
                <a:latin typeface="Times New Roman" panose="02020603050405020304" pitchFamily="18" charset="0"/>
              </a:rPr>
              <a:t> A-di-</a:t>
            </a:r>
            <a:r>
              <a:rPr lang="en-US" altLang="en-US" sz="3000" b="1" dirty="0" err="1">
                <a:latin typeface="Times New Roman" panose="02020603050405020304" pitchFamily="18" charset="0"/>
              </a:rPr>
              <a:t>đà</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Được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tạc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bằng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đá</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hoa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cương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xanh</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Dáng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phật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thanh</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tú</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khoác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áo</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cà</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sa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hai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tay</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để</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ngửa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trong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lòng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ngồi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xếp</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bằng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tham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thiền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nhập</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định</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Tất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cả</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tỏa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ra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một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vẻ</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đẹp</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hiền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từ</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Đây</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là</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một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tác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phẩm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điêu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khắc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có</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giá</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trị</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thời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Lý</a:t>
            </a:r>
            <a:r>
              <a:rPr lang="en-US" altLang="en-US" sz="3000" b="1" dirty="0">
                <a:latin typeface="Times New Roman" panose="02020603050405020304" pitchFamily="18" charset="0"/>
              </a:rPr>
              <a:t>.</a:t>
            </a:r>
          </a:p>
        </p:txBody>
      </p:sp>
    </p:spTree>
    <p:extLst>
      <p:ext uri="{BB962C8B-B14F-4D97-AF65-F5344CB8AC3E}">
        <p14:creationId xmlns:p14="http://schemas.microsoft.com/office/powerpoint/2010/main" val="2455458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arn(inVertical)">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7158">
                                            <p:txEl>
                                              <p:pRg st="0" end="0"/>
                                            </p:txEl>
                                          </p:spTgt>
                                        </p:tgtEl>
                                        <p:attrNameLst>
                                          <p:attrName>style.visibility</p:attrName>
                                        </p:attrNameLst>
                                      </p:cBhvr>
                                      <p:to>
                                        <p:strVal val="visible"/>
                                      </p:to>
                                    </p:set>
                                    <p:animEffect transition="in" filter="blinds(horizontal)">
                                      <p:cBhvr>
                                        <p:cTn id="12" dur="500"/>
                                        <p:tgtEl>
                                          <p:spTgt spid="177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4402"/>
          <a:stretch>
            <a:fillRect/>
          </a:stretch>
        </p:blipFill>
        <p:spPr>
          <a:xfrm>
            <a:off x="0" y="0"/>
            <a:ext cx="9144000" cy="5463848"/>
          </a:xfrm>
          <a:prstGeom prst="rect">
            <a:avLst/>
          </a:prstGeom>
        </p:spPr>
      </p:pic>
      <p:pic>
        <p:nvPicPr>
          <p:cNvPr id="8"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402682" y="102521"/>
            <a:ext cx="8192733" cy="1885950"/>
          </a:xfrm>
          <a:prstGeom prst="rect">
            <a:avLst/>
          </a:prstGeom>
        </p:spPr>
      </p:pic>
      <p:pic>
        <p:nvPicPr>
          <p:cNvPr id="9"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pic>
        <p:nvPicPr>
          <p:cNvPr id="11" name="图片 30"/>
          <p:cNvPicPr>
            <a:picLocks noChangeAspect="1"/>
          </p:cNvPicPr>
          <p:nvPr/>
        </p:nvPicPr>
        <p:blipFill rotWithShape="1">
          <a:blip r:embed="rId8">
            <a:extLst>
              <a:ext uri="{28A0092B-C50C-407E-A947-70E740481C1C}">
                <a14:useLocalDpi xmlns:a14="http://schemas.microsoft.com/office/drawing/2010/main" val="0"/>
              </a:ext>
            </a:extLst>
          </a:blip>
          <a:srcRect l="41250" t="5185" r="9345" b="24550"/>
          <a:stretch>
            <a:fillRect/>
          </a:stretch>
        </p:blipFill>
        <p:spPr>
          <a:xfrm>
            <a:off x="-627434" y="0"/>
            <a:ext cx="9922212" cy="6086442"/>
          </a:xfrm>
          <a:prstGeom prst="rect">
            <a:avLst/>
          </a:prstGeom>
        </p:spPr>
      </p:pic>
      <p:pic>
        <p:nvPicPr>
          <p:cNvPr id="12" name="图片 8"/>
          <p:cNvPicPr>
            <a:picLocks noChangeAspect="1"/>
          </p:cNvPicPr>
          <p:nvPr/>
        </p:nvPicPr>
        <p:blipFill rotWithShape="1">
          <a:blip r:embed="rId9" cstate="print">
            <a:extLst>
              <a:ext uri="{28A0092B-C50C-407E-A947-70E740481C1C}">
                <a14:useLocalDpi xmlns:a14="http://schemas.microsoft.com/office/drawing/2010/main" val="0"/>
              </a:ext>
            </a:extLst>
          </a:blip>
          <a:srcRect l="9048" t="60106" r="67619"/>
          <a:stretch>
            <a:fillRect/>
          </a:stretch>
        </p:blipFill>
        <p:spPr>
          <a:xfrm>
            <a:off x="7743800" y="4163006"/>
            <a:ext cx="1352600" cy="1300842"/>
          </a:xfrm>
          <a:prstGeom prst="rect">
            <a:avLst/>
          </a:prstGeom>
        </p:spPr>
      </p:pic>
      <p:sp>
        <p:nvSpPr>
          <p:cNvPr id="16" name="Text Box 8"/>
          <p:cNvSpPr txBox="1">
            <a:spLocks noChangeArrowheads="1"/>
          </p:cNvSpPr>
          <p:nvPr/>
        </p:nvSpPr>
        <p:spPr bwMode="auto">
          <a:xfrm>
            <a:off x="610467" y="1369497"/>
            <a:ext cx="7777163" cy="2773836"/>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342900" algn="just">
              <a:lnSpc>
                <a:spcPct val="140000"/>
              </a:lnSpc>
              <a:defRPr/>
            </a:pPr>
            <a:r>
              <a:rPr lang="vi-VN" sz="3200" b="1" dirty="0">
                <a:solidFill>
                  <a:schemeClr val="bg1"/>
                </a:solidFill>
                <a:latin typeface="Times New Roman" panose="02020603050405020304" pitchFamily="18" charset="0"/>
                <a:cs typeface="Times New Roman" panose="02020603050405020304" pitchFamily="18" charset="0"/>
              </a:rPr>
              <a:t>Đến thời Lý, đạo Phật rất phát triển. Chùa là nơi tu hành của các nhà sư, là nơi sinh hoạt văn hóa của cộng đồng và là công trình kiến trúc đẹp.</a:t>
            </a:r>
          </a:p>
        </p:txBody>
      </p:sp>
      <p:pic>
        <p:nvPicPr>
          <p:cNvPr id="41989" name="Audio 3">
            <a:hlinkClick r:id="" action="ppaction://media"/>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0100"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C42D448-84F2-4B46-AACE-EAD8ED42648F}"/>
              </a:ext>
            </a:extLst>
          </p:cNvPr>
          <p:cNvSpPr txBox="1"/>
          <p:nvPr/>
        </p:nvSpPr>
        <p:spPr>
          <a:xfrm>
            <a:off x="3464005" y="749943"/>
            <a:ext cx="1899879" cy="715581"/>
          </a:xfrm>
          <a:prstGeom prst="rect">
            <a:avLst/>
          </a:prstGeom>
          <a:noFill/>
        </p:spPr>
        <p:txBody>
          <a:bodyPr wrap="none" rtlCol="0">
            <a:spAutoFit/>
          </a:bodyPr>
          <a:lstStyle/>
          <a:p>
            <a:r>
              <a:rPr lang="en-US" sz="4050" b="1">
                <a:ln w="22225">
                  <a:solidFill>
                    <a:schemeClr val="accent2"/>
                  </a:solidFill>
                  <a:prstDash val="solid"/>
                </a:ln>
                <a:solidFill>
                  <a:schemeClr val="accent2">
                    <a:lumMod val="40000"/>
                    <a:lumOff val="60000"/>
                  </a:schemeClr>
                </a:solidFill>
                <a:latin typeface="UTM Akashi" panose="02040603050506020204" pitchFamily="18" charset="0"/>
              </a:rPr>
              <a:t>Ghi nhớ</a:t>
            </a:r>
          </a:p>
        </p:txBody>
      </p:sp>
    </p:spTree>
    <p:custDataLst>
      <p:tags r:id="rId1"/>
    </p:custDataLst>
    <p:extLst>
      <p:ext uri="{BB962C8B-B14F-4D97-AF65-F5344CB8AC3E}">
        <p14:creationId xmlns:p14="http://schemas.microsoft.com/office/powerpoint/2010/main" val="242551046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602739" y="275264"/>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815159" y="275264"/>
            <a:ext cx="1092587" cy="98886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3346506" y="2852059"/>
            <a:ext cx="1352600" cy="130084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sp>
        <p:nvSpPr>
          <p:cNvPr id="11" name="文本框 11">
            <a:extLst>
              <a:ext uri="{FF2B5EF4-FFF2-40B4-BE49-F238E27FC236}">
                <a16:creationId xmlns:a16="http://schemas.microsoft.com/office/drawing/2014/main" id="{29F03B14-DFA4-4ACB-A3F2-7E80FC70BBCA}"/>
              </a:ext>
            </a:extLst>
          </p:cNvPr>
          <p:cNvSpPr txBox="1"/>
          <p:nvPr/>
        </p:nvSpPr>
        <p:spPr>
          <a:xfrm>
            <a:off x="1026703" y="990599"/>
            <a:ext cx="6788456"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5400">
                <a:ln w="0">
                  <a:solidFill>
                    <a:schemeClr val="bg1"/>
                  </a:solidFill>
                </a:ln>
                <a:solidFill>
                  <a:schemeClr val="accent1"/>
                </a:solidFill>
                <a:effectLst>
                  <a:outerShdw blurRad="50800" dist="38100" algn="l" rotWithShape="0">
                    <a:prstClr val="black">
                      <a:alpha val="40000"/>
                    </a:prstClr>
                  </a:outerShdw>
                </a:effectLst>
                <a:latin typeface="UTM Akashi" panose="02040603050506020204" pitchFamily="18" charset="0"/>
                <a:ea typeface="微软雅黑" panose="020B0503020204020204" pitchFamily="34" charset="-122"/>
              </a:rPr>
              <a:t>Chúc các em </a:t>
            </a:r>
          </a:p>
          <a:p>
            <a:pPr algn="ctr"/>
            <a:r>
              <a:rPr lang="en-US" altLang="zh-CN" sz="5400">
                <a:ln w="0">
                  <a:solidFill>
                    <a:schemeClr val="bg1"/>
                  </a:solidFill>
                </a:ln>
                <a:solidFill>
                  <a:schemeClr val="accent1"/>
                </a:solidFill>
                <a:effectLst>
                  <a:outerShdw blurRad="50800" dist="38100" algn="l" rotWithShape="0">
                    <a:prstClr val="black">
                      <a:alpha val="40000"/>
                    </a:prstClr>
                  </a:outerShdw>
                </a:effectLst>
                <a:latin typeface="UTM Akashi" panose="02040603050506020204" pitchFamily="18" charset="0"/>
                <a:ea typeface="微软雅黑" panose="020B0503020204020204" pitchFamily="34" charset="-122"/>
              </a:rPr>
              <a:t>học tốt!</a:t>
            </a:r>
            <a:endParaRPr lang="en-US" sz="5400" dirty="0">
              <a:ln w="0">
                <a:solidFill>
                  <a:schemeClr val="bg1"/>
                </a:solidFill>
              </a:ln>
              <a:solidFill>
                <a:schemeClr val="accent1"/>
              </a:solidFill>
              <a:effectLst>
                <a:outerShdw blurRad="50800" dist="38100" algn="l" rotWithShape="0">
                  <a:prstClr val="black">
                    <a:alpha val="40000"/>
                  </a:prstClr>
                </a:outerShdw>
              </a:effectLst>
              <a:latin typeface="UTM Akashi" panose="02040603050506020204" pitchFamily="18" charset="0"/>
            </a:endParaRPr>
          </a:p>
        </p:txBody>
      </p:sp>
    </p:spTree>
    <p:extLst>
      <p:ext uri="{BB962C8B-B14F-4D97-AF65-F5344CB8AC3E}">
        <p14:creationId xmlns:p14="http://schemas.microsoft.com/office/powerpoint/2010/main" val="1651919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6652260"/>
          </a:xfrm>
          <a:prstGeom prst="rect">
            <a:avLst/>
          </a:prstGeom>
        </p:spPr>
      </p:pic>
      <p:graphicFrame>
        <p:nvGraphicFramePr>
          <p:cNvPr id="15" name="表格 14"/>
          <p:cNvGraphicFramePr>
            <a:graphicFrameLocks noGrp="1"/>
          </p:cNvGraphicFramePr>
          <p:nvPr>
            <p:extLst>
              <p:ext uri="{D42A27DB-BD31-4B8C-83A1-F6EECF244321}">
                <p14:modId xmlns:p14="http://schemas.microsoft.com/office/powerpoint/2010/main" val="506019042"/>
              </p:ext>
            </p:extLst>
          </p:nvPr>
        </p:nvGraphicFramePr>
        <p:xfrm>
          <a:off x="172326" y="1010204"/>
          <a:ext cx="4030704" cy="3935734"/>
        </p:xfrm>
        <a:graphic>
          <a:graphicData uri="http://schemas.openxmlformats.org/drawingml/2006/table">
            <a:tbl>
              <a:tblPr firstRow="1" bandRow="1">
                <a:tableStyleId>{5C22544A-7EE6-4342-B048-85BDC9FD1C3A}</a:tableStyleId>
              </a:tblPr>
              <a:tblGrid>
                <a:gridCol w="4030704">
                  <a:extLst>
                    <a:ext uri="{9D8B030D-6E8A-4147-A177-3AD203B41FA5}">
                      <a16:colId xmlns:a16="http://schemas.microsoft.com/office/drawing/2014/main" val="20000"/>
                    </a:ext>
                  </a:extLst>
                </a:gridCol>
              </a:tblGrid>
              <a:tr h="630557">
                <a:tc>
                  <a:txBody>
                    <a:bodyPr/>
                    <a:lstStyle/>
                    <a:p>
                      <a:pPr algn="ctr"/>
                      <a:r>
                        <a:rPr lang="en-US" altLang="zh-CN" sz="2700" dirty="0">
                          <a:latin typeface="Times New Roman" panose="02020603050405020304" pitchFamily="18" charset="0"/>
                          <a:ea typeface="华文细黑" panose="02010600040101010101" pitchFamily="2" charset="-122"/>
                          <a:cs typeface="Times New Roman" panose="02020603050405020304" pitchFamily="18" charset="0"/>
                        </a:rPr>
                        <a:t>A</a:t>
                      </a:r>
                      <a:endParaRPr lang="zh-CN" altLang="en-US" sz="2700" dirty="0">
                        <a:latin typeface="Times New Roman" panose="02020603050405020304" pitchFamily="18" charset="0"/>
                        <a:ea typeface="华文细黑" panose="02010600040101010101" pitchFamily="2" charset="-122"/>
                        <a:cs typeface="Times New Roman" panose="02020603050405020304" pitchFamily="18" charset="0"/>
                      </a:endParaRPr>
                    </a:p>
                  </a:txBody>
                  <a:tcPr marL="68580" marR="68580" marT="34290" marB="34290" anchor="ctr">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891540">
                <a:tc>
                  <a:txBody>
                    <a:bodyPr/>
                    <a:lstStyle/>
                    <a:p>
                      <a:pPr algn="ctr"/>
                      <a:r>
                        <a:rPr lang="en-US" altLang="zh-CN" sz="27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Nhà</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Lý</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dời</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đô</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Thăng</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Long </a:t>
                      </a:r>
                      <a:endParaRPr lang="zh-CN" altLang="en-US" sz="27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891540">
                <a:tc>
                  <a:txBody>
                    <a:bodyPr/>
                    <a:lstStyle/>
                    <a:p>
                      <a:pPr algn="ctr"/>
                      <a:r>
                        <a:rPr lang="en-US" altLang="zh-CN" sz="27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Lý</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Công</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Uẩn</a:t>
                      </a:r>
                      <a:endParaRPr lang="zh-CN" altLang="en-US" sz="27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630557">
                <a:tc>
                  <a:txBody>
                    <a:bodyPr/>
                    <a:lstStyle/>
                    <a:p>
                      <a:pPr algn="ctr"/>
                      <a:r>
                        <a:rPr lang="en-US" altLang="zh-CN" sz="27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Vua</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Lý</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Thánh</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Tông</a:t>
                      </a:r>
                      <a:endParaRPr lang="zh-CN" altLang="en-US" sz="27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891540">
                <a:tc>
                  <a:txBody>
                    <a:bodyPr/>
                    <a:lstStyle/>
                    <a:p>
                      <a:pPr algn="ctr"/>
                      <a:r>
                        <a:rPr lang="en-US" altLang="zh-CN" sz="27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Thăng</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Long</a:t>
                      </a:r>
                      <a:endParaRPr lang="zh-CN" altLang="en-US" sz="27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文本框 6"/>
          <p:cNvSpPr txBox="1"/>
          <p:nvPr/>
        </p:nvSpPr>
        <p:spPr>
          <a:xfrm>
            <a:off x="3068323" y="663955"/>
            <a:ext cx="1677080" cy="369332"/>
          </a:xfrm>
          <a:prstGeom prst="rect">
            <a:avLst/>
          </a:prstGeom>
          <a:noFill/>
        </p:spPr>
        <p:txBody>
          <a:bodyPr wrap="square" rtlCol="0">
            <a:spAutoFit/>
          </a:bodyPr>
          <a:lstStyle/>
          <a:p>
            <a:pPr algn="dist"/>
            <a:endParaRPr lang="zh-CN" altLang="en-US" sz="1800" dirty="0">
              <a:solidFill>
                <a:schemeClr val="accent3"/>
              </a:solidFill>
              <a:latin typeface="微软雅黑" panose="020B0503020204020204" pitchFamily="34" charset="-122"/>
              <a:ea typeface="微软雅黑" panose="020B0503020204020204" pitchFamily="34" charset="-122"/>
            </a:endParaRPr>
          </a:p>
        </p:txBody>
      </p:sp>
      <p:sp>
        <p:nvSpPr>
          <p:cNvPr id="8" name="矩形 7"/>
          <p:cNvSpPr/>
          <p:nvPr/>
        </p:nvSpPr>
        <p:spPr>
          <a:xfrm>
            <a:off x="-359644" y="-14161"/>
            <a:ext cx="6855934" cy="590931"/>
          </a:xfrm>
          <a:prstGeom prst="rect">
            <a:avLst/>
          </a:prstGeom>
        </p:spPr>
        <p:txBody>
          <a:bodyPr wrap="square">
            <a:spAutoFit/>
          </a:bodyPr>
          <a:lstStyle/>
          <a:p>
            <a:pPr algn="ctr">
              <a:lnSpc>
                <a:spcPct val="120000"/>
              </a:lnSpc>
            </a:pPr>
            <a:endParaRPr lang="zh-CN" altLang="en-US" sz="2700" dirty="0">
              <a:solidFill>
                <a:schemeClr val="tx1">
                  <a:lumMod val="75000"/>
                  <a:lumOff val="25000"/>
                </a:schemeClr>
              </a:solidFill>
              <a:latin typeface="Times New Roman" panose="02020603050405020304" pitchFamily="18" charset="0"/>
              <a:ea typeface="华文细黑" panose="02010600040101010101" pitchFamily="2" charset="-122"/>
              <a:cs typeface="Times New Roman" panose="02020603050405020304" pitchFamily="18" charset="0"/>
            </a:endParaRPr>
          </a:p>
        </p:txBody>
      </p:sp>
      <p:grpSp>
        <p:nvGrpSpPr>
          <p:cNvPr id="16" name="组合 28"/>
          <p:cNvGrpSpPr/>
          <p:nvPr/>
        </p:nvGrpSpPr>
        <p:grpSpPr>
          <a:xfrm>
            <a:off x="2749718" y="163862"/>
            <a:ext cx="3859536" cy="864709"/>
            <a:chOff x="2902215" y="1908828"/>
            <a:chExt cx="1179974" cy="939351"/>
          </a:xfrm>
        </p:grpSpPr>
        <p:pic>
          <p:nvPicPr>
            <p:cNvPr id="17"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41250" t="5185" r="9345" b="24550"/>
            <a:stretch>
              <a:fillRect/>
            </a:stretch>
          </p:blipFill>
          <p:spPr>
            <a:xfrm>
              <a:off x="2908000" y="1908828"/>
              <a:ext cx="1174189" cy="939351"/>
            </a:xfrm>
            <a:prstGeom prst="rect">
              <a:avLst/>
            </a:prstGeom>
          </p:spPr>
        </p:pic>
        <p:sp>
          <p:nvSpPr>
            <p:cNvPr id="18" name="文本框 26"/>
            <p:cNvSpPr txBox="1"/>
            <p:nvPr/>
          </p:nvSpPr>
          <p:spPr>
            <a:xfrm>
              <a:off x="2902215" y="2026485"/>
              <a:ext cx="1145437" cy="581758"/>
            </a:xfrm>
            <a:prstGeom prst="rect">
              <a:avLst/>
            </a:prstGeom>
            <a:noFill/>
          </p:spPr>
          <p:txBody>
            <a:bodyPr wrap="square" rtlCol="0">
              <a:spAutoFit/>
            </a:bodyPr>
            <a:lstStyle/>
            <a:p>
              <a:pPr algn="ctr">
                <a:lnSpc>
                  <a:spcPct val="120000"/>
                </a:lnSpc>
              </a:pPr>
              <a:r>
                <a:rPr lang="en-US" altLang="zh-CN" sz="2400" b="1" dirty="0" err="1">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Nối</a:t>
              </a:r>
              <a:r>
                <a:rPr lang="en-US" altLang="zh-CN" sz="2400" b="1" dirty="0">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cột</a:t>
              </a:r>
              <a:r>
                <a:rPr lang="en-US" altLang="zh-CN" sz="2400" b="1" dirty="0">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 A </a:t>
              </a:r>
              <a:r>
                <a:rPr lang="en-US" altLang="zh-CN" sz="2400" b="1" dirty="0" err="1">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với</a:t>
              </a:r>
              <a:r>
                <a:rPr lang="en-US" altLang="zh-CN" sz="2400" b="1" dirty="0">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cột</a:t>
              </a:r>
              <a:r>
                <a:rPr lang="en-US" altLang="zh-CN" sz="2400" b="1" dirty="0">
                  <a:solidFill>
                    <a:schemeClr val="bg1"/>
                  </a:solidFill>
                  <a:latin typeface="Times New Roman" panose="02020603050405020304" pitchFamily="18" charset="0"/>
                  <a:ea typeface="华文细黑" panose="02010600040101010101" pitchFamily="2" charset="-122"/>
                  <a:cs typeface="Times New Roman" panose="02020603050405020304" pitchFamily="18" charset="0"/>
                </a:rPr>
                <a:t> B</a:t>
              </a:r>
              <a:endParaRPr lang="zh-CN" altLang="en-US" sz="2400" b="1" dirty="0">
                <a:solidFill>
                  <a:schemeClr val="bg1"/>
                </a:solidFill>
                <a:latin typeface="Times New Roman" panose="02020603050405020304" pitchFamily="18" charset="0"/>
                <a:ea typeface="华文细黑" panose="02010600040101010101" pitchFamily="2" charset="-122"/>
                <a:cs typeface="Times New Roman" panose="02020603050405020304" pitchFamily="18" charset="0"/>
              </a:endParaRPr>
            </a:p>
          </p:txBody>
        </p:sp>
      </p:grpSp>
      <p:graphicFrame>
        <p:nvGraphicFramePr>
          <p:cNvPr id="19" name="表格 14"/>
          <p:cNvGraphicFramePr>
            <a:graphicFrameLocks noGrp="1"/>
          </p:cNvGraphicFramePr>
          <p:nvPr>
            <p:extLst>
              <p:ext uri="{D42A27DB-BD31-4B8C-83A1-F6EECF244321}">
                <p14:modId xmlns:p14="http://schemas.microsoft.com/office/powerpoint/2010/main" val="1347377314"/>
              </p:ext>
            </p:extLst>
          </p:nvPr>
        </p:nvGraphicFramePr>
        <p:xfrm>
          <a:off x="4949354" y="1009447"/>
          <a:ext cx="4030704" cy="3996137"/>
        </p:xfrm>
        <a:graphic>
          <a:graphicData uri="http://schemas.openxmlformats.org/drawingml/2006/table">
            <a:tbl>
              <a:tblPr firstRow="1" bandRow="1">
                <a:tableStyleId>{5C22544A-7EE6-4342-B048-85BDC9FD1C3A}</a:tableStyleId>
              </a:tblPr>
              <a:tblGrid>
                <a:gridCol w="4030704">
                  <a:extLst>
                    <a:ext uri="{9D8B030D-6E8A-4147-A177-3AD203B41FA5}">
                      <a16:colId xmlns:a16="http://schemas.microsoft.com/office/drawing/2014/main" val="20000"/>
                    </a:ext>
                  </a:extLst>
                </a:gridCol>
              </a:tblGrid>
              <a:tr h="669307">
                <a:tc>
                  <a:txBody>
                    <a:bodyPr/>
                    <a:lstStyle/>
                    <a:p>
                      <a:pPr algn="ctr"/>
                      <a:r>
                        <a:rPr lang="en-US" altLang="zh-CN" sz="2700" dirty="0">
                          <a:latin typeface="Times New Roman" panose="02020603050405020304" pitchFamily="18" charset="0"/>
                          <a:ea typeface="华文细黑" panose="02010600040101010101" pitchFamily="2" charset="-122"/>
                          <a:cs typeface="Times New Roman" panose="02020603050405020304" pitchFamily="18" charset="0"/>
                        </a:rPr>
                        <a:t>B</a:t>
                      </a:r>
                      <a:endParaRPr lang="zh-CN" altLang="en-US" sz="2700" dirty="0">
                        <a:latin typeface="Times New Roman" panose="02020603050405020304" pitchFamily="18" charset="0"/>
                        <a:ea typeface="华文细黑" panose="02010600040101010101" pitchFamily="2" charset="-122"/>
                        <a:cs typeface="Times New Roman" panose="02020603050405020304" pitchFamily="18" charset="0"/>
                      </a:endParaRPr>
                    </a:p>
                  </a:txBody>
                  <a:tcPr marL="68580" marR="68580" marT="34290" marB="34290" anchor="ctr">
                    <a:lnB w="12700" cap="flat" cmpd="sng" algn="ctr">
                      <a:solidFill>
                        <a:schemeClr val="bg1">
                          <a:lumMod val="8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867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7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Đổi</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tên</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nước</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thành</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Đại</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Việt</a:t>
                      </a:r>
                      <a:endParaRPr lang="zh-CN" altLang="en-US" sz="27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9167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7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nhiều</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lâu</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đài</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cung</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đền</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chùa</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7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608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7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Năm</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1010</a:t>
                      </a:r>
                      <a:endParaRPr lang="zh-CN" altLang="en-US" sz="27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909735">
                <a:tc>
                  <a:txBody>
                    <a:bodyPr/>
                    <a:lstStyle/>
                    <a:p>
                      <a:pPr algn="ctr"/>
                      <a:r>
                        <a:rPr lang="en-US" altLang="zh-CN" sz="27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Lấy</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hiệu</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Lý</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Thái</a:t>
                      </a:r>
                      <a:r>
                        <a:rPr lang="en-US" altLang="zh-CN" sz="2700" b="1" baseline="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baseline="0"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Tổ</a:t>
                      </a:r>
                      <a:endParaRPr lang="zh-CN" altLang="en-US" sz="27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cxnSp>
        <p:nvCxnSpPr>
          <p:cNvPr id="22" name="Straight Arrow Connector 21"/>
          <p:cNvCxnSpPr/>
          <p:nvPr/>
        </p:nvCxnSpPr>
        <p:spPr>
          <a:xfrm>
            <a:off x="4131817" y="2181859"/>
            <a:ext cx="1011683" cy="15460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66159" y="2959004"/>
            <a:ext cx="1011683" cy="15460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182963" y="2219851"/>
            <a:ext cx="894879" cy="14968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215792" y="2985136"/>
            <a:ext cx="894879" cy="14968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9"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51244">
            <a:off x="5629567" y="-51230"/>
            <a:ext cx="993143" cy="993143"/>
          </a:xfrm>
          <a:prstGeom prst="rect">
            <a:avLst/>
          </a:prstGeom>
        </p:spPr>
      </p:pic>
      <p:grpSp>
        <p:nvGrpSpPr>
          <p:cNvPr id="31" name="组合 28"/>
          <p:cNvGrpSpPr/>
          <p:nvPr/>
        </p:nvGrpSpPr>
        <p:grpSpPr>
          <a:xfrm>
            <a:off x="615646" y="1028570"/>
            <a:ext cx="625793" cy="570234"/>
            <a:chOff x="1167098" y="2527225"/>
            <a:chExt cx="1451429" cy="1451429"/>
          </a:xfrm>
        </p:grpSpPr>
        <p:sp>
          <p:nvSpPr>
            <p:cNvPr id="32" name="椭圆 17"/>
            <p:cNvSpPr/>
            <p:nvPr/>
          </p:nvSpPr>
          <p:spPr>
            <a:xfrm>
              <a:off x="1167098" y="2527225"/>
              <a:ext cx="1451429" cy="1451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33"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47" t="9505" r="69484" b="51062"/>
            <a:stretch>
              <a:fillRect/>
            </a:stretch>
          </p:blipFill>
          <p:spPr>
            <a:xfrm>
              <a:off x="1280919" y="2755224"/>
              <a:ext cx="1223786" cy="995430"/>
            </a:xfrm>
            <a:prstGeom prst="rect">
              <a:avLst/>
            </a:prstGeom>
          </p:spPr>
        </p:pic>
      </p:grpSp>
      <p:grpSp>
        <p:nvGrpSpPr>
          <p:cNvPr id="34" name="组合 28"/>
          <p:cNvGrpSpPr/>
          <p:nvPr/>
        </p:nvGrpSpPr>
        <p:grpSpPr>
          <a:xfrm>
            <a:off x="5290516" y="1058990"/>
            <a:ext cx="625793" cy="570234"/>
            <a:chOff x="1167098" y="2527225"/>
            <a:chExt cx="1451429" cy="1451429"/>
          </a:xfrm>
        </p:grpSpPr>
        <p:sp>
          <p:nvSpPr>
            <p:cNvPr id="35" name="椭圆 17"/>
            <p:cNvSpPr/>
            <p:nvPr/>
          </p:nvSpPr>
          <p:spPr>
            <a:xfrm>
              <a:off x="1167098" y="2527225"/>
              <a:ext cx="1451429" cy="1451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36"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47" t="9505" r="69484" b="51062"/>
            <a:stretch>
              <a:fillRect/>
            </a:stretch>
          </p:blipFill>
          <p:spPr>
            <a:xfrm>
              <a:off x="1280919" y="2755224"/>
              <a:ext cx="1223786" cy="995430"/>
            </a:xfrm>
            <a:prstGeom prst="rect">
              <a:avLst/>
            </a:prstGeom>
          </p:spPr>
        </p:pic>
      </p:grpSp>
      <p:pic>
        <p:nvPicPr>
          <p:cNvPr id="38" name="图片 17"/>
          <p:cNvPicPr>
            <a:picLocks noChangeAspect="1"/>
          </p:cNvPicPr>
          <p:nvPr/>
        </p:nvPicPr>
        <p:blipFill rotWithShape="1">
          <a:blip r:embed="rId8" cstate="print">
            <a:extLst>
              <a:ext uri="{28A0092B-C50C-407E-A947-70E740481C1C}">
                <a14:useLocalDpi xmlns:a14="http://schemas.microsoft.com/office/drawing/2010/main" val="0"/>
              </a:ext>
            </a:extLst>
          </a:blip>
          <a:srcRect l="9876" t="60349" r="68070"/>
          <a:stretch>
            <a:fillRect/>
          </a:stretch>
        </p:blipFill>
        <p:spPr>
          <a:xfrm>
            <a:off x="1981983" y="17391"/>
            <a:ext cx="899624" cy="909791"/>
          </a:xfrm>
          <a:prstGeom prst="rect">
            <a:avLst/>
          </a:prstGeom>
        </p:spPr>
      </p:pic>
      <p:pic>
        <p:nvPicPr>
          <p:cNvPr id="39" name="图片 18"/>
          <p:cNvPicPr>
            <a:picLocks noChangeAspect="1"/>
          </p:cNvPicPr>
          <p:nvPr/>
        </p:nvPicPr>
        <p:blipFill rotWithShape="1">
          <a:blip r:embed="rId9" cstate="print">
            <a:extLst>
              <a:ext uri="{28A0092B-C50C-407E-A947-70E740481C1C}">
                <a14:useLocalDpi xmlns:a14="http://schemas.microsoft.com/office/drawing/2010/main" val="0"/>
              </a:ext>
            </a:extLst>
          </a:blip>
          <a:srcRect l="70595" t="60052" r="9485"/>
          <a:stretch>
            <a:fillRect/>
          </a:stretch>
        </p:blipFill>
        <p:spPr>
          <a:xfrm>
            <a:off x="6587550" y="104324"/>
            <a:ext cx="748423" cy="844244"/>
          </a:xfrm>
          <a:prstGeom prst="rect">
            <a:avLst/>
          </a:prstGeom>
        </p:spPr>
      </p:pic>
    </p:spTree>
    <p:extLst>
      <p:ext uri="{BB962C8B-B14F-4D97-AF65-F5344CB8AC3E}">
        <p14:creationId xmlns:p14="http://schemas.microsoft.com/office/powerpoint/2010/main" val="1564730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1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0" name="Oval 129"/>
          <p:cNvSpPr/>
          <p:nvPr/>
        </p:nvSpPr>
        <p:spPr>
          <a:xfrm>
            <a:off x="854240" y="-3558072"/>
            <a:ext cx="7493526" cy="7493526"/>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444721"/>
            <a:ext cx="7404700" cy="3011673"/>
          </a:xfrm>
          <a:prstGeom prst="rect">
            <a:avLst/>
          </a:prstGeom>
        </p:spPr>
      </p:pic>
      <p:sp>
        <p:nvSpPr>
          <p:cNvPr id="2" name="Rectangle 1"/>
          <p:cNvSpPr/>
          <p:nvPr/>
        </p:nvSpPr>
        <p:spPr>
          <a:xfrm>
            <a:off x="2028493" y="1288837"/>
            <a:ext cx="4964822"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chemeClr val="accent3"/>
                </a:solidFill>
                <a:effectLst>
                  <a:outerShdw blurRad="60007" dir="2000400" sy="-30000" kx="-800400" algn="bl" rotWithShape="0">
                    <a:prstClr val="black">
                      <a:alpha val="20000"/>
                    </a:prstClr>
                  </a:outerShdw>
                </a:effectLst>
                <a:latin typeface="UTM Deutsch Gothic" panose="02040603050506020204" pitchFamily="18" charset="0"/>
              </a:rPr>
              <a:t>Khám</a:t>
            </a:r>
            <a:r>
              <a:rPr lang="en-US" sz="8800" b="1" cap="none" spc="0" dirty="0">
                <a:ln/>
                <a:solidFill>
                  <a:schemeClr val="accent3"/>
                </a:solidFill>
                <a:effectLst>
                  <a:outerShdw blurRad="60007" dir="2000400" sy="-30000" kx="-800400" algn="bl" rotWithShape="0">
                    <a:prstClr val="black">
                      <a:alpha val="20000"/>
                    </a:prstClr>
                  </a:outerShdw>
                </a:effectLst>
                <a:latin typeface="UTM Deutsch Gothic" panose="02040603050506020204" pitchFamily="18" charset="0"/>
              </a:rPr>
              <a:t> </a:t>
            </a:r>
            <a:r>
              <a:rPr lang="en-US" sz="8800" b="1" cap="none" spc="0" dirty="0" err="1">
                <a:ln/>
                <a:solidFill>
                  <a:schemeClr val="accent3"/>
                </a:solidFill>
                <a:effectLst>
                  <a:outerShdw blurRad="60007" dir="2000400" sy="-30000" kx="-800400" algn="bl" rotWithShape="0">
                    <a:prstClr val="black">
                      <a:alpha val="20000"/>
                    </a:prstClr>
                  </a:outerShdw>
                </a:effectLst>
                <a:latin typeface="UTM Deutsch Gothic" panose="02040603050506020204" pitchFamily="18" charset="0"/>
              </a:rPr>
              <a:t>phá</a:t>
            </a:r>
            <a:endParaRPr lang="en-US" sz="8800" b="1" cap="none" spc="0" dirty="0">
              <a:ln/>
              <a:solidFill>
                <a:schemeClr val="accent3"/>
              </a:solidFill>
              <a:effectLst>
                <a:outerShdw blurRad="60007" dir="2000400" sy="-30000" kx="-800400" algn="bl" rotWithShape="0">
                  <a:prstClr val="black">
                    <a:alpha val="20000"/>
                  </a:prstClr>
                </a:outerShdw>
              </a:effectLst>
              <a:latin typeface="UTM Deutsch Gothic" panose="02040603050506020204" pitchFamily="18" charset="0"/>
            </a:endParaRPr>
          </a:p>
        </p:txBody>
      </p:sp>
      <p:sp>
        <p:nvSpPr>
          <p:cNvPr id="6" name="TextBox 10">
            <a:extLst>
              <a:ext uri="{FF2B5EF4-FFF2-40B4-BE49-F238E27FC236}">
                <a16:creationId xmlns:a16="http://schemas.microsoft.com/office/drawing/2014/main" id="{A13B359B-C110-4564-87F3-54C6E9FA94A9}"/>
              </a:ext>
            </a:extLst>
          </p:cNvPr>
          <p:cNvSpPr txBox="1"/>
          <p:nvPr/>
        </p:nvSpPr>
        <p:spPr>
          <a:xfrm>
            <a:off x="0" y="4712567"/>
            <a:ext cx="740908" cy="369332"/>
          </a:xfrm>
          <a:prstGeom prst="rect">
            <a:avLst/>
          </a:prstGeom>
          <a:noFill/>
        </p:spPr>
        <p:txBody>
          <a:bodyPr wrap="none" rtlCol="0">
            <a:spAutoFit/>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a:solidFill>
                  <a:srgbClr val="00B050"/>
                </a:solidFill>
                <a:latin typeface="UTM Gradoo" panose="02040603050506020204" pitchFamily="18" charset="0"/>
              </a:rPr>
              <a:t>KTUTS</a:t>
            </a:r>
          </a:p>
        </p:txBody>
      </p:sp>
    </p:spTree>
    <p:extLst>
      <p:ext uri="{BB962C8B-B14F-4D97-AF65-F5344CB8AC3E}">
        <p14:creationId xmlns:p14="http://schemas.microsoft.com/office/powerpoint/2010/main" val="4002047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2">
                                            <p:txEl>
                                              <p:pRg st="0" end="0"/>
                                            </p:txEl>
                                          </p:spTgt>
                                        </p:tgtEl>
                                      </p:cBhvr>
                                    </p:animEffect>
                                  </p:childTnLst>
                                </p:cTn>
                              </p:par>
                              <p:par>
                                <p:cTn id="20" presetID="8" presetClass="emph" presetSubtype="0" repeatCount="indefinite" fill="hold" grpId="0" nodeType="withEffect">
                                  <p:stCondLst>
                                    <p:cond delay="0"/>
                                  </p:stCondLst>
                                  <p:childTnLst>
                                    <p:animRot by="21600000">
                                      <p:cBhvr>
                                        <p:cTn id="21" dur="2500" fill="hold"/>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05F1BF9-8A40-4EA5-99AA-06511E1EC6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2718"/>
            <a:ext cx="9159798" cy="6105922"/>
          </a:xfrm>
          <a:prstGeom prst="rect">
            <a:avLst/>
          </a:prstGeom>
        </p:spPr>
      </p:pic>
      <p:sp>
        <p:nvSpPr>
          <p:cNvPr id="5" name="Rectangle 4"/>
          <p:cNvSpPr/>
          <p:nvPr/>
        </p:nvSpPr>
        <p:spPr>
          <a:xfrm rot="21185591">
            <a:off x="2314501" y="1052702"/>
            <a:ext cx="6269141" cy="2480609"/>
          </a:xfrm>
          <a:prstGeom prst="rect">
            <a:avLst/>
          </a:prstGeom>
          <a:noFill/>
        </p:spPr>
        <p:txBody>
          <a:bodyPr spcFirstLastPara="1" wrap="none" lIns="68580" tIns="34290" rIns="68580" bIns="34290" numCol="1">
            <a:prstTxWarp prst="textArchUp">
              <a:avLst>
                <a:gd name="adj" fmla="val 11363595"/>
              </a:avLst>
            </a:prstTxWarp>
            <a:spAutoFit/>
          </a:bodyPr>
          <a:lstStyle/>
          <a:p>
            <a:pPr algn="ctr"/>
            <a:r>
              <a:rPr lang="en-US" sz="1245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Netmuc KT" panose="02040603050506020204" pitchFamily="18" charset="0"/>
              </a:rPr>
              <a:t>Chùa</a:t>
            </a:r>
            <a:r>
              <a:rPr lang="en-US" sz="124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Netmuc KT" panose="02040603050506020204" pitchFamily="18" charset="0"/>
              </a:rPr>
              <a:t> </a:t>
            </a:r>
            <a:r>
              <a:rPr lang="en-US" sz="1245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Netmuc KT" panose="02040603050506020204" pitchFamily="18" charset="0"/>
              </a:rPr>
              <a:t>thời</a:t>
            </a:r>
            <a:r>
              <a:rPr lang="en-US" sz="124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Netmuc KT" panose="02040603050506020204" pitchFamily="18" charset="0"/>
              </a:rPr>
              <a:t> </a:t>
            </a:r>
            <a:r>
              <a:rPr lang="en-US" sz="1245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Netmuc KT" panose="02040603050506020204" pitchFamily="18" charset="0"/>
              </a:rPr>
              <a:t>Lý</a:t>
            </a:r>
            <a:endParaRPr lang="en-US" sz="124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Netmuc KT" panose="02040603050506020204" pitchFamily="18" charset="0"/>
            </a:endParaRPr>
          </a:p>
        </p:txBody>
      </p:sp>
      <p:pic>
        <p:nvPicPr>
          <p:cNvPr id="1026" name="Picture 2" descr="Khám phá di sản chùa Một Cột - Diên Hựu thời Lý bằng công nghệ thực ảo |  Tin tức mới nhất 24h - Đọc Báo Lao Động online - Laodong.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445" l="10000" r="90000">
                        <a14:foregroundMark x1="26111" y1="84058" x2="24583" y2="90476"/>
                        <a14:foregroundMark x1="23056" y1="92547" x2="36250" y2="93789"/>
                        <a14:backgroundMark x1="12222" y1="75569" x2="26111" y2="77019"/>
                        <a14:backgroundMark x1="25694" y1="82195" x2="22917" y2="89441"/>
                        <a14:backgroundMark x1="13056" y1="91511" x2="22222" y2="89027"/>
                        <a14:backgroundMark x1="15278" y1="77433" x2="18889" y2="86542"/>
                        <a14:backgroundMark x1="21111" y1="80538" x2="21111" y2="86128"/>
                      </a14:backgroundRemoval>
                    </a14:imgEffect>
                  </a14:imgLayer>
                </a14:imgProps>
              </a:ext>
              <a:ext uri="{28A0092B-C50C-407E-A947-70E740481C1C}">
                <a14:useLocalDpi xmlns:a14="http://schemas.microsoft.com/office/drawing/2010/main" val="0"/>
              </a:ext>
            </a:extLst>
          </a:blip>
          <a:srcRect/>
          <a:stretch>
            <a:fillRect/>
          </a:stretch>
        </p:blipFill>
        <p:spPr bwMode="auto">
          <a:xfrm>
            <a:off x="-883516" y="810507"/>
            <a:ext cx="6858000" cy="46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40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463848"/>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402682" y="102521"/>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919975" y="-117063"/>
            <a:ext cx="7913923" cy="457616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3321415" y="3286823"/>
            <a:ext cx="1352600" cy="1300842"/>
          </a:xfrm>
          <a:prstGeom prst="rect">
            <a:avLst/>
          </a:prstGeom>
        </p:spPr>
      </p:pic>
      <p:sp>
        <p:nvSpPr>
          <p:cNvPr id="32" name="文本框 31"/>
          <p:cNvSpPr txBox="1"/>
          <p:nvPr/>
        </p:nvSpPr>
        <p:spPr>
          <a:xfrm>
            <a:off x="3321415" y="425589"/>
            <a:ext cx="6060638"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CN" sz="4000" b="1" dirty="0" err="1">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Yêu</a:t>
            </a:r>
            <a:r>
              <a:rPr lang="en-US" altLang="zh-CN" sz="40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cầu</a:t>
            </a:r>
            <a:r>
              <a:rPr lang="en-US" altLang="zh-CN" sz="40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cần</a:t>
            </a:r>
            <a:r>
              <a:rPr lang="en-US" altLang="zh-CN" sz="40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đạt</a:t>
            </a:r>
            <a:endParaRPr lang="zh-CN" altLang="en-US" sz="40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487E7689-6943-28C5-937F-7810506392ED}"/>
              </a:ext>
            </a:extLst>
          </p:cNvPr>
          <p:cNvSpPr txBox="1"/>
          <p:nvPr/>
        </p:nvSpPr>
        <p:spPr>
          <a:xfrm>
            <a:off x="2037716" y="1225310"/>
            <a:ext cx="6186309" cy="2160591"/>
          </a:xfrm>
          <a:prstGeom prst="rect">
            <a:avLst/>
          </a:prstGeom>
          <a:noFill/>
        </p:spPr>
        <p:txBody>
          <a:bodyPr wrap="none" rtlCol="0">
            <a:spAutoFit/>
          </a:bodyPr>
          <a:lstStyle/>
          <a:p>
            <a:pPr marL="0" marR="0">
              <a:lnSpc>
                <a:spcPct val="115000"/>
              </a:lnSpc>
              <a:spcBef>
                <a:spcPts val="0"/>
              </a:spcBef>
              <a:spcAft>
                <a:spcPts val="0"/>
              </a:spcAft>
            </a:pP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Sau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nắm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dung: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thịnh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531266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2"/>
                                        </p:tgtEl>
                                        <p:attrNameLst>
                                          <p:attrName>ppt_x</p:attrName>
                                          <p:attrName>ppt_y</p:attrName>
                                        </p:attrNameLst>
                                      </p:cBhvr>
                                    </p:animMotion>
                                    <p:animRot by="1500000">
                                      <p:cBhvr>
                                        <p:cTn id="14" dur="125" fill="hold">
                                          <p:stCondLst>
                                            <p:cond delay="0"/>
                                          </p:stCondLst>
                                        </p:cTn>
                                        <p:tgtEl>
                                          <p:spTgt spid="32"/>
                                        </p:tgtEl>
                                        <p:attrNameLst>
                                          <p:attrName>r</p:attrName>
                                        </p:attrNameLst>
                                      </p:cBhvr>
                                    </p:animRot>
                                    <p:animRot by="-1500000">
                                      <p:cBhvr>
                                        <p:cTn id="15" dur="125" fill="hold">
                                          <p:stCondLst>
                                            <p:cond delay="125"/>
                                          </p:stCondLst>
                                        </p:cTn>
                                        <p:tgtEl>
                                          <p:spTgt spid="32"/>
                                        </p:tgtEl>
                                        <p:attrNameLst>
                                          <p:attrName>r</p:attrName>
                                        </p:attrNameLst>
                                      </p:cBhvr>
                                    </p:animRot>
                                    <p:animRot by="-1500000">
                                      <p:cBhvr>
                                        <p:cTn id="16" dur="125" fill="hold">
                                          <p:stCondLst>
                                            <p:cond delay="250"/>
                                          </p:stCondLst>
                                        </p:cTn>
                                        <p:tgtEl>
                                          <p:spTgt spid="32"/>
                                        </p:tgtEl>
                                        <p:attrNameLst>
                                          <p:attrName>r</p:attrName>
                                        </p:attrNameLst>
                                      </p:cBhvr>
                                    </p:animRot>
                                    <p:animRot by="1500000">
                                      <p:cBhvr>
                                        <p:cTn id="17"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sp>
        <p:nvSpPr>
          <p:cNvPr id="6" name="Rectangle 5"/>
          <p:cNvSpPr/>
          <p:nvPr/>
        </p:nvSpPr>
        <p:spPr>
          <a:xfrm>
            <a:off x="942975" y="114300"/>
            <a:ext cx="6921104"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b="1" u="sng" dirty="0">
              <a:solidFill>
                <a:schemeClr val="accent6">
                  <a:lumMod val="75000"/>
                </a:schemeClr>
              </a:solidFill>
              <a:cs typeface="Times New Roman" panose="02020603050405020304" pitchFamily="18" charset="0"/>
            </a:endParaRPr>
          </a:p>
        </p:txBody>
      </p:sp>
      <p:sp>
        <p:nvSpPr>
          <p:cNvPr id="7" name="Rectangle 6"/>
          <p:cNvSpPr/>
          <p:nvPr/>
        </p:nvSpPr>
        <p:spPr>
          <a:xfrm>
            <a:off x="310694" y="2263379"/>
            <a:ext cx="8677663" cy="726281"/>
          </a:xfrm>
          <a:prstGeom prst="rect">
            <a:avLst/>
          </a:prstGeom>
          <a:solidFill>
            <a:srgbClr val="FD7E7D">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150" b="1" dirty="0">
                <a:latin typeface="Times New Roman" panose="02020603050405020304" pitchFamily="18" charset="0"/>
                <a:cs typeface="Times New Roman" panose="02020603050405020304" pitchFamily="18" charset="0"/>
              </a:rPr>
              <a:t>2. </a:t>
            </a:r>
            <a:r>
              <a:rPr lang="en-US" sz="3150" b="1" dirty="0" err="1">
                <a:latin typeface="Times New Roman" panose="02020603050405020304" pitchFamily="18" charset="0"/>
                <a:cs typeface="Times New Roman" panose="02020603050405020304" pitchFamily="18" charset="0"/>
              </a:rPr>
              <a:t>Sự</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phát</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triển</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của</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đạo</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Phật</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dưới</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thời</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Lý</a:t>
            </a:r>
            <a:r>
              <a:rPr lang="en-US" sz="3150" b="1" dirty="0">
                <a:latin typeface="Times New Roman" panose="02020603050405020304" pitchFamily="18" charset="0"/>
                <a:cs typeface="Times New Roman" panose="02020603050405020304" pitchFamily="18" charset="0"/>
              </a:rPr>
              <a:t>.</a:t>
            </a:r>
          </a:p>
        </p:txBody>
      </p:sp>
      <p:sp>
        <p:nvSpPr>
          <p:cNvPr id="10" name="Rectangle 9"/>
          <p:cNvSpPr/>
          <p:nvPr/>
        </p:nvSpPr>
        <p:spPr>
          <a:xfrm>
            <a:off x="299126" y="3161110"/>
            <a:ext cx="8689232" cy="725090"/>
          </a:xfrm>
          <a:prstGeom prst="rect">
            <a:avLst/>
          </a:prstGeom>
          <a:solidFill>
            <a:schemeClr val="accent1">
              <a:lumMod val="90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150" b="1" dirty="0">
                <a:latin typeface="Times New Roman" panose="02020603050405020304" pitchFamily="18" charset="0"/>
                <a:cs typeface="Times New Roman" panose="02020603050405020304" pitchFamily="18" charset="0"/>
              </a:rPr>
              <a:t>3. </a:t>
            </a:r>
            <a:r>
              <a:rPr lang="en-US" sz="3150" b="1" dirty="0" err="1">
                <a:latin typeface="Times New Roman" panose="02020603050405020304" pitchFamily="18" charset="0"/>
                <a:cs typeface="Times New Roman" panose="02020603050405020304" pitchFamily="18" charset="0"/>
              </a:rPr>
              <a:t>Tìm</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hiểu</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một</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số</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ngôi</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chùa</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thời</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Lý</a:t>
            </a:r>
            <a:r>
              <a:rPr lang="en-US" sz="3150" b="1" dirty="0">
                <a:latin typeface="Times New Roman" panose="02020603050405020304" pitchFamily="18" charset="0"/>
                <a:cs typeface="Times New Roman" panose="02020603050405020304" pitchFamily="18" charset="0"/>
              </a:rPr>
              <a:t>.</a:t>
            </a:r>
          </a:p>
        </p:txBody>
      </p:sp>
      <p:sp>
        <p:nvSpPr>
          <p:cNvPr id="9" name="Rectangle 8"/>
          <p:cNvSpPr/>
          <p:nvPr/>
        </p:nvSpPr>
        <p:spPr>
          <a:xfrm>
            <a:off x="327701" y="4057650"/>
            <a:ext cx="8689232" cy="725091"/>
          </a:xfrm>
          <a:prstGeom prst="rect">
            <a:avLst/>
          </a:prstGeom>
          <a:solidFill>
            <a:schemeClr val="accent2">
              <a:lumMod val="40000"/>
              <a:lumOff val="6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150" b="1" dirty="0">
                <a:latin typeface="Times New Roman" panose="02020603050405020304" pitchFamily="18" charset="0"/>
                <a:cs typeface="Times New Roman" panose="02020603050405020304" pitchFamily="18" charset="0"/>
              </a:rPr>
              <a:t>4. </a:t>
            </a:r>
            <a:r>
              <a:rPr lang="en-US" sz="3150" b="1" dirty="0" err="1">
                <a:latin typeface="Times New Roman" panose="02020603050405020304" pitchFamily="18" charset="0"/>
                <a:cs typeface="Times New Roman" panose="02020603050405020304" pitchFamily="18" charset="0"/>
              </a:rPr>
              <a:t>Củng</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cố</a:t>
            </a:r>
            <a:r>
              <a:rPr lang="en-US" sz="3150" b="1" dirty="0">
                <a:latin typeface="Times New Roman" panose="02020603050405020304" pitchFamily="18" charset="0"/>
                <a:cs typeface="Times New Roman" panose="02020603050405020304" pitchFamily="18" charset="0"/>
              </a:rPr>
              <a:t>.</a:t>
            </a:r>
          </a:p>
        </p:txBody>
      </p:sp>
      <p:sp>
        <p:nvSpPr>
          <p:cNvPr id="8" name="Rectangle 7"/>
          <p:cNvSpPr/>
          <p:nvPr/>
        </p:nvSpPr>
        <p:spPr>
          <a:xfrm>
            <a:off x="299126" y="1389460"/>
            <a:ext cx="8689232" cy="725090"/>
          </a:xfrm>
          <a:prstGeom prst="rect">
            <a:avLst/>
          </a:prstGeom>
          <a:solidFill>
            <a:srgbClr val="92D050">
              <a:alpha val="7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150" b="1" dirty="0">
                <a:latin typeface="Times New Roman" panose="02020603050405020304" pitchFamily="18" charset="0"/>
                <a:cs typeface="Times New Roman" panose="02020603050405020304" pitchFamily="18" charset="0"/>
              </a:rPr>
              <a:t>1. </a:t>
            </a:r>
            <a:r>
              <a:rPr lang="en-US" sz="3150" b="1" dirty="0" err="1">
                <a:latin typeface="Times New Roman" panose="02020603050405020304" pitchFamily="18" charset="0"/>
                <a:cs typeface="Times New Roman" panose="02020603050405020304" pitchFamily="18" charset="0"/>
              </a:rPr>
              <a:t>Tìm</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hiểu</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chung</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về</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đạo</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Phật</a:t>
            </a:r>
            <a:r>
              <a:rPr lang="en-US" sz="3150" b="1" dirty="0">
                <a:latin typeface="Times New Roman" panose="02020603050405020304" pitchFamily="18" charset="0"/>
                <a:cs typeface="Times New Roman" panose="02020603050405020304" pitchFamily="18" charset="0"/>
              </a:rPr>
              <a:t> ở </a:t>
            </a:r>
            <a:r>
              <a:rPr lang="en-US" sz="3150" b="1" dirty="0" err="1">
                <a:latin typeface="Times New Roman" panose="02020603050405020304" pitchFamily="18" charset="0"/>
                <a:cs typeface="Times New Roman" panose="02020603050405020304" pitchFamily="18" charset="0"/>
              </a:rPr>
              <a:t>thời</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nhà</a:t>
            </a:r>
            <a:r>
              <a:rPr lang="en-US" sz="3150" b="1" dirty="0">
                <a:latin typeface="Times New Roman" panose="02020603050405020304" pitchFamily="18" charset="0"/>
                <a:cs typeface="Times New Roman" panose="02020603050405020304" pitchFamily="18" charset="0"/>
              </a:rPr>
              <a:t> </a:t>
            </a:r>
            <a:r>
              <a:rPr lang="en-US" sz="3150" b="1" dirty="0" err="1">
                <a:latin typeface="Times New Roman" panose="02020603050405020304" pitchFamily="18" charset="0"/>
                <a:cs typeface="Times New Roman" panose="02020603050405020304" pitchFamily="18" charset="0"/>
              </a:rPr>
              <a:t>Lý</a:t>
            </a:r>
            <a:r>
              <a:rPr lang="en-US" sz="3150" b="1" dirty="0">
                <a:latin typeface="Times New Roman" panose="02020603050405020304" pitchFamily="18" charset="0"/>
                <a:cs typeface="Times New Roman" panose="02020603050405020304" pitchFamily="18" charset="0"/>
              </a:rPr>
              <a:t>.</a:t>
            </a:r>
          </a:p>
        </p:txBody>
      </p:sp>
      <p:sp>
        <p:nvSpPr>
          <p:cNvPr id="12" name="文本框 31"/>
          <p:cNvSpPr txBox="1"/>
          <p:nvPr/>
        </p:nvSpPr>
        <p:spPr>
          <a:xfrm>
            <a:off x="2911895" y="189511"/>
            <a:ext cx="3320210"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6000" b="1" dirty="0" err="1">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60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dung</a:t>
            </a:r>
            <a:endParaRPr lang="zh-CN" altLang="en-US" sz="60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79498632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 -3.33333E-6 L 0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P spid="8" grpId="0" animBg="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463848"/>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402682" y="102521"/>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670594" y="-170096"/>
            <a:ext cx="7122588" cy="569807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7529781" y="4084938"/>
            <a:ext cx="1352600" cy="1300842"/>
          </a:xfrm>
          <a:prstGeom prst="rect">
            <a:avLst/>
          </a:prstGeom>
        </p:spPr>
      </p:pic>
      <p:sp>
        <p:nvSpPr>
          <p:cNvPr id="32" name="文本框 31"/>
          <p:cNvSpPr txBox="1"/>
          <p:nvPr/>
        </p:nvSpPr>
        <p:spPr>
          <a:xfrm>
            <a:off x="1649158" y="1174866"/>
            <a:ext cx="5668713"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6000" dirty="0" err="1">
                <a:solidFill>
                  <a:schemeClr val="bg1"/>
                </a:solidFill>
                <a:cs typeface="Times New Roman" panose="02020603050405020304" pitchFamily="18" charset="0"/>
              </a:rPr>
              <a:t>Tìm</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hiểu</a:t>
            </a:r>
            <a:r>
              <a:rPr lang="en-US" sz="6000" dirty="0">
                <a:solidFill>
                  <a:schemeClr val="bg1"/>
                </a:solidFill>
                <a:cs typeface="Times New Roman" panose="02020603050405020304" pitchFamily="18" charset="0"/>
              </a:rPr>
              <a:t> </a:t>
            </a:r>
            <a:r>
              <a:rPr lang="en-US" sz="6000" dirty="0" err="1">
                <a:solidFill>
                  <a:schemeClr val="bg1"/>
                </a:solidFill>
                <a:cs typeface="Times New Roman" panose="02020603050405020304" pitchFamily="18" charset="0"/>
              </a:rPr>
              <a:t>chung</a:t>
            </a:r>
            <a:endParaRPr lang="en-US" sz="6000" dirty="0">
              <a:solidFill>
                <a:schemeClr val="bg1"/>
              </a:solidFill>
              <a:cs typeface="Times New Roman" panose="02020603050405020304" pitchFamily="18" charset="0"/>
            </a:endParaRPr>
          </a:p>
          <a:p>
            <a:pPr algn="ctr"/>
            <a:r>
              <a:rPr lang="en-US" altLang="zh-CN" sz="6000" b="1" dirty="0" err="1">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6000" b="1" dirty="0">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đạo</a:t>
            </a:r>
            <a:r>
              <a:rPr lang="en-US" altLang="zh-CN" sz="6000" b="1" dirty="0">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Phật</a:t>
            </a:r>
            <a:r>
              <a:rPr lang="en-US" altLang="zh-CN" sz="6000" b="1" dirty="0">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6000" b="1" dirty="0" err="1">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thời</a:t>
            </a:r>
            <a:r>
              <a:rPr lang="en-US" altLang="zh-CN" sz="6000" b="1" dirty="0">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Lý</a:t>
            </a:r>
            <a:endParaRPr lang="zh-CN" altLang="en-US" sz="6000" b="1" dirty="0">
              <a:ln w="28575">
                <a:solidFill>
                  <a:schemeClr val="bg1"/>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03460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1.04167E-6 7.40741E-7 L 1.04167E-6 -0.07222 " pathEditMode="relative" rAng="0" ptsTypes="AA">
                                      <p:cBhvr>
                                        <p:cTn id="13" dur="250" accel="50000" decel="50000" autoRev="1" fill="hold">
                                          <p:stCondLst>
                                            <p:cond delay="0"/>
                                          </p:stCondLst>
                                        </p:cTn>
                                        <p:tgtEl>
                                          <p:spTgt spid="32"/>
                                        </p:tgtEl>
                                        <p:attrNameLst>
                                          <p:attrName>ppt_x</p:attrName>
                                          <p:attrName>ppt_y</p:attrName>
                                        </p:attrNameLst>
                                      </p:cBhvr>
                                      <p:rCtr x="0" y="-3611"/>
                                    </p:animMotion>
                                    <p:animRot by="1500000">
                                      <p:cBhvr>
                                        <p:cTn id="14" dur="125" fill="hold">
                                          <p:stCondLst>
                                            <p:cond delay="0"/>
                                          </p:stCondLst>
                                        </p:cTn>
                                        <p:tgtEl>
                                          <p:spTgt spid="32"/>
                                        </p:tgtEl>
                                        <p:attrNameLst>
                                          <p:attrName>r</p:attrName>
                                        </p:attrNameLst>
                                      </p:cBhvr>
                                    </p:animRot>
                                    <p:animRot by="-1500000">
                                      <p:cBhvr>
                                        <p:cTn id="15" dur="125" fill="hold">
                                          <p:stCondLst>
                                            <p:cond delay="125"/>
                                          </p:stCondLst>
                                        </p:cTn>
                                        <p:tgtEl>
                                          <p:spTgt spid="32"/>
                                        </p:tgtEl>
                                        <p:attrNameLst>
                                          <p:attrName>r</p:attrName>
                                        </p:attrNameLst>
                                      </p:cBhvr>
                                    </p:animRot>
                                    <p:animRot by="-1500000">
                                      <p:cBhvr>
                                        <p:cTn id="16" dur="125" fill="hold">
                                          <p:stCondLst>
                                            <p:cond delay="250"/>
                                          </p:stCondLst>
                                        </p:cTn>
                                        <p:tgtEl>
                                          <p:spTgt spid="32"/>
                                        </p:tgtEl>
                                        <p:attrNameLst>
                                          <p:attrName>r</p:attrName>
                                        </p:attrNameLst>
                                      </p:cBhvr>
                                    </p:animRot>
                                    <p:animRot by="1500000">
                                      <p:cBhvr>
                                        <p:cTn id="17"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sp>
        <p:nvSpPr>
          <p:cNvPr id="9" name="Freeform 9"/>
          <p:cNvSpPr/>
          <p:nvPr/>
        </p:nvSpPr>
        <p:spPr bwMode="auto">
          <a:xfrm>
            <a:off x="585961" y="434504"/>
            <a:ext cx="7948439" cy="446883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pic>
        <p:nvPicPr>
          <p:cNvPr id="10"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3214" t="30900" r="27976" b="38836"/>
          <a:stretch>
            <a:fillRect/>
          </a:stretch>
        </p:blipFill>
        <p:spPr>
          <a:xfrm>
            <a:off x="7390822" y="320348"/>
            <a:ext cx="1092587" cy="988860"/>
          </a:xfrm>
          <a:prstGeom prst="rect">
            <a:avLst/>
          </a:prstGeom>
        </p:spPr>
      </p:pic>
      <p:sp>
        <p:nvSpPr>
          <p:cNvPr id="6" name="Text Box 8"/>
          <p:cNvSpPr txBox="1">
            <a:spLocks noChangeArrowheads="1"/>
          </p:cNvSpPr>
          <p:nvPr/>
        </p:nvSpPr>
        <p:spPr bwMode="auto">
          <a:xfrm>
            <a:off x="1854452" y="1501764"/>
            <a:ext cx="5397479" cy="2723823"/>
          </a:xfrm>
          <a:prstGeom prst="rect">
            <a:avLst/>
          </a:prstGeom>
          <a:solidFill>
            <a:schemeClr val="bg1"/>
          </a:solid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342900" algn="ctr">
              <a:lnSpc>
                <a:spcPct val="150000"/>
              </a:lnSpc>
              <a:defRPr/>
            </a:pPr>
            <a:r>
              <a:rPr lang="en-US" sz="2850" b="1" dirty="0" err="1">
                <a:solidFill>
                  <a:srgbClr val="FF0000"/>
                </a:solidFill>
                <a:latin typeface="Times New Roman" panose="02020603050405020304" pitchFamily="18" charset="0"/>
                <a:cs typeface="Times New Roman" panose="02020603050405020304" pitchFamily="18" charset="0"/>
              </a:rPr>
              <a:t>Em</a:t>
            </a: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hãy</a:t>
            </a: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đọc</a:t>
            </a: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thầm</a:t>
            </a: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nội</a:t>
            </a:r>
            <a:r>
              <a:rPr lang="en-US" sz="2850" b="1" dirty="0">
                <a:solidFill>
                  <a:srgbClr val="FF0000"/>
                </a:solidFill>
                <a:latin typeface="Times New Roman" panose="02020603050405020304" pitchFamily="18" charset="0"/>
                <a:cs typeface="Times New Roman" panose="02020603050405020304" pitchFamily="18" charset="0"/>
              </a:rPr>
              <a:t> dung SGK </a:t>
            </a:r>
            <a:r>
              <a:rPr lang="en-US" sz="2850" b="1" dirty="0" err="1">
                <a:solidFill>
                  <a:srgbClr val="FF0000"/>
                </a:solidFill>
                <a:latin typeface="Times New Roman" panose="02020603050405020304" pitchFamily="18" charset="0"/>
                <a:cs typeface="Times New Roman" panose="02020603050405020304" pitchFamily="18" charset="0"/>
              </a:rPr>
              <a:t>trang</a:t>
            </a:r>
            <a:r>
              <a:rPr lang="en-US" sz="2850" b="1" dirty="0">
                <a:solidFill>
                  <a:srgbClr val="FF0000"/>
                </a:solidFill>
                <a:latin typeface="Times New Roman" panose="02020603050405020304" pitchFamily="18" charset="0"/>
                <a:cs typeface="Times New Roman" panose="02020603050405020304" pitchFamily="18" charset="0"/>
              </a:rPr>
              <a:t> 32: “</a:t>
            </a:r>
            <a:r>
              <a:rPr lang="en-US" sz="2850" b="1" dirty="0" err="1">
                <a:solidFill>
                  <a:srgbClr val="FF0000"/>
                </a:solidFill>
                <a:latin typeface="Times New Roman" panose="02020603050405020304" pitchFamily="18" charset="0"/>
                <a:cs typeface="Times New Roman" panose="02020603050405020304" pitchFamily="18" charset="0"/>
              </a:rPr>
              <a:t>Đạo</a:t>
            </a: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Phật</a:t>
            </a: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trong</a:t>
            </a: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Triều</a:t>
            </a: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đình</a:t>
            </a:r>
            <a:r>
              <a:rPr lang="en-US" sz="2850" b="1" dirty="0">
                <a:solidFill>
                  <a:srgbClr val="FF0000"/>
                </a:solidFill>
                <a:latin typeface="Times New Roman" panose="02020603050405020304" pitchFamily="18" charset="0"/>
                <a:cs typeface="Times New Roman" panose="02020603050405020304" pitchFamily="18" charset="0"/>
              </a:rPr>
              <a:t>.”</a:t>
            </a:r>
          </a:p>
          <a:p>
            <a:pPr indent="342900" algn="ctr">
              <a:lnSpc>
                <a:spcPct val="150000"/>
              </a:lnSpc>
              <a:defRPr/>
            </a:pPr>
            <a:r>
              <a:rPr lang="en-US" sz="2850" b="1" dirty="0">
                <a:solidFill>
                  <a:srgbClr val="FF0000"/>
                </a:solidFill>
                <a:latin typeface="Times New Roman" panose="02020603050405020304" pitchFamily="18" charset="0"/>
                <a:cs typeface="Times New Roman" panose="02020603050405020304" pitchFamily="18" charset="0"/>
              </a:rPr>
              <a:t>(SGK/ </a:t>
            </a:r>
            <a:r>
              <a:rPr lang="en-US" sz="2850" b="1" dirty="0" err="1">
                <a:solidFill>
                  <a:srgbClr val="FF0000"/>
                </a:solidFill>
                <a:latin typeface="Times New Roman" panose="02020603050405020304" pitchFamily="18" charset="0"/>
                <a:cs typeface="Times New Roman" panose="02020603050405020304" pitchFamily="18" charset="0"/>
              </a:rPr>
              <a:t>trang</a:t>
            </a:r>
            <a:r>
              <a:rPr lang="en-US" sz="2850" b="1" dirty="0">
                <a:solidFill>
                  <a:srgbClr val="FF0000"/>
                </a:solidFill>
                <a:latin typeface="Times New Roman" panose="02020603050405020304" pitchFamily="18" charset="0"/>
                <a:cs typeface="Times New Roman" panose="02020603050405020304" pitchFamily="18" charset="0"/>
              </a:rPr>
              <a:t> 32)</a:t>
            </a:r>
          </a:p>
        </p:txBody>
      </p:sp>
      <p:pic>
        <p:nvPicPr>
          <p:cNvPr id="9221" name="Audio 1">
            <a:hlinkClick r:id="" action="ppaction://medi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100"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hild reading a book&#10;&#10;Description automatically generated with low confidence">
            <a:extLst>
              <a:ext uri="{FF2B5EF4-FFF2-40B4-BE49-F238E27FC236}">
                <a16:creationId xmlns:a16="http://schemas.microsoft.com/office/drawing/2014/main" id="{BFDBF3DF-9501-4982-8201-9738EE999A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0132" y="2326230"/>
            <a:ext cx="2640040" cy="2640040"/>
          </a:xfrm>
          <a:prstGeom prst="rect">
            <a:avLst/>
          </a:prstGeom>
        </p:spPr>
      </p:pic>
    </p:spTree>
    <p:extLst>
      <p:ext uri="{BB962C8B-B14F-4D97-AF65-F5344CB8AC3E}">
        <p14:creationId xmlns:p14="http://schemas.microsoft.com/office/powerpoint/2010/main" val="496629019"/>
      </p:ext>
    </p:extLst>
  </p:cSld>
  <p:clrMapOvr>
    <a:masterClrMapping/>
  </p:clrMapOvr>
  <p:transition spd="slow">
    <p:blinds dir="vert"/>
  </p:transition>
</p:sld>
</file>

<file path=ppt/tags/tag1.xml><?xml version="1.0" encoding="utf-8"?>
<p:tagLst xmlns:a="http://schemas.openxmlformats.org/drawingml/2006/main" xmlns:r="http://schemas.openxmlformats.org/officeDocument/2006/relationships" xmlns:p="http://schemas.openxmlformats.org/presentationml/2006/main">
  <p:tag name="TIMING" val="|9.8|5.1|5.3"/>
</p:tagLst>
</file>

<file path=ppt/tags/tag2.xml><?xml version="1.0" encoding="utf-8"?>
<p:tagLst xmlns:a="http://schemas.openxmlformats.org/drawingml/2006/main" xmlns:r="http://schemas.openxmlformats.org/officeDocument/2006/relationships" xmlns:p="http://schemas.openxmlformats.org/presentationml/2006/main">
  <p:tag name="TIMING" val="|3.9|4.7|10.2|20.3"/>
</p:tagLst>
</file>

<file path=ppt/tags/tag3.xml><?xml version="1.0" encoding="utf-8"?>
<p:tagLst xmlns:a="http://schemas.openxmlformats.org/drawingml/2006/main" xmlns:r="http://schemas.openxmlformats.org/officeDocument/2006/relationships" xmlns:p="http://schemas.openxmlformats.org/presentationml/2006/main">
  <p:tag name="TIMING" val="|3.9|4.7|10.2|20.3"/>
</p:tagLst>
</file>

<file path=ppt/tags/tag4.xml><?xml version="1.0" encoding="utf-8"?>
<p:tagLst xmlns:a="http://schemas.openxmlformats.org/drawingml/2006/main" xmlns:r="http://schemas.openxmlformats.org/officeDocument/2006/relationships" xmlns:p="http://schemas.openxmlformats.org/presentationml/2006/main">
  <p:tag name="TIMING" val="|3.9|2.7|2.4|1.4|2.5|0.8|1.6|0.8|0.7|0.6"/>
</p:tagLst>
</file>

<file path=ppt/tags/tag5.xml><?xml version="1.0" encoding="utf-8"?>
<p:tagLst xmlns:a="http://schemas.openxmlformats.org/drawingml/2006/main" xmlns:r="http://schemas.openxmlformats.org/officeDocument/2006/relationships" xmlns:p="http://schemas.openxmlformats.org/presentationml/2006/main">
  <p:tag name="TIMING" val="|3.9|2.7|2.4|1.4|2.5|0.8|1.6|0.8|0.7|0.6"/>
</p:tagLst>
</file>

<file path=ppt/tags/tag6.xml><?xml version="1.0" encoding="utf-8"?>
<p:tagLst xmlns:a="http://schemas.openxmlformats.org/drawingml/2006/main" xmlns:r="http://schemas.openxmlformats.org/officeDocument/2006/relationships" xmlns:p="http://schemas.openxmlformats.org/presentationml/2006/main">
  <p:tag name="TIMING" val="|7.9|6.8|8.8|2.4|6.9"/>
</p:tagLst>
</file>

<file path=ppt/tags/tag7.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TotalTime>
  <Words>889</Words>
  <Application>Microsoft Office PowerPoint</Application>
  <PresentationFormat>On-screen Show (16:9)</PresentationFormat>
  <Paragraphs>89</Paragraphs>
  <Slides>25</Slides>
  <Notes>12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Calibri Light</vt:lpstr>
      <vt:lpstr>等线</vt:lpstr>
      <vt:lpstr>UTM Netmuc KT</vt:lpstr>
      <vt:lpstr>微软雅黑</vt:lpstr>
      <vt:lpstr>UTM Gradoo</vt:lpstr>
      <vt:lpstr>UTM Akashi</vt:lpstr>
      <vt:lpstr>Arial</vt:lpstr>
      <vt:lpstr>Calibri</vt:lpstr>
      <vt:lpstr>VNI-Times</vt:lpstr>
      <vt:lpstr>Times New Roman</vt:lpstr>
      <vt:lpstr>UTM Deutsch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cp:lastModifiedBy>GVCB Hoàng Hương Duyên</cp:lastModifiedBy>
  <cp:revision>89</cp:revision>
  <dcterms:modified xsi:type="dcterms:W3CDTF">2022-11-20T10:07:58Z</dcterms:modified>
</cp:coreProperties>
</file>