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8" r:id="rId2"/>
    <p:sldId id="279" r:id="rId3"/>
    <p:sldId id="296" r:id="rId4"/>
    <p:sldId id="299" r:id="rId5"/>
    <p:sldId id="256" r:id="rId6"/>
    <p:sldId id="303" r:id="rId7"/>
    <p:sldId id="260" r:id="rId8"/>
    <p:sldId id="262" r:id="rId9"/>
    <p:sldId id="302" r:id="rId10"/>
    <p:sldId id="284" r:id="rId11"/>
    <p:sldId id="285" r:id="rId12"/>
    <p:sldId id="286" r:id="rId13"/>
    <p:sldId id="288" r:id="rId14"/>
    <p:sldId id="263" r:id="rId15"/>
    <p:sldId id="264" r:id="rId16"/>
    <p:sldId id="300" r:id="rId17"/>
    <p:sldId id="294" r:id="rId18"/>
    <p:sldId id="259" r:id="rId19"/>
    <p:sldId id="268" r:id="rId20"/>
    <p:sldId id="301" r:id="rId21"/>
    <p:sldId id="291" r:id="rId22"/>
    <p:sldId id="27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3B764"/>
    <a:srgbClr val="0E8851"/>
    <a:srgbClr val="99F5CB"/>
    <a:srgbClr val="0F9357"/>
    <a:srgbClr val="07723E"/>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72" d="100"/>
          <a:sy n="72" d="100"/>
        </p:scale>
        <p:origin x="1134" y="54"/>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2022/9/28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17</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21</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7</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FE9676DE-0F84-429D-A55D-0966ECC633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5" name="页脚占位符 4">
            <a:extLst>
              <a:ext uri="{FF2B5EF4-FFF2-40B4-BE49-F238E27FC236}">
                <a16:creationId xmlns=""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5" name="页脚占位符 4">
            <a:extLst>
              <a:ext uri="{FF2B5EF4-FFF2-40B4-BE49-F238E27FC236}">
                <a16:creationId xmlns=""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5" name="页脚占位符 4">
            <a:extLst>
              <a:ext uri="{FF2B5EF4-FFF2-40B4-BE49-F238E27FC236}">
                <a16:creationId xmlns=""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5" name="页脚占位符 4">
            <a:extLst>
              <a:ext uri="{FF2B5EF4-FFF2-40B4-BE49-F238E27FC236}">
                <a16:creationId xmlns=""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6" name="页脚占位符 5">
            <a:extLst>
              <a:ext uri="{FF2B5EF4-FFF2-40B4-BE49-F238E27FC236}">
                <a16:creationId xmlns=""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8" name="页脚占位符 7">
            <a:extLst>
              <a:ext uri="{FF2B5EF4-FFF2-40B4-BE49-F238E27FC236}">
                <a16:creationId xmlns=""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4" name="页脚占位符 3">
            <a:extLst>
              <a:ext uri="{FF2B5EF4-FFF2-40B4-BE49-F238E27FC236}">
                <a16:creationId xmlns=""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3" name="页脚占位符 2">
            <a:extLst>
              <a:ext uri="{FF2B5EF4-FFF2-40B4-BE49-F238E27FC236}">
                <a16:creationId xmlns=""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6" name="页脚占位符 5">
            <a:extLst>
              <a:ext uri="{FF2B5EF4-FFF2-40B4-BE49-F238E27FC236}">
                <a16:creationId xmlns=""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2022/9/28</a:t>
            </a:fld>
            <a:endParaRPr lang="zh-CN" altLang="en-US"/>
          </a:p>
        </p:txBody>
      </p:sp>
      <p:sp>
        <p:nvSpPr>
          <p:cNvPr id="6" name="页脚占位符 5">
            <a:extLst>
              <a:ext uri="{FF2B5EF4-FFF2-40B4-BE49-F238E27FC236}">
                <a16:creationId xmlns=""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smtClean="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endPar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9.pn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 xmlns:a16="http://schemas.microsoft.com/office/drawing/2014/main" id="{67393BD0-5D16-4869-944E-1168F4A6212E}"/>
              </a:ext>
            </a:extLst>
          </p:cNvPr>
          <p:cNvSpPr txBox="1"/>
          <p:nvPr/>
        </p:nvSpPr>
        <p:spPr>
          <a:xfrm>
            <a:off x="3143071" y="2316485"/>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dirty="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KHỞI ĐỘNG</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a:t>
            </a: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 tạo thành cốt </a:t>
            </a: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en-US" sz="2400" smtClean="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12" cstate="print">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smtClean="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t>
            </a: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Đoạn văn được nhận ra nhờ dấu hiệu </a:t>
            </a: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 xmlns:a16="http://schemas.microsoft.com/office/drawing/2014/main" id="{702FBDFC-CEE2-4A48-8D48-D9F9AAB64F0D}"/>
              </a:ext>
            </a:extLst>
          </p:cNvPr>
          <p:cNvSpPr txBox="1"/>
          <p:nvPr/>
        </p:nvSpPr>
        <p:spPr>
          <a:xfrm>
            <a:off x="3687048" y="596753"/>
            <a:ext cx="4730819" cy="1323439"/>
          </a:xfrm>
          <a:prstGeom prst="rect">
            <a:avLst/>
          </a:prstGeom>
          <a:noFill/>
        </p:spPr>
        <p:txBody>
          <a:bodyPr wrap="square" rtlCol="0">
            <a:spAutoFit/>
          </a:bodyPr>
          <a:lstStyle/>
          <a:p>
            <a:r>
              <a:rPr lang="en-US" altLang="zh-CN" sz="8000" dirty="0" err="1"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II.Ghi</a:t>
            </a:r>
            <a:r>
              <a:rPr lang="en-US" altLang="zh-CN" sz="8000" dirty="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dirty="0" err="1"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 xmlns:a16="http://schemas.microsoft.com/office/drawing/2014/main" id="{67393BD0-5D16-4869-944E-1168F4A6212E}"/>
              </a:ext>
            </a:extLst>
          </p:cNvPr>
          <p:cNvSpPr txBox="1"/>
          <p:nvPr/>
        </p:nvSpPr>
        <p:spPr>
          <a:xfrm>
            <a:off x="2636333" y="2462326"/>
            <a:ext cx="8717625"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dirty="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III.LUYỆN TẬP</a:t>
            </a:r>
            <a:endParaRPr lang="en-US" altLang="zh-CN"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smtClean="0">
                <a:solidFill>
                  <a:srgbClr val="0F9357"/>
                </a:solidFill>
                <a:latin typeface="+mj-lt"/>
              </a:rPr>
              <a:t>	</a:t>
            </a:r>
            <a:r>
              <a:rPr lang="vi-VN" sz="2200" b="1" smtClean="0">
                <a:solidFill>
                  <a:srgbClr val="0F9357"/>
                </a:solidFill>
                <a:latin typeface="+mj-lt"/>
              </a:rPr>
              <a:t>Dưới </a:t>
            </a:r>
            <a:r>
              <a:rPr lang="vi-VN" sz="2200" b="1">
                <a:solidFill>
                  <a:srgbClr val="0F9357"/>
                </a:solidFill>
                <a:latin typeface="+mj-lt"/>
              </a:rPr>
              <a:t>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a:t>
            </a:r>
            <a:r>
              <a:rPr lang="vi-VN" sz="2200" b="1" smtClean="0">
                <a:solidFill>
                  <a:srgbClr val="0F9357"/>
                </a:solidFill>
                <a:latin typeface="+mj-lt"/>
              </a:rPr>
              <a:t>thiếu:</a:t>
            </a:r>
            <a:r>
              <a:rPr lang="vi-VN" sz="2200" b="1">
                <a:solidFill>
                  <a:srgbClr val="0F9357"/>
                </a:solidFill>
                <a:latin typeface="+mj-lt"/>
              </a:rPr>
              <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a:t>
            </a:r>
            <a:r>
              <a:rPr lang="en-US" sz="2000" b="1" smtClean="0">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a</a:t>
            </a:r>
            <a:r>
              <a:rPr lang="vi-VN" sz="2300" b="1">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Ngày </a:t>
            </a:r>
            <a:r>
              <a:rPr lang="vi-VN" sz="2300" b="1">
                <a:latin typeface="Times New Roman" panose="02020603050405020304" pitchFamily="18" charset="0"/>
                <a:cs typeface="Times New Roman" panose="02020603050405020304" pitchFamily="18" charset="0"/>
              </a:rPr>
              <a:t>xưa, ở làng kia, có hai mẹ con cô bé sống trong một túp lều. Họ phải làm lụng vất vả quanh năm mới đủ ăn</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b</a:t>
            </a:r>
            <a:r>
              <a:rPr lang="vi-VN" sz="2300" b="1">
                <a:latin typeface="Times New Roman" panose="02020603050405020304" pitchFamily="18" charset="0"/>
                <a:cs typeface="Times New Roman" panose="02020603050405020304" pitchFamily="18" charset="0"/>
              </a:rPr>
              <a:t>) Một hôm, người mẹ không may bị bệnh nặng. Cô bé ngày đêm chăm sóc mẹ. Nhưng bệnh mẹ mỗi ngày một nặng thêm. Có người mách :</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Ở vùng bên có ông thầy thuốc giỏi chữa được bệnh này.</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Cô </a:t>
            </a:r>
            <a:r>
              <a:rPr lang="vi-VN" sz="2300" b="1">
                <a:latin typeface="Times New Roman" panose="02020603050405020304" pitchFamily="18" charset="0"/>
                <a:cs typeface="Times New Roman" panose="02020603050405020304" pitchFamily="18" charset="0"/>
              </a:rPr>
              <a:t>bé nhờ bà con hàng xóm trông nom mẹ, ngay hôm ấy lên đường</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 xmlns:a16="http://schemas.microsoft.com/office/drawing/2014/main"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smtClean="0">
                <a:solidFill>
                  <a:srgbClr val="A37D1D"/>
                </a:solidFill>
                <a:latin typeface="+mj-lt"/>
              </a:endParaRPr>
            </a:p>
            <a:p>
              <a:pPr algn="ctr"/>
              <a:r>
                <a:rPr lang="en-US" sz="3400" b="1">
                  <a:solidFill>
                    <a:srgbClr val="A37D1D"/>
                  </a:solidFill>
                  <a:latin typeface="+mj-lt"/>
                </a:rPr>
                <a:t> </a:t>
              </a:r>
              <a:r>
                <a:rPr lang="en-US" sz="3400" b="1" smtClean="0">
                  <a:solidFill>
                    <a:srgbClr val="A37D1D"/>
                  </a:solidFill>
                  <a:latin typeface="+mj-lt"/>
                </a:rPr>
                <a:t>      </a:t>
              </a:r>
              <a:r>
                <a:rPr lang="vi-VN" sz="3400" b="1" smtClean="0">
                  <a:solidFill>
                    <a:srgbClr val="A37D1D"/>
                  </a:solidFill>
                  <a:latin typeface="+mj-lt"/>
                </a:rPr>
                <a:t>vừa </a:t>
              </a:r>
              <a:r>
                <a:rPr lang="vi-VN" sz="3400" b="1">
                  <a:solidFill>
                    <a:srgbClr val="A37D1D"/>
                  </a:solidFill>
                  <a:latin typeface="+mj-lt"/>
                </a:rPr>
                <a:t>thật thà, trung thực, Em lo </a:t>
              </a:r>
              <a:r>
                <a:rPr lang="vi-VN" sz="3400" b="1" smtClean="0">
                  <a:solidFill>
                    <a:srgbClr val="A37D1D"/>
                  </a:solidFill>
                  <a:latin typeface="+mj-lt"/>
                </a:rPr>
                <a:t>thiếu </a:t>
              </a:r>
              <a:r>
                <a:rPr lang="vi-VN" sz="3400" b="1">
                  <a:solidFill>
                    <a:srgbClr val="A37D1D"/>
                  </a:solidFill>
                  <a:latin typeface="+mj-lt"/>
                </a:rPr>
                <a:t>tiền mua </a:t>
              </a:r>
              <a:endParaRPr lang="en-US" sz="3400" b="1" smtClean="0">
                <a:solidFill>
                  <a:srgbClr val="A37D1D"/>
                </a:solidFill>
                <a:latin typeface="+mj-lt"/>
              </a:endParaRPr>
            </a:p>
            <a:p>
              <a:pPr algn="ctr"/>
              <a:r>
                <a:rPr lang="en-US" sz="3400" b="1" smtClean="0">
                  <a:solidFill>
                    <a:srgbClr val="A37D1D"/>
                  </a:solidFill>
                  <a:latin typeface="+mj-lt"/>
                </a:rPr>
                <a:t>                              </a:t>
              </a:r>
              <a:r>
                <a:rPr lang="vi-VN" sz="3400" b="1" smtClean="0">
                  <a:solidFill>
                    <a:srgbClr val="A37D1D"/>
                  </a:solidFill>
                  <a:latin typeface="+mj-lt"/>
                </a:rPr>
                <a:t>thuốc</a:t>
              </a:r>
              <a:r>
                <a:rPr lang="en-US" sz="3400" b="1" smtClean="0">
                  <a:solidFill>
                    <a:srgbClr val="A37D1D"/>
                  </a:solidFill>
                  <a:latin typeface="+mj-lt"/>
                </a:rPr>
                <a:t> </a:t>
              </a:r>
              <a:r>
                <a:rPr lang="vi-VN" sz="3400" b="1" smtClean="0">
                  <a:solidFill>
                    <a:srgbClr val="A37D1D"/>
                  </a:solidFill>
                  <a:latin typeface="+mj-lt"/>
                </a:rPr>
                <a:t>cho </a:t>
              </a:r>
              <a:r>
                <a:rPr lang="vi-VN" sz="3400" b="1">
                  <a:solidFill>
                    <a:srgbClr val="A37D1D"/>
                  </a:solidFill>
                  <a:latin typeface="+mj-lt"/>
                </a:rPr>
                <a:t>mẹ </a:t>
              </a:r>
              <a:r>
                <a:rPr lang="vi-VN" sz="3400" b="1" smtClean="0">
                  <a:solidFill>
                    <a:srgbClr val="A37D1D"/>
                  </a:solidFill>
                  <a:latin typeface="+mj-lt"/>
                </a:rPr>
                <a:t>nhưng </a:t>
              </a:r>
              <a:r>
                <a:rPr lang="vi-VN" sz="3400" b="1">
                  <a:solidFill>
                    <a:srgbClr val="A37D1D"/>
                  </a:solidFill>
                  <a:latin typeface="+mj-lt"/>
                </a:rPr>
                <a:t>thật thà trả </a:t>
              </a:r>
              <a:r>
                <a:rPr lang="vi-VN" sz="3400" b="1" smtClean="0">
                  <a:solidFill>
                    <a:srgbClr val="A37D1D"/>
                  </a:solidFill>
                  <a:latin typeface="+mj-lt"/>
                </a:rPr>
                <a:t>lại</a:t>
              </a:r>
              <a:r>
                <a:rPr lang="en-US" sz="3400" b="1" smtClean="0">
                  <a:solidFill>
                    <a:srgbClr val="A37D1D"/>
                  </a:solidFill>
                  <a:latin typeface="+mj-lt"/>
                </a:rPr>
                <a:t> </a:t>
              </a:r>
              <a:r>
                <a:rPr lang="en-US" sz="3400" b="1" smtClean="0">
                  <a:solidFill>
                    <a:srgbClr val="A37D1D"/>
                  </a:solidFill>
                  <a:latin typeface="Times New Roman" panose="02020603050405020304" pitchFamily="18" charset="0"/>
                  <a:cs typeface="Times New Roman" panose="02020603050405020304" pitchFamily="18" charset="0"/>
                </a:rPr>
                <a:t>đồ</a:t>
              </a:r>
              <a:r>
                <a:rPr lang="en-US" sz="3400" b="1" smtClean="0">
                  <a:solidFill>
                    <a:srgbClr val="A37D1D"/>
                  </a:solidFill>
                  <a:latin typeface="+mj-lt"/>
                  <a:cs typeface="Times New Roman" panose="02020603050405020304" pitchFamily="18" charset="0"/>
                </a:rPr>
                <a:t> </a:t>
              </a:r>
            </a:p>
            <a:p>
              <a:pPr algn="ctr"/>
              <a:r>
                <a:rPr lang="vi-VN" sz="3400" b="1" smtClean="0">
                  <a:solidFill>
                    <a:srgbClr val="A37D1D"/>
                  </a:solidFill>
                  <a:latin typeface="+mj-lt"/>
                </a:rPr>
                <a:t>của ngườ</a:t>
              </a:r>
              <a:r>
                <a:rPr lang="en-US" sz="3400" b="1" smtClean="0">
                  <a:solidFill>
                    <a:srgbClr val="A37D1D"/>
                  </a:solidFill>
                  <a:latin typeface="Times New Roman" panose="02020603050405020304" pitchFamily="18" charset="0"/>
                  <a:cs typeface="Times New Roman" panose="02020603050405020304" pitchFamily="18" charset="0"/>
                </a:rPr>
                <a:t>i k</a:t>
              </a:r>
              <a:r>
                <a:rPr lang="vi-VN" sz="3400" b="1" smtClean="0">
                  <a:solidFill>
                    <a:srgbClr val="A37D1D"/>
                  </a:solidFill>
                  <a:latin typeface="+mj-lt"/>
                </a:rPr>
                <a:t>hác </a:t>
              </a:r>
              <a:r>
                <a:rPr lang="vi-VN" sz="3400" b="1">
                  <a:solidFill>
                    <a:srgbClr val="A37D1D"/>
                  </a:solidFill>
                  <a:latin typeface="+mj-lt"/>
                </a:rPr>
                <a:t>đánh </a:t>
              </a:r>
              <a:r>
                <a:rPr lang="vi-VN" sz="3400" b="1" smtClean="0">
                  <a:solidFill>
                    <a:srgbClr val="A37D1D"/>
                  </a:solidFill>
                  <a:latin typeface="+mj-lt"/>
                </a:rPr>
                <a:t>rơi</a:t>
              </a:r>
              <a:r>
                <a:rPr lang="en-US" sz="3400" b="1" smtClean="0">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smtClean="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 xmlns:a16="http://schemas.microsoft.com/office/drawing/2014/main" id="{2544A4F8-E6BE-47C5-BB5A-8F9C55060FFE}"/>
              </a:ext>
            </a:extLst>
          </p:cNvPr>
          <p:cNvSpPr txBox="1"/>
          <p:nvPr/>
        </p:nvSpPr>
        <p:spPr>
          <a:xfrm>
            <a:off x="3936962" y="1870041"/>
            <a:ext cx="3597904" cy="742511"/>
          </a:xfrm>
          <a:prstGeom prst="rect">
            <a:avLst/>
          </a:prstGeom>
          <a:noFill/>
        </p:spPr>
        <p:txBody>
          <a:bodyPr wrap="square" rtlCol="0">
            <a:spAutoFit/>
          </a:bodyPr>
          <a:lstStyle/>
          <a:p>
            <a:pPr>
              <a:lnSpc>
                <a:spcPct val="150000"/>
              </a:lnSpc>
            </a:pPr>
            <a:r>
              <a:rPr lang="en-US" altLang="zh-CN" sz="3200" b="1" dirty="0" err="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3200" b="1" dirty="0"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3200" b="1" dirty="0"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a:t>
            </a:r>
            <a:r>
              <a:rPr lang="en-US" altLang="zh-CN" sz="3200" b="1" dirty="0"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200" b="1" dirty="0" err="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gì</a:t>
            </a:r>
            <a:r>
              <a:rPr lang="en-US" altLang="zh-CN" sz="3200" b="1" dirty="0"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 xmlns:a16="http://schemas.microsoft.com/office/drawing/2014/main" id="{2544A4F8-E6BE-47C5-BB5A-8F9C55060FFE}"/>
              </a:ext>
            </a:extLst>
          </p:cNvPr>
          <p:cNvSpPr txBox="1"/>
          <p:nvPr/>
        </p:nvSpPr>
        <p:spPr>
          <a:xfrm>
            <a:off x="2774483" y="2809909"/>
            <a:ext cx="5894434" cy="1384995"/>
          </a:xfrm>
          <a:prstGeom prst="rect">
            <a:avLst/>
          </a:prstGeom>
          <a:noFill/>
        </p:spPr>
        <p:txBody>
          <a:bodyPr wrap="square" rtlCol="0">
            <a:spAutoFit/>
          </a:bodyPr>
          <a:lstStyle/>
          <a:p>
            <a:pPr>
              <a:lnSpc>
                <a:spcPct val="150000"/>
              </a:lnSpc>
            </a:pP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một</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chuỗi</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việc</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làm</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nòng</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diễn</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biến</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của</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wd">
                                    <p:tmPct val="10000"/>
                                  </p:iterate>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anim calcmode="lin" valueType="num">
                                      <p:cBhvr>
                                        <p:cTn id="26" dur="500" fill="hold"/>
                                        <p:tgtEl>
                                          <p:spTgt spid="124"/>
                                        </p:tgtEl>
                                        <p:attrNameLst>
                                          <p:attrName>ppt_x</p:attrName>
                                        </p:attrNameLst>
                                      </p:cBhvr>
                                      <p:tavLst>
                                        <p:tav tm="0">
                                          <p:val>
                                            <p:strVal val="#ppt_x"/>
                                          </p:val>
                                        </p:tav>
                                        <p:tav tm="100000">
                                          <p:val>
                                            <p:strVal val="#ppt_x"/>
                                          </p:val>
                                        </p:tav>
                                      </p:tavLst>
                                    </p:anim>
                                    <p:anim calcmode="lin" valueType="num">
                                      <p:cBhvr>
                                        <p:cTn id="27"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 xmlns:a16="http://schemas.microsoft.com/office/drawing/2014/main"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dirty="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VẬN DỤNG</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smtClean="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smtClean="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smtClean="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 xmlns:a16="http://schemas.microsoft.com/office/drawing/2014/main"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 xmlns:a16="http://schemas.microsoft.com/office/drawing/2014/main" id="{67393BD0-5D16-4869-944E-1168F4A6212E}"/>
              </a:ext>
            </a:extLst>
          </p:cNvPr>
          <p:cNvSpPr txBox="1"/>
          <p:nvPr/>
        </p:nvSpPr>
        <p:spPr>
          <a:xfrm>
            <a:off x="2997699" y="2565716"/>
            <a:ext cx="8823240"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dirty="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KHÁM PHÁ</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 xmlns:a16="http://schemas.microsoft.com/office/drawing/2014/main"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 xmlns:a16="http://schemas.microsoft.com/office/drawing/2014/main" id="{67393BD0-5D16-4869-944E-1168F4A6212E}"/>
              </a:ext>
            </a:extLst>
          </p:cNvPr>
          <p:cNvSpPr txBox="1"/>
          <p:nvPr/>
        </p:nvSpPr>
        <p:spPr>
          <a:xfrm>
            <a:off x="2664912" y="1190436"/>
            <a:ext cx="698189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dirty="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 xmlns:a16="http://schemas.microsoft.com/office/drawing/2014/main" id="{67393BD0-5D16-4869-944E-1168F4A6212E}"/>
              </a:ext>
            </a:extLst>
          </p:cNvPr>
          <p:cNvSpPr txBox="1"/>
          <p:nvPr/>
        </p:nvSpPr>
        <p:spPr>
          <a:xfrm>
            <a:off x="450574" y="3157463"/>
            <a:ext cx="11741426" cy="1200329"/>
          </a:xfrm>
          <a:prstGeom prst="rect">
            <a:avLst/>
          </a:prstGeom>
          <a:noFill/>
        </p:spPr>
        <p:txBody>
          <a:bodyPr wrap="square" rtlCol="0">
            <a:spAutoFit/>
          </a:bodyPr>
          <a:lstStyle/>
          <a:p>
            <a:r>
              <a:rPr lang="en-US" altLang="zh-CN" sz="7200" dirty="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BÀI VĂN KỂ CHUYỆN</a:t>
            </a:r>
            <a:endParaRPr lang="zh-CN" altLang="en-US" sz="72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2939" y="1683026"/>
            <a:ext cx="10495722" cy="2308324"/>
          </a:xfrm>
          <a:prstGeom prst="rect">
            <a:avLst/>
          </a:prstGeom>
          <a:noFill/>
        </p:spPr>
        <p:txBody>
          <a:bodyPr wrap="square" rtlCol="0">
            <a:spAutoFit/>
          </a:bodyPr>
          <a:lstStyle/>
          <a:p>
            <a:pPr algn="ctr"/>
            <a:r>
              <a:rPr lang="en-US" sz="3600" b="1" dirty="0" smtClean="0">
                <a:solidFill>
                  <a:srgbClr val="CC0066"/>
                </a:solidFill>
                <a:latin typeface="Times New Roman" panose="02020603050405020304" pitchFamily="18" charset="0"/>
                <a:ea typeface="Noto Sans S Chinese DemiLight" panose="020B0400000000000000" pitchFamily="34" charset="-122"/>
                <a:cs typeface="Times New Roman" panose="02020603050405020304" pitchFamily="18" charset="0"/>
              </a:rPr>
              <a:t>YÊU CẦU CẦN </a:t>
            </a:r>
            <a:r>
              <a:rPr lang="en-US" sz="3600" b="1" dirty="0" smtClean="0">
                <a:solidFill>
                  <a:srgbClr val="CC0066"/>
                </a:solidFill>
                <a:latin typeface="Times New Roman" panose="02020603050405020304" pitchFamily="18" charset="0"/>
                <a:ea typeface="Noto Sans S Chinese DemiLight" panose="020B0400000000000000" pitchFamily="34" charset="-122"/>
                <a:cs typeface="Times New Roman" panose="02020603050405020304" pitchFamily="18" charset="0"/>
              </a:rPr>
              <a:t>ĐẠT</a:t>
            </a:r>
          </a:p>
          <a:p>
            <a:pPr marL="571500" indent="-571500" algn="l">
              <a:buFontTx/>
              <a:buChar char="-"/>
            </a:pP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Có</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hiểu</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biết</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ban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đầu</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về</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đoạn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văn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kể</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chuyện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a:t>
            </a:r>
          </a:p>
          <a:p>
            <a:pPr marL="571500" indent="-571500" algn="l">
              <a:buFontTx/>
              <a:buChar char="-"/>
            </a:pP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Biết</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vận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dụng</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những</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hiểu</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biết</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đã</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có</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để</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tập</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tạo</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dựng</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một</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đoạn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văn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kể</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 </a:t>
            </a:r>
            <a:r>
              <a:rPr lang="en-US" sz="3600" b="1" dirty="0" err="1" smtClean="0">
                <a:latin typeface="Times New Roman" panose="02020603050405020304" pitchFamily="18" charset="0"/>
                <a:ea typeface="Noto Sans S Chinese DemiLight" panose="020B0400000000000000" pitchFamily="34" charset="-122"/>
                <a:cs typeface="Times New Roman" panose="02020603050405020304" pitchFamily="18" charset="0"/>
              </a:rPr>
              <a:t>chuyện</a:t>
            </a:r>
            <a:r>
              <a:rPr lang="en-US" sz="3600" b="1" dirty="0" smtClean="0">
                <a:latin typeface="Times New Roman" panose="02020603050405020304" pitchFamily="18" charset="0"/>
                <a:ea typeface="Noto Sans S Chinese DemiLight" panose="020B0400000000000000" pitchFamily="34" charset="-122"/>
                <a:cs typeface="Times New Roman" panose="02020603050405020304" pitchFamily="18" charset="0"/>
              </a:rPr>
              <a:t>.</a:t>
            </a:r>
            <a:endParaRPr lang="en-US" sz="3600" b="1" dirty="0">
              <a:latin typeface="Times New Roman" panose="02020603050405020304" pitchFamily="18" charset="0"/>
              <a:ea typeface="Noto Sans S Chinese DemiLight" panose="020B0400000000000000" pitchFamily="34" charset="-122"/>
              <a:cs typeface="Times New Roman" panose="02020603050405020304" pitchFamily="18" charset="0"/>
            </a:endParaRPr>
          </a:p>
        </p:txBody>
      </p:sp>
    </p:spTree>
    <p:extLst>
      <p:ext uri="{BB962C8B-B14F-4D97-AF65-F5344CB8AC3E}">
        <p14:creationId xmlns:p14="http://schemas.microsoft.com/office/powerpoint/2010/main" val="158035963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 xmlns:a16="http://schemas.microsoft.com/office/drawing/2014/main" id="{06498F00-EE23-4DF4-924F-AEFEBAF01657}"/>
              </a:ext>
            </a:extLst>
          </p:cNvPr>
          <p:cNvSpPr txBox="1"/>
          <p:nvPr/>
        </p:nvSpPr>
        <p:spPr>
          <a:xfrm>
            <a:off x="2543629" y="572928"/>
            <a:ext cx="5338164" cy="5447645"/>
          </a:xfrm>
          <a:prstGeom prst="rect">
            <a:avLst/>
          </a:prstGeom>
          <a:noFill/>
        </p:spPr>
        <p:txBody>
          <a:bodyPr wrap="square" rtlCol="0">
            <a:spAutoFit/>
          </a:bodyPr>
          <a:lstStyle/>
          <a:p>
            <a:pPr>
              <a:lnSpc>
                <a:spcPct val="150000"/>
              </a:lnSpc>
            </a:pP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I.Nhận</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xét</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p>
          <a:p>
            <a:pPr>
              <a:lnSpc>
                <a:spcPct val="150000"/>
              </a:lnSpc>
            </a:pPr>
            <a:r>
              <a:rPr lang="en-US" altLang="zh-CN" sz="32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lại</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hạt</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thóc</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giống</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a:lnSpc>
                <a:spcPct val="150000"/>
              </a:lnSpc>
            </a:pPr>
            <a:r>
              <a:rPr lang="en-US" altLang="zh-CN" sz="32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 sự việc tạo thành cốt </a:t>
            </a:r>
            <a:r>
              <a:rPr lang="vi-VN"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biết mỗi sự việc được </a:t>
            </a:r>
            <a:endPar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kể</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vi-VN"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a:t>
            </a:r>
            <a:r>
              <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dirty="0"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550</TotalTime>
  <Words>470</Words>
  <Application>Microsoft Office PowerPoint</Application>
  <PresentationFormat>Widescreen</PresentationFormat>
  <Paragraphs>159</Paragraphs>
  <Slides>22</Slides>
  <Notes>16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UTM Showcard</vt:lpstr>
      <vt:lpstr>站酷快乐体2016修订版</vt:lpstr>
      <vt:lpstr>UTM Cookies</vt:lpstr>
      <vt:lpstr>等线 Light</vt:lpstr>
      <vt:lpstr>Noto Sans S Chinese DemiLight</vt:lpstr>
      <vt:lpstr>Arial</vt:lpstr>
      <vt:lpstr>inpin heiti</vt:lpstr>
      <vt:lpstr>Wingdings</vt:lpstr>
      <vt:lpstr>UTM Soraya</vt:lpstr>
      <vt:lpstr>汉仪小麦体简</vt:lpstr>
      <vt:lpstr>UTM Raven</vt:lpstr>
      <vt:lpstr>Times New Roman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cuong cuong</cp:lastModifiedBy>
  <cp:revision>95</cp:revision>
  <dcterms:created xsi:type="dcterms:W3CDTF">2018-12-04T01:48:21Z</dcterms:created>
  <dcterms:modified xsi:type="dcterms:W3CDTF">2022-09-28T03:09:42Z</dcterms:modified>
</cp:coreProperties>
</file>