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04" r:id="rId2"/>
    <p:sldId id="300" r:id="rId3"/>
    <p:sldId id="301" r:id="rId4"/>
    <p:sldId id="302" r:id="rId5"/>
    <p:sldId id="303" r:id="rId6"/>
    <p:sldId id="305" r:id="rId7"/>
    <p:sldId id="262" r:id="rId8"/>
    <p:sldId id="263" r:id="rId9"/>
    <p:sldId id="264" r:id="rId10"/>
    <p:sldId id="269" r:id="rId11"/>
    <p:sldId id="294" r:id="rId12"/>
    <p:sldId id="270" r:id="rId13"/>
    <p:sldId id="295" r:id="rId14"/>
    <p:sldId id="271" r:id="rId15"/>
    <p:sldId id="296" r:id="rId16"/>
    <p:sldId id="297" r:id="rId17"/>
    <p:sldId id="298" r:id="rId18"/>
    <p:sldId id="268" r:id="rId19"/>
    <p:sldId id="299" r:id="rId20"/>
    <p:sldId id="275" r:id="rId21"/>
    <p:sldId id="290" r:id="rId22"/>
  </p:sldIdLst>
  <p:sldSz cx="12192000" cy="6858000"/>
  <p:notesSz cx="6858000" cy="9144000"/>
  <p:embeddedFontLst>
    <p:embeddedFont>
      <p:font typeface="Helvetica" panose="020B0604020202020204" pitchFamily="34" charset="0"/>
      <p:regular r:id="rId24"/>
      <p:bold r:id="rId25"/>
      <p:italic r:id="rId26"/>
      <p:boldItalic r:id="rId27"/>
    </p:embeddedFont>
    <p:embeddedFont>
      <p:font typeface="等线" panose="020B0604020202020204" charset="-122"/>
      <p:regular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02F"/>
    <a:srgbClr val="C0ECE1"/>
    <a:srgbClr val="ED6F41"/>
    <a:srgbClr val="2A8A71"/>
    <a:srgbClr val="48C8A6"/>
    <a:srgbClr val="9E1A3B"/>
    <a:srgbClr val="EC9309"/>
    <a:srgbClr val="CC0000"/>
    <a:srgbClr val="BAEBDE"/>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73" d="100"/>
          <a:sy n="73" d="100"/>
        </p:scale>
        <p:origin x="97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6BFC0-2A60-4663-A437-D3C4C33B07C6}" type="datetimeFigureOut">
              <a:rPr lang="zh-CN" altLang="en-US" smtClean="0"/>
              <a:t>2022/10/25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380D1-5B71-404B-9CD5-8DE26F2BF0D7}" type="slidenum">
              <a:rPr lang="zh-CN" altLang="en-US" smtClean="0"/>
              <a:t>‹#›</a:t>
            </a:fld>
            <a:endParaRPr lang="zh-CN" altLang="en-US"/>
          </a:p>
        </p:txBody>
      </p:sp>
    </p:spTree>
    <p:extLst>
      <p:ext uri="{BB962C8B-B14F-4D97-AF65-F5344CB8AC3E}">
        <p14:creationId xmlns:p14="http://schemas.microsoft.com/office/powerpoint/2010/main" val="335352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a:t>
            </a:fld>
            <a:endParaRPr lang="zh-CN" altLang="en-US"/>
          </a:p>
        </p:txBody>
      </p:sp>
    </p:spTree>
    <p:extLst>
      <p:ext uri="{BB962C8B-B14F-4D97-AF65-F5344CB8AC3E}">
        <p14:creationId xmlns:p14="http://schemas.microsoft.com/office/powerpoint/2010/main" val="44232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15</a:t>
            </a:fld>
            <a:endParaRPr lang="zh-CN" altLang="en-US"/>
          </a:p>
        </p:txBody>
      </p:sp>
    </p:spTree>
    <p:extLst>
      <p:ext uri="{BB962C8B-B14F-4D97-AF65-F5344CB8AC3E}">
        <p14:creationId xmlns:p14="http://schemas.microsoft.com/office/powerpoint/2010/main" val="39748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16</a:t>
            </a:fld>
            <a:endParaRPr lang="zh-CN" altLang="en-US"/>
          </a:p>
        </p:txBody>
      </p:sp>
    </p:spTree>
    <p:extLst>
      <p:ext uri="{BB962C8B-B14F-4D97-AF65-F5344CB8AC3E}">
        <p14:creationId xmlns:p14="http://schemas.microsoft.com/office/powerpoint/2010/main" val="226077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17</a:t>
            </a:fld>
            <a:endParaRPr lang="zh-CN" altLang="en-US"/>
          </a:p>
        </p:txBody>
      </p:sp>
    </p:spTree>
    <p:extLst>
      <p:ext uri="{BB962C8B-B14F-4D97-AF65-F5344CB8AC3E}">
        <p14:creationId xmlns:p14="http://schemas.microsoft.com/office/powerpoint/2010/main" val="392720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18</a:t>
            </a:fld>
            <a:endParaRPr lang="zh-CN" altLang="en-US"/>
          </a:p>
        </p:txBody>
      </p:sp>
    </p:spTree>
    <p:extLst>
      <p:ext uri="{BB962C8B-B14F-4D97-AF65-F5344CB8AC3E}">
        <p14:creationId xmlns:p14="http://schemas.microsoft.com/office/powerpoint/2010/main" val="303444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19</a:t>
            </a:fld>
            <a:endParaRPr lang="zh-CN" altLang="en-US"/>
          </a:p>
        </p:txBody>
      </p:sp>
    </p:spTree>
    <p:extLst>
      <p:ext uri="{BB962C8B-B14F-4D97-AF65-F5344CB8AC3E}">
        <p14:creationId xmlns:p14="http://schemas.microsoft.com/office/powerpoint/2010/main" val="259720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20</a:t>
            </a:fld>
            <a:endParaRPr lang="zh-CN" altLang="en-US"/>
          </a:p>
        </p:txBody>
      </p:sp>
    </p:spTree>
    <p:extLst>
      <p:ext uri="{BB962C8B-B14F-4D97-AF65-F5344CB8AC3E}">
        <p14:creationId xmlns:p14="http://schemas.microsoft.com/office/powerpoint/2010/main" val="3150957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21</a:t>
            </a:fld>
            <a:endParaRPr lang="zh-CN" altLang="en-US"/>
          </a:p>
        </p:txBody>
      </p:sp>
    </p:spTree>
    <p:extLst>
      <p:ext uri="{BB962C8B-B14F-4D97-AF65-F5344CB8AC3E}">
        <p14:creationId xmlns:p14="http://schemas.microsoft.com/office/powerpoint/2010/main" val="100705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7</a:t>
            </a:fld>
            <a:endParaRPr lang="zh-CN" altLang="en-US"/>
          </a:p>
        </p:txBody>
      </p:sp>
    </p:spTree>
    <p:extLst>
      <p:ext uri="{BB962C8B-B14F-4D97-AF65-F5344CB8AC3E}">
        <p14:creationId xmlns:p14="http://schemas.microsoft.com/office/powerpoint/2010/main" val="305246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8</a:t>
            </a:fld>
            <a:endParaRPr lang="zh-CN" altLang="en-US"/>
          </a:p>
        </p:txBody>
      </p:sp>
    </p:spTree>
    <p:extLst>
      <p:ext uri="{BB962C8B-B14F-4D97-AF65-F5344CB8AC3E}">
        <p14:creationId xmlns:p14="http://schemas.microsoft.com/office/powerpoint/2010/main" val="421013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9</a:t>
            </a:fld>
            <a:endParaRPr lang="zh-CN" altLang="en-US"/>
          </a:p>
        </p:txBody>
      </p:sp>
    </p:spTree>
    <p:extLst>
      <p:ext uri="{BB962C8B-B14F-4D97-AF65-F5344CB8AC3E}">
        <p14:creationId xmlns:p14="http://schemas.microsoft.com/office/powerpoint/2010/main" val="115882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10</a:t>
            </a:fld>
            <a:endParaRPr lang="zh-CN" altLang="en-US"/>
          </a:p>
        </p:txBody>
      </p:sp>
    </p:spTree>
    <p:extLst>
      <p:ext uri="{BB962C8B-B14F-4D97-AF65-F5344CB8AC3E}">
        <p14:creationId xmlns:p14="http://schemas.microsoft.com/office/powerpoint/2010/main" val="192402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11</a:t>
            </a:fld>
            <a:endParaRPr lang="zh-CN" altLang="en-US"/>
          </a:p>
        </p:txBody>
      </p:sp>
    </p:spTree>
    <p:extLst>
      <p:ext uri="{BB962C8B-B14F-4D97-AF65-F5344CB8AC3E}">
        <p14:creationId xmlns:p14="http://schemas.microsoft.com/office/powerpoint/2010/main" val="44452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12</a:t>
            </a:fld>
            <a:endParaRPr lang="zh-CN" altLang="en-US"/>
          </a:p>
        </p:txBody>
      </p:sp>
    </p:spTree>
    <p:extLst>
      <p:ext uri="{BB962C8B-B14F-4D97-AF65-F5344CB8AC3E}">
        <p14:creationId xmlns:p14="http://schemas.microsoft.com/office/powerpoint/2010/main" val="207732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13</a:t>
            </a:fld>
            <a:endParaRPr lang="zh-CN" altLang="en-US"/>
          </a:p>
        </p:txBody>
      </p:sp>
    </p:spTree>
    <p:extLst>
      <p:ext uri="{BB962C8B-B14F-4D97-AF65-F5344CB8AC3E}">
        <p14:creationId xmlns:p14="http://schemas.microsoft.com/office/powerpoint/2010/main" val="121207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1380D1-5B71-404B-9CD5-8DE26F2BF0D7}" type="slidenum">
              <a:rPr lang="zh-CN" altLang="en-US" smtClean="0"/>
              <a:t>14</a:t>
            </a:fld>
            <a:endParaRPr lang="zh-CN" altLang="en-US"/>
          </a:p>
        </p:txBody>
      </p:sp>
    </p:spTree>
    <p:extLst>
      <p:ext uri="{BB962C8B-B14F-4D97-AF65-F5344CB8AC3E}">
        <p14:creationId xmlns:p14="http://schemas.microsoft.com/office/powerpoint/2010/main" val="92342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66A267-AC1B-474F-B1BB-BAF5248AE9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id="{1AADC820-9CB0-46BD-A5EA-A216392AA753}"/>
              </a:ext>
            </a:extLst>
          </p:cNvPr>
          <p:cNvSpPr/>
          <p:nvPr userDrawn="1"/>
        </p:nvSpPr>
        <p:spPr>
          <a:xfrm>
            <a:off x="352864" y="-2314136"/>
            <a:ext cx="11486271" cy="11486271"/>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2888087323"/>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248" y="2685245"/>
            <a:ext cx="957910" cy="766292"/>
          </a:xfrm>
          <a:prstGeom prst="rect">
            <a:avLst/>
          </a:prstGeom>
        </p:spPr>
      </p:pic>
      <p:sp>
        <p:nvSpPr>
          <p:cNvPr id="3" name="Rectangle 2"/>
          <p:cNvSpPr/>
          <p:nvPr userDrawn="1"/>
        </p:nvSpPr>
        <p:spPr>
          <a:xfrm>
            <a:off x="11337279" y="6519446"/>
            <a:ext cx="854721" cy="338554"/>
          </a:xfrm>
          <a:prstGeom prst="rect">
            <a:avLst/>
          </a:prstGeom>
          <a:noFill/>
        </p:spPr>
        <p:txBody>
          <a:bodyPr wrap="none" lIns="91440" tIns="45720" rIns="91440" bIns="45720">
            <a:spAutoFit/>
          </a:bodyPr>
          <a:lstStyle/>
          <a:p>
            <a:pPr algn="ctr"/>
            <a:r>
              <a:rPr lang="en-US" sz="1600" b="0" cap="none" spc="0">
                <a:ln w="0"/>
                <a:solidFill>
                  <a:srgbClr val="C0ECE1"/>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rot="20872202">
            <a:off x="4675889" y="1736441"/>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dirty="0">
                <a:solidFill>
                  <a:srgbClr val="CB183B"/>
                </a:solidFill>
                <a:latin typeface="Times New Roman" pitchFamily="18" charset="0"/>
                <a:cs typeface="Times New Roman" pitchFamily="18" charset="0"/>
                <a:sym typeface="+mn-lt"/>
              </a:rPr>
              <a:t>KHỞI ĐỘNG</a:t>
            </a:r>
            <a:endParaRPr lang="zh-CN" altLang="en-US" sz="60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5621537" y="1838614"/>
            <a:ext cx="1052980" cy="1145617"/>
          </a:xfrm>
          <a:prstGeom prst="rect">
            <a:avLst/>
          </a:prstGeom>
        </p:spPr>
      </p:pic>
    </p:spTree>
    <p:extLst>
      <p:ext uri="{BB962C8B-B14F-4D97-AF65-F5344CB8AC3E}">
        <p14:creationId xmlns:p14="http://schemas.microsoft.com/office/powerpoint/2010/main" val="1306784562"/>
      </p:ext>
    </p:extLst>
  </p:cSld>
  <p:clrMapOvr>
    <a:masterClrMapping/>
  </p:clrMapOvr>
  <mc:AlternateContent xmlns:mc="http://schemas.openxmlformats.org/markup-compatibility/2006" xmlns:p14="http://schemas.microsoft.com/office/powerpoint/2010/main">
    <mc:Choice Requires="p14">
      <p:transition spd="slow" p14:dur="8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8585" y="-77431"/>
            <a:ext cx="2139110" cy="2327300"/>
          </a:xfrm>
          <a:prstGeom prst="rect">
            <a:avLst/>
          </a:prstGeom>
        </p:spPr>
      </p:pic>
      <p:sp>
        <p:nvSpPr>
          <p:cNvPr id="3" name="文本框 2">
            <a:extLst>
              <a:ext uri="{FF2B5EF4-FFF2-40B4-BE49-F238E27FC236}">
                <a16:creationId xmlns:a16="http://schemas.microsoft.com/office/drawing/2014/main" id="{E98FD18B-19C0-4B4E-90A8-CFE5A916D612}"/>
              </a:ext>
            </a:extLst>
          </p:cNvPr>
          <p:cNvSpPr txBox="1"/>
          <p:nvPr/>
        </p:nvSpPr>
        <p:spPr>
          <a:xfrm>
            <a:off x="1857829" y="110175"/>
            <a:ext cx="10334171" cy="1569660"/>
          </a:xfrm>
          <a:prstGeom prst="rect">
            <a:avLst/>
          </a:prstGeom>
          <a:noFill/>
        </p:spPr>
        <p:txBody>
          <a:bodyPr wrap="square" rtlCol="0">
            <a:spAutoFit/>
          </a:bodyPr>
          <a:lstStyle/>
          <a:p>
            <a:r>
              <a:rPr lang="vi-VN" sz="2400" b="1" i="1">
                <a:solidFill>
                  <a:schemeClr val="accent5">
                    <a:lumMod val="50000"/>
                  </a:schemeClr>
                </a:solidFill>
                <a:latin typeface="OpenSansBold"/>
              </a:rPr>
              <a:t>Đề bài: Em có nguyện vọng học thêm một môn năng khiếu (hoạ, nhạc, võ thuật,...). Trước khi nói với bố mẹ, em muốn trao đổi với anh (chị) để anh (chị) hiểu và ủng hộ nguyện vọng của em.</a:t>
            </a:r>
            <a:endParaRPr lang="vi-VN" sz="2400" i="1">
              <a:solidFill>
                <a:schemeClr val="accent5">
                  <a:lumMod val="50000"/>
                </a:schemeClr>
              </a:solidFill>
              <a:latin typeface="OpenSans"/>
            </a:endParaRPr>
          </a:p>
          <a:p>
            <a:r>
              <a:rPr lang="vi-VN" sz="2400" b="1" i="1">
                <a:solidFill>
                  <a:schemeClr val="accent5">
                    <a:lumMod val="50000"/>
                  </a:schemeClr>
                </a:solidFill>
                <a:latin typeface="OpenSansBold"/>
              </a:rPr>
              <a:t>Hãy cùng bạn đóng vai em và anh (chị) để thực hiện cuộc trao đổi.</a:t>
            </a:r>
            <a:endParaRPr lang="vi-VN" sz="2400" b="0" i="1">
              <a:solidFill>
                <a:schemeClr val="accent5">
                  <a:lumMod val="50000"/>
                </a:schemeClr>
              </a:solidFill>
              <a:effectLst/>
              <a:latin typeface="OpenSans"/>
            </a:endParaRPr>
          </a:p>
        </p:txBody>
      </p:sp>
      <p:sp>
        <p:nvSpPr>
          <p:cNvPr id="6" name="任意多边形: 形状 5">
            <a:extLst>
              <a:ext uri="{FF2B5EF4-FFF2-40B4-BE49-F238E27FC236}">
                <a16:creationId xmlns:a16="http://schemas.microsoft.com/office/drawing/2014/main" id="{6593069E-69C7-41F2-ACBA-652E6FD02F52}"/>
              </a:ext>
            </a:extLst>
          </p:cNvPr>
          <p:cNvSpPr/>
          <p:nvPr/>
        </p:nvSpPr>
        <p:spPr>
          <a:xfrm>
            <a:off x="1606708" y="184941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7" name="任意多边形: 形状 6">
            <a:extLst>
              <a:ext uri="{FF2B5EF4-FFF2-40B4-BE49-F238E27FC236}">
                <a16:creationId xmlns:a16="http://schemas.microsoft.com/office/drawing/2014/main" id="{4AFFC003-A463-4E22-B89A-29AF07A48342}"/>
              </a:ext>
            </a:extLst>
          </p:cNvPr>
          <p:cNvSpPr/>
          <p:nvPr/>
        </p:nvSpPr>
        <p:spPr>
          <a:xfrm>
            <a:off x="1688278" y="3266355"/>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8" name="矩形 7">
            <a:extLst>
              <a:ext uri="{FF2B5EF4-FFF2-40B4-BE49-F238E27FC236}">
                <a16:creationId xmlns:a16="http://schemas.microsoft.com/office/drawing/2014/main" id="{7ED4D725-9E2F-44AE-A6B9-B6E295B3E8AD}"/>
              </a:ext>
            </a:extLst>
          </p:cNvPr>
          <p:cNvSpPr/>
          <p:nvPr/>
        </p:nvSpPr>
        <p:spPr>
          <a:xfrm>
            <a:off x="5449192" y="1913825"/>
            <a:ext cx="4528205" cy="707886"/>
          </a:xfrm>
          <a:prstGeom prst="rect">
            <a:avLst/>
          </a:prstGeom>
        </p:spPr>
        <p:txBody>
          <a:bodyPr wrap="square">
            <a:spAutoFit/>
          </a:bodyPr>
          <a:lstStyle/>
          <a:p>
            <a:pPr lvl="0"/>
            <a:r>
              <a:rPr lang="en-US" altLang="zh-CN" sz="2000" b="1">
                <a:solidFill>
                  <a:schemeClr val="accent5">
                    <a:lumMod val="75000"/>
                  </a:schemeClr>
                </a:solidFill>
                <a:cs typeface="+mn-ea"/>
                <a:sym typeface="+mn-lt"/>
              </a:rPr>
              <a:t>Trao đổi về nguyện vọng học thêm một môn năng khiếu của em</a:t>
            </a:r>
            <a:endParaRPr lang="zh-CN" altLang="en-US" sz="2000" b="1" dirty="0">
              <a:solidFill>
                <a:schemeClr val="accent5">
                  <a:lumMod val="75000"/>
                </a:schemeClr>
              </a:solidFill>
              <a:cs typeface="+mn-ea"/>
              <a:sym typeface="+mn-lt"/>
            </a:endParaRPr>
          </a:p>
        </p:txBody>
      </p:sp>
      <p:sp>
        <p:nvSpPr>
          <p:cNvPr id="9" name="矩形 8">
            <a:extLst>
              <a:ext uri="{FF2B5EF4-FFF2-40B4-BE49-F238E27FC236}">
                <a16:creationId xmlns:a16="http://schemas.microsoft.com/office/drawing/2014/main" id="{6CCA0A31-C4BA-4E1C-B3B3-C201E8FFC61D}"/>
              </a:ext>
            </a:extLst>
          </p:cNvPr>
          <p:cNvSpPr/>
          <p:nvPr/>
        </p:nvSpPr>
        <p:spPr>
          <a:xfrm>
            <a:off x="3176252" y="1638833"/>
            <a:ext cx="2577806" cy="739754"/>
          </a:xfrm>
          <a:prstGeom prst="rect">
            <a:avLst/>
          </a:prstGeom>
        </p:spPr>
        <p:txBody>
          <a:bodyPr wrap="square">
            <a:spAutoFit/>
          </a:bodyPr>
          <a:lstStyle/>
          <a:p>
            <a:pPr lvl="0">
              <a:lnSpc>
                <a:spcPct val="150000"/>
              </a:lnSpc>
            </a:pPr>
            <a:r>
              <a:rPr lang="en-US" altLang="zh-CN" sz="3200" b="1">
                <a:solidFill>
                  <a:schemeClr val="accent5">
                    <a:lumMod val="75000"/>
                  </a:schemeClr>
                </a:solidFill>
                <a:cs typeface="+mn-ea"/>
                <a:sym typeface="+mn-lt"/>
              </a:rPr>
              <a:t>Nội dung</a:t>
            </a:r>
            <a:endParaRPr lang="zh-CN" altLang="en-US" sz="3200" b="1" dirty="0">
              <a:solidFill>
                <a:schemeClr val="accent5">
                  <a:lumMod val="75000"/>
                </a:schemeClr>
              </a:solidFill>
              <a:cs typeface="+mn-ea"/>
              <a:sym typeface="+mn-lt"/>
            </a:endParaRPr>
          </a:p>
        </p:txBody>
      </p:sp>
      <p:sp>
        <p:nvSpPr>
          <p:cNvPr id="10" name="矩形 9">
            <a:extLst>
              <a:ext uri="{FF2B5EF4-FFF2-40B4-BE49-F238E27FC236}">
                <a16:creationId xmlns:a16="http://schemas.microsoft.com/office/drawing/2014/main" id="{7C985AC3-ED43-414A-8A02-45E5B8C6B3D9}"/>
              </a:ext>
            </a:extLst>
          </p:cNvPr>
          <p:cNvSpPr/>
          <p:nvPr/>
        </p:nvSpPr>
        <p:spPr>
          <a:xfrm>
            <a:off x="5661251" y="3314447"/>
            <a:ext cx="6073376" cy="496996"/>
          </a:xfrm>
          <a:prstGeom prst="rect">
            <a:avLst/>
          </a:prstGeom>
        </p:spPr>
        <p:txBody>
          <a:bodyPr wrap="square">
            <a:spAutoFit/>
          </a:bodyPr>
          <a:lstStyle/>
          <a:p>
            <a:pPr lvl="0">
              <a:lnSpc>
                <a:spcPct val="150000"/>
              </a:lnSpc>
            </a:pPr>
            <a:r>
              <a:rPr lang="en-US" altLang="zh-CN" sz="2000" b="1">
                <a:solidFill>
                  <a:srgbClr val="C0504D"/>
                </a:solidFill>
                <a:cs typeface="+mn-ea"/>
                <a:sym typeface="+mn-lt"/>
              </a:rPr>
              <a:t>Anh hoặc chị của em</a:t>
            </a:r>
            <a:endParaRPr lang="zh-CN" altLang="en-US" sz="2000" b="1" dirty="0">
              <a:solidFill>
                <a:srgbClr val="C0504D"/>
              </a:solidFill>
              <a:cs typeface="+mn-ea"/>
              <a:sym typeface="+mn-lt"/>
            </a:endParaRPr>
          </a:p>
        </p:txBody>
      </p:sp>
      <p:sp>
        <p:nvSpPr>
          <p:cNvPr id="11" name="矩形 10">
            <a:extLst>
              <a:ext uri="{FF2B5EF4-FFF2-40B4-BE49-F238E27FC236}">
                <a16:creationId xmlns:a16="http://schemas.microsoft.com/office/drawing/2014/main" id="{FB6C91F4-EDD5-43AC-B3B3-D2938CEA4101}"/>
              </a:ext>
            </a:extLst>
          </p:cNvPr>
          <p:cNvSpPr/>
          <p:nvPr/>
        </p:nvSpPr>
        <p:spPr>
          <a:xfrm>
            <a:off x="3155990" y="3081982"/>
            <a:ext cx="2577806" cy="739754"/>
          </a:xfrm>
          <a:prstGeom prst="rect">
            <a:avLst/>
          </a:prstGeom>
        </p:spPr>
        <p:txBody>
          <a:bodyPr wrap="square">
            <a:spAutoFit/>
          </a:bodyPr>
          <a:lstStyle/>
          <a:p>
            <a:pPr lvl="0">
              <a:lnSpc>
                <a:spcPct val="150000"/>
              </a:lnSpc>
            </a:pPr>
            <a:r>
              <a:rPr lang="en-US" altLang="zh-CN" sz="3200" b="1">
                <a:solidFill>
                  <a:srgbClr val="C0504D"/>
                </a:solidFill>
                <a:cs typeface="Helvetica"/>
                <a:sym typeface="+mn-lt"/>
              </a:rPr>
              <a:t>Đối tượng</a:t>
            </a:r>
            <a:endParaRPr lang="zh-CN" altLang="en-US" sz="3200" b="1" dirty="0">
              <a:solidFill>
                <a:srgbClr val="C0504D"/>
              </a:solidFill>
              <a:cs typeface="Helvetica"/>
              <a:sym typeface="+mn-lt"/>
            </a:endParaRPr>
          </a:p>
        </p:txBody>
      </p:sp>
      <p:sp>
        <p:nvSpPr>
          <p:cNvPr id="12" name="任意多边形: 形状 11">
            <a:extLst>
              <a:ext uri="{FF2B5EF4-FFF2-40B4-BE49-F238E27FC236}">
                <a16:creationId xmlns:a16="http://schemas.microsoft.com/office/drawing/2014/main" id="{5D68E727-0C64-4117-A4F0-CA45979B4110}"/>
              </a:ext>
            </a:extLst>
          </p:cNvPr>
          <p:cNvSpPr/>
          <p:nvPr/>
        </p:nvSpPr>
        <p:spPr>
          <a:xfrm>
            <a:off x="765807" y="4465249"/>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3" name="矩形 12">
            <a:extLst>
              <a:ext uri="{FF2B5EF4-FFF2-40B4-BE49-F238E27FC236}">
                <a16:creationId xmlns:a16="http://schemas.microsoft.com/office/drawing/2014/main" id="{9BE44FDE-EF35-415B-A12E-2E51BBCC5219}"/>
              </a:ext>
            </a:extLst>
          </p:cNvPr>
          <p:cNvSpPr/>
          <p:nvPr/>
        </p:nvSpPr>
        <p:spPr>
          <a:xfrm>
            <a:off x="5886538" y="4204332"/>
            <a:ext cx="5739406" cy="1323439"/>
          </a:xfrm>
          <a:prstGeom prst="rect">
            <a:avLst/>
          </a:prstGeom>
        </p:spPr>
        <p:txBody>
          <a:bodyPr wrap="square">
            <a:spAutoFit/>
          </a:bodyPr>
          <a:lstStyle/>
          <a:p>
            <a:pPr lvl="0"/>
            <a:r>
              <a:rPr lang="en-US" altLang="zh-CN" sz="2000" b="1">
                <a:solidFill>
                  <a:schemeClr val="accent6">
                    <a:lumMod val="75000"/>
                  </a:schemeClr>
                </a:solidFill>
                <a:cs typeface="+mn-ea"/>
                <a:sym typeface="+mn-lt"/>
              </a:rPr>
              <a:t>Làm cho anh (chị) hiểu rõ nguyện vọng của mình và giải đáp các thắc mắc, khó khăn mà anh (chị) đặt ra để anh (chị) ủng hộ nguyện vọng ấy.</a:t>
            </a:r>
            <a:endParaRPr lang="zh-CN" altLang="en-US" sz="2000" b="1" dirty="0">
              <a:solidFill>
                <a:schemeClr val="accent6">
                  <a:lumMod val="75000"/>
                </a:schemeClr>
              </a:solidFill>
              <a:cs typeface="+mn-ea"/>
              <a:sym typeface="+mn-lt"/>
            </a:endParaRPr>
          </a:p>
        </p:txBody>
      </p:sp>
      <p:sp>
        <p:nvSpPr>
          <p:cNvPr id="14" name="矩形 13">
            <a:extLst>
              <a:ext uri="{FF2B5EF4-FFF2-40B4-BE49-F238E27FC236}">
                <a16:creationId xmlns:a16="http://schemas.microsoft.com/office/drawing/2014/main" id="{29D0C345-1C65-4A3D-B7DB-33F405E91E68}"/>
              </a:ext>
            </a:extLst>
          </p:cNvPr>
          <p:cNvSpPr/>
          <p:nvPr/>
        </p:nvSpPr>
        <p:spPr>
          <a:xfrm>
            <a:off x="814500" y="4246496"/>
            <a:ext cx="4919296" cy="739754"/>
          </a:xfrm>
          <a:prstGeom prst="rect">
            <a:avLst/>
          </a:prstGeom>
        </p:spPr>
        <p:txBody>
          <a:bodyPr wrap="square">
            <a:spAutoFit/>
          </a:bodyPr>
          <a:lstStyle/>
          <a:p>
            <a:pPr lvl="0" algn="r">
              <a:lnSpc>
                <a:spcPct val="150000"/>
              </a:lnSpc>
            </a:pPr>
            <a:r>
              <a:rPr lang="en-US" altLang="zh-CN" sz="3200" b="1">
                <a:solidFill>
                  <a:schemeClr val="accent6">
                    <a:lumMod val="75000"/>
                  </a:schemeClr>
                </a:solidFill>
                <a:cs typeface="Helvetica"/>
                <a:sym typeface="+mn-lt"/>
              </a:rPr>
              <a:t>Mục đích trao đổi</a:t>
            </a:r>
            <a:endParaRPr lang="zh-CN" altLang="en-US" sz="3200" b="1" dirty="0">
              <a:solidFill>
                <a:schemeClr val="accent6">
                  <a:lumMod val="75000"/>
                </a:schemeClr>
              </a:solidFill>
              <a:cs typeface="Helvetica"/>
              <a:sym typeface="+mn-lt"/>
            </a:endParaRPr>
          </a:p>
        </p:txBody>
      </p:sp>
      <p:sp>
        <p:nvSpPr>
          <p:cNvPr id="16" name="任意多边形: 形状 11">
            <a:extLst>
              <a:ext uri="{FF2B5EF4-FFF2-40B4-BE49-F238E27FC236}">
                <a16:creationId xmlns:a16="http://schemas.microsoft.com/office/drawing/2014/main" id="{5D68E727-0C64-4117-A4F0-CA45979B4110}"/>
              </a:ext>
            </a:extLst>
          </p:cNvPr>
          <p:cNvSpPr/>
          <p:nvPr/>
        </p:nvSpPr>
        <p:spPr>
          <a:xfrm>
            <a:off x="1112384" y="5965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7" name="矩形 12">
            <a:extLst>
              <a:ext uri="{FF2B5EF4-FFF2-40B4-BE49-F238E27FC236}">
                <a16:creationId xmlns:a16="http://schemas.microsoft.com/office/drawing/2014/main" id="{9BE44FDE-EF35-415B-A12E-2E51BBCC5219}"/>
              </a:ext>
            </a:extLst>
          </p:cNvPr>
          <p:cNvSpPr/>
          <p:nvPr/>
        </p:nvSpPr>
        <p:spPr>
          <a:xfrm>
            <a:off x="6233114" y="5916605"/>
            <a:ext cx="4720636" cy="707886"/>
          </a:xfrm>
          <a:prstGeom prst="rect">
            <a:avLst/>
          </a:prstGeom>
        </p:spPr>
        <p:txBody>
          <a:bodyPr wrap="square">
            <a:spAutoFit/>
          </a:bodyPr>
          <a:lstStyle/>
          <a:p>
            <a:pPr lvl="0"/>
            <a:r>
              <a:rPr lang="en-US" altLang="zh-CN" sz="2000" b="1">
                <a:solidFill>
                  <a:schemeClr val="accent3">
                    <a:lumMod val="50000"/>
                  </a:schemeClr>
                </a:solidFill>
                <a:cs typeface="+mn-ea"/>
                <a:sym typeface="+mn-lt"/>
              </a:rPr>
              <a:t>Em và bạn trao đổi, bạn đóng vai anh (chị) của em.</a:t>
            </a:r>
            <a:endParaRPr lang="zh-CN" altLang="en-US" sz="2000" b="1" dirty="0">
              <a:solidFill>
                <a:schemeClr val="accent3">
                  <a:lumMod val="50000"/>
                </a:schemeClr>
              </a:solidFill>
              <a:cs typeface="+mn-ea"/>
              <a:sym typeface="+mn-lt"/>
            </a:endParaRPr>
          </a:p>
        </p:txBody>
      </p:sp>
      <p:sp>
        <p:nvSpPr>
          <p:cNvPr id="18" name="矩形 13">
            <a:extLst>
              <a:ext uri="{FF2B5EF4-FFF2-40B4-BE49-F238E27FC236}">
                <a16:creationId xmlns:a16="http://schemas.microsoft.com/office/drawing/2014/main" id="{29D0C345-1C65-4A3D-B7DB-33F405E91E68}"/>
              </a:ext>
            </a:extLst>
          </p:cNvPr>
          <p:cNvSpPr/>
          <p:nvPr/>
        </p:nvSpPr>
        <p:spPr>
          <a:xfrm>
            <a:off x="1313818" y="5746590"/>
            <a:ext cx="4919296" cy="739754"/>
          </a:xfrm>
          <a:prstGeom prst="rect">
            <a:avLst/>
          </a:prstGeom>
        </p:spPr>
        <p:txBody>
          <a:bodyPr wrap="square">
            <a:spAutoFit/>
          </a:bodyPr>
          <a:lstStyle/>
          <a:p>
            <a:pPr lvl="0" algn="r">
              <a:lnSpc>
                <a:spcPct val="150000"/>
              </a:lnSpc>
            </a:pPr>
            <a:r>
              <a:rPr lang="en-US" altLang="zh-CN" sz="3200" b="1">
                <a:solidFill>
                  <a:schemeClr val="accent3">
                    <a:lumMod val="50000"/>
                  </a:schemeClr>
                </a:solidFill>
                <a:cs typeface="Helvetica"/>
                <a:sym typeface="+mn-lt"/>
              </a:rPr>
              <a:t>Hình thức trao đổi</a:t>
            </a:r>
            <a:endParaRPr lang="zh-CN" altLang="en-US" sz="3200" b="1" dirty="0">
              <a:solidFill>
                <a:schemeClr val="accent3">
                  <a:lumMod val="50000"/>
                </a:schemeClr>
              </a:solidFill>
              <a:cs typeface="Helvetica"/>
              <a:sym typeface="+mn-lt"/>
            </a:endParaRPr>
          </a:p>
        </p:txBody>
      </p:sp>
    </p:spTree>
    <p:extLst>
      <p:ext uri="{BB962C8B-B14F-4D97-AF65-F5344CB8AC3E}">
        <p14:creationId xmlns:p14="http://schemas.microsoft.com/office/powerpoint/2010/main" val="3467742905"/>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025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anim calcmode="lin" valueType="num">
                                      <p:cBhvr>
                                        <p:cTn id="58" dur="500" fill="hold"/>
                                        <p:tgtEl>
                                          <p:spTgt spid="14"/>
                                        </p:tgtEl>
                                        <p:attrNameLst>
                                          <p:attrName>ppt_x</p:attrName>
                                        </p:attrNameLst>
                                      </p:cBhvr>
                                      <p:tavLst>
                                        <p:tav tm="0">
                                          <p:val>
                                            <p:strVal val="#ppt_x"/>
                                          </p:val>
                                        </p:tav>
                                        <p:tav tm="100000">
                                          <p:val>
                                            <p:strVal val="#ppt_x"/>
                                          </p:val>
                                        </p:tav>
                                      </p:tavLst>
                                    </p:anim>
                                    <p:anim calcmode="lin" valueType="num">
                                      <p:cBhvr>
                                        <p:cTn id="59" dur="5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anim calcmode="lin" valueType="num">
                                      <p:cBhvr>
                                        <p:cTn id="69" dur="500" fill="hold"/>
                                        <p:tgtEl>
                                          <p:spTgt spid="17"/>
                                        </p:tgtEl>
                                        <p:attrNameLst>
                                          <p:attrName>ppt_x</p:attrName>
                                        </p:attrNameLst>
                                      </p:cBhvr>
                                      <p:tavLst>
                                        <p:tav tm="0">
                                          <p:val>
                                            <p:strVal val="#ppt_x"/>
                                          </p:val>
                                        </p:tav>
                                        <p:tav tm="100000">
                                          <p:val>
                                            <p:strVal val="#ppt_x"/>
                                          </p:val>
                                        </p:tav>
                                      </p:tavLst>
                                    </p:anim>
                                    <p:anim calcmode="lin" valueType="num">
                                      <p:cBhvr>
                                        <p:cTn id="70" dur="5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0" grpId="0"/>
      <p:bldP spid="11" grpId="0"/>
      <p:bldP spid="12" grpId="0" animBg="1"/>
      <p:bldP spid="13" grpId="0"/>
      <p:bldP spid="14" grpId="0"/>
      <p:bldP spid="16" grpId="0" animBg="1"/>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2</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dirty="0">
                <a:solidFill>
                  <a:srgbClr val="CB183B"/>
                </a:solidFill>
                <a:latin typeface="Times New Roman" pitchFamily="18" charset="0"/>
                <a:cs typeface="Times New Roman" pitchFamily="18" charset="0"/>
                <a:sym typeface="+mn-lt"/>
              </a:rPr>
              <a:t>MỘT SỐ GỢI Ý</a:t>
            </a:r>
            <a:endParaRPr lang="zh-CN" altLang="en-US" sz="60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3442449107"/>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582071" y="4708"/>
            <a:ext cx="3573711" cy="923330"/>
          </a:xfrm>
          <a:prstGeom prst="rect">
            <a:avLst/>
          </a:prstGeom>
          <a:noFill/>
        </p:spPr>
        <p:txBody>
          <a:bodyPr wrap="square" rtlCol="0">
            <a:spAutoFit/>
          </a:bodyPr>
          <a:lstStyle/>
          <a:p>
            <a:pPr algn="ctr"/>
            <a:r>
              <a:rPr lang="en-US" altLang="zh-CN" sz="5400" b="1">
                <a:solidFill>
                  <a:srgbClr val="9E1A3B"/>
                </a:solidFill>
                <a:cs typeface="+mn-ea"/>
                <a:sym typeface="+mn-lt"/>
              </a:rPr>
              <a:t>GỢI Ý</a:t>
            </a:r>
            <a:endParaRPr lang="zh-CN" altLang="en-US" sz="5400" b="1" dirty="0">
              <a:solidFill>
                <a:srgbClr val="9E1A3B"/>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730994" y="81857"/>
            <a:ext cx="661908" cy="720140"/>
          </a:xfrm>
          <a:prstGeom prst="rect">
            <a:avLst/>
          </a:prstGeom>
        </p:spPr>
      </p:pic>
      <p:pic>
        <p:nvPicPr>
          <p:cNvPr id="5" name="图片 4">
            <a:extLst>
              <a:ext uri="{FF2B5EF4-FFF2-40B4-BE49-F238E27FC236}">
                <a16:creationId xmlns:a16="http://schemas.microsoft.com/office/drawing/2014/main" id="{0A1188DC-AB08-43FB-BE57-1BD0E9A2B4C7}"/>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402624" y="3959059"/>
            <a:ext cx="1477016" cy="1700455"/>
          </a:xfrm>
          <a:prstGeom prst="rect">
            <a:avLst/>
          </a:prstGeom>
        </p:spPr>
      </p:pic>
      <p:pic>
        <p:nvPicPr>
          <p:cNvPr id="6" name="图片 5">
            <a:extLst>
              <a:ext uri="{FF2B5EF4-FFF2-40B4-BE49-F238E27FC236}">
                <a16:creationId xmlns:a16="http://schemas.microsoft.com/office/drawing/2014/main" id="{1E1F131E-3794-4CFF-A270-C910232B0A6A}"/>
              </a:ext>
            </a:extLst>
          </p:cNvPr>
          <p:cNvPicPr>
            <a:picLocks noChangeAspect="1"/>
          </p:cNvPicPr>
          <p:nvPr/>
        </p:nvPicPr>
        <p:blipFill rotWithShape="1">
          <a:blip r:embed="rId4">
            <a:extLst>
              <a:ext uri="{28A0092B-C50C-407E-A947-70E740481C1C}">
                <a14:useLocalDpi xmlns:a14="http://schemas.microsoft.com/office/drawing/2010/main" val="0"/>
              </a:ext>
            </a:extLst>
          </a:blip>
          <a:srcRect l="79540" t="56371" r="-1221" b="16963"/>
          <a:stretch/>
        </p:blipFill>
        <p:spPr>
          <a:xfrm flipH="1">
            <a:off x="2778664" y="1737751"/>
            <a:ext cx="1477016" cy="1700455"/>
          </a:xfrm>
          <a:prstGeom prst="rect">
            <a:avLst/>
          </a:prstGeom>
        </p:spPr>
      </p:pic>
      <p:sp>
        <p:nvSpPr>
          <p:cNvPr id="8" name="矩形 7">
            <a:extLst>
              <a:ext uri="{FF2B5EF4-FFF2-40B4-BE49-F238E27FC236}">
                <a16:creationId xmlns:a16="http://schemas.microsoft.com/office/drawing/2014/main" id="{21EE0D29-AC11-4FC1-9733-51403722E837}"/>
              </a:ext>
            </a:extLst>
          </p:cNvPr>
          <p:cNvSpPr/>
          <p:nvPr/>
        </p:nvSpPr>
        <p:spPr>
          <a:xfrm>
            <a:off x="3646917" y="5038092"/>
            <a:ext cx="6560728" cy="1692771"/>
          </a:xfrm>
          <a:prstGeom prst="rect">
            <a:avLst/>
          </a:prstGeom>
        </p:spPr>
        <p:txBody>
          <a:bodyPr wrap="square">
            <a:spAutoFit/>
          </a:bodyPr>
          <a:lstStyle/>
          <a:p>
            <a:pPr lvl="0"/>
            <a:r>
              <a:rPr lang="en-US" altLang="zh-CN" sz="2600" i="1">
                <a:solidFill>
                  <a:srgbClr val="CC0000"/>
                </a:solidFill>
                <a:cs typeface="+mn-ea"/>
                <a:sym typeface="+mn-lt"/>
              </a:rPr>
              <a:t>Làm cho anh (chị) hiểu rõ nguyện vọng của mình và giải đáp các thắc mắc, khó khăn mà anh (chị) đặt ra để anh (chị) ủng hộ nguyện vọng ấy.</a:t>
            </a:r>
            <a:endParaRPr lang="zh-CN" altLang="en-US" sz="2600" i="1" dirty="0">
              <a:solidFill>
                <a:srgbClr val="CC0000"/>
              </a:solidFill>
              <a:cs typeface="+mn-ea"/>
              <a:sym typeface="+mn-lt"/>
            </a:endParaRPr>
          </a:p>
        </p:txBody>
      </p:sp>
      <p:sp>
        <p:nvSpPr>
          <p:cNvPr id="9" name="矩形 8">
            <a:extLst>
              <a:ext uri="{FF2B5EF4-FFF2-40B4-BE49-F238E27FC236}">
                <a16:creationId xmlns:a16="http://schemas.microsoft.com/office/drawing/2014/main" id="{ACDCE6D6-CCCB-4ADF-BA60-765C505E1818}"/>
              </a:ext>
            </a:extLst>
          </p:cNvPr>
          <p:cNvSpPr/>
          <p:nvPr/>
        </p:nvSpPr>
        <p:spPr>
          <a:xfrm>
            <a:off x="3646916" y="4276614"/>
            <a:ext cx="6689517" cy="658835"/>
          </a:xfrm>
          <a:prstGeom prst="rect">
            <a:avLst/>
          </a:prstGeom>
        </p:spPr>
        <p:txBody>
          <a:bodyPr wrap="square">
            <a:spAutoFit/>
          </a:bodyPr>
          <a:lstStyle/>
          <a:p>
            <a:pPr lvl="0">
              <a:lnSpc>
                <a:spcPct val="150000"/>
              </a:lnSpc>
            </a:pPr>
            <a:r>
              <a:rPr lang="en-US" altLang="zh-CN" sz="2800" b="1">
                <a:solidFill>
                  <a:srgbClr val="002060"/>
                </a:solidFill>
                <a:cs typeface="+mn-ea"/>
                <a:sym typeface="+mn-lt"/>
              </a:rPr>
              <a:t> Xác định mục đích trao đổi</a:t>
            </a:r>
            <a:endParaRPr lang="zh-CN" altLang="en-US" sz="2800" b="1" dirty="0">
              <a:solidFill>
                <a:srgbClr val="002060"/>
              </a:solidFill>
              <a:cs typeface="+mn-ea"/>
              <a:sym typeface="+mn-lt"/>
            </a:endParaRPr>
          </a:p>
        </p:txBody>
      </p:sp>
      <p:sp>
        <p:nvSpPr>
          <p:cNvPr id="10" name="矩形 9">
            <a:extLst>
              <a:ext uri="{FF2B5EF4-FFF2-40B4-BE49-F238E27FC236}">
                <a16:creationId xmlns:a16="http://schemas.microsoft.com/office/drawing/2014/main" id="{96C735E4-90A9-4016-800B-3CB73072E986}"/>
              </a:ext>
            </a:extLst>
          </p:cNvPr>
          <p:cNvSpPr/>
          <p:nvPr/>
        </p:nvSpPr>
        <p:spPr>
          <a:xfrm>
            <a:off x="4149337" y="1954378"/>
            <a:ext cx="7407709" cy="2092881"/>
          </a:xfrm>
          <a:prstGeom prst="rect">
            <a:avLst/>
          </a:prstGeom>
        </p:spPr>
        <p:txBody>
          <a:bodyPr wrap="square">
            <a:spAutoFit/>
          </a:bodyPr>
          <a:lstStyle/>
          <a:p>
            <a:pPr lvl="0"/>
            <a:r>
              <a:rPr lang="vi-VN" altLang="zh-CN" sz="2600" i="1">
                <a:solidFill>
                  <a:srgbClr val="CC0000"/>
                </a:solidFill>
                <a:cs typeface="+mn-ea"/>
                <a:sym typeface="+mn-lt"/>
              </a:rPr>
              <a:t>+ </a:t>
            </a:r>
            <a:r>
              <a:rPr lang="en-US" altLang="zh-CN" sz="2600" i="1">
                <a:solidFill>
                  <a:srgbClr val="CC0000"/>
                </a:solidFill>
                <a:cs typeface="+mn-ea"/>
                <a:sym typeface="+mn-lt"/>
              </a:rPr>
              <a:t>M</a:t>
            </a:r>
            <a:r>
              <a:rPr lang="vi-VN" altLang="zh-CN" sz="2600" i="1">
                <a:solidFill>
                  <a:srgbClr val="CC0000"/>
                </a:solidFill>
                <a:cs typeface="+mn-ea"/>
                <a:sym typeface="+mn-lt"/>
              </a:rPr>
              <a:t>ất nhiều thời gian, ảnh hưởng đến việc học văn hoá ở trường.</a:t>
            </a:r>
          </a:p>
          <a:p>
            <a:pPr lvl="0"/>
            <a:r>
              <a:rPr lang="vi-VN" altLang="zh-CN" sz="2600" i="1">
                <a:solidFill>
                  <a:srgbClr val="CC0000"/>
                </a:solidFill>
                <a:cs typeface="+mn-ea"/>
                <a:sym typeface="+mn-lt"/>
              </a:rPr>
              <a:t>+ Học thêm các môn năng khiếu, em sẽ không có thời gian giúp đỡ gia đình.</a:t>
            </a:r>
          </a:p>
          <a:p>
            <a:pPr lvl="0"/>
            <a:r>
              <a:rPr lang="vi-VN" altLang="zh-CN" sz="2600" i="1">
                <a:solidFill>
                  <a:srgbClr val="CC0000"/>
                </a:solidFill>
                <a:cs typeface="+mn-ea"/>
                <a:sym typeface="+mn-lt"/>
              </a:rPr>
              <a:t>+ Em không có năng khiếu</a:t>
            </a:r>
            <a:r>
              <a:rPr lang="en-US" altLang="zh-CN" sz="2600" i="1">
                <a:solidFill>
                  <a:srgbClr val="CC0000"/>
                </a:solidFill>
                <a:cs typeface="+mn-ea"/>
                <a:sym typeface="+mn-lt"/>
              </a:rPr>
              <a:t>, …</a:t>
            </a:r>
            <a:endParaRPr lang="zh-CN" altLang="en-US" sz="2600" i="1" dirty="0">
              <a:solidFill>
                <a:srgbClr val="CC0000"/>
              </a:solidFill>
              <a:cs typeface="+mn-ea"/>
              <a:sym typeface="+mn-lt"/>
            </a:endParaRPr>
          </a:p>
        </p:txBody>
      </p:sp>
      <p:sp>
        <p:nvSpPr>
          <p:cNvPr id="11" name="矩形 10">
            <a:extLst>
              <a:ext uri="{FF2B5EF4-FFF2-40B4-BE49-F238E27FC236}">
                <a16:creationId xmlns:a16="http://schemas.microsoft.com/office/drawing/2014/main" id="{D6917AF2-19B3-4B2F-AEC1-E0283F7FA19B}"/>
              </a:ext>
            </a:extLst>
          </p:cNvPr>
          <p:cNvSpPr/>
          <p:nvPr/>
        </p:nvSpPr>
        <p:spPr>
          <a:xfrm>
            <a:off x="3879640" y="1000271"/>
            <a:ext cx="7615674" cy="954107"/>
          </a:xfrm>
          <a:prstGeom prst="rect">
            <a:avLst/>
          </a:prstGeom>
        </p:spPr>
        <p:txBody>
          <a:bodyPr wrap="square">
            <a:spAutoFit/>
          </a:bodyPr>
          <a:lstStyle/>
          <a:p>
            <a:pPr lvl="0"/>
            <a:r>
              <a:rPr lang="en-US" altLang="zh-CN" sz="2800" b="1">
                <a:solidFill>
                  <a:srgbClr val="002060"/>
                </a:solidFill>
                <a:cs typeface="+mn-ea"/>
                <a:sym typeface="+mn-lt"/>
              </a:rPr>
              <a:t>Hình dung những thắc mắc, khó khăn mà anh (chị) có thể nêu ra để tìm cách giải đáp</a:t>
            </a:r>
            <a:endParaRPr lang="zh-CN" altLang="en-US" sz="2800" b="1" dirty="0">
              <a:solidFill>
                <a:srgbClr val="002060"/>
              </a:solidFill>
              <a:cs typeface="+mn-ea"/>
              <a:sym typeface="+mn-lt"/>
            </a:endParaRPr>
          </a:p>
        </p:txBody>
      </p:sp>
      <p:pic>
        <p:nvPicPr>
          <p:cNvPr id="17" name="图片 16">
            <a:extLst>
              <a:ext uri="{FF2B5EF4-FFF2-40B4-BE49-F238E27FC236}">
                <a16:creationId xmlns:a16="http://schemas.microsoft.com/office/drawing/2014/main" id="{4159F64D-FF1C-4081-B541-F7B3F8FCF096}"/>
              </a:ext>
            </a:extLst>
          </p:cNvPr>
          <p:cNvPicPr>
            <a:picLocks noChangeAspect="1"/>
          </p:cNvPicPr>
          <p:nvPr/>
        </p:nvPicPr>
        <p:blipFill rotWithShape="1">
          <a:blip r:embed="rId5">
            <a:extLst>
              <a:ext uri="{28A0092B-C50C-407E-A947-70E740481C1C}">
                <a14:useLocalDpi xmlns:a14="http://schemas.microsoft.com/office/drawing/2010/main" val="0"/>
              </a:ext>
            </a:extLst>
          </a:blip>
          <a:srcRect l="19939"/>
          <a:stretch/>
        </p:blipFill>
        <p:spPr>
          <a:xfrm flipH="1">
            <a:off x="-349550" y="387104"/>
            <a:ext cx="2775853" cy="6858000"/>
          </a:xfrm>
          <a:prstGeom prst="rect">
            <a:avLst/>
          </a:prstGeom>
        </p:spPr>
      </p:pic>
      <p:grpSp>
        <p:nvGrpSpPr>
          <p:cNvPr id="19" name="组合 18">
            <a:extLst>
              <a:ext uri="{FF2B5EF4-FFF2-40B4-BE49-F238E27FC236}">
                <a16:creationId xmlns:a16="http://schemas.microsoft.com/office/drawing/2014/main" id="{D23BD4D6-3D96-4E8F-87C0-15C3F4AE9F73}"/>
              </a:ext>
            </a:extLst>
          </p:cNvPr>
          <p:cNvGrpSpPr/>
          <p:nvPr/>
        </p:nvGrpSpPr>
        <p:grpSpPr>
          <a:xfrm>
            <a:off x="2132927" y="4190602"/>
            <a:ext cx="479037" cy="707886"/>
            <a:chOff x="2446339" y="4349872"/>
            <a:chExt cx="501099" cy="707886"/>
          </a:xfrm>
        </p:grpSpPr>
        <p:sp>
          <p:nvSpPr>
            <p:cNvPr id="18" name="椭圆 17">
              <a:extLst>
                <a:ext uri="{FF2B5EF4-FFF2-40B4-BE49-F238E27FC236}">
                  <a16:creationId xmlns:a16="http://schemas.microsoft.com/office/drawing/2014/main" id="{D45E9AF3-64E9-4D15-919F-A2573679D2E8}"/>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id="{CEC2FCB0-4C88-4365-B6F0-43DDE2432CD0}"/>
                </a:ext>
              </a:extLst>
            </p:cNvPr>
            <p:cNvSpPr/>
            <p:nvPr/>
          </p:nvSpPr>
          <p:spPr>
            <a:xfrm>
              <a:off x="2446339" y="4349872"/>
              <a:ext cx="470000" cy="707886"/>
            </a:xfrm>
            <a:prstGeom prst="rect">
              <a:avLst/>
            </a:prstGeom>
          </p:spPr>
          <p:txBody>
            <a:bodyPr wrap="none">
              <a:spAutoFit/>
            </a:bodyPr>
            <a:lstStyle/>
            <a:p>
              <a:r>
                <a:rPr lang="en-US" altLang="zh-CN" sz="4000" b="1" dirty="0">
                  <a:solidFill>
                    <a:schemeClr val="accent2"/>
                  </a:solidFill>
                  <a:cs typeface="+mn-ea"/>
                  <a:sym typeface="+mn-lt"/>
                </a:rPr>
                <a:t>1</a:t>
              </a:r>
              <a:endParaRPr lang="zh-CN" altLang="en-US" sz="4000" dirty="0">
                <a:cs typeface="+mn-ea"/>
                <a:sym typeface="+mn-lt"/>
              </a:endParaRPr>
            </a:p>
          </p:txBody>
        </p:sp>
      </p:grpSp>
      <p:grpSp>
        <p:nvGrpSpPr>
          <p:cNvPr id="20" name="组合 19">
            <a:extLst>
              <a:ext uri="{FF2B5EF4-FFF2-40B4-BE49-F238E27FC236}">
                <a16:creationId xmlns:a16="http://schemas.microsoft.com/office/drawing/2014/main" id="{995412FB-6300-4AB8-A2CC-918D3FFF1B78}"/>
              </a:ext>
            </a:extLst>
          </p:cNvPr>
          <p:cNvGrpSpPr/>
          <p:nvPr/>
        </p:nvGrpSpPr>
        <p:grpSpPr>
          <a:xfrm>
            <a:off x="3517172" y="2720202"/>
            <a:ext cx="492800" cy="718004"/>
            <a:chOff x="2446339" y="4339754"/>
            <a:chExt cx="515496" cy="718004"/>
          </a:xfrm>
        </p:grpSpPr>
        <p:sp>
          <p:nvSpPr>
            <p:cNvPr id="21" name="椭圆 20">
              <a:extLst>
                <a:ext uri="{FF2B5EF4-FFF2-40B4-BE49-F238E27FC236}">
                  <a16:creationId xmlns:a16="http://schemas.microsoft.com/office/drawing/2014/main" id="{932A209C-0016-4890-856C-663F29B489EB}"/>
                </a:ext>
              </a:extLst>
            </p:cNvPr>
            <p:cNvSpPr/>
            <p:nvPr/>
          </p:nvSpPr>
          <p:spPr>
            <a:xfrm>
              <a:off x="2446339" y="4556659"/>
              <a:ext cx="501099" cy="501099"/>
            </a:xfrm>
            <a:prstGeom prst="ellipse">
              <a:avLst/>
            </a:prstGeom>
            <a:solidFill>
              <a:srgbClr val="F1E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a:extLst>
                <a:ext uri="{FF2B5EF4-FFF2-40B4-BE49-F238E27FC236}">
                  <a16:creationId xmlns:a16="http://schemas.microsoft.com/office/drawing/2014/main" id="{CF9F691C-CCC7-4761-A6CB-35FAC2ABD2DC}"/>
                </a:ext>
              </a:extLst>
            </p:cNvPr>
            <p:cNvSpPr/>
            <p:nvPr/>
          </p:nvSpPr>
          <p:spPr>
            <a:xfrm>
              <a:off x="2491835" y="4339754"/>
              <a:ext cx="470000" cy="707886"/>
            </a:xfrm>
            <a:prstGeom prst="rect">
              <a:avLst/>
            </a:prstGeom>
          </p:spPr>
          <p:txBody>
            <a:bodyPr wrap="none">
              <a:spAutoFit/>
            </a:bodyPr>
            <a:lstStyle/>
            <a:p>
              <a:r>
                <a:rPr lang="en-US" altLang="zh-CN" sz="4000" b="1" dirty="0">
                  <a:solidFill>
                    <a:schemeClr val="accent2"/>
                  </a:solidFill>
                  <a:cs typeface="+mn-ea"/>
                  <a:sym typeface="+mn-lt"/>
                </a:rPr>
                <a:t>2</a:t>
              </a:r>
              <a:endParaRPr lang="zh-CN" altLang="en-US" sz="4000" dirty="0">
                <a:cs typeface="+mn-ea"/>
                <a:sym typeface="+mn-lt"/>
              </a:endParaRPr>
            </a:p>
          </p:txBody>
        </p:sp>
      </p:grpSp>
    </p:spTree>
    <p:extLst>
      <p:ext uri="{BB962C8B-B14F-4D97-AF65-F5344CB8AC3E}">
        <p14:creationId xmlns:p14="http://schemas.microsoft.com/office/powerpoint/2010/main" val="1766525705"/>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anim calcmode="lin" valueType="num">
                                      <p:cBhvr>
                                        <p:cTn id="54" dur="500" fill="hold"/>
                                        <p:tgtEl>
                                          <p:spTgt spid="10"/>
                                        </p:tgtEl>
                                        <p:attrNameLst>
                                          <p:attrName>ppt_x</p:attrName>
                                        </p:attrNameLst>
                                      </p:cBhvr>
                                      <p:tavLst>
                                        <p:tav tm="0">
                                          <p:val>
                                            <p:strVal val="#ppt_x"/>
                                          </p:val>
                                        </p:tav>
                                        <p:tav tm="100000">
                                          <p:val>
                                            <p:strVal val="#ppt_x"/>
                                          </p:val>
                                        </p:tav>
                                      </p:tavLst>
                                    </p:anim>
                                    <p:anim calcmode="lin" valueType="num">
                                      <p:cBhvr>
                                        <p:cTn id="5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3</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9177986" cy="1015663"/>
          </a:xfrm>
          <a:prstGeom prst="rect">
            <a:avLst/>
          </a:prstGeom>
          <a:noFill/>
        </p:spPr>
        <p:txBody>
          <a:bodyPr wrap="square" rtlCol="0">
            <a:spAutoFit/>
          </a:bodyPr>
          <a:lstStyle/>
          <a:p>
            <a:pPr algn="ctr"/>
            <a:r>
              <a:rPr lang="en-US" altLang="zh-CN" sz="6000" b="1" dirty="0">
                <a:solidFill>
                  <a:srgbClr val="CB183B"/>
                </a:solidFill>
                <a:latin typeface="Times New Roman" pitchFamily="18" charset="0"/>
                <a:cs typeface="Times New Roman" pitchFamily="18" charset="0"/>
                <a:sym typeface="+mn-lt"/>
              </a:rPr>
              <a:t>VÍ DỤ CUỘC TRAO ĐỔI</a:t>
            </a:r>
            <a:endParaRPr lang="zh-CN" altLang="en-US" sz="60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00811839"/>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en-US" altLang="zh-CN" sz="2400" b="1">
                <a:solidFill>
                  <a:schemeClr val="accent2"/>
                </a:solidFill>
                <a:cs typeface="+mn-ea"/>
                <a:sym typeface="+mn-lt"/>
              </a:rPr>
              <a:t>A</a:t>
            </a:r>
            <a:r>
              <a:rPr lang="vi-VN" altLang="zh-CN" sz="2400" b="1">
                <a:solidFill>
                  <a:schemeClr val="accent2"/>
                </a:solidFill>
                <a:cs typeface="+mn-ea"/>
                <a:sym typeface="+mn-lt"/>
              </a:rPr>
              <a:t>nh ơi, trường em mới mở lớp dạy võ Vovinam. Em muốn đi học. Anh ủng hộ em nhé!</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21903" y="748086"/>
            <a:ext cx="4171168" cy="2793842"/>
          </a:xfrm>
          <a:prstGeom prst="rect">
            <a:avLst/>
          </a:prstGeom>
        </p:spPr>
        <p:txBody>
          <a:bodyPr wrap="square">
            <a:spAutoFit/>
          </a:bodyPr>
          <a:lstStyle/>
          <a:p>
            <a:pPr algn="ctr">
              <a:lnSpc>
                <a:spcPct val="150000"/>
              </a:lnSpc>
            </a:pPr>
            <a:r>
              <a:rPr lang="vi-VN" sz="2400" b="1">
                <a:solidFill>
                  <a:schemeClr val="accent2"/>
                </a:solidFill>
                <a:cs typeface="+mn-ea"/>
              </a:rPr>
              <a:t>Trời ơi, con gái mà đòi học võ à? Em gầy yếu không có thể lực làm sao học võ được. Anh thấy em nên đi học </a:t>
            </a:r>
            <a:r>
              <a:rPr lang="en-US" sz="2400" b="1">
                <a:solidFill>
                  <a:schemeClr val="accent2"/>
                </a:solidFill>
                <a:cs typeface="+mn-ea"/>
              </a:rPr>
              <a:t>đàn </a:t>
            </a:r>
            <a:r>
              <a:rPr lang="vi-VN" sz="2400" b="1">
                <a:solidFill>
                  <a:schemeClr val="accent2"/>
                </a:solidFill>
                <a:cs typeface="+mn-ea"/>
              </a:rPr>
              <a:t>thì hay hơn.</a:t>
            </a:r>
            <a:endParaRPr lang="en-US" sz="2400" b="1">
              <a:solidFill>
                <a:schemeClr val="accent2"/>
              </a:solidFill>
              <a:cs typeface="+mn-ea"/>
            </a:endParaRPr>
          </a:p>
        </p:txBody>
      </p:sp>
    </p:spTree>
    <p:extLst>
      <p:ext uri="{BB962C8B-B14F-4D97-AF65-F5344CB8AC3E}">
        <p14:creationId xmlns:p14="http://schemas.microsoft.com/office/powerpoint/2010/main" val="258709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nodeType="clickEffect">
                                  <p:stCondLst>
                                    <p:cond delay="0"/>
                                  </p:stCondLst>
                                  <p:iterate type="wd">
                                    <p:tmPct val="10000"/>
                                  </p:iterate>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iterate type="wd">
                                    <p:tmPct val="10000"/>
                                  </p:iterate>
                                  <p:childTnLst>
                                    <p:set>
                                      <p:cBhvr>
                                        <p:cTn id="21" dur="1" fill="hold">
                                          <p:stCondLst>
                                            <p:cond delay="0"/>
                                          </p:stCondLst>
                                        </p:cTn>
                                        <p:tgtEl>
                                          <p:spTgt spid="21">
                                            <p:txEl>
                                              <p:pRg st="0" end="0"/>
                                            </p:txEl>
                                          </p:spTgt>
                                        </p:tgtEl>
                                        <p:attrNameLst>
                                          <p:attrName>style.visibility</p:attrName>
                                        </p:attrNameLst>
                                      </p:cBhvr>
                                      <p:to>
                                        <p:strVal val="visible"/>
                                      </p:to>
                                    </p:set>
                                    <p:anim calcmode="lin" valueType="num">
                                      <p:cBhvr additive="base">
                                        <p:cTn id="22"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64540" y="1527077"/>
            <a:ext cx="4354472" cy="2308324"/>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Em yếu nên mới học võ để có thể tự bảo vệ mình và cũng là rèn luyện thân thể để có sức khỏe hơn mà.</a:t>
            </a:r>
            <a:endParaRPr lang="zh-CN" altLang="en-US" sz="2400" b="1" dirty="0">
              <a:solidFill>
                <a:schemeClr val="accent2"/>
              </a:solidFill>
              <a:cs typeface="+mn-ea"/>
              <a:sym typeface="+mn-lt"/>
            </a:endParaRPr>
          </a:p>
        </p:txBody>
      </p:sp>
      <p:sp>
        <p:nvSpPr>
          <p:cNvPr id="20" name="Rounded Rectangular Callout 19"/>
          <p:cNvSpPr/>
          <p:nvPr/>
        </p:nvSpPr>
        <p:spPr>
          <a:xfrm>
            <a:off x="1560039" y="677877"/>
            <a:ext cx="4464424" cy="2915113"/>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47453" y="933517"/>
            <a:ext cx="4171168" cy="2239844"/>
          </a:xfrm>
          <a:prstGeom prst="rect">
            <a:avLst/>
          </a:prstGeom>
        </p:spPr>
        <p:txBody>
          <a:bodyPr wrap="square">
            <a:spAutoFit/>
          </a:bodyPr>
          <a:lstStyle/>
          <a:p>
            <a:pPr algn="ctr">
              <a:lnSpc>
                <a:spcPct val="150000"/>
              </a:lnSpc>
            </a:pPr>
            <a:r>
              <a:rPr lang="vi-VN" sz="2400" b="1">
                <a:solidFill>
                  <a:schemeClr val="accent2"/>
                </a:solidFill>
                <a:cs typeface="+mn-ea"/>
              </a:rPr>
              <a:t>Nhưng con gái mà đi học võ người ta sẽ cười chê cho là mình không ra dáng con gái nữa.</a:t>
            </a:r>
            <a:endParaRPr lang="en-US" sz="2400" b="1">
              <a:solidFill>
                <a:schemeClr val="accent2"/>
              </a:solidFill>
              <a:cs typeface="+mn-ea"/>
            </a:endParaRPr>
          </a:p>
        </p:txBody>
      </p:sp>
    </p:spTree>
    <p:extLst>
      <p:ext uri="{BB962C8B-B14F-4D97-AF65-F5344CB8AC3E}">
        <p14:creationId xmlns:p14="http://schemas.microsoft.com/office/powerpoint/2010/main" val="46468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7D91A0A-428F-45F4-8905-8F33728676C1}"/>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18770964">
            <a:off x="10055212" y="-49967"/>
            <a:ext cx="2161880" cy="3156715"/>
          </a:xfrm>
          <a:prstGeom prst="rect">
            <a:avLst/>
          </a:prstGeom>
        </p:spPr>
      </p:pic>
      <p:pic>
        <p:nvPicPr>
          <p:cNvPr id="16" name="图片 15">
            <a:extLst>
              <a:ext uri="{FF2B5EF4-FFF2-40B4-BE49-F238E27FC236}">
                <a16:creationId xmlns:a16="http://schemas.microsoft.com/office/drawing/2014/main" id="{7014391E-5773-4881-98F3-30F20A6C014F}"/>
              </a:ext>
            </a:extLst>
          </p:cNvPr>
          <p:cNvPicPr>
            <a:picLocks noChangeAspect="1"/>
          </p:cNvPicPr>
          <p:nvPr/>
        </p:nvPicPr>
        <p:blipFill rotWithShape="1">
          <a:blip r:embed="rId3">
            <a:extLst>
              <a:ext uri="{28A0092B-C50C-407E-A947-70E740481C1C}">
                <a14:useLocalDpi xmlns:a14="http://schemas.microsoft.com/office/drawing/2010/main" val="0"/>
              </a:ext>
            </a:extLst>
          </a:blip>
          <a:srcRect l="7963" t="11284" r="15741" b="32150"/>
          <a:stretch/>
        </p:blipFill>
        <p:spPr>
          <a:xfrm rot="667453" flipH="1">
            <a:off x="-294592" y="3607898"/>
            <a:ext cx="2161880" cy="31567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14" y="4138795"/>
            <a:ext cx="2940038" cy="29400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039" y="3592990"/>
            <a:ext cx="3186530" cy="3186530"/>
          </a:xfrm>
          <a:prstGeom prst="rect">
            <a:avLst/>
          </a:prstGeom>
        </p:spPr>
      </p:pic>
      <p:sp>
        <p:nvSpPr>
          <p:cNvPr id="18" name="Rounded Rectangular Callout 17"/>
          <p:cNvSpPr/>
          <p:nvPr/>
        </p:nvSpPr>
        <p:spPr>
          <a:xfrm>
            <a:off x="6454588" y="1223682"/>
            <a:ext cx="4464424" cy="2915113"/>
          </a:xfrm>
          <a:prstGeom prst="wedgeRoundRectCallout">
            <a:avLst>
              <a:gd name="adj1" fmla="val -3363"/>
              <a:gd name="adj2" fmla="val 61577"/>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16379" y="1315331"/>
            <a:ext cx="4140841" cy="2862322"/>
          </a:xfrm>
          <a:prstGeom prst="rect">
            <a:avLst/>
          </a:prstGeom>
        </p:spPr>
        <p:txBody>
          <a:bodyPr wrap="square">
            <a:spAutoFit/>
          </a:bodyPr>
          <a:lstStyle/>
          <a:p>
            <a:pPr lvl="0" algn="ctr">
              <a:lnSpc>
                <a:spcPct val="150000"/>
              </a:lnSpc>
            </a:pPr>
            <a:r>
              <a:rPr lang="vi-VN" altLang="zh-CN" sz="2400" b="1">
                <a:solidFill>
                  <a:schemeClr val="accent2"/>
                </a:solidFill>
                <a:cs typeface="+mn-ea"/>
                <a:sym typeface="+mn-lt"/>
              </a:rPr>
              <a:t>Ai nói anh học võ là không ra dáng con gái? Anh đã thấy chị Thúy Hiền biểu diễn chưa nào? Đẹp mê hồn đấy chứ!</a:t>
            </a:r>
            <a:endParaRPr lang="zh-CN" altLang="en-US" sz="2400" b="1" dirty="0">
              <a:solidFill>
                <a:schemeClr val="accent2"/>
              </a:solidFill>
              <a:cs typeface="+mn-ea"/>
              <a:sym typeface="+mn-lt"/>
            </a:endParaRPr>
          </a:p>
        </p:txBody>
      </p:sp>
      <p:sp>
        <p:nvSpPr>
          <p:cNvPr id="20" name="Rounded Rectangular Callout 19"/>
          <p:cNvSpPr/>
          <p:nvPr/>
        </p:nvSpPr>
        <p:spPr>
          <a:xfrm>
            <a:off x="1560039" y="1"/>
            <a:ext cx="4464424" cy="3592990"/>
          </a:xfrm>
          <a:prstGeom prst="wedgeRoundRectCallout">
            <a:avLst>
              <a:gd name="adj1" fmla="val 4765"/>
              <a:gd name="adj2" fmla="val 60581"/>
              <a:gd name="adj3" fmla="val 16667"/>
            </a:avLst>
          </a:prstGeom>
          <a:noFill/>
          <a:ln>
            <a:solidFill>
              <a:srgbClr val="BAEBD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73373" y="122576"/>
            <a:ext cx="4171168" cy="3347840"/>
          </a:xfrm>
          <a:prstGeom prst="rect">
            <a:avLst/>
          </a:prstGeom>
        </p:spPr>
        <p:txBody>
          <a:bodyPr wrap="square">
            <a:spAutoFit/>
          </a:bodyPr>
          <a:lstStyle/>
          <a:p>
            <a:pPr algn="ctr">
              <a:lnSpc>
                <a:spcPct val="150000"/>
              </a:lnSpc>
            </a:pPr>
            <a:r>
              <a:rPr lang="vi-VN" sz="2400" b="1">
                <a:solidFill>
                  <a:schemeClr val="accent2"/>
                </a:solidFill>
                <a:cs typeface="+mn-ea"/>
              </a:rPr>
              <a:t>Thôi được rồi, nếu em thực sự thích môn võ ấy thì anh ủng hộ nhưng em phải hứa là không làm ảnh hưởng đến việc học và giúp mẹ đâu nhé!</a:t>
            </a:r>
            <a:endParaRPr lang="en-US" sz="2400" b="1">
              <a:solidFill>
                <a:schemeClr val="accent2"/>
              </a:solidFill>
              <a:cs typeface="+mn-ea"/>
            </a:endParaRPr>
          </a:p>
        </p:txBody>
      </p:sp>
      <p:sp>
        <p:nvSpPr>
          <p:cNvPr id="10" name="Rectangle 9"/>
          <p:cNvSpPr/>
          <p:nvPr/>
        </p:nvSpPr>
        <p:spPr>
          <a:xfrm>
            <a:off x="6958531" y="2081073"/>
            <a:ext cx="3456535" cy="1200329"/>
          </a:xfrm>
          <a:prstGeom prst="rect">
            <a:avLst/>
          </a:prstGeom>
        </p:spPr>
        <p:txBody>
          <a:bodyPr wrap="square">
            <a:spAutoFit/>
          </a:bodyPr>
          <a:lstStyle/>
          <a:p>
            <a:pPr lvl="0" algn="ctr">
              <a:lnSpc>
                <a:spcPct val="150000"/>
              </a:lnSpc>
            </a:pPr>
            <a:r>
              <a:rPr lang="pt-BR" altLang="zh-CN" sz="2400" b="1">
                <a:solidFill>
                  <a:schemeClr val="accent2"/>
                </a:solidFill>
                <a:cs typeface="+mn-ea"/>
                <a:sym typeface="+mn-lt"/>
              </a:rPr>
              <a:t>Em cảm ơn anh hai, em xin hứa!</a:t>
            </a:r>
            <a:endParaRPr lang="zh-CN" altLang="en-US" sz="2400" b="1" dirty="0">
              <a:solidFill>
                <a:schemeClr val="accent2"/>
              </a:solidFill>
              <a:cs typeface="+mn-ea"/>
              <a:sym typeface="+mn-lt"/>
            </a:endParaRPr>
          </a:p>
        </p:txBody>
      </p:sp>
    </p:spTree>
    <p:extLst>
      <p:ext uri="{BB962C8B-B14F-4D97-AF65-F5344CB8AC3E}">
        <p14:creationId xmlns:p14="http://schemas.microsoft.com/office/powerpoint/2010/main" val="23808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iterate type="wd">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iterate type="wd">
                                    <p:tmPct val="10000"/>
                                  </p:iterate>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0"/>
                                  </p:stCondLst>
                                  <p:iterate type="wd">
                                    <p:tmPct val="5000"/>
                                  </p:iterate>
                                  <p:childTnLst>
                                    <p:anim calcmode="lin" valueType="num">
                                      <p:cBhvr>
                                        <p:cTn id="18" dur="1000"/>
                                        <p:tgtEl>
                                          <p:spTgt spid="19">
                                            <p:txEl>
                                              <p:pRg st="0" end="0"/>
                                            </p:txEl>
                                          </p:spTgt>
                                        </p:tgtEl>
                                        <p:attrNameLst>
                                          <p:attrName>ppt_w</p:attrName>
                                        </p:attrNameLst>
                                      </p:cBhvr>
                                      <p:tavLst>
                                        <p:tav tm="0">
                                          <p:val>
                                            <p:strVal val="ppt_w"/>
                                          </p:val>
                                        </p:tav>
                                        <p:tav tm="100000">
                                          <p:val>
                                            <p:fltVal val="0"/>
                                          </p:val>
                                        </p:tav>
                                      </p:tavLst>
                                    </p:anim>
                                    <p:anim calcmode="lin" valueType="num">
                                      <p:cBhvr>
                                        <p:cTn id="19" dur="1000"/>
                                        <p:tgtEl>
                                          <p:spTgt spid="19">
                                            <p:txEl>
                                              <p:pRg st="0" end="0"/>
                                            </p:txEl>
                                          </p:spTgt>
                                        </p:tgtEl>
                                        <p:attrNameLst>
                                          <p:attrName>ppt_h</p:attrName>
                                        </p:attrNameLst>
                                      </p:cBhvr>
                                      <p:tavLst>
                                        <p:tav tm="0">
                                          <p:val>
                                            <p:strVal val="ppt_h"/>
                                          </p:val>
                                        </p:tav>
                                        <p:tav tm="100000">
                                          <p:val>
                                            <p:fltVal val="0"/>
                                          </p:val>
                                        </p:tav>
                                      </p:tavLst>
                                    </p:anim>
                                    <p:anim calcmode="lin" valueType="num">
                                      <p:cBhvr>
                                        <p:cTn id="20" dur="1000"/>
                                        <p:tgtEl>
                                          <p:spTgt spid="19">
                                            <p:txEl>
                                              <p:pRg st="0" end="0"/>
                                            </p:txEl>
                                          </p:spTgt>
                                        </p:tgtEl>
                                        <p:attrNameLst>
                                          <p:attrName>style.rotation</p:attrName>
                                        </p:attrNameLst>
                                      </p:cBhvr>
                                      <p:tavLst>
                                        <p:tav tm="0">
                                          <p:val>
                                            <p:fltVal val="0"/>
                                          </p:val>
                                        </p:tav>
                                        <p:tav tm="100000">
                                          <p:val>
                                            <p:fltVal val="90"/>
                                          </p:val>
                                        </p:tav>
                                      </p:tavLst>
                                    </p:anim>
                                    <p:animEffect transition="out" filter="fade">
                                      <p:cBhvr>
                                        <p:cTn id="21" dur="1000"/>
                                        <p:tgtEl>
                                          <p:spTgt spid="19">
                                            <p:txEl>
                                              <p:pRg st="0" end="0"/>
                                            </p:txEl>
                                          </p:spTgt>
                                        </p:tgtEl>
                                      </p:cBhvr>
                                    </p:animEffect>
                                    <p:set>
                                      <p:cBhvr>
                                        <p:cTn id="22" dur="1" fill="hold">
                                          <p:stCondLst>
                                            <p:cond delay="999"/>
                                          </p:stCondLst>
                                        </p:cTn>
                                        <p:tgtEl>
                                          <p:spTgt spid="19">
                                            <p:txEl>
                                              <p:pRg st="0" end="0"/>
                                            </p:txEl>
                                          </p:spTgt>
                                        </p:tgtEl>
                                        <p:attrNameLst>
                                          <p:attrName>style.visibility</p:attrName>
                                        </p:attrNameLst>
                                      </p:cBhvr>
                                      <p:to>
                                        <p:strVal val="hidden"/>
                                      </p:to>
                                    </p:set>
                                  </p:childTnLst>
                                </p:cTn>
                              </p:par>
                              <p:par>
                                <p:cTn id="23" presetID="12" presetClass="entr" presetSubtype="1" fill="hold" nodeType="withEffect">
                                  <p:stCondLst>
                                    <p:cond delay="0"/>
                                  </p:stCondLst>
                                  <p:iterate type="wd">
                                    <p:tmPct val="10000"/>
                                  </p:iterate>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0">
                                            <p:txEl>
                                              <p:pRg st="0" end="0"/>
                                            </p:txEl>
                                          </p:spTgt>
                                        </p:tgtEl>
                                      </p:cBhvr>
                                    </p:animEffect>
                                  </p:childTnLst>
                                </p:cTn>
                              </p:par>
                            </p:childTnLst>
                          </p:cTn>
                        </p:par>
                        <p:par>
                          <p:cTn id="27" fill="hold">
                            <p:stCondLst>
                              <p:cond delay="24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4</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9305920" cy="1015663"/>
          </a:xfrm>
          <a:prstGeom prst="rect">
            <a:avLst/>
          </a:prstGeom>
          <a:noFill/>
        </p:spPr>
        <p:txBody>
          <a:bodyPr wrap="square" rtlCol="0">
            <a:spAutoFit/>
          </a:bodyPr>
          <a:lstStyle/>
          <a:p>
            <a:pPr algn="ctr"/>
            <a:r>
              <a:rPr lang="en-US" altLang="zh-CN" sz="6000" b="1" dirty="0">
                <a:solidFill>
                  <a:srgbClr val="CB183B"/>
                </a:solidFill>
                <a:latin typeface="Times New Roman" pitchFamily="18" charset="0"/>
                <a:cs typeface="Times New Roman" pitchFamily="18" charset="0"/>
                <a:sym typeface="+mn-lt"/>
              </a:rPr>
              <a:t>THỰC HÀNH TRAO ĐỔI</a:t>
            </a:r>
            <a:endParaRPr lang="zh-CN" altLang="en-US" sz="60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2183419362"/>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251018" y="391162"/>
            <a:ext cx="5506768" cy="584775"/>
          </a:xfrm>
          <a:prstGeom prst="rect">
            <a:avLst/>
          </a:prstGeom>
          <a:noFill/>
        </p:spPr>
        <p:txBody>
          <a:bodyPr wrap="square" rtlCol="0">
            <a:spAutoFit/>
          </a:bodyPr>
          <a:lstStyle/>
          <a:p>
            <a:pPr algn="ctr"/>
            <a:r>
              <a:rPr lang="en-US" altLang="zh-CN" sz="3200" b="1">
                <a:solidFill>
                  <a:srgbClr val="CC0000"/>
                </a:solidFill>
                <a:cs typeface="+mn-ea"/>
                <a:sym typeface="+mn-lt"/>
              </a:rPr>
              <a:t>THỰC HÀNH TRAO ĐỔI</a:t>
            </a:r>
            <a:endParaRPr lang="zh-CN" altLang="en-US" sz="3200" b="1" dirty="0">
              <a:solidFill>
                <a:srgbClr val="CC0000"/>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5" name="图片 4">
            <a:extLst>
              <a:ext uri="{FF2B5EF4-FFF2-40B4-BE49-F238E27FC236}">
                <a16:creationId xmlns:a16="http://schemas.microsoft.com/office/drawing/2014/main" id="{DC862A75-0EC6-4A5C-99CD-A0EB15139E13}"/>
              </a:ext>
            </a:extLst>
          </p:cNvPr>
          <p:cNvPicPr>
            <a:picLocks noChangeAspect="1"/>
          </p:cNvPicPr>
          <p:nvPr/>
        </p:nvPicPr>
        <p:blipFill>
          <a:blip r:embed="rId4"/>
          <a:stretch>
            <a:fillRect/>
          </a:stretch>
        </p:blipFill>
        <p:spPr>
          <a:xfrm>
            <a:off x="2053571" y="2410537"/>
            <a:ext cx="703937" cy="580598"/>
          </a:xfrm>
          <a:prstGeom prst="rect">
            <a:avLst/>
          </a:prstGeom>
        </p:spPr>
      </p:pic>
      <p:pic>
        <p:nvPicPr>
          <p:cNvPr id="6" name="图片 5">
            <a:extLst>
              <a:ext uri="{FF2B5EF4-FFF2-40B4-BE49-F238E27FC236}">
                <a16:creationId xmlns:a16="http://schemas.microsoft.com/office/drawing/2014/main" id="{08154B51-01D4-4435-9FA8-6C5220E38B77}"/>
              </a:ext>
            </a:extLst>
          </p:cNvPr>
          <p:cNvPicPr>
            <a:picLocks noChangeAspect="1"/>
          </p:cNvPicPr>
          <p:nvPr/>
        </p:nvPicPr>
        <p:blipFill>
          <a:blip r:embed="rId5"/>
          <a:stretch>
            <a:fillRect/>
          </a:stretch>
        </p:blipFill>
        <p:spPr>
          <a:xfrm>
            <a:off x="2558875" y="2037933"/>
            <a:ext cx="1332269" cy="662903"/>
          </a:xfrm>
          <a:prstGeom prst="rect">
            <a:avLst/>
          </a:prstGeom>
        </p:spPr>
      </p:pic>
      <p:pic>
        <p:nvPicPr>
          <p:cNvPr id="7" name="图片 6">
            <a:extLst>
              <a:ext uri="{FF2B5EF4-FFF2-40B4-BE49-F238E27FC236}">
                <a16:creationId xmlns:a16="http://schemas.microsoft.com/office/drawing/2014/main" id="{EC401102-F7EB-4883-81E7-4FF23F6E3500}"/>
              </a:ext>
            </a:extLst>
          </p:cNvPr>
          <p:cNvPicPr>
            <a:picLocks noChangeAspect="1"/>
          </p:cNvPicPr>
          <p:nvPr/>
        </p:nvPicPr>
        <p:blipFill>
          <a:blip r:embed="rId6"/>
          <a:stretch>
            <a:fillRect/>
          </a:stretch>
        </p:blipFill>
        <p:spPr>
          <a:xfrm>
            <a:off x="2461958" y="3084204"/>
            <a:ext cx="1410255" cy="571916"/>
          </a:xfrm>
          <a:prstGeom prst="rect">
            <a:avLst/>
          </a:prstGeom>
        </p:spPr>
      </p:pic>
      <p:sp>
        <p:nvSpPr>
          <p:cNvPr id="8" name="文本框 7">
            <a:extLst>
              <a:ext uri="{FF2B5EF4-FFF2-40B4-BE49-F238E27FC236}">
                <a16:creationId xmlns:a16="http://schemas.microsoft.com/office/drawing/2014/main" id="{A0FBA709-7ADA-4829-B5FC-963396AEC836}"/>
              </a:ext>
            </a:extLst>
          </p:cNvPr>
          <p:cNvSpPr txBox="1"/>
          <p:nvPr/>
        </p:nvSpPr>
        <p:spPr>
          <a:xfrm>
            <a:off x="2646193" y="2633396"/>
            <a:ext cx="1378634" cy="461665"/>
          </a:xfrm>
          <a:prstGeom prst="rect">
            <a:avLst/>
          </a:prstGeom>
          <a:noFill/>
        </p:spPr>
        <p:txBody>
          <a:bodyPr wrap="square" rtlCol="0">
            <a:spAutoFit/>
          </a:bodyPr>
          <a:lstStyle/>
          <a:p>
            <a:pPr algn="ctr"/>
            <a:r>
              <a:rPr lang="vi-VN" altLang="zh-CN" sz="2400" b="1">
                <a:solidFill>
                  <a:srgbClr val="EC9309"/>
                </a:solidFill>
                <a:cs typeface="+mn-ea"/>
                <a:sym typeface="+mn-lt"/>
              </a:rPr>
              <a:t>Bướ</a:t>
            </a:r>
            <a:r>
              <a:rPr lang="en-US" altLang="zh-CN" sz="2400" b="1">
                <a:solidFill>
                  <a:srgbClr val="EC9309"/>
                </a:solidFill>
                <a:cs typeface="+mn-ea"/>
                <a:sym typeface="+mn-lt"/>
              </a:rPr>
              <a:t>c 1 </a:t>
            </a:r>
            <a:endParaRPr lang="zh-CN" altLang="en-US" sz="2400" b="1" dirty="0">
              <a:solidFill>
                <a:srgbClr val="EC9309"/>
              </a:solidFill>
              <a:cs typeface="+mn-ea"/>
              <a:sym typeface="+mn-lt"/>
            </a:endParaRPr>
          </a:p>
        </p:txBody>
      </p:sp>
      <p:sp>
        <p:nvSpPr>
          <p:cNvPr id="9" name="文本框 8">
            <a:extLst>
              <a:ext uri="{FF2B5EF4-FFF2-40B4-BE49-F238E27FC236}">
                <a16:creationId xmlns:a16="http://schemas.microsoft.com/office/drawing/2014/main" id="{3064C321-468F-40C8-B2D8-AA8971E470C4}"/>
              </a:ext>
            </a:extLst>
          </p:cNvPr>
          <p:cNvSpPr txBox="1"/>
          <p:nvPr/>
        </p:nvSpPr>
        <p:spPr>
          <a:xfrm>
            <a:off x="5625768" y="2622539"/>
            <a:ext cx="1378634" cy="461665"/>
          </a:xfrm>
          <a:prstGeom prst="rect">
            <a:avLst/>
          </a:prstGeom>
          <a:noFill/>
        </p:spPr>
        <p:txBody>
          <a:bodyPr wrap="square" rtlCol="0">
            <a:spAutoFit/>
          </a:bodyPr>
          <a:lstStyle/>
          <a:p>
            <a:pPr algn="ctr"/>
            <a:r>
              <a:rPr lang="en-US" altLang="zh-CN" sz="2400" b="1">
                <a:solidFill>
                  <a:srgbClr val="EC9309"/>
                </a:solidFill>
                <a:cs typeface="+mn-ea"/>
                <a:sym typeface="+mn-lt"/>
              </a:rPr>
              <a:t>Bước 2</a:t>
            </a:r>
            <a:endParaRPr lang="zh-CN" altLang="en-US" sz="2400" b="1" dirty="0">
              <a:solidFill>
                <a:srgbClr val="EC9309"/>
              </a:solidFill>
              <a:cs typeface="+mn-ea"/>
              <a:sym typeface="+mn-lt"/>
            </a:endParaRPr>
          </a:p>
        </p:txBody>
      </p:sp>
      <p:sp>
        <p:nvSpPr>
          <p:cNvPr id="10" name="文本框 9">
            <a:extLst>
              <a:ext uri="{FF2B5EF4-FFF2-40B4-BE49-F238E27FC236}">
                <a16:creationId xmlns:a16="http://schemas.microsoft.com/office/drawing/2014/main" id="{60722587-A1E2-40C0-A87B-3109886DFA5A}"/>
              </a:ext>
            </a:extLst>
          </p:cNvPr>
          <p:cNvSpPr txBox="1"/>
          <p:nvPr/>
        </p:nvSpPr>
        <p:spPr>
          <a:xfrm>
            <a:off x="8555929" y="2607324"/>
            <a:ext cx="1749011" cy="461665"/>
          </a:xfrm>
          <a:prstGeom prst="rect">
            <a:avLst/>
          </a:prstGeom>
          <a:noFill/>
        </p:spPr>
        <p:txBody>
          <a:bodyPr wrap="square" rtlCol="0">
            <a:spAutoFit/>
          </a:bodyPr>
          <a:lstStyle/>
          <a:p>
            <a:pPr algn="ctr"/>
            <a:r>
              <a:rPr lang="en-US" altLang="zh-CN" sz="2400" b="1">
                <a:solidFill>
                  <a:srgbClr val="EC9309"/>
                </a:solidFill>
                <a:cs typeface="+mn-ea"/>
                <a:sym typeface="+mn-lt"/>
              </a:rPr>
              <a:t>Trợ giúp</a:t>
            </a:r>
            <a:endParaRPr lang="zh-CN" altLang="en-US" sz="2400" b="1" dirty="0">
              <a:solidFill>
                <a:srgbClr val="EC9309"/>
              </a:solidFill>
              <a:cs typeface="+mn-ea"/>
              <a:sym typeface="+mn-lt"/>
            </a:endParaRPr>
          </a:p>
        </p:txBody>
      </p:sp>
      <p:sp>
        <p:nvSpPr>
          <p:cNvPr id="11" name="矩形 10">
            <a:extLst>
              <a:ext uri="{FF2B5EF4-FFF2-40B4-BE49-F238E27FC236}">
                <a16:creationId xmlns:a16="http://schemas.microsoft.com/office/drawing/2014/main" id="{C28398A4-C31A-4EBC-A7F3-C67C4BD3AFA8}"/>
              </a:ext>
            </a:extLst>
          </p:cNvPr>
          <p:cNvSpPr/>
          <p:nvPr/>
        </p:nvSpPr>
        <p:spPr>
          <a:xfrm>
            <a:off x="928985" y="4342441"/>
            <a:ext cx="3489578" cy="954107"/>
          </a:xfrm>
          <a:prstGeom prst="rect">
            <a:avLst/>
          </a:prstGeom>
        </p:spPr>
        <p:txBody>
          <a:bodyPr wrap="square">
            <a:spAutoFit/>
          </a:bodyPr>
          <a:lstStyle/>
          <a:p>
            <a:pPr lvl="0" algn="ctr"/>
            <a:r>
              <a:rPr lang="en-US" altLang="zh-CN" sz="2800" i="1">
                <a:solidFill>
                  <a:srgbClr val="2A8A71"/>
                </a:solidFill>
                <a:cs typeface="+mn-ea"/>
                <a:sym typeface="+mn-lt"/>
              </a:rPr>
              <a:t>Thống nhất dàn ý rồi viết ra nháp</a:t>
            </a:r>
            <a:endParaRPr lang="zh-CN" altLang="en-US" sz="2800" i="1" dirty="0">
              <a:solidFill>
                <a:srgbClr val="2A8A71"/>
              </a:solidFill>
              <a:cs typeface="+mn-ea"/>
              <a:sym typeface="+mn-lt"/>
            </a:endParaRPr>
          </a:p>
        </p:txBody>
      </p:sp>
      <p:sp>
        <p:nvSpPr>
          <p:cNvPr id="12" name="矩形 11">
            <a:extLst>
              <a:ext uri="{FF2B5EF4-FFF2-40B4-BE49-F238E27FC236}">
                <a16:creationId xmlns:a16="http://schemas.microsoft.com/office/drawing/2014/main" id="{C9411D8D-FD7E-458C-9164-F17D6C7990B2}"/>
              </a:ext>
            </a:extLst>
          </p:cNvPr>
          <p:cNvSpPr/>
          <p:nvPr/>
        </p:nvSpPr>
        <p:spPr>
          <a:xfrm>
            <a:off x="347584" y="3611097"/>
            <a:ext cx="4228747"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Chọn bạn cùng trao đổi</a:t>
            </a:r>
            <a:endParaRPr lang="zh-CN" altLang="en-US" sz="2800" b="1" dirty="0">
              <a:solidFill>
                <a:srgbClr val="9E1A3B"/>
              </a:solidFill>
              <a:cs typeface="+mn-ea"/>
              <a:sym typeface="+mn-lt"/>
            </a:endParaRPr>
          </a:p>
        </p:txBody>
      </p:sp>
      <p:sp>
        <p:nvSpPr>
          <p:cNvPr id="13" name="矩形 12">
            <a:extLst>
              <a:ext uri="{FF2B5EF4-FFF2-40B4-BE49-F238E27FC236}">
                <a16:creationId xmlns:a16="http://schemas.microsoft.com/office/drawing/2014/main" id="{6A5AD478-6BAF-4ED1-B823-A79B59D55BE4}"/>
              </a:ext>
            </a:extLst>
          </p:cNvPr>
          <p:cNvSpPr/>
          <p:nvPr/>
        </p:nvSpPr>
        <p:spPr>
          <a:xfrm>
            <a:off x="4727508" y="5054347"/>
            <a:ext cx="2745144" cy="1384995"/>
          </a:xfrm>
          <a:prstGeom prst="rect">
            <a:avLst/>
          </a:prstGeom>
        </p:spPr>
        <p:txBody>
          <a:bodyPr wrap="square">
            <a:spAutoFit/>
          </a:bodyPr>
          <a:lstStyle/>
          <a:p>
            <a:pPr lvl="0" algn="ctr"/>
            <a:r>
              <a:rPr lang="en-US" altLang="zh-CN" sz="2800" i="1">
                <a:solidFill>
                  <a:srgbClr val="2A8A71"/>
                </a:solidFill>
                <a:cs typeface="+mn-ea"/>
                <a:sym typeface="+mn-lt"/>
              </a:rPr>
              <a:t>Lần lượt đổi vai, nhận xét, góp ý để hoàn thiện</a:t>
            </a:r>
            <a:endParaRPr lang="zh-CN" altLang="en-US" sz="2800" i="1" dirty="0">
              <a:solidFill>
                <a:srgbClr val="2A8A71"/>
              </a:solidFill>
              <a:cs typeface="+mn-ea"/>
              <a:sym typeface="+mn-lt"/>
            </a:endParaRPr>
          </a:p>
        </p:txBody>
      </p:sp>
      <p:sp>
        <p:nvSpPr>
          <p:cNvPr id="14" name="矩形 13">
            <a:extLst>
              <a:ext uri="{FF2B5EF4-FFF2-40B4-BE49-F238E27FC236}">
                <a16:creationId xmlns:a16="http://schemas.microsoft.com/office/drawing/2014/main" id="{D42180EB-20AE-409F-BCC3-E3540D18CC6A}"/>
              </a:ext>
            </a:extLst>
          </p:cNvPr>
          <p:cNvSpPr/>
          <p:nvPr/>
        </p:nvSpPr>
        <p:spPr>
          <a:xfrm>
            <a:off x="4956286" y="3696242"/>
            <a:ext cx="2127443" cy="1305165"/>
          </a:xfrm>
          <a:prstGeom prst="rect">
            <a:avLst/>
          </a:prstGeom>
        </p:spPr>
        <p:txBody>
          <a:bodyPr wrap="square">
            <a:spAutoFit/>
          </a:bodyPr>
          <a:lstStyle/>
          <a:p>
            <a:pPr lvl="0" algn="ctr">
              <a:lnSpc>
                <a:spcPct val="150000"/>
              </a:lnSpc>
            </a:pPr>
            <a:r>
              <a:rPr lang="en-US" altLang="zh-CN" sz="2800" b="1">
                <a:solidFill>
                  <a:srgbClr val="9E1A3B"/>
                </a:solidFill>
                <a:cs typeface="+mn-ea"/>
                <a:sym typeface="+mn-lt"/>
              </a:rPr>
              <a:t>Thực hành trao đổi </a:t>
            </a:r>
            <a:endParaRPr lang="zh-CN" altLang="en-US" sz="2800" b="1" dirty="0">
              <a:solidFill>
                <a:srgbClr val="9E1A3B"/>
              </a:solidFill>
              <a:cs typeface="+mn-ea"/>
              <a:sym typeface="+mn-lt"/>
            </a:endParaRPr>
          </a:p>
        </p:txBody>
      </p:sp>
      <p:sp>
        <p:nvSpPr>
          <p:cNvPr id="15" name="矩形 14">
            <a:extLst>
              <a:ext uri="{FF2B5EF4-FFF2-40B4-BE49-F238E27FC236}">
                <a16:creationId xmlns:a16="http://schemas.microsoft.com/office/drawing/2014/main" id="{6AB0CFA0-5247-45BF-89E7-70DDEB28A2F9}"/>
              </a:ext>
            </a:extLst>
          </p:cNvPr>
          <p:cNvSpPr/>
          <p:nvPr/>
        </p:nvSpPr>
        <p:spPr>
          <a:xfrm>
            <a:off x="7621452" y="4579568"/>
            <a:ext cx="3260852" cy="954107"/>
          </a:xfrm>
          <a:prstGeom prst="rect">
            <a:avLst/>
          </a:prstGeom>
        </p:spPr>
        <p:txBody>
          <a:bodyPr wrap="square">
            <a:spAutoFit/>
          </a:bodyPr>
          <a:lstStyle/>
          <a:p>
            <a:pPr lvl="0" algn="ctr"/>
            <a:r>
              <a:rPr lang="en-US" altLang="zh-CN" sz="2800" i="1">
                <a:solidFill>
                  <a:srgbClr val="2A8A71"/>
                </a:solidFill>
                <a:cs typeface="+mn-ea"/>
                <a:sym typeface="+mn-lt"/>
              </a:rPr>
              <a:t>Nhờ thầy cô giúp đỡ (nếu cần)</a:t>
            </a:r>
            <a:endParaRPr lang="zh-CN" altLang="en-US" sz="2800" i="1" dirty="0">
              <a:solidFill>
                <a:srgbClr val="2A8A71"/>
              </a:solidFill>
              <a:cs typeface="+mn-ea"/>
              <a:sym typeface="+mn-lt"/>
            </a:endParaRPr>
          </a:p>
        </p:txBody>
      </p:sp>
      <p:sp>
        <p:nvSpPr>
          <p:cNvPr id="16" name="矩形 15">
            <a:extLst>
              <a:ext uri="{FF2B5EF4-FFF2-40B4-BE49-F238E27FC236}">
                <a16:creationId xmlns:a16="http://schemas.microsoft.com/office/drawing/2014/main" id="{10BE8691-BD5B-472C-B17E-8CA74BB279DA}"/>
              </a:ext>
            </a:extLst>
          </p:cNvPr>
          <p:cNvSpPr/>
          <p:nvPr/>
        </p:nvSpPr>
        <p:spPr>
          <a:xfrm>
            <a:off x="7213370" y="3759159"/>
            <a:ext cx="3410679" cy="658835"/>
          </a:xfrm>
          <a:prstGeom prst="rect">
            <a:avLst/>
          </a:prstGeom>
        </p:spPr>
        <p:txBody>
          <a:bodyPr wrap="square">
            <a:spAutoFit/>
          </a:bodyPr>
          <a:lstStyle/>
          <a:p>
            <a:pPr lvl="0" algn="r">
              <a:lnSpc>
                <a:spcPct val="150000"/>
              </a:lnSpc>
            </a:pPr>
            <a:r>
              <a:rPr lang="en-US" altLang="zh-CN" sz="2800" b="1">
                <a:solidFill>
                  <a:srgbClr val="9E1A3B"/>
                </a:solidFill>
                <a:cs typeface="+mn-ea"/>
                <a:sym typeface="+mn-lt"/>
              </a:rPr>
              <a:t>Yêu cầu trợ giúp</a:t>
            </a:r>
            <a:endParaRPr lang="zh-CN" altLang="en-US" sz="2800" b="1" dirty="0">
              <a:solidFill>
                <a:srgbClr val="9E1A3B"/>
              </a:solidFill>
              <a:cs typeface="+mn-ea"/>
              <a:sym typeface="+mn-lt"/>
            </a:endParaRPr>
          </a:p>
        </p:txBody>
      </p:sp>
      <p:pic>
        <p:nvPicPr>
          <p:cNvPr id="17" name="图片 16">
            <a:extLst>
              <a:ext uri="{FF2B5EF4-FFF2-40B4-BE49-F238E27FC236}">
                <a16:creationId xmlns:a16="http://schemas.microsoft.com/office/drawing/2014/main" id="{5AF81159-69FA-4180-A5D2-66D7126B7480}"/>
              </a:ext>
            </a:extLst>
          </p:cNvPr>
          <p:cNvPicPr>
            <a:picLocks noChangeAspect="1"/>
          </p:cNvPicPr>
          <p:nvPr/>
        </p:nvPicPr>
        <p:blipFill>
          <a:blip r:embed="rId4"/>
          <a:stretch>
            <a:fillRect/>
          </a:stretch>
        </p:blipFill>
        <p:spPr>
          <a:xfrm>
            <a:off x="5017282" y="2410537"/>
            <a:ext cx="703937" cy="580598"/>
          </a:xfrm>
          <a:prstGeom prst="rect">
            <a:avLst/>
          </a:prstGeom>
        </p:spPr>
      </p:pic>
      <p:pic>
        <p:nvPicPr>
          <p:cNvPr id="18" name="图片 17">
            <a:extLst>
              <a:ext uri="{FF2B5EF4-FFF2-40B4-BE49-F238E27FC236}">
                <a16:creationId xmlns:a16="http://schemas.microsoft.com/office/drawing/2014/main" id="{173493F9-D37C-45DE-9C98-1665A6C65FBC}"/>
              </a:ext>
            </a:extLst>
          </p:cNvPr>
          <p:cNvPicPr>
            <a:picLocks noChangeAspect="1"/>
          </p:cNvPicPr>
          <p:nvPr/>
        </p:nvPicPr>
        <p:blipFill>
          <a:blip r:embed="rId5"/>
          <a:stretch>
            <a:fillRect/>
          </a:stretch>
        </p:blipFill>
        <p:spPr>
          <a:xfrm>
            <a:off x="5522586" y="2037933"/>
            <a:ext cx="1332269" cy="662903"/>
          </a:xfrm>
          <a:prstGeom prst="rect">
            <a:avLst/>
          </a:prstGeom>
        </p:spPr>
      </p:pic>
      <p:pic>
        <p:nvPicPr>
          <p:cNvPr id="19" name="图片 18">
            <a:extLst>
              <a:ext uri="{FF2B5EF4-FFF2-40B4-BE49-F238E27FC236}">
                <a16:creationId xmlns:a16="http://schemas.microsoft.com/office/drawing/2014/main" id="{9D117CA1-4B69-430D-A66A-BDB789EC4A0D}"/>
              </a:ext>
            </a:extLst>
          </p:cNvPr>
          <p:cNvPicPr>
            <a:picLocks noChangeAspect="1"/>
          </p:cNvPicPr>
          <p:nvPr/>
        </p:nvPicPr>
        <p:blipFill>
          <a:blip r:embed="rId6"/>
          <a:stretch>
            <a:fillRect/>
          </a:stretch>
        </p:blipFill>
        <p:spPr>
          <a:xfrm>
            <a:off x="5425669" y="3084204"/>
            <a:ext cx="1410255" cy="571916"/>
          </a:xfrm>
          <a:prstGeom prst="rect">
            <a:avLst/>
          </a:prstGeom>
        </p:spPr>
      </p:pic>
      <p:pic>
        <p:nvPicPr>
          <p:cNvPr id="20" name="图片 19">
            <a:extLst>
              <a:ext uri="{FF2B5EF4-FFF2-40B4-BE49-F238E27FC236}">
                <a16:creationId xmlns:a16="http://schemas.microsoft.com/office/drawing/2014/main" id="{92A70AB7-F711-4A62-8B78-9EEB7D4BF5A7}"/>
              </a:ext>
            </a:extLst>
          </p:cNvPr>
          <p:cNvPicPr>
            <a:picLocks noChangeAspect="1"/>
          </p:cNvPicPr>
          <p:nvPr/>
        </p:nvPicPr>
        <p:blipFill>
          <a:blip r:embed="rId4"/>
          <a:stretch>
            <a:fillRect/>
          </a:stretch>
        </p:blipFill>
        <p:spPr>
          <a:xfrm>
            <a:off x="7980994" y="2410537"/>
            <a:ext cx="703937" cy="580598"/>
          </a:xfrm>
          <a:prstGeom prst="rect">
            <a:avLst/>
          </a:prstGeom>
        </p:spPr>
      </p:pic>
      <p:pic>
        <p:nvPicPr>
          <p:cNvPr id="21" name="图片 20">
            <a:extLst>
              <a:ext uri="{FF2B5EF4-FFF2-40B4-BE49-F238E27FC236}">
                <a16:creationId xmlns:a16="http://schemas.microsoft.com/office/drawing/2014/main" id="{79FCF8F0-2265-4C4C-9E75-88C9AADBAB0B}"/>
              </a:ext>
            </a:extLst>
          </p:cNvPr>
          <p:cNvPicPr>
            <a:picLocks noChangeAspect="1"/>
          </p:cNvPicPr>
          <p:nvPr/>
        </p:nvPicPr>
        <p:blipFill>
          <a:blip r:embed="rId5"/>
          <a:stretch>
            <a:fillRect/>
          </a:stretch>
        </p:blipFill>
        <p:spPr>
          <a:xfrm>
            <a:off x="8486298" y="2037933"/>
            <a:ext cx="1332269" cy="662903"/>
          </a:xfrm>
          <a:prstGeom prst="rect">
            <a:avLst/>
          </a:prstGeom>
        </p:spPr>
      </p:pic>
      <p:pic>
        <p:nvPicPr>
          <p:cNvPr id="22" name="图片 21">
            <a:extLst>
              <a:ext uri="{FF2B5EF4-FFF2-40B4-BE49-F238E27FC236}">
                <a16:creationId xmlns:a16="http://schemas.microsoft.com/office/drawing/2014/main" id="{29CFAC61-0BBA-4D01-8612-7D55CE2A2F18}"/>
              </a:ext>
            </a:extLst>
          </p:cNvPr>
          <p:cNvPicPr>
            <a:picLocks noChangeAspect="1"/>
          </p:cNvPicPr>
          <p:nvPr/>
        </p:nvPicPr>
        <p:blipFill>
          <a:blip r:embed="rId6"/>
          <a:stretch>
            <a:fillRect/>
          </a:stretch>
        </p:blipFill>
        <p:spPr>
          <a:xfrm>
            <a:off x="8389381" y="3084204"/>
            <a:ext cx="1410255" cy="571916"/>
          </a:xfrm>
          <a:prstGeom prst="rect">
            <a:avLst/>
          </a:prstGeom>
        </p:spPr>
      </p:pic>
      <p:cxnSp>
        <p:nvCxnSpPr>
          <p:cNvPr id="23" name="直接连接符 22">
            <a:extLst>
              <a:ext uri="{FF2B5EF4-FFF2-40B4-BE49-F238E27FC236}">
                <a16:creationId xmlns:a16="http://schemas.microsoft.com/office/drawing/2014/main" id="{D1DE4BCC-C223-4933-82CC-688BC787D552}"/>
              </a:ext>
            </a:extLst>
          </p:cNvPr>
          <p:cNvCxnSpPr/>
          <p:nvPr/>
        </p:nvCxnSpPr>
        <p:spPr>
          <a:xfrm>
            <a:off x="4540767" y="2239058"/>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4AE88EC-1052-48A6-91A3-8ED56D50C1B6}"/>
              </a:ext>
            </a:extLst>
          </p:cNvPr>
          <p:cNvCxnSpPr/>
          <p:nvPr/>
        </p:nvCxnSpPr>
        <p:spPr>
          <a:xfrm>
            <a:off x="7472652" y="2248580"/>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717998"/>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20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700"/>
                            </p:stCondLst>
                            <p:childTnLst>
                              <p:par>
                                <p:cTn id="22" presetID="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200"/>
                            </p:stCondLst>
                            <p:childTnLst>
                              <p:par>
                                <p:cTn id="30" presetID="1"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2200"/>
                            </p:stCondLst>
                            <p:childTnLst>
                              <p:par>
                                <p:cTn id="33" presetID="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par>
                          <p:cTn id="41" fill="hold">
                            <p:stCondLst>
                              <p:cond delay="2700"/>
                            </p:stCondLst>
                            <p:childTnLst>
                              <p:par>
                                <p:cTn id="42" presetID="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3200"/>
                            </p:stCondLst>
                            <p:childTnLst>
                              <p:par>
                                <p:cTn id="50" presetID="1"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par>
                          <p:cTn id="52" fill="hold">
                            <p:stCondLst>
                              <p:cond delay="3200"/>
                            </p:stCondLst>
                            <p:childTnLst>
                              <p:par>
                                <p:cTn id="53" presetID="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37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anim calcmode="lin" valueType="num">
                                      <p:cBhvr>
                                        <p:cTn id="74" dur="500" fill="hold"/>
                                        <p:tgtEl>
                                          <p:spTgt spid="12"/>
                                        </p:tgtEl>
                                        <p:attrNameLst>
                                          <p:attrName>ppt_x</p:attrName>
                                        </p:attrNameLst>
                                      </p:cBhvr>
                                      <p:tavLst>
                                        <p:tav tm="0">
                                          <p:val>
                                            <p:strVal val="#ppt_x"/>
                                          </p:val>
                                        </p:tav>
                                        <p:tav tm="100000">
                                          <p:val>
                                            <p:strVal val="#ppt_x"/>
                                          </p:val>
                                        </p:tav>
                                      </p:tavLst>
                                    </p:anim>
                                    <p:anim calcmode="lin" valueType="num">
                                      <p:cBhvr>
                                        <p:cTn id="75" dur="500" fill="hold"/>
                                        <p:tgtEl>
                                          <p:spTgt spid="12"/>
                                        </p:tgtEl>
                                        <p:attrNameLst>
                                          <p:attrName>ppt_y</p:attrName>
                                        </p:attrNameLst>
                                      </p:cBhvr>
                                      <p:tavLst>
                                        <p:tav tm="0">
                                          <p:val>
                                            <p:strVal val="#ppt_y+.1"/>
                                          </p:val>
                                        </p:tav>
                                        <p:tav tm="100000">
                                          <p:val>
                                            <p:strVal val="#ppt_y"/>
                                          </p:val>
                                        </p:tav>
                                      </p:tavLst>
                                    </p:anim>
                                  </p:childTnLst>
                                </p:cTn>
                              </p:par>
                            </p:childTnLst>
                          </p:cTn>
                        </p:par>
                        <p:par>
                          <p:cTn id="76" fill="hold">
                            <p:stCondLst>
                              <p:cond delay="500"/>
                            </p:stCondLst>
                            <p:childTnLst>
                              <p:par>
                                <p:cTn id="77" presetID="47"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anim calcmode="lin" valueType="num">
                                      <p:cBhvr>
                                        <p:cTn id="87" dur="500" fill="hold"/>
                                        <p:tgtEl>
                                          <p:spTgt spid="14"/>
                                        </p:tgtEl>
                                        <p:attrNameLst>
                                          <p:attrName>ppt_x</p:attrName>
                                        </p:attrNameLst>
                                      </p:cBhvr>
                                      <p:tavLst>
                                        <p:tav tm="0">
                                          <p:val>
                                            <p:strVal val="#ppt_x"/>
                                          </p:val>
                                        </p:tav>
                                        <p:tav tm="100000">
                                          <p:val>
                                            <p:strVal val="#ppt_x"/>
                                          </p:val>
                                        </p:tav>
                                      </p:tavLst>
                                    </p:anim>
                                    <p:anim calcmode="lin" valueType="num">
                                      <p:cBhvr>
                                        <p:cTn id="88" dur="500" fill="hold"/>
                                        <p:tgtEl>
                                          <p:spTgt spid="14"/>
                                        </p:tgtEl>
                                        <p:attrNameLst>
                                          <p:attrName>ppt_y</p:attrName>
                                        </p:attrNameLst>
                                      </p:cBhvr>
                                      <p:tavLst>
                                        <p:tav tm="0">
                                          <p:val>
                                            <p:strVal val="#ppt_y+.1"/>
                                          </p:val>
                                        </p:tav>
                                        <p:tav tm="100000">
                                          <p:val>
                                            <p:strVal val="#ppt_y"/>
                                          </p:val>
                                        </p:tav>
                                      </p:tavLst>
                                    </p:anim>
                                  </p:childTnLst>
                                </p:cTn>
                              </p:par>
                            </p:childTnLst>
                          </p:cTn>
                        </p:par>
                        <p:par>
                          <p:cTn id="89" fill="hold">
                            <p:stCondLst>
                              <p:cond delay="500"/>
                            </p:stCondLst>
                            <p:childTnLst>
                              <p:par>
                                <p:cTn id="90" presetID="47" presetClass="entr" presetSubtype="0"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anim calcmode="lin" valueType="num">
                                      <p:cBhvr>
                                        <p:cTn id="93" dur="500" fill="hold"/>
                                        <p:tgtEl>
                                          <p:spTgt spid="13"/>
                                        </p:tgtEl>
                                        <p:attrNameLst>
                                          <p:attrName>ppt_x</p:attrName>
                                        </p:attrNameLst>
                                      </p:cBhvr>
                                      <p:tavLst>
                                        <p:tav tm="0">
                                          <p:val>
                                            <p:strVal val="#ppt_x"/>
                                          </p:val>
                                        </p:tav>
                                        <p:tav tm="100000">
                                          <p:val>
                                            <p:strVal val="#ppt_x"/>
                                          </p:val>
                                        </p:tav>
                                      </p:tavLst>
                                    </p:anim>
                                    <p:anim calcmode="lin" valueType="num">
                                      <p:cBhvr>
                                        <p:cTn id="9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anim calcmode="lin" valueType="num">
                                      <p:cBhvr>
                                        <p:cTn id="100" dur="500" fill="hold"/>
                                        <p:tgtEl>
                                          <p:spTgt spid="16"/>
                                        </p:tgtEl>
                                        <p:attrNameLst>
                                          <p:attrName>ppt_x</p:attrName>
                                        </p:attrNameLst>
                                      </p:cBhvr>
                                      <p:tavLst>
                                        <p:tav tm="0">
                                          <p:val>
                                            <p:strVal val="#ppt_x"/>
                                          </p:val>
                                        </p:tav>
                                        <p:tav tm="100000">
                                          <p:val>
                                            <p:strVal val="#ppt_x"/>
                                          </p:val>
                                        </p:tav>
                                      </p:tavLst>
                                    </p:anim>
                                    <p:anim calcmode="lin" valueType="num">
                                      <p:cBhvr>
                                        <p:cTn id="101" dur="500" fill="hold"/>
                                        <p:tgtEl>
                                          <p:spTgt spid="1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7" presetClass="entr" presetSubtype="0"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anim calcmode="lin" valueType="num">
                                      <p:cBhvr>
                                        <p:cTn id="106" dur="500" fill="hold"/>
                                        <p:tgtEl>
                                          <p:spTgt spid="15"/>
                                        </p:tgtEl>
                                        <p:attrNameLst>
                                          <p:attrName>ppt_x</p:attrName>
                                        </p:attrNameLst>
                                      </p:cBhvr>
                                      <p:tavLst>
                                        <p:tav tm="0">
                                          <p:val>
                                            <p:strVal val="#ppt_x"/>
                                          </p:val>
                                        </p:tav>
                                        <p:tav tm="100000">
                                          <p:val>
                                            <p:strVal val="#ppt_x"/>
                                          </p:val>
                                        </p:tav>
                                      </p:tavLst>
                                    </p:anim>
                                    <p:anim calcmode="lin" valueType="num">
                                      <p:cBhvr>
                                        <p:cTn id="10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5</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923330"/>
          </a:xfrm>
          <a:prstGeom prst="rect">
            <a:avLst/>
          </a:prstGeom>
          <a:noFill/>
        </p:spPr>
        <p:txBody>
          <a:bodyPr wrap="square" rtlCol="0">
            <a:spAutoFit/>
          </a:bodyPr>
          <a:lstStyle/>
          <a:p>
            <a:pPr algn="ctr"/>
            <a:r>
              <a:rPr lang="en-US" altLang="zh-CN" sz="5400" b="1" dirty="0">
                <a:solidFill>
                  <a:srgbClr val="CB183B"/>
                </a:solidFill>
                <a:latin typeface="Times New Roman" pitchFamily="18" charset="0"/>
                <a:cs typeface="Times New Roman" pitchFamily="18" charset="0"/>
                <a:sym typeface="+mn-lt"/>
              </a:rPr>
              <a:t>TRÌNH BÀY - NHẬN XÉT</a:t>
            </a:r>
            <a:endParaRPr lang="zh-CN" altLang="en-US" sz="54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58772885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595" y="1051450"/>
            <a:ext cx="9935733" cy="1569660"/>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9600" b="1" cap="none" spc="0">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THUYẾT PHỤC </a:t>
            </a:r>
            <a:r>
              <a:rPr lang="en-US" sz="96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 gì?</a:t>
            </a:r>
          </a:p>
        </p:txBody>
      </p:sp>
      <p:sp>
        <p:nvSpPr>
          <p:cNvPr id="3" name="Rectangle 2"/>
          <p:cNvSpPr/>
          <p:nvPr/>
        </p:nvSpPr>
        <p:spPr>
          <a:xfrm>
            <a:off x="1227343" y="2913498"/>
            <a:ext cx="9650231" cy="3416320"/>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Làm cho người ta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thấy đúng, thấy hay mà </a:t>
            </a:r>
          </a:p>
          <a:p>
            <a:pPr algn="ctr"/>
            <a:r>
              <a:rPr lang="en-US" sz="7200">
                <a:ln w="0"/>
                <a:solidFill>
                  <a:srgbClr val="CE102F"/>
                </a:solidFill>
                <a:effectLst>
                  <a:outerShdw blurRad="38100" dist="19050" dir="2700000" algn="tl" rotWithShape="0">
                    <a:schemeClr val="dk1">
                      <a:alpha val="40000"/>
                    </a:schemeClr>
                  </a:outerShdw>
                </a:effectLst>
                <a:latin typeface="UTM Beautiful Caps" panose="02040603050506020204" pitchFamily="18" charset="0"/>
              </a:rPr>
              <a:t>tin theo, làm theo.</a:t>
            </a:r>
          </a:p>
        </p:txBody>
      </p:sp>
    </p:spTree>
    <p:extLst>
      <p:ext uri="{BB962C8B-B14F-4D97-AF65-F5344CB8AC3E}">
        <p14:creationId xmlns:p14="http://schemas.microsoft.com/office/powerpoint/2010/main" val="3673278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397615" y="422800"/>
            <a:ext cx="5580207" cy="584775"/>
          </a:xfrm>
          <a:prstGeom prst="rect">
            <a:avLst/>
          </a:prstGeom>
          <a:noFill/>
        </p:spPr>
        <p:txBody>
          <a:bodyPr wrap="square" rtlCol="0">
            <a:spAutoFit/>
          </a:bodyPr>
          <a:lstStyle/>
          <a:p>
            <a:pPr algn="ctr"/>
            <a:r>
              <a:rPr lang="en-US" altLang="zh-CN" sz="3200" b="1">
                <a:solidFill>
                  <a:srgbClr val="C00000"/>
                </a:solidFill>
                <a:cs typeface="+mn-ea"/>
                <a:sym typeface="+mn-lt"/>
              </a:rPr>
              <a:t>CÁC TIÊU CHÍ NHẬN XÉT</a:t>
            </a:r>
            <a:endParaRPr lang="zh-CN" altLang="en-US" sz="3200" b="1" dirty="0">
              <a:solidFill>
                <a:srgbClr val="C00000"/>
              </a:solidFill>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sp>
        <p:nvSpPr>
          <p:cNvPr id="5" name="任意多边形: 形状 4">
            <a:extLst>
              <a:ext uri="{FF2B5EF4-FFF2-40B4-BE49-F238E27FC236}">
                <a16:creationId xmlns:a16="http://schemas.microsoft.com/office/drawing/2014/main" id="{F43488CC-8CA4-4C23-A59C-0F7E4349358D}"/>
              </a:ext>
            </a:extLst>
          </p:cNvPr>
          <p:cNvSpPr/>
          <p:nvPr/>
        </p:nvSpPr>
        <p:spPr>
          <a:xfrm>
            <a:off x="401806" y="2412236"/>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7" name="矩形 6">
            <a:extLst>
              <a:ext uri="{FF2B5EF4-FFF2-40B4-BE49-F238E27FC236}">
                <a16:creationId xmlns:a16="http://schemas.microsoft.com/office/drawing/2014/main" id="{E2B59596-1EDE-4A43-B4DE-6C7E71395C3A}"/>
              </a:ext>
            </a:extLst>
          </p:cNvPr>
          <p:cNvSpPr/>
          <p:nvPr/>
        </p:nvSpPr>
        <p:spPr>
          <a:xfrm>
            <a:off x="236407" y="3025334"/>
            <a:ext cx="4286554" cy="577850"/>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đúng đề tài không?</a:t>
            </a:r>
            <a:endParaRPr lang="zh-CN" altLang="en-US" sz="2400" i="1" dirty="0">
              <a:solidFill>
                <a:schemeClr val="accent5">
                  <a:lumMod val="50000"/>
                </a:schemeClr>
              </a:solidFill>
              <a:cs typeface="+mn-ea"/>
              <a:sym typeface="+mn-lt"/>
            </a:endParaRPr>
          </a:p>
        </p:txBody>
      </p:sp>
      <p:sp>
        <p:nvSpPr>
          <p:cNvPr id="8" name="矩形 7">
            <a:extLst>
              <a:ext uri="{FF2B5EF4-FFF2-40B4-BE49-F238E27FC236}">
                <a16:creationId xmlns:a16="http://schemas.microsoft.com/office/drawing/2014/main" id="{A0EC748F-0A55-4869-AEEF-F1188C856D97}"/>
              </a:ext>
            </a:extLst>
          </p:cNvPr>
          <p:cNvSpPr/>
          <p:nvPr/>
        </p:nvSpPr>
        <p:spPr>
          <a:xfrm>
            <a:off x="1324499" y="2248008"/>
            <a:ext cx="3552993" cy="738664"/>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Nội dung trao đổi</a:t>
            </a:r>
            <a:endParaRPr lang="zh-CN" altLang="en-US" sz="2800" b="1" dirty="0">
              <a:solidFill>
                <a:schemeClr val="accent2"/>
              </a:solidFill>
              <a:cs typeface="+mn-ea"/>
              <a:sym typeface="+mn-lt"/>
            </a:endParaRPr>
          </a:p>
        </p:txBody>
      </p:sp>
      <p:sp>
        <p:nvSpPr>
          <p:cNvPr id="11" name="任意多边形: 形状 10">
            <a:extLst>
              <a:ext uri="{FF2B5EF4-FFF2-40B4-BE49-F238E27FC236}">
                <a16:creationId xmlns:a16="http://schemas.microsoft.com/office/drawing/2014/main" id="{C6AA3B23-B4DF-4B6F-84D9-67521457C74C}"/>
              </a:ext>
            </a:extLst>
          </p:cNvPr>
          <p:cNvSpPr/>
          <p:nvPr/>
        </p:nvSpPr>
        <p:spPr>
          <a:xfrm flipH="1">
            <a:off x="8160730" y="2437311"/>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矩形 12">
            <a:extLst>
              <a:ext uri="{FF2B5EF4-FFF2-40B4-BE49-F238E27FC236}">
                <a16:creationId xmlns:a16="http://schemas.microsoft.com/office/drawing/2014/main" id="{F9E57E5D-CF4A-477B-BC92-DD552BF24C43}"/>
              </a:ext>
            </a:extLst>
          </p:cNvPr>
          <p:cNvSpPr/>
          <p:nvPr/>
        </p:nvSpPr>
        <p:spPr>
          <a:xfrm flipH="1">
            <a:off x="7450426" y="3043454"/>
            <a:ext cx="3928058" cy="830997"/>
          </a:xfrm>
          <a:prstGeom prst="rect">
            <a:avLst/>
          </a:prstGeom>
        </p:spPr>
        <p:txBody>
          <a:bodyPr wrap="square">
            <a:spAutoFit/>
          </a:bodyPr>
          <a:lstStyle/>
          <a:p>
            <a:pPr lvl="0" algn="ctr"/>
            <a:r>
              <a:rPr lang="en-US" altLang="zh-CN" sz="2400" i="1">
                <a:solidFill>
                  <a:schemeClr val="accent5">
                    <a:lumMod val="50000"/>
                  </a:schemeClr>
                </a:solidFill>
                <a:cs typeface="+mn-ea"/>
                <a:sym typeface="+mn-lt"/>
              </a:rPr>
              <a:t>Có đạt được mục đích trao đổi không?</a:t>
            </a:r>
            <a:endParaRPr lang="zh-CN" altLang="en-US" sz="2400" i="1" dirty="0">
              <a:solidFill>
                <a:schemeClr val="accent5">
                  <a:lumMod val="50000"/>
                </a:schemeClr>
              </a:solidFill>
              <a:cs typeface="+mn-ea"/>
              <a:sym typeface="+mn-lt"/>
            </a:endParaRPr>
          </a:p>
        </p:txBody>
      </p:sp>
      <p:sp>
        <p:nvSpPr>
          <p:cNvPr id="14" name="矩形 13">
            <a:extLst>
              <a:ext uri="{FF2B5EF4-FFF2-40B4-BE49-F238E27FC236}">
                <a16:creationId xmlns:a16="http://schemas.microsoft.com/office/drawing/2014/main" id="{A572996F-511F-41BA-9EE6-79113F3FB1C9}"/>
              </a:ext>
            </a:extLst>
          </p:cNvPr>
          <p:cNvSpPr/>
          <p:nvPr/>
        </p:nvSpPr>
        <p:spPr>
          <a:xfrm flipH="1">
            <a:off x="7270897" y="2314661"/>
            <a:ext cx="3629465"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Mục đích trao đổi</a:t>
            </a:r>
            <a:endParaRPr lang="zh-CN" altLang="en-US" sz="2800" b="1" dirty="0">
              <a:solidFill>
                <a:schemeClr val="accent2"/>
              </a:solidFill>
              <a:cs typeface="+mn-ea"/>
              <a:sym typeface="+mn-lt"/>
            </a:endParaRPr>
          </a:p>
        </p:txBody>
      </p:sp>
      <p:sp>
        <p:nvSpPr>
          <p:cNvPr id="17" name="任意多边形: 形状 16">
            <a:extLst>
              <a:ext uri="{FF2B5EF4-FFF2-40B4-BE49-F238E27FC236}">
                <a16:creationId xmlns:a16="http://schemas.microsoft.com/office/drawing/2014/main" id="{0D2DBC2A-2C3E-4D5D-B28E-24691BCD4433}"/>
              </a:ext>
            </a:extLst>
          </p:cNvPr>
          <p:cNvSpPr/>
          <p:nvPr/>
        </p:nvSpPr>
        <p:spPr>
          <a:xfrm>
            <a:off x="538965" y="4387320"/>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8" name="矩形 17">
            <a:extLst>
              <a:ext uri="{FF2B5EF4-FFF2-40B4-BE49-F238E27FC236}">
                <a16:creationId xmlns:a16="http://schemas.microsoft.com/office/drawing/2014/main" id="{014BC253-35C5-4FB5-A11C-9D8292EA46BD}"/>
              </a:ext>
            </a:extLst>
          </p:cNvPr>
          <p:cNvSpPr/>
          <p:nvPr/>
        </p:nvSpPr>
        <p:spPr>
          <a:xfrm>
            <a:off x="174489" y="4964760"/>
            <a:ext cx="4852954" cy="1200329"/>
          </a:xfrm>
          <a:prstGeom prst="rect">
            <a:avLst/>
          </a:prstGeom>
        </p:spPr>
        <p:txBody>
          <a:bodyPr wrap="square">
            <a:spAutoFit/>
          </a:bodyPr>
          <a:lstStyle/>
          <a:p>
            <a:pPr lvl="0" algn="r">
              <a:lnSpc>
                <a:spcPct val="150000"/>
              </a:lnSpc>
            </a:pPr>
            <a:r>
              <a:rPr lang="en-US" altLang="zh-CN" sz="2400" i="1">
                <a:solidFill>
                  <a:schemeClr val="accent5">
                    <a:lumMod val="50000"/>
                  </a:schemeClr>
                </a:solidFill>
                <a:cs typeface="+mn-ea"/>
                <a:sym typeface="+mn-lt"/>
              </a:rPr>
              <a:t>Có thuyết phục không?</a:t>
            </a:r>
          </a:p>
          <a:p>
            <a:pPr lvl="0" algn="r">
              <a:lnSpc>
                <a:spcPct val="150000"/>
              </a:lnSpc>
            </a:pPr>
            <a:r>
              <a:rPr lang="en-US" altLang="zh-CN" sz="2400" i="1">
                <a:solidFill>
                  <a:schemeClr val="accent5">
                    <a:lumMod val="50000"/>
                  </a:schemeClr>
                </a:solidFill>
                <a:cs typeface="+mn-ea"/>
                <a:sym typeface="+mn-lt"/>
              </a:rPr>
              <a:t>Có tự nhiên, thân ái không?</a:t>
            </a:r>
            <a:endParaRPr lang="zh-CN" altLang="en-US" sz="2400" i="1" dirty="0">
              <a:solidFill>
                <a:schemeClr val="accent5">
                  <a:lumMod val="50000"/>
                </a:schemeClr>
              </a:solidFill>
              <a:cs typeface="+mn-ea"/>
              <a:sym typeface="+mn-lt"/>
            </a:endParaRPr>
          </a:p>
        </p:txBody>
      </p:sp>
      <p:sp>
        <p:nvSpPr>
          <p:cNvPr id="19" name="矩形 18">
            <a:extLst>
              <a:ext uri="{FF2B5EF4-FFF2-40B4-BE49-F238E27FC236}">
                <a16:creationId xmlns:a16="http://schemas.microsoft.com/office/drawing/2014/main" id="{0B7E38C7-C69B-4C4B-B99F-36E0A96E7B04}"/>
              </a:ext>
            </a:extLst>
          </p:cNvPr>
          <p:cNvSpPr/>
          <p:nvPr/>
        </p:nvSpPr>
        <p:spPr>
          <a:xfrm>
            <a:off x="816388" y="4371399"/>
            <a:ext cx="2577806" cy="658835"/>
          </a:xfrm>
          <a:prstGeom prst="rect">
            <a:avLst/>
          </a:prstGeom>
        </p:spPr>
        <p:txBody>
          <a:bodyPr wrap="square">
            <a:spAutoFit/>
          </a:bodyPr>
          <a:lstStyle/>
          <a:p>
            <a:pPr lvl="0" algn="r">
              <a:lnSpc>
                <a:spcPct val="150000"/>
              </a:lnSpc>
            </a:pPr>
            <a:r>
              <a:rPr lang="en-US" altLang="zh-CN" sz="2800" b="1">
                <a:solidFill>
                  <a:schemeClr val="accent2"/>
                </a:solidFill>
                <a:cs typeface="+mn-ea"/>
                <a:sym typeface="+mn-lt"/>
              </a:rPr>
              <a:t>Lời lẽ</a:t>
            </a:r>
            <a:endParaRPr lang="zh-CN" altLang="en-US" sz="2800" b="1" dirty="0">
              <a:solidFill>
                <a:schemeClr val="accent2"/>
              </a:solidFill>
              <a:cs typeface="+mn-ea"/>
              <a:sym typeface="+mn-lt"/>
            </a:endParaRPr>
          </a:p>
        </p:txBody>
      </p:sp>
      <p:sp>
        <p:nvSpPr>
          <p:cNvPr id="20" name="任意多边形: 形状 19">
            <a:extLst>
              <a:ext uri="{FF2B5EF4-FFF2-40B4-BE49-F238E27FC236}">
                <a16:creationId xmlns:a16="http://schemas.microsoft.com/office/drawing/2014/main" id="{8BCB4D5A-A6DE-4CC5-8E83-3671B2A391BC}"/>
              </a:ext>
            </a:extLst>
          </p:cNvPr>
          <p:cNvSpPr/>
          <p:nvPr/>
        </p:nvSpPr>
        <p:spPr>
          <a:xfrm flipH="1">
            <a:off x="8023570" y="4473642"/>
            <a:ext cx="3629465" cy="623592"/>
          </a:xfrm>
          <a:custGeom>
            <a:avLst/>
            <a:gdLst>
              <a:gd name="connsiteX0" fmla="*/ 0 w 1505243"/>
              <a:gd name="connsiteY0" fmla="*/ 478302 h 633211"/>
              <a:gd name="connsiteX1" fmla="*/ 956603 w 1505243"/>
              <a:gd name="connsiteY1" fmla="*/ 225083 h 633211"/>
              <a:gd name="connsiteX2" fmla="*/ 787791 w 1505243"/>
              <a:gd name="connsiteY2" fmla="*/ 633046 h 633211"/>
              <a:gd name="connsiteX3" fmla="*/ 407963 w 1505243"/>
              <a:gd name="connsiteY3" fmla="*/ 168812 h 633211"/>
              <a:gd name="connsiteX4" fmla="*/ 1505243 w 1505243"/>
              <a:gd name="connsiteY4" fmla="*/ 0 h 633211"/>
              <a:gd name="connsiteX0" fmla="*/ 0 w 2307101"/>
              <a:gd name="connsiteY0" fmla="*/ 407964 h 562873"/>
              <a:gd name="connsiteX1" fmla="*/ 956603 w 2307101"/>
              <a:gd name="connsiteY1" fmla="*/ 154745 h 562873"/>
              <a:gd name="connsiteX2" fmla="*/ 787791 w 2307101"/>
              <a:gd name="connsiteY2" fmla="*/ 562708 h 562873"/>
              <a:gd name="connsiteX3" fmla="*/ 407963 w 2307101"/>
              <a:gd name="connsiteY3" fmla="*/ 98474 h 562873"/>
              <a:gd name="connsiteX4" fmla="*/ 2307101 w 2307101"/>
              <a:gd name="connsiteY4" fmla="*/ 0 h 562873"/>
              <a:gd name="connsiteX0" fmla="*/ 0 w 2307101"/>
              <a:gd name="connsiteY0" fmla="*/ 503410 h 658319"/>
              <a:gd name="connsiteX1" fmla="*/ 956603 w 2307101"/>
              <a:gd name="connsiteY1" fmla="*/ 250191 h 658319"/>
              <a:gd name="connsiteX2" fmla="*/ 787791 w 2307101"/>
              <a:gd name="connsiteY2" fmla="*/ 658154 h 658319"/>
              <a:gd name="connsiteX3" fmla="*/ 407963 w 2307101"/>
              <a:gd name="connsiteY3" fmla="*/ 193920 h 658319"/>
              <a:gd name="connsiteX4" fmla="*/ 2307101 w 2307101"/>
              <a:gd name="connsiteY4" fmla="*/ 95446 h 658319"/>
              <a:gd name="connsiteX0" fmla="*/ 0 w 2307101"/>
              <a:gd name="connsiteY0" fmla="*/ 503410 h 658854"/>
              <a:gd name="connsiteX1" fmla="*/ 956603 w 2307101"/>
              <a:gd name="connsiteY1" fmla="*/ 250191 h 658854"/>
              <a:gd name="connsiteX2" fmla="*/ 787791 w 2307101"/>
              <a:gd name="connsiteY2" fmla="*/ 658154 h 658854"/>
              <a:gd name="connsiteX3" fmla="*/ 407963 w 2307101"/>
              <a:gd name="connsiteY3" fmla="*/ 193920 h 658854"/>
              <a:gd name="connsiteX4" fmla="*/ 2307101 w 2307101"/>
              <a:gd name="connsiteY4" fmla="*/ 95446 h 658854"/>
              <a:gd name="connsiteX0" fmla="*/ 0 w 2307101"/>
              <a:gd name="connsiteY0" fmla="*/ 407964 h 619127"/>
              <a:gd name="connsiteX1" fmla="*/ 956603 w 2307101"/>
              <a:gd name="connsiteY1" fmla="*/ 154745 h 619127"/>
              <a:gd name="connsiteX2" fmla="*/ 731520 w 2307101"/>
              <a:gd name="connsiteY2" fmla="*/ 618979 h 619127"/>
              <a:gd name="connsiteX3" fmla="*/ 407963 w 2307101"/>
              <a:gd name="connsiteY3" fmla="*/ 98474 h 619127"/>
              <a:gd name="connsiteX4" fmla="*/ 2307101 w 2307101"/>
              <a:gd name="connsiteY4" fmla="*/ 0 h 619127"/>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566"/>
              <a:gd name="connsiteX1" fmla="*/ 956603 w 2307101"/>
              <a:gd name="connsiteY1" fmla="*/ 154745 h 619566"/>
              <a:gd name="connsiteX2" fmla="*/ 731520 w 2307101"/>
              <a:gd name="connsiteY2" fmla="*/ 618979 h 619566"/>
              <a:gd name="connsiteX3" fmla="*/ 407963 w 2307101"/>
              <a:gd name="connsiteY3" fmla="*/ 98474 h 619566"/>
              <a:gd name="connsiteX4" fmla="*/ 2307101 w 2307101"/>
              <a:gd name="connsiteY4" fmla="*/ 0 h 619566"/>
              <a:gd name="connsiteX0" fmla="*/ 0 w 2307101"/>
              <a:gd name="connsiteY0" fmla="*/ 407964 h 619421"/>
              <a:gd name="connsiteX1" fmla="*/ 956603 w 2307101"/>
              <a:gd name="connsiteY1" fmla="*/ 154745 h 619421"/>
              <a:gd name="connsiteX2" fmla="*/ 731520 w 2307101"/>
              <a:gd name="connsiteY2" fmla="*/ 618979 h 619421"/>
              <a:gd name="connsiteX3" fmla="*/ 661182 w 2307101"/>
              <a:gd name="connsiteY3" fmla="*/ 56271 h 619421"/>
              <a:gd name="connsiteX4" fmla="*/ 2307101 w 2307101"/>
              <a:gd name="connsiteY4" fmla="*/ 0 h 619421"/>
              <a:gd name="connsiteX0" fmla="*/ 0 w 2307101"/>
              <a:gd name="connsiteY0" fmla="*/ 443588 h 655045"/>
              <a:gd name="connsiteX1" fmla="*/ 956603 w 2307101"/>
              <a:gd name="connsiteY1" fmla="*/ 190369 h 655045"/>
              <a:gd name="connsiteX2" fmla="*/ 731520 w 2307101"/>
              <a:gd name="connsiteY2" fmla="*/ 654603 h 655045"/>
              <a:gd name="connsiteX3" fmla="*/ 661182 w 2307101"/>
              <a:gd name="connsiteY3" fmla="*/ 91895 h 655045"/>
              <a:gd name="connsiteX4" fmla="*/ 2307101 w 2307101"/>
              <a:gd name="connsiteY4" fmla="*/ 35624 h 655045"/>
              <a:gd name="connsiteX0" fmla="*/ 0 w 2307101"/>
              <a:gd name="connsiteY0" fmla="*/ 443588 h 655919"/>
              <a:gd name="connsiteX1" fmla="*/ 956603 w 2307101"/>
              <a:gd name="connsiteY1" fmla="*/ 190369 h 655919"/>
              <a:gd name="connsiteX2" fmla="*/ 731520 w 2307101"/>
              <a:gd name="connsiteY2" fmla="*/ 654603 h 655919"/>
              <a:gd name="connsiteX3" fmla="*/ 661182 w 2307101"/>
              <a:gd name="connsiteY3" fmla="*/ 91895 h 655919"/>
              <a:gd name="connsiteX4" fmla="*/ 2307101 w 2307101"/>
              <a:gd name="connsiteY4" fmla="*/ 35624 h 655919"/>
              <a:gd name="connsiteX0" fmla="*/ 0 w 2405575"/>
              <a:gd name="connsiteY0" fmla="*/ 400866 h 613197"/>
              <a:gd name="connsiteX1" fmla="*/ 956603 w 2405575"/>
              <a:gd name="connsiteY1" fmla="*/ 147647 h 613197"/>
              <a:gd name="connsiteX2" fmla="*/ 731520 w 2405575"/>
              <a:gd name="connsiteY2" fmla="*/ 611881 h 613197"/>
              <a:gd name="connsiteX3" fmla="*/ 661182 w 2405575"/>
              <a:gd name="connsiteY3" fmla="*/ 49173 h 613197"/>
              <a:gd name="connsiteX4" fmla="*/ 2405575 w 2405575"/>
              <a:gd name="connsiteY4" fmla="*/ 555610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3197"/>
              <a:gd name="connsiteX1" fmla="*/ 956603 w 3629465"/>
              <a:gd name="connsiteY1" fmla="*/ 147647 h 613197"/>
              <a:gd name="connsiteX2" fmla="*/ 731520 w 3629465"/>
              <a:gd name="connsiteY2" fmla="*/ 611881 h 613197"/>
              <a:gd name="connsiteX3" fmla="*/ 661182 w 3629465"/>
              <a:gd name="connsiteY3" fmla="*/ 49173 h 613197"/>
              <a:gd name="connsiteX4" fmla="*/ 3629465 w 3629465"/>
              <a:gd name="connsiteY4" fmla="*/ 513407 h 613197"/>
              <a:gd name="connsiteX0" fmla="*/ 0 w 3629465"/>
              <a:gd name="connsiteY0" fmla="*/ 400866 h 615587"/>
              <a:gd name="connsiteX1" fmla="*/ 956603 w 3629465"/>
              <a:gd name="connsiteY1" fmla="*/ 147647 h 615587"/>
              <a:gd name="connsiteX2" fmla="*/ 731520 w 3629465"/>
              <a:gd name="connsiteY2" fmla="*/ 611881 h 615587"/>
              <a:gd name="connsiteX3" fmla="*/ 661182 w 3629465"/>
              <a:gd name="connsiteY3" fmla="*/ 49173 h 615587"/>
              <a:gd name="connsiteX4" fmla="*/ 3629465 w 3629465"/>
              <a:gd name="connsiteY4" fmla="*/ 513407 h 615587"/>
              <a:gd name="connsiteX0" fmla="*/ 0 w 3629465"/>
              <a:gd name="connsiteY0" fmla="*/ 535210 h 754001"/>
              <a:gd name="connsiteX1" fmla="*/ 956603 w 3629465"/>
              <a:gd name="connsiteY1" fmla="*/ 281991 h 754001"/>
              <a:gd name="connsiteX2" fmla="*/ 731520 w 3629465"/>
              <a:gd name="connsiteY2" fmla="*/ 746225 h 754001"/>
              <a:gd name="connsiteX3" fmla="*/ 717452 w 3629465"/>
              <a:gd name="connsiteY3" fmla="*/ 637 h 754001"/>
              <a:gd name="connsiteX4" fmla="*/ 3629465 w 3629465"/>
              <a:gd name="connsiteY4" fmla="*/ 647751 h 754001"/>
              <a:gd name="connsiteX0" fmla="*/ 0 w 3629465"/>
              <a:gd name="connsiteY0" fmla="*/ 400866 h 638258"/>
              <a:gd name="connsiteX1" fmla="*/ 956603 w 3629465"/>
              <a:gd name="connsiteY1" fmla="*/ 147647 h 638258"/>
              <a:gd name="connsiteX2" fmla="*/ 731520 w 3629465"/>
              <a:gd name="connsiteY2" fmla="*/ 611881 h 638258"/>
              <a:gd name="connsiteX3" fmla="*/ 956602 w 3629465"/>
              <a:gd name="connsiteY3" fmla="*/ 260188 h 638258"/>
              <a:gd name="connsiteX4" fmla="*/ 3629465 w 3629465"/>
              <a:gd name="connsiteY4" fmla="*/ 513407 h 638258"/>
              <a:gd name="connsiteX0" fmla="*/ 0 w 3629465"/>
              <a:gd name="connsiteY0" fmla="*/ 400866 h 623592"/>
              <a:gd name="connsiteX1" fmla="*/ 956603 w 3629465"/>
              <a:gd name="connsiteY1" fmla="*/ 147647 h 623592"/>
              <a:gd name="connsiteX2" fmla="*/ 731520 w 3629465"/>
              <a:gd name="connsiteY2" fmla="*/ 611881 h 623592"/>
              <a:gd name="connsiteX3" fmla="*/ 956602 w 3629465"/>
              <a:gd name="connsiteY3" fmla="*/ 133579 h 623592"/>
              <a:gd name="connsiteX4" fmla="*/ 3629465 w 3629465"/>
              <a:gd name="connsiteY4" fmla="*/ 513407 h 62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465" h="623592">
                <a:moveTo>
                  <a:pt x="0" y="400866"/>
                </a:moveTo>
                <a:cubicBezTo>
                  <a:pt x="271975" y="134752"/>
                  <a:pt x="778412" y="-197011"/>
                  <a:pt x="956603" y="147647"/>
                </a:cubicBezTo>
                <a:cubicBezTo>
                  <a:pt x="1134794" y="492305"/>
                  <a:pt x="731520" y="614226"/>
                  <a:pt x="731520" y="611881"/>
                </a:cubicBezTo>
                <a:cubicBezTo>
                  <a:pt x="731520" y="609536"/>
                  <a:pt x="178189" y="164059"/>
                  <a:pt x="956602" y="133579"/>
                </a:cubicBezTo>
                <a:cubicBezTo>
                  <a:pt x="1735015" y="103099"/>
                  <a:pt x="706901" y="910819"/>
                  <a:pt x="3629465" y="513407"/>
                </a:cubicBezTo>
              </a:path>
            </a:pathLst>
          </a:cu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1" name="矩形 20">
            <a:extLst>
              <a:ext uri="{FF2B5EF4-FFF2-40B4-BE49-F238E27FC236}">
                <a16:creationId xmlns:a16="http://schemas.microsoft.com/office/drawing/2014/main" id="{D9061C9F-2392-4A71-8F9F-A59435665DAF}"/>
              </a:ext>
            </a:extLst>
          </p:cNvPr>
          <p:cNvSpPr/>
          <p:nvPr/>
        </p:nvSpPr>
        <p:spPr>
          <a:xfrm flipH="1">
            <a:off x="7302320" y="5188331"/>
            <a:ext cx="4224271" cy="577850"/>
          </a:xfrm>
          <a:prstGeom prst="rect">
            <a:avLst/>
          </a:prstGeom>
        </p:spPr>
        <p:txBody>
          <a:bodyPr wrap="square">
            <a:spAutoFit/>
          </a:bodyPr>
          <a:lstStyle/>
          <a:p>
            <a:pPr lvl="0">
              <a:lnSpc>
                <a:spcPct val="150000"/>
              </a:lnSpc>
            </a:pPr>
            <a:r>
              <a:rPr lang="en-US" altLang="zh-CN" sz="2400" i="1">
                <a:solidFill>
                  <a:schemeClr val="accent5">
                    <a:lumMod val="50000"/>
                  </a:schemeClr>
                </a:solidFill>
                <a:cs typeface="+mn-ea"/>
                <a:sym typeface="+mn-lt"/>
              </a:rPr>
              <a:t>Có tự tin và phù hợp không?</a:t>
            </a:r>
            <a:endParaRPr lang="zh-CN" altLang="en-US" sz="2400" i="1" dirty="0">
              <a:solidFill>
                <a:schemeClr val="accent5">
                  <a:lumMod val="50000"/>
                </a:schemeClr>
              </a:solidFill>
              <a:cs typeface="+mn-ea"/>
              <a:sym typeface="+mn-lt"/>
            </a:endParaRPr>
          </a:p>
        </p:txBody>
      </p:sp>
      <p:sp>
        <p:nvSpPr>
          <p:cNvPr id="22" name="矩形 21">
            <a:extLst>
              <a:ext uri="{FF2B5EF4-FFF2-40B4-BE49-F238E27FC236}">
                <a16:creationId xmlns:a16="http://schemas.microsoft.com/office/drawing/2014/main" id="{FE721748-6AC3-4265-B08D-844C1DEB6F85}"/>
              </a:ext>
            </a:extLst>
          </p:cNvPr>
          <p:cNvSpPr/>
          <p:nvPr/>
        </p:nvSpPr>
        <p:spPr>
          <a:xfrm flipH="1">
            <a:off x="8436974" y="4443860"/>
            <a:ext cx="2577806" cy="658835"/>
          </a:xfrm>
          <a:prstGeom prst="rect">
            <a:avLst/>
          </a:prstGeom>
        </p:spPr>
        <p:txBody>
          <a:bodyPr wrap="square">
            <a:spAutoFit/>
          </a:bodyPr>
          <a:lstStyle/>
          <a:p>
            <a:pPr lvl="0">
              <a:lnSpc>
                <a:spcPct val="150000"/>
              </a:lnSpc>
            </a:pPr>
            <a:r>
              <a:rPr lang="en-US" altLang="zh-CN" sz="2800" b="1">
                <a:solidFill>
                  <a:schemeClr val="accent2"/>
                </a:solidFill>
                <a:cs typeface="+mn-ea"/>
                <a:sym typeface="+mn-lt"/>
              </a:rPr>
              <a:t>Cử chỉ</a:t>
            </a:r>
            <a:endParaRPr lang="zh-CN" altLang="en-US" sz="2800" b="1" dirty="0">
              <a:solidFill>
                <a:schemeClr val="accent2"/>
              </a:solidFill>
              <a:cs typeface="+mn-ea"/>
              <a:sym typeface="+mn-lt"/>
            </a:endParaRPr>
          </a:p>
        </p:txBody>
      </p:sp>
      <p:pic>
        <p:nvPicPr>
          <p:cNvPr id="23" name="图片 22">
            <a:extLst>
              <a:ext uri="{FF2B5EF4-FFF2-40B4-BE49-F238E27FC236}">
                <a16:creationId xmlns:a16="http://schemas.microsoft.com/office/drawing/2014/main" id="{291EB500-EF81-4BC5-BFC9-8863C49F9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307" y="941558"/>
            <a:ext cx="3155090" cy="5916442"/>
          </a:xfrm>
          <a:prstGeom prst="rect">
            <a:avLst/>
          </a:prstGeom>
        </p:spPr>
      </p:pic>
    </p:spTree>
    <p:extLst>
      <p:ext uri="{BB962C8B-B14F-4D97-AF65-F5344CB8AC3E}">
        <p14:creationId xmlns:p14="http://schemas.microsoft.com/office/powerpoint/2010/main" val="2978664920"/>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3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8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2800"/>
                            </p:stCondLst>
                            <p:childTnLst>
                              <p:par>
                                <p:cTn id="32" presetID="47"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3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3800"/>
                            </p:stCondLst>
                            <p:childTnLst>
                              <p:par>
                                <p:cTn id="47" presetID="47"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43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4800"/>
                            </p:stCondLst>
                            <p:childTnLst>
                              <p:par>
                                <p:cTn id="62" presetID="47"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anim calcmode="lin" valueType="num">
                                      <p:cBhvr>
                                        <p:cTn id="65" dur="500" fill="hold"/>
                                        <p:tgtEl>
                                          <p:spTgt spid="21"/>
                                        </p:tgtEl>
                                        <p:attrNameLst>
                                          <p:attrName>ppt_x</p:attrName>
                                        </p:attrNameLst>
                                      </p:cBhvr>
                                      <p:tavLst>
                                        <p:tav tm="0">
                                          <p:val>
                                            <p:strVal val="#ppt_x"/>
                                          </p:val>
                                        </p:tav>
                                        <p:tav tm="100000">
                                          <p:val>
                                            <p:strVal val="#ppt_x"/>
                                          </p:val>
                                        </p:tav>
                                      </p:tavLst>
                                    </p:anim>
                                    <p:anim calcmode="lin" valueType="num">
                                      <p:cBhvr>
                                        <p:cTn id="66" dur="5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anim calcmode="lin" valueType="num">
                                      <p:cBhvr>
                                        <p:cTn id="70" dur="500" fill="hold"/>
                                        <p:tgtEl>
                                          <p:spTgt spid="22"/>
                                        </p:tgtEl>
                                        <p:attrNameLst>
                                          <p:attrName>ppt_x</p:attrName>
                                        </p:attrNameLst>
                                      </p:cBhvr>
                                      <p:tavLst>
                                        <p:tav tm="0">
                                          <p:val>
                                            <p:strVal val="#ppt_x"/>
                                          </p:val>
                                        </p:tav>
                                        <p:tav tm="100000">
                                          <p:val>
                                            <p:strVal val="#ppt_x"/>
                                          </p:val>
                                        </p:tav>
                                      </p:tavLst>
                                    </p:anim>
                                    <p:anim calcmode="lin" valueType="num">
                                      <p:cBhvr>
                                        <p:cTn id="7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P spid="11" grpId="0" animBg="1"/>
      <p:bldP spid="13" grpId="0"/>
      <p:bldP spid="14" grpId="0"/>
      <p:bldP spid="17" grpId="0" animBg="1"/>
      <p:bldP spid="18" grpId="0"/>
      <p:bldP spid="19" grpId="0"/>
      <p:bldP spid="20" grpId="0" animBg="1"/>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98FD18B-19C0-4B4E-90A8-CFE5A916D612}"/>
              </a:ext>
            </a:extLst>
          </p:cNvPr>
          <p:cNvSpPr txBox="1"/>
          <p:nvPr/>
        </p:nvSpPr>
        <p:spPr>
          <a:xfrm>
            <a:off x="4112774" y="175718"/>
            <a:ext cx="4745148" cy="1015663"/>
          </a:xfrm>
          <a:prstGeom prst="rect">
            <a:avLst/>
          </a:prstGeom>
          <a:noFill/>
        </p:spPr>
        <p:txBody>
          <a:bodyPr wrap="square" rtlCol="0">
            <a:spAutoFit/>
          </a:bodyPr>
          <a:lstStyle/>
          <a:p>
            <a:pPr algn="ctr"/>
            <a:r>
              <a:rPr lang="en-US" altLang="zh-CN" sz="6000" b="1">
                <a:solidFill>
                  <a:srgbClr val="ED6F41"/>
                </a:solidFill>
                <a:effectLst>
                  <a:outerShdw blurRad="38100" dist="38100" dir="2700000" algn="tl">
                    <a:srgbClr val="000000">
                      <a:alpha val="43137"/>
                    </a:srgbClr>
                  </a:outerShdw>
                </a:effectLst>
                <a:cs typeface="+mn-ea"/>
                <a:sym typeface="+mn-lt"/>
              </a:rPr>
              <a:t>TẠM BIỆT</a:t>
            </a:r>
            <a:endParaRPr lang="zh-CN" altLang="en-US" sz="6000" b="1" dirty="0">
              <a:solidFill>
                <a:srgbClr val="ED6F41"/>
              </a:solidFill>
              <a:effectLst>
                <a:outerShdw blurRad="38100" dist="38100" dir="2700000" algn="tl">
                  <a:srgbClr val="000000">
                    <a:alpha val="43137"/>
                  </a:srgbClr>
                </a:outerShdw>
              </a:effectLst>
              <a:cs typeface="+mn-ea"/>
              <a:sym typeface="+mn-lt"/>
            </a:endParaRPr>
          </a:p>
        </p:txBody>
      </p:sp>
      <p:pic>
        <p:nvPicPr>
          <p:cNvPr id="4" name="图片 3">
            <a:extLst>
              <a:ext uri="{FF2B5EF4-FFF2-40B4-BE49-F238E27FC236}">
                <a16:creationId xmlns:a16="http://schemas.microsoft.com/office/drawing/2014/main" id="{1F497BF3-0E60-4462-AD06-B5DA3ABD8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3" b="17680"/>
          <a:stretch/>
        </p:blipFill>
        <p:spPr>
          <a:xfrm rot="2177462">
            <a:off x="4066661" y="323480"/>
            <a:ext cx="661908" cy="720140"/>
          </a:xfrm>
          <a:prstGeom prst="rect">
            <a:avLst/>
          </a:prstGeom>
        </p:spPr>
      </p:pic>
      <p:pic>
        <p:nvPicPr>
          <p:cNvPr id="6" name="图片 5">
            <a:extLst>
              <a:ext uri="{FF2B5EF4-FFF2-40B4-BE49-F238E27FC236}">
                <a16:creationId xmlns:a16="http://schemas.microsoft.com/office/drawing/2014/main" id="{AB0FF4E1-7BCE-49DA-B037-442FD1093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9313" flipH="1" flipV="1">
            <a:off x="10251052" y="216852"/>
            <a:ext cx="3069193" cy="6858000"/>
          </a:xfrm>
          <a:prstGeom prst="rect">
            <a:avLst/>
          </a:prstGeom>
        </p:spPr>
      </p:pic>
      <p:pic>
        <p:nvPicPr>
          <p:cNvPr id="7" name="图片 6">
            <a:extLst>
              <a:ext uri="{FF2B5EF4-FFF2-40B4-BE49-F238E27FC236}">
                <a16:creationId xmlns:a16="http://schemas.microsoft.com/office/drawing/2014/main" id="{15DA98AF-44E9-477B-8ADA-01FC91A88D80}"/>
              </a:ext>
            </a:extLst>
          </p:cNvPr>
          <p:cNvPicPr>
            <a:picLocks noChangeAspect="1"/>
          </p:cNvPicPr>
          <p:nvPr/>
        </p:nvPicPr>
        <p:blipFill rotWithShape="1">
          <a:blip r:embed="rId5">
            <a:extLst>
              <a:ext uri="{28A0092B-C50C-407E-A947-70E740481C1C}">
                <a14:useLocalDpi xmlns:a14="http://schemas.microsoft.com/office/drawing/2010/main" val="0"/>
              </a:ext>
            </a:extLst>
          </a:blip>
          <a:srcRect l="18108" t="28936" r="31538" b="17064"/>
          <a:stretch/>
        </p:blipFill>
        <p:spPr>
          <a:xfrm rot="20499291" flipH="1">
            <a:off x="10223752" y="145604"/>
            <a:ext cx="1490760" cy="1896839"/>
          </a:xfrm>
          <a:prstGeom prst="rect">
            <a:avLst/>
          </a:prstGeom>
        </p:spPr>
      </p:pic>
      <p:pic>
        <p:nvPicPr>
          <p:cNvPr id="8" name="图片 7">
            <a:extLst>
              <a:ext uri="{FF2B5EF4-FFF2-40B4-BE49-F238E27FC236}">
                <a16:creationId xmlns:a16="http://schemas.microsoft.com/office/drawing/2014/main" id="{240AD2E9-071A-49B2-A45F-9354CB920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5120" y="2636434"/>
            <a:ext cx="8121760" cy="4247681"/>
          </a:xfrm>
          <a:prstGeom prst="rect">
            <a:avLst/>
          </a:prstGeom>
        </p:spPr>
      </p:pic>
      <p:sp>
        <p:nvSpPr>
          <p:cNvPr id="9" name="矩形 8">
            <a:extLst>
              <a:ext uri="{FF2B5EF4-FFF2-40B4-BE49-F238E27FC236}">
                <a16:creationId xmlns:a16="http://schemas.microsoft.com/office/drawing/2014/main" id="{998CA050-49C2-45E1-B829-72BEC75F35E0}"/>
              </a:ext>
            </a:extLst>
          </p:cNvPr>
          <p:cNvSpPr/>
          <p:nvPr/>
        </p:nvSpPr>
        <p:spPr>
          <a:xfrm>
            <a:off x="1055879" y="1169662"/>
            <a:ext cx="10575542" cy="1754326"/>
          </a:xfrm>
          <a:prstGeom prst="rect">
            <a:avLst/>
          </a:prstGeom>
        </p:spPr>
        <p:txBody>
          <a:bodyPr wrap="square">
            <a:spAutoFit/>
          </a:bodyPr>
          <a:lstStyle/>
          <a:p>
            <a:pPr algn="ctr"/>
            <a:r>
              <a:rPr lang="en-US" altLang="zh-CN" sz="5400" i="1">
                <a:solidFill>
                  <a:srgbClr val="CE102F"/>
                </a:solidFill>
                <a:latin typeface="UTM Silk Script" panose="02040603050506020204" pitchFamily="18" charset="0"/>
                <a:cs typeface="+mn-ea"/>
                <a:sym typeface="+mn-lt"/>
              </a:rPr>
              <a:t>Các em nhớ xem lại bài và </a:t>
            </a:r>
          </a:p>
          <a:p>
            <a:pPr algn="ctr"/>
            <a:r>
              <a:rPr lang="en-US" altLang="zh-CN" sz="5400" i="1">
                <a:solidFill>
                  <a:srgbClr val="CE102F"/>
                </a:solidFill>
                <a:latin typeface="UTM Silk Script" panose="02040603050506020204" pitchFamily="18" charset="0"/>
                <a:cs typeface="+mn-ea"/>
                <a:sym typeface="+mn-lt"/>
              </a:rPr>
              <a:t>chuẩn bị bài sau nhé!</a:t>
            </a:r>
            <a:endParaRPr lang="zh-CN" altLang="en-US" sz="5400" i="1" dirty="0">
              <a:solidFill>
                <a:srgbClr val="CE102F"/>
              </a:solidFill>
              <a:latin typeface="UTM Silk Script" panose="02040603050506020204" pitchFamily="18" charset="0"/>
              <a:cs typeface="+mn-ea"/>
              <a:sym typeface="+mn-lt"/>
            </a:endParaRPr>
          </a:p>
        </p:txBody>
      </p:sp>
    </p:spTree>
    <p:extLst>
      <p:ext uri="{BB962C8B-B14F-4D97-AF65-F5344CB8AC3E}">
        <p14:creationId xmlns:p14="http://schemas.microsoft.com/office/powerpoint/2010/main" val="2566361198"/>
      </p:ext>
    </p:extLst>
  </p:cSld>
  <p:clrMapOvr>
    <a:masterClrMapping/>
  </p:clrMapOvr>
  <mc:AlternateContent xmlns:mc="http://schemas.openxmlformats.org/markup-compatibility/2006" xmlns:p14="http://schemas.microsoft.com/office/powerpoint/2010/main">
    <mc:Choice Requires="p14">
      <p:transition spd="slow" p14:dur="8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800"/>
                            </p:stCondLst>
                            <p:childTnLst>
                              <p:par>
                                <p:cTn id="13" presetID="47"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790" y="460900"/>
            <a:ext cx="11391259" cy="2308324"/>
          </a:xfrm>
          <a:prstGeom prst="rect">
            <a:avLst/>
          </a:prstGeom>
          <a:noFill/>
          <a:effectLst>
            <a:glow rad="139700">
              <a:schemeClr val="accent6">
                <a:satMod val="175000"/>
                <a:alpha val="40000"/>
              </a:schemeClr>
            </a:glow>
          </a:effectLst>
        </p:spPr>
        <p:txBody>
          <a:bodyPr wrap="none" lIns="91440" tIns="45720" rIns="91440" bIns="45720">
            <a:spAutoFit/>
          </a:bodyPr>
          <a:lstStyle/>
          <a:p>
            <a:pPr algn="ctr"/>
            <a:r>
              <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Làm thế nào để</a:t>
            </a:r>
            <a:r>
              <a:rPr lang="en-US" sz="7200" b="1">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a:t>
            </a: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a:t>
            </a:r>
          </a:p>
          <a:p>
            <a:pPr algn="ct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 khác?</a:t>
            </a:r>
            <a:endPar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Tree>
    <p:extLst>
      <p:ext uri="{BB962C8B-B14F-4D97-AF65-F5344CB8AC3E}">
        <p14:creationId xmlns:p14="http://schemas.microsoft.com/office/powerpoint/2010/main" val="201714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Nghệ thuật Thuyết Phục Người Khác (MISA JSC)">
            <a:hlinkClick r:id="" action="ppaction://media"/>
          </p:cNvPr>
          <p:cNvPicPr>
            <a:picLocks noChangeAspect="1"/>
          </p:cNvPicPr>
          <p:nvPr>
            <a:videoFile r:link="rId2"/>
            <p:extLst>
              <p:ext uri="{DAA4B4D4-6D71-4841-9C94-3DE7FCFB9230}">
                <p14:media xmlns:p14="http://schemas.microsoft.com/office/powerpoint/2010/main" r:embed="rId3">
                  <p14:trim st="5640" end="6300"/>
                </p14:media>
              </p:ext>
            </p:extLst>
          </p:nvPr>
        </p:nvPicPr>
        <p:blipFill>
          <a:blip r:embed="rId5"/>
          <a:stretch>
            <a:fillRect/>
          </a:stretch>
        </p:blipFill>
        <p:spPr>
          <a:xfrm>
            <a:off x="0" y="1"/>
            <a:ext cx="12191999" cy="6858000"/>
          </a:xfrm>
          <a:prstGeom prst="snip2DiagRect">
            <a:avLst/>
          </a:prstGeom>
        </p:spPr>
      </p:pic>
    </p:spTree>
    <p:extLst>
      <p:ext uri="{BB962C8B-B14F-4D97-AF65-F5344CB8AC3E}">
        <p14:creationId xmlns:p14="http://schemas.microsoft.com/office/powerpoint/2010/main" val="88886760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4866" y="3046902"/>
            <a:ext cx="7514198" cy="3811098"/>
          </a:xfrm>
          <a:prstGeom prst="rect">
            <a:avLst/>
          </a:prstGeom>
        </p:spPr>
      </p:pic>
      <p:sp>
        <p:nvSpPr>
          <p:cNvPr id="5" name="Rectangle 4"/>
          <p:cNvSpPr/>
          <p:nvPr/>
        </p:nvSpPr>
        <p:spPr>
          <a:xfrm>
            <a:off x="-113228" y="438150"/>
            <a:ext cx="12610386" cy="2308324"/>
          </a:xfrm>
          <a:prstGeom prst="rect">
            <a:avLst/>
          </a:prstGeom>
          <a:noFill/>
          <a:effectLst>
            <a:glow rad="139700">
              <a:schemeClr val="accent6">
                <a:satMod val="175000"/>
                <a:alpha val="40000"/>
              </a:schemeClr>
            </a:glow>
          </a:effectLst>
        </p:spPr>
        <p:txBody>
          <a:bodyPr wrap="square" lIns="91440" tIns="45720" rIns="91440" bIns="45720">
            <a:spAutoFit/>
          </a:bodyPr>
          <a:lstStyle/>
          <a:p>
            <a:pPr algn="ct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Đặt mình vào vị trí của </a:t>
            </a:r>
            <a:b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b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người nghe để</a:t>
            </a:r>
            <a:r>
              <a:rPr lang="en-US" sz="7200" b="1">
                <a:ln w="10160">
                  <a:solidFill>
                    <a:schemeClr val="accent5"/>
                  </a:solidFill>
                  <a:prstDash val="solid"/>
                </a:ln>
                <a:solidFill>
                  <a:srgbClr val="002060"/>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 THUYẾT PHỤC </a:t>
            </a:r>
            <a:r>
              <a:rPr lang="en-US" sz="7200" b="1">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rPr>
              <a:t>họ.</a:t>
            </a:r>
            <a:endParaRPr lang="en-US" sz="7200" b="1" cap="none" spc="0">
              <a:ln w="10160">
                <a:solidFill>
                  <a:schemeClr val="accent5"/>
                </a:solidFill>
                <a:prstDash val="solid"/>
              </a:ln>
              <a:solidFill>
                <a:srgbClr val="FFFFFF"/>
              </a:solidFill>
              <a:effectLst>
                <a:glow rad="139700">
                  <a:schemeClr val="accent5">
                    <a:satMod val="175000"/>
                    <a:alpha val="40000"/>
                  </a:schemeClr>
                </a:glow>
                <a:outerShdw blurRad="38100" dist="22860" dir="5400000" algn="tl" rotWithShape="0">
                  <a:srgbClr val="000000">
                    <a:alpha val="30000"/>
                  </a:srgbClr>
                </a:outerShdw>
              </a:effectLst>
              <a:latin typeface="UTM Impact" panose="02040603050506020204" pitchFamily="18" charset="0"/>
            </a:endParaRPr>
          </a:p>
        </p:txBody>
      </p:sp>
    </p:spTree>
    <p:extLst>
      <p:ext uri="{BB962C8B-B14F-4D97-AF65-F5344CB8AC3E}">
        <p14:creationId xmlns:p14="http://schemas.microsoft.com/office/powerpoint/2010/main" val="1356827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wd">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90"/>
                                          </p:val>
                                        </p:tav>
                                        <p:tav tm="100000">
                                          <p:val>
                                            <p:fltVal val="0"/>
                                          </p:val>
                                        </p:tav>
                                      </p:tavLst>
                                    </p:anim>
                                    <p:animEffect transition="in" filter="fade">
                                      <p:cBhvr>
                                        <p:cTn id="18" dur="500"/>
                                        <p:tgtEl>
                                          <p:spTgt spid="5"/>
                                        </p:tgtEl>
                                      </p:cBhvr>
                                    </p:animEffect>
                                  </p:childTnLst>
                                </p:cTn>
                              </p:par>
                            </p:childTnLst>
                          </p:cTn>
                        </p:par>
                        <p:par>
                          <p:cTn id="19" fill="hold">
                            <p:stCondLst>
                              <p:cond delay="800"/>
                            </p:stCondLst>
                            <p:childTnLst>
                              <p:par>
                                <p:cTn id="20" presetID="26" presetClass="emph" presetSubtype="0" fill="hold" grpId="1" nodeType="afterEffect">
                                  <p:stCondLst>
                                    <p:cond delay="0"/>
                                  </p:stCondLst>
                                  <p:iterate type="wd">
                                    <p:tmPct val="0"/>
                                  </p:iterate>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17074" y="1606731"/>
            <a:ext cx="6753497" cy="304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rgbClr val="FF0000"/>
                </a:solidFill>
                <a:latin typeface="Times New Roman" panose="02020603050405020304" pitchFamily="18" charset="0"/>
                <a:cs typeface="Times New Roman" panose="02020603050405020304" pitchFamily="18" charset="0"/>
              </a:rPr>
              <a:t>KHÁM PHÁ</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851776"/>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CE2BA8-F483-4281-97EC-4B0779B64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椭圆 2">
            <a:extLst>
              <a:ext uri="{FF2B5EF4-FFF2-40B4-BE49-F238E27FC236}">
                <a16:creationId xmlns:a16="http://schemas.microsoft.com/office/drawing/2014/main" id="{A6061DC8-95F8-4615-8907-F3BDD9CA60EC}"/>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id="{007FAB2D-A070-4D96-ACD2-B0D3C7C21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70" y="0"/>
            <a:ext cx="4303748" cy="7437120"/>
          </a:xfrm>
          <a:prstGeom prst="rect">
            <a:avLst/>
          </a:prstGeom>
        </p:spPr>
      </p:pic>
      <p:sp>
        <p:nvSpPr>
          <p:cNvPr id="8" name="椭圆 7">
            <a:extLst>
              <a:ext uri="{FF2B5EF4-FFF2-40B4-BE49-F238E27FC236}">
                <a16:creationId xmlns:a16="http://schemas.microsoft.com/office/drawing/2014/main" id="{9039AD04-336A-4C4C-94CA-2556F19C2BCB}"/>
              </a:ext>
            </a:extLst>
          </p:cNvPr>
          <p:cNvSpPr/>
          <p:nvPr/>
        </p:nvSpPr>
        <p:spPr>
          <a:xfrm rot="21167508">
            <a:off x="4333185" y="5409155"/>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3">
            <a:extLst>
              <a:ext uri="{FF2B5EF4-FFF2-40B4-BE49-F238E27FC236}">
                <a16:creationId xmlns:a16="http://schemas.microsoft.com/office/drawing/2014/main" id="{EE0FEBB9-CA96-4D71-ACE5-A296ADFA5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467" y="2952381"/>
            <a:ext cx="2894250" cy="3768806"/>
          </a:xfrm>
          <a:prstGeom prst="rect">
            <a:avLst/>
          </a:prstGeom>
        </p:spPr>
      </p:pic>
      <p:pic>
        <p:nvPicPr>
          <p:cNvPr id="9" name="图片 8">
            <a:extLst>
              <a:ext uri="{FF2B5EF4-FFF2-40B4-BE49-F238E27FC236}">
                <a16:creationId xmlns:a16="http://schemas.microsoft.com/office/drawing/2014/main" id="{C6E8F638-1DC2-4610-9449-288D8BFF0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sp>
        <p:nvSpPr>
          <p:cNvPr id="10" name="文本框 9">
            <a:extLst>
              <a:ext uri="{FF2B5EF4-FFF2-40B4-BE49-F238E27FC236}">
                <a16:creationId xmlns:a16="http://schemas.microsoft.com/office/drawing/2014/main" id="{3360DC54-03A8-4C11-A0D0-D1E0C559365C}"/>
              </a:ext>
            </a:extLst>
          </p:cNvPr>
          <p:cNvSpPr txBox="1"/>
          <p:nvPr/>
        </p:nvSpPr>
        <p:spPr>
          <a:xfrm>
            <a:off x="3183016" y="595172"/>
            <a:ext cx="5817152" cy="1107996"/>
          </a:xfrm>
          <a:prstGeom prst="rect">
            <a:avLst/>
          </a:prstGeom>
          <a:noFill/>
        </p:spPr>
        <p:txBody>
          <a:bodyPr wrap="square" rtlCol="0">
            <a:spAutoFit/>
          </a:bodyPr>
          <a:lstStyle/>
          <a:p>
            <a:pPr algn="ctr"/>
            <a:r>
              <a:rPr lang="en-US" altLang="zh-CN" sz="6600" b="1">
                <a:solidFill>
                  <a:srgbClr val="43949A"/>
                </a:solidFill>
                <a:latin typeface="UTM ViceroyJF" panose="02040603050506020204" pitchFamily="18" charset="0"/>
                <a:cs typeface="+mn-ea"/>
                <a:sym typeface="+mn-lt"/>
              </a:rPr>
              <a:t>Tập làm văn</a:t>
            </a:r>
            <a:endParaRPr lang="en-US" altLang="zh-CN" sz="6600" b="1" dirty="0">
              <a:solidFill>
                <a:srgbClr val="43949A"/>
              </a:solidFill>
              <a:latin typeface="UTM ViceroyJF" panose="02040603050506020204" pitchFamily="18" charset="0"/>
              <a:cs typeface="+mn-ea"/>
              <a:sym typeface="+mn-lt"/>
            </a:endParaRPr>
          </a:p>
        </p:txBody>
      </p:sp>
      <p:sp>
        <p:nvSpPr>
          <p:cNvPr id="12" name="文本框 9">
            <a:extLst>
              <a:ext uri="{FF2B5EF4-FFF2-40B4-BE49-F238E27FC236}">
                <a16:creationId xmlns:a16="http://schemas.microsoft.com/office/drawing/2014/main" id="{3360DC54-03A8-4C11-A0D0-D1E0C559365C}"/>
              </a:ext>
            </a:extLst>
          </p:cNvPr>
          <p:cNvSpPr txBox="1"/>
          <p:nvPr/>
        </p:nvSpPr>
        <p:spPr>
          <a:xfrm>
            <a:off x="1519592" y="1846072"/>
            <a:ext cx="9144000" cy="1754326"/>
          </a:xfrm>
          <a:prstGeom prst="rect">
            <a:avLst/>
          </a:prstGeom>
          <a:noFill/>
        </p:spPr>
        <p:txBody>
          <a:bodyPr wrap="square" rtlCol="0">
            <a:spAutoFit/>
          </a:bodyPr>
          <a:lstStyle/>
          <a:p>
            <a:pPr algn="ctr"/>
            <a:r>
              <a:rPr lang="en-US" altLang="zh-CN" sz="5400" b="1" dirty="0">
                <a:solidFill>
                  <a:srgbClr val="D1193C"/>
                </a:solidFill>
                <a:latin typeface="Times New Roman" pitchFamily="18" charset="0"/>
                <a:cs typeface="Times New Roman" pitchFamily="18" charset="0"/>
                <a:sym typeface="+mn-lt"/>
              </a:rPr>
              <a:t>LUYỆN TẬP TRAO ĐỔI </a:t>
            </a:r>
          </a:p>
          <a:p>
            <a:pPr algn="ctr"/>
            <a:r>
              <a:rPr lang="en-US" altLang="zh-CN" sz="5400" b="1" dirty="0">
                <a:solidFill>
                  <a:srgbClr val="D1193C"/>
                </a:solidFill>
                <a:latin typeface="Times New Roman" pitchFamily="18" charset="0"/>
                <a:cs typeface="Times New Roman" pitchFamily="18" charset="0"/>
                <a:sym typeface="+mn-lt"/>
              </a:rPr>
              <a:t>Ý KIẾN VỚI NGƯỜI THÂN</a:t>
            </a:r>
          </a:p>
        </p:txBody>
      </p:sp>
    </p:spTree>
    <p:extLst>
      <p:ext uri="{BB962C8B-B14F-4D97-AF65-F5344CB8AC3E}">
        <p14:creationId xmlns:p14="http://schemas.microsoft.com/office/powerpoint/2010/main" val="542627805"/>
      </p:ext>
    </p:extLst>
  </p:cSld>
  <p:clrMapOvr>
    <a:masterClrMapping/>
  </p:clrMapOvr>
  <mc:AlternateContent xmlns:mc="http://schemas.openxmlformats.org/markup-compatibility/2006" xmlns:p14="http://schemas.microsoft.com/office/powerpoint/2010/main">
    <mc:Choice Requires="p14">
      <p:transition spd="slow" p14:dur="8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0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3"/>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26" presetClass="entr" presetSubtype="0" fill="hold" grpId="0" nodeType="withEffect">
                                  <p:stCondLst>
                                    <p:cond delay="0"/>
                                  </p:stCondLst>
                                  <p:iterate type="wd">
                                    <p:tmPct val="10000"/>
                                  </p:iterate>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a:extLst>
              <a:ext uri="{FF2B5EF4-FFF2-40B4-BE49-F238E27FC236}">
                <a16:creationId xmlns:a16="http://schemas.microsoft.com/office/drawing/2014/main" id="{AFDB4B6C-89D8-4787-909D-0F4663F818FB}"/>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a:extLst>
              <a:ext uri="{FF2B5EF4-FFF2-40B4-BE49-F238E27FC236}">
                <a16:creationId xmlns:a16="http://schemas.microsoft.com/office/drawing/2014/main" id="{45205F72-7510-492C-8CF1-2BC93D9F45DD}"/>
              </a:ext>
            </a:extLst>
          </p:cNvPr>
          <p:cNvSpPr txBox="1"/>
          <p:nvPr/>
        </p:nvSpPr>
        <p:spPr>
          <a:xfrm>
            <a:off x="3348686" y="1259381"/>
            <a:ext cx="3866627" cy="646331"/>
          </a:xfrm>
          <a:prstGeom prst="rect">
            <a:avLst/>
          </a:prstGeom>
          <a:noFill/>
        </p:spPr>
        <p:txBody>
          <a:bodyPr wrap="square" rtlCol="0">
            <a:spAutoFit/>
          </a:bodyPr>
          <a:lstStyle/>
          <a:p>
            <a:r>
              <a:rPr lang="en-US" altLang="zh-CN" sz="3600">
                <a:solidFill>
                  <a:srgbClr val="000099"/>
                </a:solidFill>
                <a:cs typeface="+mn-ea"/>
                <a:sym typeface="+mn-lt"/>
              </a:rPr>
              <a:t>Xác định</a:t>
            </a:r>
            <a:endParaRPr lang="zh-CN" altLang="en-US" sz="3600" dirty="0">
              <a:solidFill>
                <a:srgbClr val="000099"/>
              </a:solidFill>
              <a:cs typeface="+mn-ea"/>
              <a:sym typeface="+mn-lt"/>
            </a:endParaRPr>
          </a:p>
        </p:txBody>
      </p:sp>
      <p:sp>
        <p:nvSpPr>
          <p:cNvPr id="5" name="文本框 66">
            <a:extLst>
              <a:ext uri="{FF2B5EF4-FFF2-40B4-BE49-F238E27FC236}">
                <a16:creationId xmlns:a16="http://schemas.microsoft.com/office/drawing/2014/main" id="{C8DA6966-1E91-4A68-92E1-15F48D97EE61}"/>
              </a:ext>
            </a:extLst>
          </p:cNvPr>
          <p:cNvSpPr txBox="1">
            <a:spLocks noChangeArrowheads="1"/>
          </p:cNvSpPr>
          <p:nvPr/>
        </p:nvSpPr>
        <p:spPr bwMode="auto">
          <a:xfrm>
            <a:off x="3255639" y="1798122"/>
            <a:ext cx="5408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Mục đích trao đổi, vai trong trao đổi</a:t>
            </a:r>
            <a:endParaRPr lang="zh-CN" altLang="en-US" sz="2400" b="1" i="1" dirty="0">
              <a:solidFill>
                <a:srgbClr val="D30B38"/>
              </a:solidFill>
              <a:latin typeface="+mn-lt"/>
              <a:ea typeface="+mn-ea"/>
              <a:cs typeface="+mn-ea"/>
              <a:sym typeface="+mn-lt"/>
            </a:endParaRPr>
          </a:p>
        </p:txBody>
      </p:sp>
      <p:grpSp>
        <p:nvGrpSpPr>
          <p:cNvPr id="6" name="组合 5">
            <a:extLst>
              <a:ext uri="{FF2B5EF4-FFF2-40B4-BE49-F238E27FC236}">
                <a16:creationId xmlns:a16="http://schemas.microsoft.com/office/drawing/2014/main" id="{A13E0960-F832-4D37-80F9-A3ABC429CA00}"/>
              </a:ext>
            </a:extLst>
          </p:cNvPr>
          <p:cNvGrpSpPr/>
          <p:nvPr/>
        </p:nvGrpSpPr>
        <p:grpSpPr>
          <a:xfrm>
            <a:off x="2639469" y="1351829"/>
            <a:ext cx="676275" cy="542658"/>
            <a:chOff x="5995723" y="2676898"/>
            <a:chExt cx="676275" cy="542658"/>
          </a:xfrm>
        </p:grpSpPr>
        <p:pic>
          <p:nvPicPr>
            <p:cNvPr id="7" name="图片 6">
              <a:extLst>
                <a:ext uri="{FF2B5EF4-FFF2-40B4-BE49-F238E27FC236}">
                  <a16:creationId xmlns:a16="http://schemas.microsoft.com/office/drawing/2014/main" id="{2595EE44-5BFF-4D59-9ACB-2F95182091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8" name="文本框 7">
              <a:extLst>
                <a:ext uri="{FF2B5EF4-FFF2-40B4-BE49-F238E27FC236}">
                  <a16:creationId xmlns:a16="http://schemas.microsoft.com/office/drawing/2014/main" id="{28EF5161-9BC7-47C2-AD1B-A244EEE8E14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9" name="文本框 8">
            <a:extLst>
              <a:ext uri="{FF2B5EF4-FFF2-40B4-BE49-F238E27FC236}">
                <a16:creationId xmlns:a16="http://schemas.microsoft.com/office/drawing/2014/main" id="{01A268D4-04A1-40E2-ACC1-7ADAB5406E9B}"/>
              </a:ext>
            </a:extLst>
          </p:cNvPr>
          <p:cNvSpPr txBox="1"/>
          <p:nvPr/>
        </p:nvSpPr>
        <p:spPr>
          <a:xfrm>
            <a:off x="3903312" y="3124038"/>
            <a:ext cx="3866627" cy="646331"/>
          </a:xfrm>
          <a:prstGeom prst="rect">
            <a:avLst/>
          </a:prstGeom>
          <a:noFill/>
        </p:spPr>
        <p:txBody>
          <a:bodyPr wrap="square" rtlCol="0">
            <a:spAutoFit/>
          </a:bodyPr>
          <a:lstStyle/>
          <a:p>
            <a:r>
              <a:rPr lang="en-US" altLang="zh-CN" sz="3600">
                <a:solidFill>
                  <a:srgbClr val="000099"/>
                </a:solidFill>
                <a:cs typeface="+mn-ea"/>
                <a:sym typeface="+mn-lt"/>
              </a:rPr>
              <a:t>Lập dàn ý</a:t>
            </a:r>
            <a:endParaRPr lang="zh-CN" altLang="en-US" sz="3600" dirty="0">
              <a:solidFill>
                <a:srgbClr val="000099"/>
              </a:solidFill>
              <a:cs typeface="+mn-ea"/>
              <a:sym typeface="+mn-lt"/>
            </a:endParaRPr>
          </a:p>
        </p:txBody>
      </p:sp>
      <p:sp>
        <p:nvSpPr>
          <p:cNvPr id="10" name="文本框 66">
            <a:extLst>
              <a:ext uri="{FF2B5EF4-FFF2-40B4-BE49-F238E27FC236}">
                <a16:creationId xmlns:a16="http://schemas.microsoft.com/office/drawing/2014/main" id="{5D5A0A5F-60D9-4145-9D1E-EA155B9036DA}"/>
              </a:ext>
            </a:extLst>
          </p:cNvPr>
          <p:cNvSpPr txBox="1">
            <a:spLocks noChangeArrowheads="1"/>
          </p:cNvSpPr>
          <p:nvPr/>
        </p:nvSpPr>
        <p:spPr bwMode="auto">
          <a:xfrm>
            <a:off x="3366950" y="3746727"/>
            <a:ext cx="39039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Làm rõ nội dung của bài trao đổi để đạt mục đích</a:t>
            </a:r>
            <a:endParaRPr lang="zh-CN" altLang="en-US" sz="2400" b="1" i="1" dirty="0">
              <a:solidFill>
                <a:srgbClr val="D30B38"/>
              </a:solidFill>
              <a:latin typeface="+mn-lt"/>
              <a:ea typeface="+mn-ea"/>
              <a:cs typeface="+mn-ea"/>
              <a:sym typeface="+mn-lt"/>
            </a:endParaRPr>
          </a:p>
        </p:txBody>
      </p:sp>
      <p:grpSp>
        <p:nvGrpSpPr>
          <p:cNvPr id="11" name="组合 10">
            <a:extLst>
              <a:ext uri="{FF2B5EF4-FFF2-40B4-BE49-F238E27FC236}">
                <a16:creationId xmlns:a16="http://schemas.microsoft.com/office/drawing/2014/main" id="{A0CCF591-2661-434B-90D0-9377DA232471}"/>
              </a:ext>
            </a:extLst>
          </p:cNvPr>
          <p:cNvGrpSpPr/>
          <p:nvPr/>
        </p:nvGrpSpPr>
        <p:grpSpPr>
          <a:xfrm>
            <a:off x="3274147" y="3205821"/>
            <a:ext cx="676275" cy="542658"/>
            <a:chOff x="5995723" y="2676898"/>
            <a:chExt cx="676275" cy="542658"/>
          </a:xfrm>
        </p:grpSpPr>
        <p:pic>
          <p:nvPicPr>
            <p:cNvPr id="12" name="图片 11">
              <a:extLst>
                <a:ext uri="{FF2B5EF4-FFF2-40B4-BE49-F238E27FC236}">
                  <a16:creationId xmlns:a16="http://schemas.microsoft.com/office/drawing/2014/main" id="{5A6F232B-8A39-4290-ABB5-B03F22A43A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3" name="文本框 12">
              <a:extLst>
                <a:ext uri="{FF2B5EF4-FFF2-40B4-BE49-F238E27FC236}">
                  <a16:creationId xmlns:a16="http://schemas.microsoft.com/office/drawing/2014/main" id="{E70AD8EE-673B-4A4F-B311-1A8EFC73FC1E}"/>
                </a:ext>
              </a:extLst>
            </p:cNvPr>
            <p:cNvSpPr txBox="1"/>
            <p:nvPr/>
          </p:nvSpPr>
          <p:spPr>
            <a:xfrm>
              <a:off x="5995723" y="2726254"/>
              <a:ext cx="676275" cy="461665"/>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dirty="0">
                <a:solidFill>
                  <a:schemeClr val="bg1"/>
                </a:solidFill>
                <a:cs typeface="+mn-ea"/>
                <a:sym typeface="+mn-lt"/>
              </a:endParaRPr>
            </a:p>
          </p:txBody>
        </p:sp>
      </p:grpSp>
      <p:sp>
        <p:nvSpPr>
          <p:cNvPr id="14" name="文本框 13">
            <a:extLst>
              <a:ext uri="{FF2B5EF4-FFF2-40B4-BE49-F238E27FC236}">
                <a16:creationId xmlns:a16="http://schemas.microsoft.com/office/drawing/2014/main" id="{62622160-7ECB-4719-AB91-E40F3968EE8D}"/>
              </a:ext>
            </a:extLst>
          </p:cNvPr>
          <p:cNvSpPr txBox="1"/>
          <p:nvPr/>
        </p:nvSpPr>
        <p:spPr>
          <a:xfrm>
            <a:off x="2850853" y="5585088"/>
            <a:ext cx="4919086" cy="646331"/>
          </a:xfrm>
          <a:prstGeom prst="rect">
            <a:avLst/>
          </a:prstGeom>
          <a:noFill/>
        </p:spPr>
        <p:txBody>
          <a:bodyPr wrap="square" rtlCol="0">
            <a:spAutoFit/>
          </a:bodyPr>
          <a:lstStyle/>
          <a:p>
            <a:r>
              <a:rPr lang="en-US" altLang="zh-CN" sz="3600">
                <a:solidFill>
                  <a:srgbClr val="000099"/>
                </a:solidFill>
                <a:cs typeface="+mn-ea"/>
                <a:sym typeface="+mn-lt"/>
              </a:rPr>
              <a:t>Biết đóng vai trao đổi</a:t>
            </a:r>
            <a:endParaRPr lang="zh-CN" altLang="en-US" sz="3600" dirty="0">
              <a:solidFill>
                <a:srgbClr val="000099"/>
              </a:solidFill>
              <a:cs typeface="+mn-ea"/>
              <a:sym typeface="+mn-lt"/>
            </a:endParaRPr>
          </a:p>
        </p:txBody>
      </p:sp>
      <p:sp>
        <p:nvSpPr>
          <p:cNvPr id="15" name="文本框 66">
            <a:extLst>
              <a:ext uri="{FF2B5EF4-FFF2-40B4-BE49-F238E27FC236}">
                <a16:creationId xmlns:a16="http://schemas.microsoft.com/office/drawing/2014/main" id="{24E06F78-070E-4A8C-9C17-D7527C54C0C8}"/>
              </a:ext>
            </a:extLst>
          </p:cNvPr>
          <p:cNvSpPr txBox="1">
            <a:spLocks noChangeArrowheads="1"/>
          </p:cNvSpPr>
          <p:nvPr/>
        </p:nvSpPr>
        <p:spPr bwMode="auto">
          <a:xfrm>
            <a:off x="2790748" y="6205429"/>
            <a:ext cx="4349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i="1">
                <a:solidFill>
                  <a:srgbClr val="D30B38"/>
                </a:solidFill>
                <a:latin typeface="+mn-lt"/>
                <a:ea typeface="+mn-ea"/>
                <a:cs typeface="+mn-ea"/>
                <a:sym typeface="+mn-lt"/>
              </a:rPr>
              <a:t>Dùng lời lẽ, cử chỉ thích hợp</a:t>
            </a:r>
            <a:endParaRPr lang="zh-CN" altLang="en-US" sz="2400" b="1" i="1" dirty="0">
              <a:solidFill>
                <a:srgbClr val="D30B38"/>
              </a:solidFill>
              <a:latin typeface="+mn-lt"/>
              <a:ea typeface="+mn-ea"/>
              <a:cs typeface="+mn-ea"/>
              <a:sym typeface="+mn-lt"/>
            </a:endParaRPr>
          </a:p>
        </p:txBody>
      </p:sp>
      <p:grpSp>
        <p:nvGrpSpPr>
          <p:cNvPr id="16" name="组合 15">
            <a:extLst>
              <a:ext uri="{FF2B5EF4-FFF2-40B4-BE49-F238E27FC236}">
                <a16:creationId xmlns:a16="http://schemas.microsoft.com/office/drawing/2014/main" id="{3B652D45-DF0D-45E0-AE34-D7504F83DF54}"/>
              </a:ext>
            </a:extLst>
          </p:cNvPr>
          <p:cNvGrpSpPr/>
          <p:nvPr/>
        </p:nvGrpSpPr>
        <p:grpSpPr>
          <a:xfrm>
            <a:off x="2141636" y="5677536"/>
            <a:ext cx="676275" cy="880353"/>
            <a:chOff x="5995723" y="2676898"/>
            <a:chExt cx="676275" cy="880353"/>
          </a:xfrm>
        </p:grpSpPr>
        <p:pic>
          <p:nvPicPr>
            <p:cNvPr id="17" name="图片 16">
              <a:extLst>
                <a:ext uri="{FF2B5EF4-FFF2-40B4-BE49-F238E27FC236}">
                  <a16:creationId xmlns:a16="http://schemas.microsoft.com/office/drawing/2014/main" id="{8186AC55-ED93-4018-8BA4-24E1CF99E4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8" name="文本框 17">
              <a:extLst>
                <a:ext uri="{FF2B5EF4-FFF2-40B4-BE49-F238E27FC236}">
                  <a16:creationId xmlns:a16="http://schemas.microsoft.com/office/drawing/2014/main" id="{39C8EF78-708C-4C2E-972D-EA893DEE8670}"/>
                </a:ext>
              </a:extLst>
            </p:cNvPr>
            <p:cNvSpPr txBox="1"/>
            <p:nvPr/>
          </p:nvSpPr>
          <p:spPr>
            <a:xfrm>
              <a:off x="5995723" y="2726254"/>
              <a:ext cx="676275" cy="830997"/>
            </a:xfrm>
            <a:prstGeom prst="rect">
              <a:avLst/>
            </a:prstGeom>
            <a:noFill/>
          </p:spPr>
          <p:txBody>
            <a:bodyPr wrap="square" rtlCol="0">
              <a:spAutoFit/>
            </a:bodyPr>
            <a:lstStyle/>
            <a:p>
              <a:pPr algn="ctr"/>
              <a:r>
                <a:rPr lang="en-US" altLang="zh-CN" sz="2400">
                  <a:solidFill>
                    <a:schemeClr val="bg1"/>
                  </a:solidFill>
                  <a:cs typeface="+mn-ea"/>
                  <a:sym typeface="Wingdings" panose="05000000000000000000" pitchFamily="2" charset="2"/>
                </a:rPr>
                <a:t></a:t>
              </a:r>
              <a:endParaRPr lang="zh-CN" altLang="en-US" sz="2400">
                <a:solidFill>
                  <a:schemeClr val="bg1"/>
                </a:solidFill>
                <a:cs typeface="+mn-ea"/>
                <a:sym typeface="+mn-lt"/>
              </a:endParaRPr>
            </a:p>
            <a:p>
              <a:pPr algn="ctr"/>
              <a:endParaRPr lang="zh-CN" altLang="en-US" sz="2400" dirty="0">
                <a:solidFill>
                  <a:schemeClr val="bg1"/>
                </a:solidFill>
                <a:cs typeface="+mn-ea"/>
                <a:sym typeface="+mn-lt"/>
              </a:endParaRPr>
            </a:p>
          </p:txBody>
        </p:sp>
      </p:grpSp>
      <p:sp>
        <p:nvSpPr>
          <p:cNvPr id="28" name="椭圆 27">
            <a:extLst>
              <a:ext uri="{FF2B5EF4-FFF2-40B4-BE49-F238E27FC236}">
                <a16:creationId xmlns:a16="http://schemas.microsoft.com/office/drawing/2014/main" id="{56179A75-8FA2-470F-B85A-A97D4BBA56AE}"/>
              </a:ext>
            </a:extLst>
          </p:cNvPr>
          <p:cNvSpPr/>
          <p:nvPr/>
        </p:nvSpPr>
        <p:spPr>
          <a:xfrm rot="21167508">
            <a:off x="7537139" y="4899740"/>
            <a:ext cx="3794155" cy="1961271"/>
          </a:xfrm>
          <a:prstGeom prst="ellipse">
            <a:avLst/>
          </a:prstGeom>
          <a:solidFill>
            <a:srgbClr val="68C3B7">
              <a:alpha val="60000"/>
            </a:srgb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7" name="图片 26">
            <a:extLst>
              <a:ext uri="{FF2B5EF4-FFF2-40B4-BE49-F238E27FC236}">
                <a16:creationId xmlns:a16="http://schemas.microsoft.com/office/drawing/2014/main" id="{13893AF9-353F-4383-BF54-13003F946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724" y="677864"/>
            <a:ext cx="4319337" cy="5624512"/>
          </a:xfrm>
          <a:prstGeom prst="rect">
            <a:avLst/>
          </a:prstGeom>
        </p:spPr>
      </p:pic>
      <p:pic>
        <p:nvPicPr>
          <p:cNvPr id="30" name="图片 29">
            <a:extLst>
              <a:ext uri="{FF2B5EF4-FFF2-40B4-BE49-F238E27FC236}">
                <a16:creationId xmlns:a16="http://schemas.microsoft.com/office/drawing/2014/main" id="{C6FE244E-A739-49F8-9535-B236BF6209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53" t="17708" r="18267" b="18338"/>
          <a:stretch/>
        </p:blipFill>
        <p:spPr>
          <a:xfrm flipH="1">
            <a:off x="2141636" y="3447204"/>
            <a:ext cx="1049154" cy="1328208"/>
          </a:xfrm>
          <a:prstGeom prst="rect">
            <a:avLst/>
          </a:prstGeom>
        </p:spPr>
      </p:pic>
      <p:pic>
        <p:nvPicPr>
          <p:cNvPr id="31" name="图片 30">
            <a:extLst>
              <a:ext uri="{FF2B5EF4-FFF2-40B4-BE49-F238E27FC236}">
                <a16:creationId xmlns:a16="http://schemas.microsoft.com/office/drawing/2014/main" id="{AF9C1E1B-CF9A-4EC9-A5B5-8A15C190BD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053" b="17680"/>
          <a:stretch/>
        </p:blipFill>
        <p:spPr>
          <a:xfrm rot="406921">
            <a:off x="1925672" y="2056271"/>
            <a:ext cx="1359488" cy="1479091"/>
          </a:xfrm>
          <a:prstGeom prst="rect">
            <a:avLst/>
          </a:prstGeom>
        </p:spPr>
      </p:pic>
      <p:sp>
        <p:nvSpPr>
          <p:cNvPr id="26" name="文本框 25">
            <a:extLst>
              <a:ext uri="{FF2B5EF4-FFF2-40B4-BE49-F238E27FC236}">
                <a16:creationId xmlns:a16="http://schemas.microsoft.com/office/drawing/2014/main" id="{D4F52551-473B-4BDC-BBF2-A1CC6DE43570}"/>
              </a:ext>
            </a:extLst>
          </p:cNvPr>
          <p:cNvSpPr txBox="1"/>
          <p:nvPr/>
        </p:nvSpPr>
        <p:spPr>
          <a:xfrm>
            <a:off x="3363980" y="159080"/>
            <a:ext cx="6237219" cy="830997"/>
          </a:xfrm>
          <a:prstGeom prst="rect">
            <a:avLst/>
          </a:prstGeom>
          <a:noFill/>
        </p:spPr>
        <p:txBody>
          <a:bodyPr wrap="square" rtlCol="0">
            <a:spAutoFit/>
          </a:bodyPr>
          <a:lstStyle/>
          <a:p>
            <a:pPr algn="ctr"/>
            <a:r>
              <a:rPr lang="en-US" altLang="zh-CN" sz="4800" b="1" dirty="0" smtClean="0">
                <a:solidFill>
                  <a:srgbClr val="EC9309"/>
                </a:solidFill>
                <a:cs typeface="+mn-ea"/>
                <a:sym typeface="+mn-lt"/>
              </a:rPr>
              <a:t>YÊU CẦU CẦN ĐẠT</a:t>
            </a:r>
            <a:endParaRPr lang="zh-CN" altLang="en-US" sz="4800" b="1" dirty="0">
              <a:solidFill>
                <a:srgbClr val="EC9309"/>
              </a:solidFill>
              <a:cs typeface="+mn-ea"/>
              <a:sym typeface="+mn-lt"/>
            </a:endParaRPr>
          </a:p>
        </p:txBody>
      </p:sp>
    </p:spTree>
    <p:extLst>
      <p:ext uri="{BB962C8B-B14F-4D97-AF65-F5344CB8AC3E}">
        <p14:creationId xmlns:p14="http://schemas.microsoft.com/office/powerpoint/2010/main" val="91739957"/>
      </p:ext>
    </p:extLst>
  </p:cSld>
  <p:clrMapOvr>
    <a:masterClrMapping/>
  </p:clrMapOvr>
  <mc:AlternateContent xmlns:mc="http://schemas.openxmlformats.org/markup-compatibility/2006" xmlns:p14="http://schemas.microsoft.com/office/powerpoint/2010/main">
    <mc:Choice Requires="p14">
      <p:transition spd="slow" p14:dur="8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450" decel="100000" fill="hold"/>
                                        <p:tgtEl>
                                          <p:spTgt spid="1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450" decel="100000" fill="hold"/>
                                        <p:tgtEl>
                                          <p:spTgt spid="1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23" presetID="49" presetClass="entr" presetSubtype="0"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360"/>
                                          </p:val>
                                        </p:tav>
                                        <p:tav tm="100000">
                                          <p:val>
                                            <p:fltVal val="0"/>
                                          </p:val>
                                        </p:tav>
                                      </p:tavLst>
                                    </p:anim>
                                    <p:animEffect transition="in" filter="fade">
                                      <p:cBhvr>
                                        <p:cTn id="28" dur="500"/>
                                        <p:tgtEl>
                                          <p:spTgt spid="6"/>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8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8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par>
                          <p:cTn id="67" fill="hold">
                            <p:stCondLst>
                              <p:cond delay="135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7D0F892-73F0-48D4-B121-04ABC9996E17}"/>
              </a:ext>
            </a:extLst>
          </p:cNvPr>
          <p:cNvSpPr/>
          <p:nvPr/>
        </p:nvSpPr>
        <p:spPr>
          <a:xfrm>
            <a:off x="1254369" y="-1412631"/>
            <a:ext cx="9683262" cy="9683262"/>
          </a:xfrm>
          <a:prstGeom prst="ellipse">
            <a:avLst/>
          </a:prstGeom>
          <a:solidFill>
            <a:srgbClr val="F9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74B50FC6-3BB8-41C5-B8F4-64A637F421B2}"/>
              </a:ext>
            </a:extLst>
          </p:cNvPr>
          <p:cNvPicPr>
            <a:picLocks noChangeAspect="1"/>
          </p:cNvPicPr>
          <p:nvPr/>
        </p:nvPicPr>
        <p:blipFill>
          <a:blip r:embed="rId3"/>
          <a:stretch>
            <a:fillRect/>
          </a:stretch>
        </p:blipFill>
        <p:spPr>
          <a:xfrm>
            <a:off x="4845992" y="1571593"/>
            <a:ext cx="2604071" cy="1295719"/>
          </a:xfrm>
          <a:prstGeom prst="rect">
            <a:avLst/>
          </a:prstGeom>
        </p:spPr>
      </p:pic>
      <p:pic>
        <p:nvPicPr>
          <p:cNvPr id="4" name="图片 3">
            <a:extLst>
              <a:ext uri="{FF2B5EF4-FFF2-40B4-BE49-F238E27FC236}">
                <a16:creationId xmlns:a16="http://schemas.microsoft.com/office/drawing/2014/main" id="{7B4364F1-1F3D-472E-B1F9-6A9F6171887A}"/>
              </a:ext>
            </a:extLst>
          </p:cNvPr>
          <p:cNvPicPr>
            <a:picLocks noChangeAspect="1"/>
          </p:cNvPicPr>
          <p:nvPr/>
        </p:nvPicPr>
        <p:blipFill>
          <a:blip r:embed="rId4"/>
          <a:stretch>
            <a:fillRect/>
          </a:stretch>
        </p:blipFill>
        <p:spPr>
          <a:xfrm>
            <a:off x="4667644" y="3654132"/>
            <a:ext cx="2756504" cy="1117875"/>
          </a:xfrm>
          <a:prstGeom prst="rect">
            <a:avLst/>
          </a:prstGeom>
        </p:spPr>
      </p:pic>
      <p:sp>
        <p:nvSpPr>
          <p:cNvPr id="6" name="文本框 5">
            <a:extLst>
              <a:ext uri="{FF2B5EF4-FFF2-40B4-BE49-F238E27FC236}">
                <a16:creationId xmlns:a16="http://schemas.microsoft.com/office/drawing/2014/main" id="{595C6EB4-AAB9-406F-A4A3-28D78756A03A}"/>
              </a:ext>
            </a:extLst>
          </p:cNvPr>
          <p:cNvSpPr txBox="1"/>
          <p:nvPr/>
        </p:nvSpPr>
        <p:spPr>
          <a:xfrm>
            <a:off x="5130825" y="1717929"/>
            <a:ext cx="1830141" cy="1107996"/>
          </a:xfrm>
          <a:prstGeom prst="rect">
            <a:avLst/>
          </a:prstGeom>
          <a:noFill/>
        </p:spPr>
        <p:txBody>
          <a:bodyPr wrap="square" rtlCol="0">
            <a:spAutoFit/>
          </a:bodyPr>
          <a:lstStyle/>
          <a:p>
            <a:pPr algn="ctr"/>
            <a:r>
              <a:rPr lang="en-US" altLang="zh-CN" sz="6600" b="1">
                <a:solidFill>
                  <a:srgbClr val="345655"/>
                </a:solidFill>
                <a:cs typeface="+mn-ea"/>
                <a:sym typeface="+mn-lt"/>
              </a:rPr>
              <a:t>1</a:t>
            </a:r>
            <a:endParaRPr lang="en-US" altLang="zh-CN" sz="6600" b="1" dirty="0">
              <a:solidFill>
                <a:srgbClr val="345655"/>
              </a:solidFill>
              <a:cs typeface="+mn-ea"/>
              <a:sym typeface="+mn-lt"/>
            </a:endParaRPr>
          </a:p>
        </p:txBody>
      </p:sp>
      <p:sp>
        <p:nvSpPr>
          <p:cNvPr id="7" name="文本框 6">
            <a:extLst>
              <a:ext uri="{FF2B5EF4-FFF2-40B4-BE49-F238E27FC236}">
                <a16:creationId xmlns:a16="http://schemas.microsoft.com/office/drawing/2014/main" id="{DBAD2E52-97D2-4B17-9EB3-6B7F56FF286E}"/>
              </a:ext>
            </a:extLst>
          </p:cNvPr>
          <p:cNvSpPr txBox="1"/>
          <p:nvPr/>
        </p:nvSpPr>
        <p:spPr>
          <a:xfrm>
            <a:off x="4684505" y="3612745"/>
            <a:ext cx="2739643" cy="1015663"/>
          </a:xfrm>
          <a:prstGeom prst="rect">
            <a:avLst/>
          </a:prstGeom>
          <a:noFill/>
        </p:spPr>
        <p:txBody>
          <a:bodyPr wrap="square" rtlCol="0">
            <a:spAutoFit/>
          </a:bodyPr>
          <a:lstStyle/>
          <a:p>
            <a:pPr algn="ctr"/>
            <a:r>
              <a:rPr lang="en-US" altLang="zh-CN" sz="3600">
                <a:solidFill>
                  <a:srgbClr val="345655"/>
                </a:solidFill>
                <a:cs typeface="+mn-ea"/>
                <a:sym typeface="Wingdings" panose="05000000000000000000" pitchFamily="2" charset="2"/>
              </a:rPr>
              <a:t></a:t>
            </a:r>
            <a:r>
              <a:rPr lang="en-US" altLang="zh-CN" sz="6000">
                <a:solidFill>
                  <a:srgbClr val="345655"/>
                </a:solidFill>
                <a:cs typeface="+mn-ea"/>
                <a:sym typeface="Wingdings" panose="05000000000000000000" pitchFamily="2" charset="2"/>
              </a:rPr>
              <a:t></a:t>
            </a:r>
            <a:r>
              <a:rPr lang="en-US" altLang="zh-CN" sz="3600">
                <a:solidFill>
                  <a:srgbClr val="345655"/>
                </a:solidFill>
                <a:cs typeface="+mn-ea"/>
                <a:sym typeface="Wingdings" panose="05000000000000000000" pitchFamily="2" charset="2"/>
              </a:rPr>
              <a:t></a:t>
            </a:r>
            <a:endParaRPr lang="zh-CN" altLang="en-US" sz="3600" dirty="0">
              <a:solidFill>
                <a:srgbClr val="345655"/>
              </a:solidFill>
              <a:cs typeface="+mn-ea"/>
              <a:sym typeface="+mn-lt"/>
            </a:endParaRPr>
          </a:p>
        </p:txBody>
      </p:sp>
      <p:sp>
        <p:nvSpPr>
          <p:cNvPr id="8" name="文本框 7">
            <a:extLst>
              <a:ext uri="{FF2B5EF4-FFF2-40B4-BE49-F238E27FC236}">
                <a16:creationId xmlns:a16="http://schemas.microsoft.com/office/drawing/2014/main" id="{BDF01B3E-E0B9-4FC8-9FB0-87042D77893F}"/>
              </a:ext>
            </a:extLst>
          </p:cNvPr>
          <p:cNvSpPr txBox="1"/>
          <p:nvPr/>
        </p:nvSpPr>
        <p:spPr>
          <a:xfrm>
            <a:off x="1759645" y="2798121"/>
            <a:ext cx="8572500" cy="1015663"/>
          </a:xfrm>
          <a:prstGeom prst="rect">
            <a:avLst/>
          </a:prstGeom>
          <a:noFill/>
        </p:spPr>
        <p:txBody>
          <a:bodyPr wrap="square" rtlCol="0">
            <a:spAutoFit/>
          </a:bodyPr>
          <a:lstStyle/>
          <a:p>
            <a:pPr algn="ctr"/>
            <a:r>
              <a:rPr lang="en-US" altLang="zh-CN" sz="6000" b="1" dirty="0">
                <a:solidFill>
                  <a:srgbClr val="CB183B"/>
                </a:solidFill>
                <a:latin typeface="Times New Roman" pitchFamily="18" charset="0"/>
                <a:cs typeface="Times New Roman" pitchFamily="18" charset="0"/>
                <a:sym typeface="+mn-lt"/>
              </a:rPr>
              <a:t>PHÂN TÍCH ĐỀ BÀI</a:t>
            </a:r>
            <a:endParaRPr lang="zh-CN" altLang="en-US" sz="6000" b="1" dirty="0">
              <a:solidFill>
                <a:srgbClr val="CB183B"/>
              </a:solidFill>
              <a:latin typeface="Times New Roman" pitchFamily="18" charset="0"/>
              <a:cs typeface="Times New Roman" pitchFamily="18" charset="0"/>
              <a:sym typeface="+mn-lt"/>
            </a:endParaRPr>
          </a:p>
        </p:txBody>
      </p:sp>
      <p:pic>
        <p:nvPicPr>
          <p:cNvPr id="9" name="图片 8">
            <a:extLst>
              <a:ext uri="{FF2B5EF4-FFF2-40B4-BE49-F238E27FC236}">
                <a16:creationId xmlns:a16="http://schemas.microsoft.com/office/drawing/2014/main" id="{24877F60-B0A9-4387-A111-1C7C11FE6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99" y="95224"/>
            <a:ext cx="4303748" cy="7437120"/>
          </a:xfrm>
          <a:prstGeom prst="rect">
            <a:avLst/>
          </a:prstGeom>
        </p:spPr>
      </p:pic>
      <p:pic>
        <p:nvPicPr>
          <p:cNvPr id="10" name="图片 9">
            <a:extLst>
              <a:ext uri="{FF2B5EF4-FFF2-40B4-BE49-F238E27FC236}">
                <a16:creationId xmlns:a16="http://schemas.microsoft.com/office/drawing/2014/main" id="{DDF416FA-2C4A-40A9-9315-729E98F9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406" y="0"/>
            <a:ext cx="4303748" cy="7437120"/>
          </a:xfrm>
          <a:prstGeom prst="rect">
            <a:avLst/>
          </a:prstGeom>
        </p:spPr>
      </p:pic>
      <p:pic>
        <p:nvPicPr>
          <p:cNvPr id="11" name="图片 10">
            <a:extLst>
              <a:ext uri="{FF2B5EF4-FFF2-40B4-BE49-F238E27FC236}">
                <a16:creationId xmlns:a16="http://schemas.microsoft.com/office/drawing/2014/main" id="{FD99C548-E5E0-48F2-BCF2-3F296A5953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053" b="17680"/>
          <a:stretch/>
        </p:blipFill>
        <p:spPr>
          <a:xfrm rot="2177462">
            <a:off x="4319501" y="1918439"/>
            <a:ext cx="1052980" cy="1145617"/>
          </a:xfrm>
          <a:prstGeom prst="rect">
            <a:avLst/>
          </a:prstGeom>
        </p:spPr>
      </p:pic>
    </p:spTree>
    <p:extLst>
      <p:ext uri="{BB962C8B-B14F-4D97-AF65-F5344CB8AC3E}">
        <p14:creationId xmlns:p14="http://schemas.microsoft.com/office/powerpoint/2010/main" val="68259793"/>
      </p:ext>
    </p:extLst>
  </p:cSld>
  <p:clrMapOvr>
    <a:masterClrMapping/>
  </p:clrMapOvr>
  <mc:AlternateContent xmlns:mc="http://schemas.openxmlformats.org/markup-compatibility/2006" xmlns:p14="http://schemas.microsoft.com/office/powerpoint/2010/main">
    <mc:Choice Requires="p14">
      <p:transition spd="slow" p14:dur="8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q514y3v">
      <a:majorFont>
        <a:latin typeface="Helvetica"/>
        <a:ea typeface="Helvetica"/>
        <a:cs typeface=""/>
      </a:majorFont>
      <a:minorFont>
        <a:latin typeface="Helvetica"/>
        <a:ea typeface="Helvetica"/>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283</TotalTime>
  <Words>720</Words>
  <Application>Microsoft Office PowerPoint</Application>
  <PresentationFormat>Widescreen</PresentationFormat>
  <Paragraphs>103</Paragraphs>
  <Slides>21</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UTM Impact</vt:lpstr>
      <vt:lpstr>UTM ViceroyJF</vt:lpstr>
      <vt:lpstr>Helvetica</vt:lpstr>
      <vt:lpstr>OpenSans</vt:lpstr>
      <vt:lpstr>Arial</vt:lpstr>
      <vt:lpstr>Wingdings</vt:lpstr>
      <vt:lpstr>OpenSansBold</vt:lpstr>
      <vt:lpstr>UTM Silk Script</vt:lpstr>
      <vt:lpstr>Times New Roman</vt:lpstr>
      <vt:lpstr>等线</vt:lpstr>
      <vt:lpstr>UTM Beautiful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Trao doi y kien</dc:title>
  <dc:subject>TLV 4</dc:subject>
  <dc:creator>KTUTS</dc:creator>
  <cp:keywords>Thy Tho</cp:keywords>
  <cp:lastModifiedBy>Windows User</cp:lastModifiedBy>
  <cp:revision>68</cp:revision>
  <dcterms:created xsi:type="dcterms:W3CDTF">2017-08-18T03:02:00Z</dcterms:created>
  <dcterms:modified xsi:type="dcterms:W3CDTF">2022-10-25T05:38:11Z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