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60" r:id="rId2"/>
    <p:sldId id="466" r:id="rId3"/>
    <p:sldId id="464" r:id="rId4"/>
    <p:sldId id="467" r:id="rId5"/>
    <p:sldId id="468" r:id="rId6"/>
    <p:sldId id="469" r:id="rId7"/>
    <p:sldId id="470" r:id="rId8"/>
    <p:sldId id="471" r:id="rId9"/>
    <p:sldId id="462" r:id="rId10"/>
    <p:sldId id="474" r:id="rId11"/>
    <p:sldId id="431" r:id="rId12"/>
    <p:sldId id="434" r:id="rId13"/>
    <p:sldId id="428" r:id="rId14"/>
    <p:sldId id="443" r:id="rId15"/>
    <p:sldId id="404" r:id="rId16"/>
    <p:sldId id="440" r:id="rId17"/>
    <p:sldId id="439" r:id="rId18"/>
    <p:sldId id="456" r:id="rId19"/>
    <p:sldId id="446" r:id="rId20"/>
    <p:sldId id="448" r:id="rId21"/>
    <p:sldId id="450" r:id="rId22"/>
    <p:sldId id="457" r:id="rId23"/>
    <p:sldId id="459" r:id="rId24"/>
    <p:sldId id="410" r:id="rId25"/>
    <p:sldId id="455" r:id="rId26"/>
    <p:sldId id="453" r:id="rId27"/>
    <p:sldId id="452" r:id="rId28"/>
    <p:sldId id="320" r:id="rId29"/>
    <p:sldId id="398" r:id="rId30"/>
  </p:sldIdLst>
  <p:sldSz cx="9144000" cy="5143500" type="screen16x9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E1C"/>
    <a:srgbClr val="D5EBE2"/>
    <a:srgbClr val="DFECE5"/>
    <a:srgbClr val="BCC1EA"/>
    <a:srgbClr val="FF33CC"/>
    <a:srgbClr val="F7F2AF"/>
    <a:srgbClr val="F2927A"/>
    <a:srgbClr val="F8C7BA"/>
    <a:srgbClr val="003399"/>
    <a:srgbClr val="ABE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 autoAdjust="0"/>
  </p:normalViewPr>
  <p:slideViewPr>
    <p:cSldViewPr>
      <p:cViewPr varScale="1">
        <p:scale>
          <a:sx n="83" d="100"/>
          <a:sy n="83" d="100"/>
        </p:scale>
        <p:origin x="96" y="78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84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638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735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63" algn="just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9pPr>
          </a:lstStyle>
          <a:p>
            <a:fld id="{774AA813-0F71-4C48-8D24-AFC17AB3EC8D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64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01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091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37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43E759-46CD-4604-BEFB-67EB859DD93B}" type="slidenum"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pPr/>
              <a:t>21</a:t>
            </a:fld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>
              <a:latin typeface="Arial" panose="020B060402020202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4011721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06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9C16-8F4B-4421-B5A0-9D9AED1F9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-76200" y="4869655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BCC1EA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BCC1EA"/>
              </a:solidFill>
              <a:latin typeface="UVN Ky Thuat" panose="03050502040202020B03" pitchFamily="66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C0ADA4-1404-414F-A9BB-D3CCF283598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36" y="7108254"/>
            <a:ext cx="1071943" cy="926040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78E3A684-2B4E-473E-9822-1DA44F070A86}"/>
              </a:ext>
            </a:extLst>
          </p:cNvPr>
          <p:cNvSpPr/>
          <p:nvPr userDrawn="1"/>
        </p:nvSpPr>
        <p:spPr>
          <a:xfrm>
            <a:off x="8316416" y="18143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D5EBE2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D5EBE2"/>
              </a:solidFill>
              <a:latin typeface="UVN Ky Thuat" panose="03050502040202020B03" pitchFamily="66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 userDrawn="1"/>
        </p:nvSpPr>
        <p:spPr>
          <a:xfrm>
            <a:off x="8403092" y="482098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B9E1C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49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3.jpe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60.pn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jp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jp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1.jp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Noi Trong Len Cac Ban Oi - Dang Cap Nhat">
            <a:hlinkClick r:id="" action="ppaction://media"/>
            <a:extLst>
              <a:ext uri="{FF2B5EF4-FFF2-40B4-BE49-F238E27FC236}">
                <a16:creationId xmlns:a16="http://schemas.microsoft.com/office/drawing/2014/main" id="{B91F39F7-E0BB-4BFC-A3B8-2C822701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69" y="3147814"/>
            <a:ext cx="501157" cy="50115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55121" y="-20538"/>
            <a:ext cx="5381175" cy="5355724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Diana" panose="02040603050506020204" pitchFamily="18" charset="0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899592" y="1569808"/>
            <a:ext cx="7812360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Môn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Lịch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sử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-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Lớp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4</a:t>
            </a:r>
            <a:endParaRPr lang="zh-CN" altLang="en-US" sz="6000" b="1" dirty="0">
              <a:solidFill>
                <a:srgbClr val="FF33CC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UTM Deutsch Gothic" panose="02040603050506020204" pitchFamily="18" charset="0"/>
              <a:ea typeface="汉仪娃娃篆简" panose="02010604000101010101" pitchFamily="2" charset="-122"/>
            </a:endParaRPr>
          </a:p>
        </p:txBody>
      </p:sp>
      <p:sp>
        <p:nvSpPr>
          <p:cNvPr id="20" name="TextBox 71"/>
          <p:cNvSpPr txBox="1"/>
          <p:nvPr/>
        </p:nvSpPr>
        <p:spPr>
          <a:xfrm>
            <a:off x="4109949" y="2831397"/>
            <a:ext cx="3082780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 w="57150" cmpd="tri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Giáo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 </a:t>
            </a:r>
            <a:r>
              <a:rPr lang="en-US" altLang="zh-CN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viên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itchFamily="34" charset="-122"/>
              </a:rPr>
              <a:t>:….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22" name="TextBox 71"/>
          <p:cNvSpPr txBox="1"/>
          <p:nvPr/>
        </p:nvSpPr>
        <p:spPr>
          <a:xfrm>
            <a:off x="743651" y="65641"/>
            <a:ext cx="2448272" cy="523220"/>
          </a:xfrm>
          <a:prstGeom prst="rect">
            <a:avLst/>
          </a:prstGeom>
          <a:noFill/>
          <a:ln w="44450" cmpd="tri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+mj-lt"/>
                <a:ea typeface="微软雅黑" pitchFamily="34" charset="-122"/>
              </a:rPr>
              <a:t>Trường</a:t>
            </a:r>
            <a:r>
              <a:rPr lang="en-US" altLang="zh-CN" sz="2800" b="1" dirty="0">
                <a:solidFill>
                  <a:srgbClr val="FF0000"/>
                </a:solidFill>
                <a:latin typeface="+mj-lt"/>
                <a:ea typeface="微软雅黑" pitchFamily="34" charset="-122"/>
              </a:rPr>
              <a:t>……</a:t>
            </a:r>
            <a:endParaRPr lang="zh-CN" altLang="en-US" sz="2800" b="1" dirty="0">
              <a:solidFill>
                <a:srgbClr val="FF0000"/>
              </a:solidFill>
              <a:latin typeface="+mj-lt"/>
              <a:ea typeface="微软雅黑" pitchFamily="34" charset="-122"/>
            </a:endParaRPr>
          </a:p>
        </p:txBody>
      </p:sp>
      <p:pic>
        <p:nvPicPr>
          <p:cNvPr id="10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791" y="-68735"/>
            <a:ext cx="1877285" cy="846149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7460DA41-291B-44FB-AC4D-AD1A7C8E1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6336" y="-35417"/>
            <a:ext cx="1755081" cy="2183991"/>
          </a:xfrm>
          <a:prstGeom prst="rect">
            <a:avLst/>
          </a:prstGeom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07ECB175-98D5-4FFE-93D2-13D0A43E790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708" y="194831"/>
            <a:ext cx="1877285" cy="84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4500"/>
                            </p:stCondLst>
                            <p:childTnLst>
                              <p:par>
                                <p:cTn id="3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0"/>
                            </p:stCondLst>
                            <p:childTnLst>
                              <p:par>
                                <p:cTn id="37" presetID="8" presetClass="emph" presetSubtype="0" repeatCount="6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453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79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86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4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8" grpId="0"/>
      <p:bldP spid="20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0"/>
            <a:ext cx="9179496" cy="5143500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455410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11"/>
          <p:cNvSpPr/>
          <p:nvPr/>
        </p:nvSpPr>
        <p:spPr>
          <a:xfrm>
            <a:off x="101297" y="51470"/>
            <a:ext cx="8251540" cy="3723877"/>
          </a:xfrm>
          <a:custGeom>
            <a:avLst/>
            <a:gdLst>
              <a:gd name="connsiteX0" fmla="*/ 0 w 6197600"/>
              <a:gd name="connsiteY0" fmla="*/ 292870 h 1757184"/>
              <a:gd name="connsiteX1" fmla="*/ 292870 w 6197600"/>
              <a:gd name="connsiteY1" fmla="*/ 0 h 1757184"/>
              <a:gd name="connsiteX2" fmla="*/ 797937 w 6197600"/>
              <a:gd name="connsiteY2" fmla="*/ 0 h 1757184"/>
              <a:gd name="connsiteX3" fmla="*/ 1471361 w 6197600"/>
              <a:gd name="connsiteY3" fmla="*/ 0 h 1757184"/>
              <a:gd name="connsiteX4" fmla="*/ 1864191 w 6197600"/>
              <a:gd name="connsiteY4" fmla="*/ 0 h 1757184"/>
              <a:gd name="connsiteX5" fmla="*/ 2313140 w 6197600"/>
              <a:gd name="connsiteY5" fmla="*/ 0 h 1757184"/>
              <a:gd name="connsiteX6" fmla="*/ 2762088 w 6197600"/>
              <a:gd name="connsiteY6" fmla="*/ 0 h 1757184"/>
              <a:gd name="connsiteX7" fmla="*/ 3323274 w 6197600"/>
              <a:gd name="connsiteY7" fmla="*/ 0 h 1757184"/>
              <a:gd name="connsiteX8" fmla="*/ 3996698 w 6197600"/>
              <a:gd name="connsiteY8" fmla="*/ 0 h 1757184"/>
              <a:gd name="connsiteX9" fmla="*/ 4389528 w 6197600"/>
              <a:gd name="connsiteY9" fmla="*/ 0 h 1757184"/>
              <a:gd name="connsiteX10" fmla="*/ 4782358 w 6197600"/>
              <a:gd name="connsiteY10" fmla="*/ 0 h 1757184"/>
              <a:gd name="connsiteX11" fmla="*/ 5904730 w 6197600"/>
              <a:gd name="connsiteY11" fmla="*/ 0 h 1757184"/>
              <a:gd name="connsiteX12" fmla="*/ 6197600 w 6197600"/>
              <a:gd name="connsiteY12" fmla="*/ 292870 h 1757184"/>
              <a:gd name="connsiteX13" fmla="*/ 6197600 w 6197600"/>
              <a:gd name="connsiteY13" fmla="*/ 878592 h 1757184"/>
              <a:gd name="connsiteX14" fmla="*/ 6197600 w 6197600"/>
              <a:gd name="connsiteY14" fmla="*/ 1464314 h 1757184"/>
              <a:gd name="connsiteX15" fmla="*/ 5904730 w 6197600"/>
              <a:gd name="connsiteY15" fmla="*/ 1757184 h 1757184"/>
              <a:gd name="connsiteX16" fmla="*/ 5399663 w 6197600"/>
              <a:gd name="connsiteY16" fmla="*/ 1757184 h 1757184"/>
              <a:gd name="connsiteX17" fmla="*/ 4894595 w 6197600"/>
              <a:gd name="connsiteY17" fmla="*/ 1757184 h 1757184"/>
              <a:gd name="connsiteX18" fmla="*/ 4389528 w 6197600"/>
              <a:gd name="connsiteY18" fmla="*/ 1757184 h 1757184"/>
              <a:gd name="connsiteX19" fmla="*/ 3828342 w 6197600"/>
              <a:gd name="connsiteY19" fmla="*/ 1757184 h 1757184"/>
              <a:gd name="connsiteX20" fmla="*/ 3323274 w 6197600"/>
              <a:gd name="connsiteY20" fmla="*/ 1757184 h 1757184"/>
              <a:gd name="connsiteX21" fmla="*/ 2874326 w 6197600"/>
              <a:gd name="connsiteY21" fmla="*/ 1757184 h 1757184"/>
              <a:gd name="connsiteX22" fmla="*/ 2481495 w 6197600"/>
              <a:gd name="connsiteY22" fmla="*/ 1757184 h 1757184"/>
              <a:gd name="connsiteX23" fmla="*/ 2088665 w 6197600"/>
              <a:gd name="connsiteY23" fmla="*/ 1757184 h 1757184"/>
              <a:gd name="connsiteX24" fmla="*/ 1415242 w 6197600"/>
              <a:gd name="connsiteY24" fmla="*/ 1757184 h 1757184"/>
              <a:gd name="connsiteX25" fmla="*/ 292870 w 6197600"/>
              <a:gd name="connsiteY25" fmla="*/ 1757184 h 1757184"/>
              <a:gd name="connsiteX26" fmla="*/ 0 w 6197600"/>
              <a:gd name="connsiteY26" fmla="*/ 1464314 h 1757184"/>
              <a:gd name="connsiteX27" fmla="*/ 0 w 6197600"/>
              <a:gd name="connsiteY27" fmla="*/ 878592 h 1757184"/>
              <a:gd name="connsiteX28" fmla="*/ 0 w 6197600"/>
              <a:gd name="connsiteY28" fmla="*/ 292870 h 175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7600" h="1757184" fill="none" extrusionOk="0">
                <a:moveTo>
                  <a:pt x="0" y="292870"/>
                </a:moveTo>
                <a:cubicBezTo>
                  <a:pt x="23630" y="129445"/>
                  <a:pt x="162008" y="13997"/>
                  <a:pt x="292870" y="0"/>
                </a:cubicBezTo>
                <a:cubicBezTo>
                  <a:pt x="534055" y="-56426"/>
                  <a:pt x="687302" y="1026"/>
                  <a:pt x="797937" y="0"/>
                </a:cubicBezTo>
                <a:cubicBezTo>
                  <a:pt x="908572" y="-1026"/>
                  <a:pt x="1279479" y="14207"/>
                  <a:pt x="1471361" y="0"/>
                </a:cubicBezTo>
                <a:cubicBezTo>
                  <a:pt x="1663243" y="-14207"/>
                  <a:pt x="1722055" y="28640"/>
                  <a:pt x="1864191" y="0"/>
                </a:cubicBezTo>
                <a:cubicBezTo>
                  <a:pt x="2006327" y="-28640"/>
                  <a:pt x="2143862" y="42750"/>
                  <a:pt x="2313140" y="0"/>
                </a:cubicBezTo>
                <a:cubicBezTo>
                  <a:pt x="2482418" y="-42750"/>
                  <a:pt x="2544491" y="48853"/>
                  <a:pt x="2762088" y="0"/>
                </a:cubicBezTo>
                <a:cubicBezTo>
                  <a:pt x="2979685" y="-48853"/>
                  <a:pt x="3126942" y="64828"/>
                  <a:pt x="3323274" y="0"/>
                </a:cubicBezTo>
                <a:cubicBezTo>
                  <a:pt x="3519606" y="-64828"/>
                  <a:pt x="3756549" y="11127"/>
                  <a:pt x="3996698" y="0"/>
                </a:cubicBezTo>
                <a:cubicBezTo>
                  <a:pt x="4236847" y="-11127"/>
                  <a:pt x="4295302" y="30405"/>
                  <a:pt x="4389528" y="0"/>
                </a:cubicBezTo>
                <a:cubicBezTo>
                  <a:pt x="4483754" y="-30405"/>
                  <a:pt x="4692789" y="5808"/>
                  <a:pt x="4782358" y="0"/>
                </a:cubicBezTo>
                <a:cubicBezTo>
                  <a:pt x="4871927" y="-5808"/>
                  <a:pt x="5407348" y="107708"/>
                  <a:pt x="5904730" y="0"/>
                </a:cubicBezTo>
                <a:cubicBezTo>
                  <a:pt x="6027681" y="-21514"/>
                  <a:pt x="6220371" y="91277"/>
                  <a:pt x="6197600" y="292870"/>
                </a:cubicBezTo>
                <a:cubicBezTo>
                  <a:pt x="6234970" y="458521"/>
                  <a:pt x="6166614" y="653179"/>
                  <a:pt x="6197600" y="878592"/>
                </a:cubicBezTo>
                <a:cubicBezTo>
                  <a:pt x="6228586" y="1104005"/>
                  <a:pt x="6184864" y="1207979"/>
                  <a:pt x="6197600" y="1464314"/>
                </a:cubicBezTo>
                <a:cubicBezTo>
                  <a:pt x="6224027" y="1607950"/>
                  <a:pt x="6072895" y="1754028"/>
                  <a:pt x="5904730" y="1757184"/>
                </a:cubicBezTo>
                <a:cubicBezTo>
                  <a:pt x="5793134" y="1797099"/>
                  <a:pt x="5624045" y="1741357"/>
                  <a:pt x="5399663" y="1757184"/>
                </a:cubicBezTo>
                <a:cubicBezTo>
                  <a:pt x="5175281" y="1773011"/>
                  <a:pt x="5018236" y="1745240"/>
                  <a:pt x="4894595" y="1757184"/>
                </a:cubicBezTo>
                <a:cubicBezTo>
                  <a:pt x="4770954" y="1769128"/>
                  <a:pt x="4555864" y="1738588"/>
                  <a:pt x="4389528" y="1757184"/>
                </a:cubicBezTo>
                <a:cubicBezTo>
                  <a:pt x="4223192" y="1775780"/>
                  <a:pt x="4069233" y="1742686"/>
                  <a:pt x="3828342" y="1757184"/>
                </a:cubicBezTo>
                <a:cubicBezTo>
                  <a:pt x="3587451" y="1771682"/>
                  <a:pt x="3497092" y="1727829"/>
                  <a:pt x="3323274" y="1757184"/>
                </a:cubicBezTo>
                <a:cubicBezTo>
                  <a:pt x="3149456" y="1786539"/>
                  <a:pt x="3068857" y="1744650"/>
                  <a:pt x="2874326" y="1757184"/>
                </a:cubicBezTo>
                <a:cubicBezTo>
                  <a:pt x="2679795" y="1769718"/>
                  <a:pt x="2602785" y="1744564"/>
                  <a:pt x="2481495" y="1757184"/>
                </a:cubicBezTo>
                <a:cubicBezTo>
                  <a:pt x="2360205" y="1769804"/>
                  <a:pt x="2187387" y="1754932"/>
                  <a:pt x="2088665" y="1757184"/>
                </a:cubicBezTo>
                <a:cubicBezTo>
                  <a:pt x="1989943" y="1759436"/>
                  <a:pt x="1734864" y="1736338"/>
                  <a:pt x="1415242" y="1757184"/>
                </a:cubicBezTo>
                <a:cubicBezTo>
                  <a:pt x="1095620" y="1778030"/>
                  <a:pt x="620752" y="1622704"/>
                  <a:pt x="292870" y="1757184"/>
                </a:cubicBezTo>
                <a:cubicBezTo>
                  <a:pt x="128780" y="1762263"/>
                  <a:pt x="-17509" y="1623053"/>
                  <a:pt x="0" y="1464314"/>
                </a:cubicBezTo>
                <a:cubicBezTo>
                  <a:pt x="-48315" y="1240976"/>
                  <a:pt x="5326" y="1170265"/>
                  <a:pt x="0" y="878592"/>
                </a:cubicBezTo>
                <a:cubicBezTo>
                  <a:pt x="-5326" y="586919"/>
                  <a:pt x="4591" y="520016"/>
                  <a:pt x="0" y="292870"/>
                </a:cubicBezTo>
                <a:close/>
              </a:path>
              <a:path w="6197600" h="1757184" stroke="0" extrusionOk="0">
                <a:moveTo>
                  <a:pt x="0" y="292870"/>
                </a:moveTo>
                <a:cubicBezTo>
                  <a:pt x="-26207" y="130618"/>
                  <a:pt x="144589" y="12341"/>
                  <a:pt x="292870" y="0"/>
                </a:cubicBezTo>
                <a:cubicBezTo>
                  <a:pt x="431652" y="-24481"/>
                  <a:pt x="525991" y="51014"/>
                  <a:pt x="741819" y="0"/>
                </a:cubicBezTo>
                <a:cubicBezTo>
                  <a:pt x="957647" y="-51014"/>
                  <a:pt x="1095993" y="612"/>
                  <a:pt x="1246886" y="0"/>
                </a:cubicBezTo>
                <a:cubicBezTo>
                  <a:pt x="1397779" y="-612"/>
                  <a:pt x="1627472" y="53436"/>
                  <a:pt x="1920309" y="0"/>
                </a:cubicBezTo>
                <a:cubicBezTo>
                  <a:pt x="2213146" y="-53436"/>
                  <a:pt x="2310370" y="64877"/>
                  <a:pt x="2481495" y="0"/>
                </a:cubicBezTo>
                <a:cubicBezTo>
                  <a:pt x="2652620" y="-64877"/>
                  <a:pt x="2771593" y="33948"/>
                  <a:pt x="2874326" y="0"/>
                </a:cubicBezTo>
                <a:cubicBezTo>
                  <a:pt x="2977059" y="-33948"/>
                  <a:pt x="3337485" y="22163"/>
                  <a:pt x="3547749" y="0"/>
                </a:cubicBezTo>
                <a:cubicBezTo>
                  <a:pt x="3758013" y="-22163"/>
                  <a:pt x="3858474" y="31939"/>
                  <a:pt x="3940579" y="0"/>
                </a:cubicBezTo>
                <a:cubicBezTo>
                  <a:pt x="4022684" y="-31939"/>
                  <a:pt x="4247510" y="44168"/>
                  <a:pt x="4501765" y="0"/>
                </a:cubicBezTo>
                <a:cubicBezTo>
                  <a:pt x="4756020" y="-44168"/>
                  <a:pt x="4737842" y="21665"/>
                  <a:pt x="4894595" y="0"/>
                </a:cubicBezTo>
                <a:cubicBezTo>
                  <a:pt x="5051348" y="-21665"/>
                  <a:pt x="5223661" y="32929"/>
                  <a:pt x="5343544" y="0"/>
                </a:cubicBezTo>
                <a:cubicBezTo>
                  <a:pt x="5463427" y="-32929"/>
                  <a:pt x="5760946" y="43700"/>
                  <a:pt x="5904730" y="0"/>
                </a:cubicBezTo>
                <a:cubicBezTo>
                  <a:pt x="6046210" y="41858"/>
                  <a:pt x="6166957" y="144481"/>
                  <a:pt x="6197600" y="292870"/>
                </a:cubicBezTo>
                <a:cubicBezTo>
                  <a:pt x="6254293" y="538892"/>
                  <a:pt x="6142513" y="715275"/>
                  <a:pt x="6197600" y="878592"/>
                </a:cubicBezTo>
                <a:cubicBezTo>
                  <a:pt x="6252687" y="1041909"/>
                  <a:pt x="6152663" y="1186773"/>
                  <a:pt x="6197600" y="1464314"/>
                </a:cubicBezTo>
                <a:cubicBezTo>
                  <a:pt x="6177359" y="1614811"/>
                  <a:pt x="6076280" y="1751036"/>
                  <a:pt x="5904730" y="1757184"/>
                </a:cubicBezTo>
                <a:cubicBezTo>
                  <a:pt x="5730292" y="1768018"/>
                  <a:pt x="5608322" y="1695649"/>
                  <a:pt x="5343544" y="1757184"/>
                </a:cubicBezTo>
                <a:cubicBezTo>
                  <a:pt x="5078766" y="1818719"/>
                  <a:pt x="5047201" y="1712473"/>
                  <a:pt x="4894595" y="1757184"/>
                </a:cubicBezTo>
                <a:cubicBezTo>
                  <a:pt x="4741989" y="1801895"/>
                  <a:pt x="4563465" y="1687071"/>
                  <a:pt x="4277291" y="1757184"/>
                </a:cubicBezTo>
                <a:cubicBezTo>
                  <a:pt x="3991117" y="1827297"/>
                  <a:pt x="3791859" y="1686746"/>
                  <a:pt x="3659986" y="1757184"/>
                </a:cubicBezTo>
                <a:cubicBezTo>
                  <a:pt x="3528114" y="1827622"/>
                  <a:pt x="3371285" y="1731272"/>
                  <a:pt x="3154919" y="1757184"/>
                </a:cubicBezTo>
                <a:cubicBezTo>
                  <a:pt x="2938553" y="1783096"/>
                  <a:pt x="2739893" y="1722478"/>
                  <a:pt x="2537614" y="1757184"/>
                </a:cubicBezTo>
                <a:cubicBezTo>
                  <a:pt x="2335335" y="1791890"/>
                  <a:pt x="2189442" y="1739307"/>
                  <a:pt x="2088665" y="1757184"/>
                </a:cubicBezTo>
                <a:cubicBezTo>
                  <a:pt x="1987888" y="1775061"/>
                  <a:pt x="1804790" y="1733716"/>
                  <a:pt x="1639716" y="1757184"/>
                </a:cubicBezTo>
                <a:cubicBezTo>
                  <a:pt x="1474642" y="1780652"/>
                  <a:pt x="1369919" y="1703677"/>
                  <a:pt x="1134649" y="1757184"/>
                </a:cubicBezTo>
                <a:cubicBezTo>
                  <a:pt x="899379" y="1810691"/>
                  <a:pt x="603550" y="1711648"/>
                  <a:pt x="292870" y="1757184"/>
                </a:cubicBezTo>
                <a:cubicBezTo>
                  <a:pt x="126203" y="1748947"/>
                  <a:pt x="-32825" y="1627250"/>
                  <a:pt x="0" y="1464314"/>
                </a:cubicBezTo>
                <a:cubicBezTo>
                  <a:pt x="-10140" y="1261094"/>
                  <a:pt x="50739" y="1033710"/>
                  <a:pt x="0" y="913735"/>
                </a:cubicBezTo>
                <a:cubicBezTo>
                  <a:pt x="-50739" y="793760"/>
                  <a:pt x="7377" y="463821"/>
                  <a:pt x="0" y="292870"/>
                </a:cubicBezTo>
                <a:close/>
              </a:path>
            </a:pathLst>
          </a:custGeom>
          <a:solidFill>
            <a:sysClr val="window" lastClr="FFFFFF">
              <a:alpha val="78000"/>
            </a:sysClr>
          </a:solidFill>
          <a:ln w="38100" cap="flat" cmpd="sng" algn="ctr">
            <a:solidFill>
              <a:srgbClr val="69231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marL="285750" indent="-285750">
              <a:buFontTx/>
              <a:buChar char="-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tình hình nước ta sau khi Ngô Quyền mất: loạn lạc, chia cắt thành 12 vùng, nền kinh tế bị tàn phá, dân nghèo khổ, kẻ thù lăm le ngoài bờ cõi.</a:t>
            </a:r>
          </a:p>
          <a:p>
            <a:pPr marL="285750" indent="-285750">
              <a:buFontTx/>
              <a:buChar char="-"/>
            </a:pP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Đinh Bộ Lĩnh có công thống nhất đất nước, lập nên nhà Đinh.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ĐBL,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576433" y="-20207"/>
            <a:ext cx="1453267" cy="1315298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B6A7E01-E29A-4FEF-B4F8-F24F014ADF4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22589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390822" y="320348"/>
            <a:ext cx="1092587" cy="9888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1560" y="910536"/>
            <a:ext cx="7482036" cy="195386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(SGK/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62" y="2108793"/>
            <a:ext cx="3114474" cy="311447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1117558" y="910536"/>
            <a:ext cx="5976430" cy="2626677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59632" y="1609512"/>
            <a:ext cx="5625426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tình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endParaRPr lang="en-US" altLang="en-US" sz="36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600" b="1" dirty="0" err="1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altLang="en-US" sz="36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888FED-7A24-43A2-9D5D-A5F314847A14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3156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6" y="0"/>
            <a:ext cx="9179496" cy="5143500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455410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11"/>
          <p:cNvSpPr/>
          <p:nvPr/>
        </p:nvSpPr>
        <p:spPr>
          <a:xfrm>
            <a:off x="539552" y="339502"/>
            <a:ext cx="7237216" cy="3168351"/>
          </a:xfrm>
          <a:custGeom>
            <a:avLst/>
            <a:gdLst>
              <a:gd name="connsiteX0" fmla="*/ 0 w 6197600"/>
              <a:gd name="connsiteY0" fmla="*/ 292870 h 1757184"/>
              <a:gd name="connsiteX1" fmla="*/ 292870 w 6197600"/>
              <a:gd name="connsiteY1" fmla="*/ 0 h 1757184"/>
              <a:gd name="connsiteX2" fmla="*/ 797937 w 6197600"/>
              <a:gd name="connsiteY2" fmla="*/ 0 h 1757184"/>
              <a:gd name="connsiteX3" fmla="*/ 1471361 w 6197600"/>
              <a:gd name="connsiteY3" fmla="*/ 0 h 1757184"/>
              <a:gd name="connsiteX4" fmla="*/ 1864191 w 6197600"/>
              <a:gd name="connsiteY4" fmla="*/ 0 h 1757184"/>
              <a:gd name="connsiteX5" fmla="*/ 2313140 w 6197600"/>
              <a:gd name="connsiteY5" fmla="*/ 0 h 1757184"/>
              <a:gd name="connsiteX6" fmla="*/ 2762088 w 6197600"/>
              <a:gd name="connsiteY6" fmla="*/ 0 h 1757184"/>
              <a:gd name="connsiteX7" fmla="*/ 3323274 w 6197600"/>
              <a:gd name="connsiteY7" fmla="*/ 0 h 1757184"/>
              <a:gd name="connsiteX8" fmla="*/ 3996698 w 6197600"/>
              <a:gd name="connsiteY8" fmla="*/ 0 h 1757184"/>
              <a:gd name="connsiteX9" fmla="*/ 4389528 w 6197600"/>
              <a:gd name="connsiteY9" fmla="*/ 0 h 1757184"/>
              <a:gd name="connsiteX10" fmla="*/ 4782358 w 6197600"/>
              <a:gd name="connsiteY10" fmla="*/ 0 h 1757184"/>
              <a:gd name="connsiteX11" fmla="*/ 5904730 w 6197600"/>
              <a:gd name="connsiteY11" fmla="*/ 0 h 1757184"/>
              <a:gd name="connsiteX12" fmla="*/ 6197600 w 6197600"/>
              <a:gd name="connsiteY12" fmla="*/ 292870 h 1757184"/>
              <a:gd name="connsiteX13" fmla="*/ 6197600 w 6197600"/>
              <a:gd name="connsiteY13" fmla="*/ 878592 h 1757184"/>
              <a:gd name="connsiteX14" fmla="*/ 6197600 w 6197600"/>
              <a:gd name="connsiteY14" fmla="*/ 1464314 h 1757184"/>
              <a:gd name="connsiteX15" fmla="*/ 5904730 w 6197600"/>
              <a:gd name="connsiteY15" fmla="*/ 1757184 h 1757184"/>
              <a:gd name="connsiteX16" fmla="*/ 5399663 w 6197600"/>
              <a:gd name="connsiteY16" fmla="*/ 1757184 h 1757184"/>
              <a:gd name="connsiteX17" fmla="*/ 4894595 w 6197600"/>
              <a:gd name="connsiteY17" fmla="*/ 1757184 h 1757184"/>
              <a:gd name="connsiteX18" fmla="*/ 4389528 w 6197600"/>
              <a:gd name="connsiteY18" fmla="*/ 1757184 h 1757184"/>
              <a:gd name="connsiteX19" fmla="*/ 3828342 w 6197600"/>
              <a:gd name="connsiteY19" fmla="*/ 1757184 h 1757184"/>
              <a:gd name="connsiteX20" fmla="*/ 3323274 w 6197600"/>
              <a:gd name="connsiteY20" fmla="*/ 1757184 h 1757184"/>
              <a:gd name="connsiteX21" fmla="*/ 2874326 w 6197600"/>
              <a:gd name="connsiteY21" fmla="*/ 1757184 h 1757184"/>
              <a:gd name="connsiteX22" fmla="*/ 2481495 w 6197600"/>
              <a:gd name="connsiteY22" fmla="*/ 1757184 h 1757184"/>
              <a:gd name="connsiteX23" fmla="*/ 2088665 w 6197600"/>
              <a:gd name="connsiteY23" fmla="*/ 1757184 h 1757184"/>
              <a:gd name="connsiteX24" fmla="*/ 1415242 w 6197600"/>
              <a:gd name="connsiteY24" fmla="*/ 1757184 h 1757184"/>
              <a:gd name="connsiteX25" fmla="*/ 292870 w 6197600"/>
              <a:gd name="connsiteY25" fmla="*/ 1757184 h 1757184"/>
              <a:gd name="connsiteX26" fmla="*/ 0 w 6197600"/>
              <a:gd name="connsiteY26" fmla="*/ 1464314 h 1757184"/>
              <a:gd name="connsiteX27" fmla="*/ 0 w 6197600"/>
              <a:gd name="connsiteY27" fmla="*/ 878592 h 1757184"/>
              <a:gd name="connsiteX28" fmla="*/ 0 w 6197600"/>
              <a:gd name="connsiteY28" fmla="*/ 292870 h 1757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197600" h="1757184" fill="none" extrusionOk="0">
                <a:moveTo>
                  <a:pt x="0" y="292870"/>
                </a:moveTo>
                <a:cubicBezTo>
                  <a:pt x="23630" y="129445"/>
                  <a:pt x="162008" y="13997"/>
                  <a:pt x="292870" y="0"/>
                </a:cubicBezTo>
                <a:cubicBezTo>
                  <a:pt x="534055" y="-56426"/>
                  <a:pt x="687302" y="1026"/>
                  <a:pt x="797937" y="0"/>
                </a:cubicBezTo>
                <a:cubicBezTo>
                  <a:pt x="908572" y="-1026"/>
                  <a:pt x="1279479" y="14207"/>
                  <a:pt x="1471361" y="0"/>
                </a:cubicBezTo>
                <a:cubicBezTo>
                  <a:pt x="1663243" y="-14207"/>
                  <a:pt x="1722055" y="28640"/>
                  <a:pt x="1864191" y="0"/>
                </a:cubicBezTo>
                <a:cubicBezTo>
                  <a:pt x="2006327" y="-28640"/>
                  <a:pt x="2143862" y="42750"/>
                  <a:pt x="2313140" y="0"/>
                </a:cubicBezTo>
                <a:cubicBezTo>
                  <a:pt x="2482418" y="-42750"/>
                  <a:pt x="2544491" y="48853"/>
                  <a:pt x="2762088" y="0"/>
                </a:cubicBezTo>
                <a:cubicBezTo>
                  <a:pt x="2979685" y="-48853"/>
                  <a:pt x="3126942" y="64828"/>
                  <a:pt x="3323274" y="0"/>
                </a:cubicBezTo>
                <a:cubicBezTo>
                  <a:pt x="3519606" y="-64828"/>
                  <a:pt x="3756549" y="11127"/>
                  <a:pt x="3996698" y="0"/>
                </a:cubicBezTo>
                <a:cubicBezTo>
                  <a:pt x="4236847" y="-11127"/>
                  <a:pt x="4295302" y="30405"/>
                  <a:pt x="4389528" y="0"/>
                </a:cubicBezTo>
                <a:cubicBezTo>
                  <a:pt x="4483754" y="-30405"/>
                  <a:pt x="4692789" y="5808"/>
                  <a:pt x="4782358" y="0"/>
                </a:cubicBezTo>
                <a:cubicBezTo>
                  <a:pt x="4871927" y="-5808"/>
                  <a:pt x="5407348" y="107708"/>
                  <a:pt x="5904730" y="0"/>
                </a:cubicBezTo>
                <a:cubicBezTo>
                  <a:pt x="6027681" y="-21514"/>
                  <a:pt x="6220371" y="91277"/>
                  <a:pt x="6197600" y="292870"/>
                </a:cubicBezTo>
                <a:cubicBezTo>
                  <a:pt x="6234970" y="458521"/>
                  <a:pt x="6166614" y="653179"/>
                  <a:pt x="6197600" y="878592"/>
                </a:cubicBezTo>
                <a:cubicBezTo>
                  <a:pt x="6228586" y="1104005"/>
                  <a:pt x="6184864" y="1207979"/>
                  <a:pt x="6197600" y="1464314"/>
                </a:cubicBezTo>
                <a:cubicBezTo>
                  <a:pt x="6224027" y="1607950"/>
                  <a:pt x="6072895" y="1754028"/>
                  <a:pt x="5904730" y="1757184"/>
                </a:cubicBezTo>
                <a:cubicBezTo>
                  <a:pt x="5793134" y="1797099"/>
                  <a:pt x="5624045" y="1741357"/>
                  <a:pt x="5399663" y="1757184"/>
                </a:cubicBezTo>
                <a:cubicBezTo>
                  <a:pt x="5175281" y="1773011"/>
                  <a:pt x="5018236" y="1745240"/>
                  <a:pt x="4894595" y="1757184"/>
                </a:cubicBezTo>
                <a:cubicBezTo>
                  <a:pt x="4770954" y="1769128"/>
                  <a:pt x="4555864" y="1738588"/>
                  <a:pt x="4389528" y="1757184"/>
                </a:cubicBezTo>
                <a:cubicBezTo>
                  <a:pt x="4223192" y="1775780"/>
                  <a:pt x="4069233" y="1742686"/>
                  <a:pt x="3828342" y="1757184"/>
                </a:cubicBezTo>
                <a:cubicBezTo>
                  <a:pt x="3587451" y="1771682"/>
                  <a:pt x="3497092" y="1727829"/>
                  <a:pt x="3323274" y="1757184"/>
                </a:cubicBezTo>
                <a:cubicBezTo>
                  <a:pt x="3149456" y="1786539"/>
                  <a:pt x="3068857" y="1744650"/>
                  <a:pt x="2874326" y="1757184"/>
                </a:cubicBezTo>
                <a:cubicBezTo>
                  <a:pt x="2679795" y="1769718"/>
                  <a:pt x="2602785" y="1744564"/>
                  <a:pt x="2481495" y="1757184"/>
                </a:cubicBezTo>
                <a:cubicBezTo>
                  <a:pt x="2360205" y="1769804"/>
                  <a:pt x="2187387" y="1754932"/>
                  <a:pt x="2088665" y="1757184"/>
                </a:cubicBezTo>
                <a:cubicBezTo>
                  <a:pt x="1989943" y="1759436"/>
                  <a:pt x="1734864" y="1736338"/>
                  <a:pt x="1415242" y="1757184"/>
                </a:cubicBezTo>
                <a:cubicBezTo>
                  <a:pt x="1095620" y="1778030"/>
                  <a:pt x="620752" y="1622704"/>
                  <a:pt x="292870" y="1757184"/>
                </a:cubicBezTo>
                <a:cubicBezTo>
                  <a:pt x="128780" y="1762263"/>
                  <a:pt x="-17509" y="1623053"/>
                  <a:pt x="0" y="1464314"/>
                </a:cubicBezTo>
                <a:cubicBezTo>
                  <a:pt x="-48315" y="1240976"/>
                  <a:pt x="5326" y="1170265"/>
                  <a:pt x="0" y="878592"/>
                </a:cubicBezTo>
                <a:cubicBezTo>
                  <a:pt x="-5326" y="586919"/>
                  <a:pt x="4591" y="520016"/>
                  <a:pt x="0" y="292870"/>
                </a:cubicBezTo>
                <a:close/>
              </a:path>
              <a:path w="6197600" h="1757184" stroke="0" extrusionOk="0">
                <a:moveTo>
                  <a:pt x="0" y="292870"/>
                </a:moveTo>
                <a:cubicBezTo>
                  <a:pt x="-26207" y="130618"/>
                  <a:pt x="144589" y="12341"/>
                  <a:pt x="292870" y="0"/>
                </a:cubicBezTo>
                <a:cubicBezTo>
                  <a:pt x="431652" y="-24481"/>
                  <a:pt x="525991" y="51014"/>
                  <a:pt x="741819" y="0"/>
                </a:cubicBezTo>
                <a:cubicBezTo>
                  <a:pt x="957647" y="-51014"/>
                  <a:pt x="1095993" y="612"/>
                  <a:pt x="1246886" y="0"/>
                </a:cubicBezTo>
                <a:cubicBezTo>
                  <a:pt x="1397779" y="-612"/>
                  <a:pt x="1627472" y="53436"/>
                  <a:pt x="1920309" y="0"/>
                </a:cubicBezTo>
                <a:cubicBezTo>
                  <a:pt x="2213146" y="-53436"/>
                  <a:pt x="2310370" y="64877"/>
                  <a:pt x="2481495" y="0"/>
                </a:cubicBezTo>
                <a:cubicBezTo>
                  <a:pt x="2652620" y="-64877"/>
                  <a:pt x="2771593" y="33948"/>
                  <a:pt x="2874326" y="0"/>
                </a:cubicBezTo>
                <a:cubicBezTo>
                  <a:pt x="2977059" y="-33948"/>
                  <a:pt x="3337485" y="22163"/>
                  <a:pt x="3547749" y="0"/>
                </a:cubicBezTo>
                <a:cubicBezTo>
                  <a:pt x="3758013" y="-22163"/>
                  <a:pt x="3858474" y="31939"/>
                  <a:pt x="3940579" y="0"/>
                </a:cubicBezTo>
                <a:cubicBezTo>
                  <a:pt x="4022684" y="-31939"/>
                  <a:pt x="4247510" y="44168"/>
                  <a:pt x="4501765" y="0"/>
                </a:cubicBezTo>
                <a:cubicBezTo>
                  <a:pt x="4756020" y="-44168"/>
                  <a:pt x="4737842" y="21665"/>
                  <a:pt x="4894595" y="0"/>
                </a:cubicBezTo>
                <a:cubicBezTo>
                  <a:pt x="5051348" y="-21665"/>
                  <a:pt x="5223661" y="32929"/>
                  <a:pt x="5343544" y="0"/>
                </a:cubicBezTo>
                <a:cubicBezTo>
                  <a:pt x="5463427" y="-32929"/>
                  <a:pt x="5760946" y="43700"/>
                  <a:pt x="5904730" y="0"/>
                </a:cubicBezTo>
                <a:cubicBezTo>
                  <a:pt x="6046210" y="41858"/>
                  <a:pt x="6166957" y="144481"/>
                  <a:pt x="6197600" y="292870"/>
                </a:cubicBezTo>
                <a:cubicBezTo>
                  <a:pt x="6254293" y="538892"/>
                  <a:pt x="6142513" y="715275"/>
                  <a:pt x="6197600" y="878592"/>
                </a:cubicBezTo>
                <a:cubicBezTo>
                  <a:pt x="6252687" y="1041909"/>
                  <a:pt x="6152663" y="1186773"/>
                  <a:pt x="6197600" y="1464314"/>
                </a:cubicBezTo>
                <a:cubicBezTo>
                  <a:pt x="6177359" y="1614811"/>
                  <a:pt x="6076280" y="1751036"/>
                  <a:pt x="5904730" y="1757184"/>
                </a:cubicBezTo>
                <a:cubicBezTo>
                  <a:pt x="5730292" y="1768018"/>
                  <a:pt x="5608322" y="1695649"/>
                  <a:pt x="5343544" y="1757184"/>
                </a:cubicBezTo>
                <a:cubicBezTo>
                  <a:pt x="5078766" y="1818719"/>
                  <a:pt x="5047201" y="1712473"/>
                  <a:pt x="4894595" y="1757184"/>
                </a:cubicBezTo>
                <a:cubicBezTo>
                  <a:pt x="4741989" y="1801895"/>
                  <a:pt x="4563465" y="1687071"/>
                  <a:pt x="4277291" y="1757184"/>
                </a:cubicBezTo>
                <a:cubicBezTo>
                  <a:pt x="3991117" y="1827297"/>
                  <a:pt x="3791859" y="1686746"/>
                  <a:pt x="3659986" y="1757184"/>
                </a:cubicBezTo>
                <a:cubicBezTo>
                  <a:pt x="3528114" y="1827622"/>
                  <a:pt x="3371285" y="1731272"/>
                  <a:pt x="3154919" y="1757184"/>
                </a:cubicBezTo>
                <a:cubicBezTo>
                  <a:pt x="2938553" y="1783096"/>
                  <a:pt x="2739893" y="1722478"/>
                  <a:pt x="2537614" y="1757184"/>
                </a:cubicBezTo>
                <a:cubicBezTo>
                  <a:pt x="2335335" y="1791890"/>
                  <a:pt x="2189442" y="1739307"/>
                  <a:pt x="2088665" y="1757184"/>
                </a:cubicBezTo>
                <a:cubicBezTo>
                  <a:pt x="1987888" y="1775061"/>
                  <a:pt x="1804790" y="1733716"/>
                  <a:pt x="1639716" y="1757184"/>
                </a:cubicBezTo>
                <a:cubicBezTo>
                  <a:pt x="1474642" y="1780652"/>
                  <a:pt x="1369919" y="1703677"/>
                  <a:pt x="1134649" y="1757184"/>
                </a:cubicBezTo>
                <a:cubicBezTo>
                  <a:pt x="899379" y="1810691"/>
                  <a:pt x="603550" y="1711648"/>
                  <a:pt x="292870" y="1757184"/>
                </a:cubicBezTo>
                <a:cubicBezTo>
                  <a:pt x="126203" y="1748947"/>
                  <a:pt x="-32825" y="1627250"/>
                  <a:pt x="0" y="1464314"/>
                </a:cubicBezTo>
                <a:cubicBezTo>
                  <a:pt x="-10140" y="1261094"/>
                  <a:pt x="50739" y="1033710"/>
                  <a:pt x="0" y="913735"/>
                </a:cubicBezTo>
                <a:cubicBezTo>
                  <a:pt x="-50739" y="793760"/>
                  <a:pt x="7377" y="463821"/>
                  <a:pt x="0" y="292870"/>
                </a:cubicBezTo>
                <a:close/>
              </a:path>
            </a:pathLst>
          </a:custGeom>
          <a:solidFill>
            <a:sysClr val="window" lastClr="FFFFFF">
              <a:alpha val="78000"/>
            </a:sysClr>
          </a:solidFill>
          <a:ln w="38100" cap="flat" cmpd="sng" algn="ctr">
            <a:solidFill>
              <a:srgbClr val="692314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triều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lục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đục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lực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nổi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dậy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đất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vùng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lập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chính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quyền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cũ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“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loạn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576433" y="-20207"/>
            <a:ext cx="1453267" cy="1315298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B6A7E01-E29A-4FEF-B4F8-F24F014ADF4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018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138610" y="518146"/>
            <a:ext cx="511968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914772" y="1203946"/>
            <a:ext cx="573881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30" name="Picture 1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5" y="488178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2" descr="Luoc do 12 su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486"/>
            <a:ext cx="6890147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909886" y="252636"/>
            <a:ext cx="450056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4" name="Oval 15"/>
          <p:cNvSpPr>
            <a:spLocks noChangeArrowheads="1"/>
          </p:cNvSpPr>
          <p:nvPr/>
        </p:nvSpPr>
        <p:spPr bwMode="auto">
          <a:xfrm>
            <a:off x="1602829" y="250255"/>
            <a:ext cx="450056" cy="51673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5" name="Oval 16"/>
          <p:cNvSpPr>
            <a:spLocks noChangeArrowheads="1"/>
          </p:cNvSpPr>
          <p:nvPr/>
        </p:nvSpPr>
        <p:spPr bwMode="auto">
          <a:xfrm>
            <a:off x="2052886" y="766986"/>
            <a:ext cx="450056" cy="500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6" name="Oval 17"/>
          <p:cNvSpPr>
            <a:spLocks noChangeArrowheads="1"/>
          </p:cNvSpPr>
          <p:nvPr/>
        </p:nvSpPr>
        <p:spPr bwMode="auto">
          <a:xfrm>
            <a:off x="2567236" y="709836"/>
            <a:ext cx="450056" cy="4714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7" name="Oval 18"/>
          <p:cNvSpPr>
            <a:spLocks noChangeArrowheads="1"/>
          </p:cNvSpPr>
          <p:nvPr/>
        </p:nvSpPr>
        <p:spPr bwMode="auto">
          <a:xfrm>
            <a:off x="2795836" y="1224186"/>
            <a:ext cx="450056" cy="5143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3824536" y="1338486"/>
            <a:ext cx="450056" cy="4429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39" name="Oval 20"/>
          <p:cNvSpPr>
            <a:spLocks noChangeArrowheads="1"/>
          </p:cNvSpPr>
          <p:nvPr/>
        </p:nvSpPr>
        <p:spPr bwMode="auto">
          <a:xfrm>
            <a:off x="4281736" y="1509936"/>
            <a:ext cx="450056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0" name="Oval 21"/>
          <p:cNvSpPr>
            <a:spLocks noChangeArrowheads="1"/>
          </p:cNvSpPr>
          <p:nvPr/>
        </p:nvSpPr>
        <p:spPr bwMode="auto">
          <a:xfrm>
            <a:off x="4567486" y="1167036"/>
            <a:ext cx="450056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1" name="Oval 22"/>
          <p:cNvSpPr>
            <a:spLocks noChangeArrowheads="1"/>
          </p:cNvSpPr>
          <p:nvPr/>
        </p:nvSpPr>
        <p:spPr bwMode="auto">
          <a:xfrm>
            <a:off x="5081836" y="881286"/>
            <a:ext cx="450056" cy="5000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2" name="Oval 23"/>
          <p:cNvSpPr>
            <a:spLocks noChangeArrowheads="1"/>
          </p:cNvSpPr>
          <p:nvPr/>
        </p:nvSpPr>
        <p:spPr bwMode="auto">
          <a:xfrm>
            <a:off x="4853236" y="1852836"/>
            <a:ext cx="450056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3" name="Oval 24"/>
          <p:cNvSpPr>
            <a:spLocks noChangeArrowheads="1"/>
          </p:cNvSpPr>
          <p:nvPr/>
        </p:nvSpPr>
        <p:spPr bwMode="auto">
          <a:xfrm>
            <a:off x="5824786" y="2652936"/>
            <a:ext cx="450056" cy="4714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44" name="Oval 25"/>
          <p:cNvSpPr>
            <a:spLocks noChangeArrowheads="1"/>
          </p:cNvSpPr>
          <p:nvPr/>
        </p:nvSpPr>
        <p:spPr bwMode="auto">
          <a:xfrm>
            <a:off x="2795836" y="4195986"/>
            <a:ext cx="450056" cy="4000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350" baseline="30000">
              <a:latin typeface="Arial" panose="020B0604020202020204" pitchFamily="34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959746" y="4108457"/>
            <a:ext cx="3289696" cy="773329"/>
          </a:xfrm>
          <a:prstGeom prst="rect">
            <a:avLst/>
          </a:prstGeom>
          <a:solidFill>
            <a:schemeClr val="bg1">
              <a:alpha val="79000"/>
            </a:schemeClr>
          </a:solidFill>
          <a:ln w="63500" cmpd="tri">
            <a:solidFill>
              <a:schemeClr val="accent4">
                <a:lumMod val="50000"/>
              </a:schemeClr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69" y="1976826"/>
            <a:ext cx="1884785" cy="35985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467869" y="661905"/>
            <a:ext cx="1798889" cy="3416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Loạn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12</a:t>
            </a: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sứ</a:t>
            </a:r>
            <a:endParaRPr lang="en-US" sz="5400" b="1" cap="none" spc="0" dirty="0">
              <a:ln/>
              <a:solidFill>
                <a:srgbClr val="FF00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</a:rPr>
              <a:t>quân</a:t>
            </a:r>
            <a:endParaRPr lang="en-US" sz="5400" b="1" cap="none" spc="0" dirty="0">
              <a:ln/>
              <a:solidFill>
                <a:srgbClr val="FF0000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E0E341B-8658-43B1-8A92-7765A31FF822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7251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107072"/>
            <a:ext cx="8712968" cy="4832092"/>
          </a:xfrm>
          <a:prstGeom prst="rect">
            <a:avLst/>
          </a:prstGeom>
          <a:solidFill>
            <a:schemeClr val="bg1"/>
          </a:solidFill>
          <a:ln w="149225" cap="flat" cmpd="thickThin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SGK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 “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Bấy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giờ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vùng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2800" i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Lư .... tôn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a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. Quê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Đinh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đâu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Mê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Nội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b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. Hồi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Đinh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?</a:t>
            </a:r>
          </a:p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 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1995686"/>
            <a:ext cx="216024" cy="216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4155926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74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ranh vẽ: Đinh Bộ Lĩnh chơi trò đánh trận cờ lau - Lịch sử 4 - Nguyễn Lương  Hùng - Thư viện Tư liệu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8385"/>
            <a:ext cx="2735456" cy="3528392"/>
          </a:xfrm>
          <a:prstGeom prst="rect">
            <a:avLst/>
          </a:prstGeom>
          <a:noFill/>
          <a:ln w="79375" cmpd="thickThin">
            <a:solidFill>
              <a:schemeClr val="accent5">
                <a:lumMod val="50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83968" y="72722"/>
            <a:ext cx="42290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002060"/>
                </a:solidFill>
              </a:rPr>
              <a:t>Đinh</a:t>
            </a:r>
            <a:r>
              <a:rPr lang="en-US" sz="6000" b="1" dirty="0">
                <a:ln/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002060"/>
                </a:solidFill>
              </a:rPr>
              <a:t>Bộ</a:t>
            </a:r>
            <a:r>
              <a:rPr lang="en-US" sz="6000" b="1" dirty="0">
                <a:ln/>
                <a:solidFill>
                  <a:srgbClr val="002060"/>
                </a:solidFill>
              </a:rPr>
              <a:t> </a:t>
            </a:r>
            <a:r>
              <a:rPr lang="en-US" sz="6000" b="1" dirty="0" err="1">
                <a:ln/>
                <a:solidFill>
                  <a:srgbClr val="002060"/>
                </a:solidFill>
              </a:rPr>
              <a:t>Lĩnh</a:t>
            </a:r>
            <a:endParaRPr lang="en-US" sz="60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7174" name="Picture 6" descr="Ngô Quyền hỏi Đinh Bộ Lĩnh Cháu xin gươm làm gì và truyền kỳ về thanh kiếm  gỗ chém giả chết thật - Ngo Quyen hoi Dinh Bo Linh Chau xin gu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470" y="1676751"/>
            <a:ext cx="3076915" cy="2972520"/>
          </a:xfrm>
          <a:prstGeom prst="rect">
            <a:avLst/>
          </a:prstGeom>
          <a:noFill/>
          <a:ln w="104775" cmpd="thickThin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Đồi cỏ lau hồng ở Lâm Đồng - VietNamNe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02623"/>
            <a:ext cx="1998464" cy="1483835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C0C8AA1-CE95-47A4-A125-B2BF774E539C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53145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9218" name="Picture 2" descr="Loạn 12 sứ quân - Sách h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" y="17644"/>
            <a:ext cx="4976692" cy="33177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Freeform 9"/>
          <p:cNvSpPr/>
          <p:nvPr/>
        </p:nvSpPr>
        <p:spPr bwMode="auto">
          <a:xfrm>
            <a:off x="2006933" y="2342043"/>
            <a:ext cx="7164288" cy="2548592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8280450" y="17644"/>
            <a:ext cx="1092587" cy="988860"/>
          </a:xfrm>
          <a:prstGeom prst="rect">
            <a:avLst/>
          </a:prstGeom>
        </p:spPr>
      </p:pic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41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38657" y="2646843"/>
            <a:ext cx="6071649" cy="193899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dẹp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loạn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12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4BC64D4-5D44-48E5-AF68-12E3C50C3E0D}"/>
              </a:ext>
            </a:extLst>
          </p:cNvPr>
          <p:cNvSpPr txBox="1"/>
          <p:nvPr/>
        </p:nvSpPr>
        <p:spPr>
          <a:xfrm>
            <a:off x="-35641" y="4705969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3245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-1016" y="-236562"/>
            <a:ext cx="8980012" cy="4704332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cxnSpLocks/>
            <a:stCxn id="12" idx="3"/>
          </p:cNvCxnSpPr>
          <p:nvPr/>
        </p:nvCxnSpPr>
        <p:spPr>
          <a:xfrm flipV="1">
            <a:off x="1600669" y="627534"/>
            <a:ext cx="966713" cy="17413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12" idx="3"/>
          </p:cNvCxnSpPr>
          <p:nvPr/>
        </p:nvCxnSpPr>
        <p:spPr>
          <a:xfrm flipV="1">
            <a:off x="1600669" y="1563638"/>
            <a:ext cx="966713" cy="805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12" idx="3"/>
          </p:cNvCxnSpPr>
          <p:nvPr/>
        </p:nvCxnSpPr>
        <p:spPr>
          <a:xfrm>
            <a:off x="1600669" y="2368893"/>
            <a:ext cx="966713" cy="4188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1600669" y="2368893"/>
            <a:ext cx="966713" cy="17150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8501" y="806197"/>
            <a:ext cx="1512168" cy="3125391"/>
          </a:xfrm>
          <a:prstGeom prst="rect">
            <a:avLst/>
          </a:prstGeom>
          <a:solidFill>
            <a:srgbClr val="E2FFF5"/>
          </a:solidFill>
          <a:ln w="12700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7382" y="164851"/>
            <a:ext cx="6304110" cy="834629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84050" y="2139702"/>
            <a:ext cx="6287442" cy="1375173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giành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80479" y="1131590"/>
            <a:ext cx="6291013" cy="758429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sứ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99528" y="3708151"/>
            <a:ext cx="6271964" cy="759619"/>
          </a:xfrm>
          <a:prstGeom prst="rect">
            <a:avLst/>
          </a:prstGeom>
          <a:solidFill>
            <a:srgbClr val="E2FFF5"/>
          </a:solidFill>
          <a:ln w="19050" cmpd="dbl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968.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52A84014-EA87-4646-A715-33C42EE33B62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0806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1" y="-278255"/>
            <a:ext cx="8647545" cy="5456772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76056" y="1522778"/>
            <a:ext cx="3970160" cy="2677656"/>
          </a:xfrm>
          <a:prstGeom prst="rect">
            <a:avLst/>
          </a:prstGeom>
          <a:noFill/>
          <a:ln w="133350" cmpd="thinThick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Cồ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oàng đế vĩ đại dẹp 12 sứ quân trong lịch sử - Đinh Tiên Hoàng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4889"/>
            <a:ext cx="2960682" cy="15304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228426" y="516229"/>
            <a:ext cx="3538838" cy="9075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7A1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4122500" y="516229"/>
            <a:ext cx="58772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6350">
            <a:off x="5445554" y="1498153"/>
            <a:ext cx="3634740" cy="5143500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75D04806-7337-49F5-AA72-A04F63C7777D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7705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18405" y="11134"/>
            <a:ext cx="7819643" cy="12512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57A1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3167" y="1456424"/>
            <a:ext cx="864096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948685"/>
              </p:ext>
            </p:extLst>
          </p:nvPr>
        </p:nvGraphicFramePr>
        <p:xfrm>
          <a:off x="175809" y="1312408"/>
          <a:ext cx="8964489" cy="3626717"/>
        </p:xfrm>
        <a:graphic>
          <a:graphicData uri="http://schemas.openxmlformats.org/drawingml/2006/table">
            <a:tbl>
              <a:tblPr/>
              <a:tblGrid>
                <a:gridCol w="1857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4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27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2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loạn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12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sứ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quân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Đinh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Bộ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Lĩnh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8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Làng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mạc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đồng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ruộng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89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4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dân</a:t>
                      </a:r>
                      <a:endParaRPr lang="en-US" sz="24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.........................................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54660" y="-72587"/>
            <a:ext cx="8136904" cy="13849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8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(SGK/ </a:t>
            </a:r>
            <a:r>
              <a:rPr lang="en-US" sz="28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26)</a:t>
            </a:r>
          </a:p>
        </p:txBody>
      </p:sp>
      <p:pic>
        <p:nvPicPr>
          <p:cNvPr id="6146" name="Picture 2" descr="Đồi cỏ lau hồng ở Lâm Đồng - VietNamN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" y="120130"/>
            <a:ext cx="1702064" cy="1132130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5C7C9444-4154-4D4D-8C77-48E5FB00851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59744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3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Bent-Up Arrow 4"/>
          <p:cNvSpPr/>
          <p:nvPr/>
        </p:nvSpPr>
        <p:spPr>
          <a:xfrm rot="5400000">
            <a:off x="2029153" y="1427479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539552" y="272058"/>
            <a:ext cx="3492989" cy="1128187"/>
            <a:chOff x="70020" y="33751"/>
            <a:chExt cx="2488233" cy="1128187"/>
          </a:xfrm>
        </p:grpSpPr>
        <p:sp>
          <p:nvSpPr>
            <p:cNvPr id="23" name="Rounded Rectangle 22"/>
            <p:cNvSpPr/>
            <p:nvPr/>
          </p:nvSpPr>
          <p:spPr>
            <a:xfrm>
              <a:off x="508252" y="3375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5"/>
            <p:cNvSpPr txBox="1"/>
            <p:nvPr/>
          </p:nvSpPr>
          <p:spPr>
            <a:xfrm>
              <a:off x="70020" y="135594"/>
              <a:ext cx="2488233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kern="1200" dirty="0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kern="1200" dirty="0">
                <a:solidFill>
                  <a:srgbClr val="FF0000"/>
                </a:solidFill>
                <a:latin typeface="UTM Azuki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Bent-Up Arrow 7"/>
          <p:cNvSpPr/>
          <p:nvPr/>
        </p:nvSpPr>
        <p:spPr>
          <a:xfrm rot="5400000">
            <a:off x="4116830" y="2831312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fillRef>
          <a:effect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3048308" y="1706020"/>
            <a:ext cx="2697499" cy="1128187"/>
            <a:chOff x="1810363" y="1288555"/>
            <a:chExt cx="1717382" cy="1128187"/>
          </a:xfrm>
        </p:grpSpPr>
        <p:sp>
          <p:nvSpPr>
            <p:cNvPr id="19" name="Rounded Rectangle 18"/>
            <p:cNvSpPr/>
            <p:nvPr/>
          </p:nvSpPr>
          <p:spPr>
            <a:xfrm>
              <a:off x="1869628" y="1288555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10"/>
            <p:cNvSpPr txBox="1"/>
            <p:nvPr/>
          </p:nvSpPr>
          <p:spPr>
            <a:xfrm>
              <a:off x="1810363" y="1358219"/>
              <a:ext cx="1717382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Khám</a:t>
              </a:r>
              <a:r>
                <a:rPr lang="en-US" sz="40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phá</a:t>
              </a:r>
              <a:endParaRPr lang="en-US" sz="4000" kern="1200" dirty="0">
                <a:solidFill>
                  <a:srgbClr val="00B05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804285" y="2108993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5187134" y="3023555"/>
            <a:ext cx="2466717" cy="1128187"/>
            <a:chOff x="3205957" y="2555881"/>
            <a:chExt cx="1611770" cy="1128187"/>
          </a:xfrm>
        </p:grpSpPr>
        <p:sp>
          <p:nvSpPr>
            <p:cNvPr id="15" name="Rounded Rectangle 14"/>
            <p:cNvSpPr/>
            <p:nvPr/>
          </p:nvSpPr>
          <p:spPr>
            <a:xfrm>
              <a:off x="3205957" y="255588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4"/>
            <p:cNvSpPr txBox="1"/>
            <p:nvPr/>
          </p:nvSpPr>
          <p:spPr>
            <a:xfrm>
              <a:off x="3261040" y="2610964"/>
              <a:ext cx="1501604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Vận</a:t>
              </a:r>
              <a:r>
                <a:rPr lang="en-US" sz="4000" kern="1200" dirty="0">
                  <a:solidFill>
                    <a:srgbClr val="0070C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kern="12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dụng</a:t>
              </a:r>
              <a:endParaRPr lang="en-US" sz="4000" kern="1200" dirty="0">
                <a:solidFill>
                  <a:srgbClr val="0070C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140614" y="3376320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2142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640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138" y="1687240"/>
            <a:ext cx="8640960" cy="3312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6625443"/>
              </p:ext>
            </p:extLst>
          </p:nvPr>
        </p:nvGraphicFramePr>
        <p:xfrm>
          <a:off x="208739" y="303484"/>
          <a:ext cx="8827757" cy="4716538"/>
        </p:xfrm>
        <a:graphic>
          <a:graphicData uri="http://schemas.openxmlformats.org/drawingml/2006/table">
            <a:tbl>
              <a:tblPr/>
              <a:tblGrid>
                <a:gridCol w="1703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9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4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12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sứ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quân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Thời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Đinh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Lĩnh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Bị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chia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cắt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thành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12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Thống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nhất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hái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bình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4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Làng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mạc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đồng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ruộng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tàn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phá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Trở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lại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anh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tươi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98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Đời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sống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nhân</a:t>
                      </a:r>
                      <a:r>
                        <a:rPr lang="en-US" sz="2800" b="1" i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dân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Khổ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cực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li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tán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khắp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nơi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Dần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dần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ấm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no,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yên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ổn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người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xuôi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ngược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buôn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bán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2800" b="1" dirty="0">
                        <a:solidFill>
                          <a:srgbClr val="0000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10">
            <a:extLst>
              <a:ext uri="{FF2B5EF4-FFF2-40B4-BE49-F238E27FC236}">
                <a16:creationId xmlns:a16="http://schemas.microsoft.com/office/drawing/2014/main" id="{D4833FA0-6085-47C3-BB7C-911845364CF7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22336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668610"/>
            <a:ext cx="11161240" cy="640871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115616" y="581029"/>
            <a:ext cx="6929996" cy="41433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944160" y="1098442"/>
            <a:ext cx="7272908" cy="31085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42900" algn="ctr">
              <a:lnSpc>
                <a:spcPct val="14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 Quyền mất. Đất nước rơi vào cảnh loạn lạc do các thế lực phong kiến gây nên trong hơn hai mươi năm.</a:t>
            </a:r>
          </a:p>
          <a:p>
            <a:pPr indent="342900" algn="ctr">
              <a:lnSpc>
                <a:spcPct val="140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Đinh Bộ Lĩnh đã tập hợp nhân dân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42900" algn="ctr">
              <a:lnSpc>
                <a:spcPct val="140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 loạn, thống nhất lại đất nước (năm 968)</a:t>
            </a:r>
          </a:p>
        </p:txBody>
      </p:sp>
      <p:pic>
        <p:nvPicPr>
          <p:cNvPr id="41989" name="Audio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441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2D448-84F2-4B46-AACE-EAD8ED42648F}"/>
              </a:ext>
            </a:extLst>
          </p:cNvPr>
          <p:cNvSpPr txBox="1"/>
          <p:nvPr/>
        </p:nvSpPr>
        <p:spPr>
          <a:xfrm>
            <a:off x="3446329" y="334246"/>
            <a:ext cx="226857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kashi" panose="02040603050506020204" pitchFamily="18" charset="0"/>
              </a:rPr>
              <a:t>Ghi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kashi" panose="02040603050506020204" pitchFamily="18" charset="0"/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UTM Akashi" panose="02040603050506020204" pitchFamily="18" charset="0"/>
              </a:rPr>
              <a:t>nhớ</a:t>
            </a:r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latin typeface="UTM Akashi" panose="020406030505060202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7BEA0337-427D-4336-B7E0-489C6CC51255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3104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oàng đế dẹp loạn 12 sứ quân trong lịch sử VN - Đinh Tiên Ho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7" y="184642"/>
            <a:ext cx="7981900" cy="46850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D9C73EC9-7728-4D23-A335-9C34052B5F91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67382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7" name="Picture 4" descr="HÀ NỘI – NINH BÌNH – HOA LƯ – TAM CỐC BÍCH ĐỘNG –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420"/>
            <a:ext cx="3931181" cy="2948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0097" y="339502"/>
            <a:ext cx="4054316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Cố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đô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Hoa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</a:rPr>
              <a:t>Lư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" name="Picture 2" descr="Ghé thăm cố đô Hoa Lư - Nơi lưu lại những dấu ấn lịch sử hào hùng của dân  tộ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79129"/>
            <a:ext cx="5328592" cy="26723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2CC5DB1D-6955-40F9-9FED-7B65CD0CBE4E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4819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14338" name="Picture 2" descr="Đền thờ Đinh Tiên Hoàng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6" y="195486"/>
            <a:ext cx="7004447" cy="4669632"/>
          </a:xfrm>
          <a:prstGeom prst="roundRect">
            <a:avLst>
              <a:gd name="adj" fmla="val 11111"/>
            </a:avLst>
          </a:prstGeom>
          <a:ln w="190500" cap="rnd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161955" y="3405856"/>
            <a:ext cx="2996688" cy="1654748"/>
          </a:xfrm>
          <a:prstGeom prst="rect">
            <a:avLst/>
          </a:prstGeom>
          <a:solidFill>
            <a:schemeClr val="bg1"/>
          </a:solidFill>
          <a:ln w="73025" cmpd="tri">
            <a:solidFill>
              <a:schemeClr val="accent1">
                <a:shade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thờ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Đinh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Lĩnh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F1D65B01-B5C8-42A7-9105-F2BBF9C36926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23556" name="Picture 4" descr="Quá trình xây dựng Đinh Tiên Hoàng trở thành một biểu tượng đa nă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2492"/>
            <a:ext cx="5268859" cy="3147814"/>
          </a:xfrm>
          <a:prstGeom prst="rect">
            <a:avLst/>
          </a:prstGeom>
          <a:ln w="11112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Tượng đồng Đinh tiên hoàng đế ngồi ngai vàng 81cm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1852"/>
            <a:ext cx="3491880" cy="4029093"/>
          </a:xfrm>
          <a:prstGeom prst="rect">
            <a:avLst/>
          </a:prstGeom>
          <a:ln w="101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14D33C77-DC8F-429F-A885-A0BF8F5E354C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84294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20482" name="Picture 2" descr="Lễ hội Hoa Lư Hội tụ những giá trị lịch sử văn hóa vùng đất Cố đô |  baoninhbinh.or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6950284" cy="4741640"/>
          </a:xfrm>
          <a:prstGeom prst="ellipse">
            <a:avLst/>
          </a:prstGeom>
          <a:ln w="63500" cap="rnd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6179178" y="3867894"/>
            <a:ext cx="2996688" cy="742511"/>
          </a:xfrm>
          <a:prstGeom prst="rect">
            <a:avLst/>
          </a:prstGeom>
          <a:solidFill>
            <a:schemeClr val="bg1"/>
          </a:solidFill>
          <a:ln w="73025" cmpd="tri">
            <a:solidFill>
              <a:schemeClr val="accent1">
                <a:shade val="5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Lư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D50A6C2-294D-4198-84DE-5444798FCC68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21857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pic>
        <p:nvPicPr>
          <p:cNvPr id="20486" name="Picture 6" descr="Trường Tiểu học Đinh Tiên Hoàng, Hải Phòng: Tiên phong mô hình dạy và học  đa ngôn ngữ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0" y="0"/>
            <a:ext cx="4084554" cy="27230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Đường đinh bộ lĩnh - Đọc báo, tin tức mới nhất 24h qua - Afami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43" y="-291"/>
            <a:ext cx="4572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iến máu nhân đạo đợt I/2010 |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03" y="1779662"/>
            <a:ext cx="4234434" cy="3363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DA0B936D-2774-4BBB-8F89-F84498E66D33}"/>
              </a:ext>
            </a:extLst>
          </p:cNvPr>
          <p:cNvSpPr txBox="1"/>
          <p:nvPr/>
        </p:nvSpPr>
        <p:spPr>
          <a:xfrm>
            <a:off x="0" y="46242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59694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4" y="0"/>
            <a:ext cx="943304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50" y="109258"/>
            <a:ext cx="7672019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82717" y="140285"/>
            <a:ext cx="40202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8000" b="1" kern="0" dirty="0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dò</a:t>
            </a:r>
            <a:endParaRPr lang="en-US" altLang="en-US" sz="8000" b="1" kern="0" dirty="0">
              <a:solidFill>
                <a:srgbClr val="FF0000"/>
              </a:solidFill>
              <a:latin typeface="UTM Candomb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1475656" y="1463724"/>
            <a:ext cx="56654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- Học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i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I”</a:t>
            </a:r>
            <a:endParaRPr lang="vi-VN" altLang="en-US" sz="3200" b="1" i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64C2729-48B2-44C0-984F-0EB2E2461C0D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29F03B14-DFA4-4ACB-A3F2-7E80FC70BBCA}"/>
              </a:ext>
            </a:extLst>
          </p:cNvPr>
          <p:cNvSpPr txBox="1"/>
          <p:nvPr/>
        </p:nvSpPr>
        <p:spPr>
          <a:xfrm>
            <a:off x="1257084" y="627534"/>
            <a:ext cx="6788456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Chúc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tốt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!</a:t>
            </a:r>
            <a:endParaRPr lang="en-US" sz="66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83B81778-5F88-4182-A70F-EFC7D82C6CE9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4721"/>
            <a:ext cx="7404700" cy="3011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72336" y="1288837"/>
            <a:ext cx="42771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Khởi</a:t>
            </a:r>
            <a:r>
              <a:rPr lang="en-US" sz="8800" b="1" cap="none" spc="0" dirty="0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động</a:t>
            </a:r>
            <a:endParaRPr lang="en-US" sz="8800" b="1" cap="none" spc="0" dirty="0">
              <a:ln/>
              <a:solidFill>
                <a:schemeClr val="accent3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UTM Deutsch Gothic" panose="020406030505060202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/>
        </p:nvSpPr>
        <p:spPr>
          <a:xfrm>
            <a:off x="0" y="4712567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B050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2480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64554"/>
            <a:ext cx="7060529" cy="88569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94" y="406003"/>
            <a:ext cx="1101329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022873"/>
            <a:ext cx="140851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41" y="1943101"/>
            <a:ext cx="80486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NhacNen_New_mixdown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60" y="1"/>
            <a:ext cx="465535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78" y="4156472"/>
            <a:ext cx="11858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017993" y="757238"/>
            <a:ext cx="740587" cy="2077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5" y="184631"/>
            <a:ext cx="1560711" cy="15607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56" y="775477"/>
            <a:ext cx="16287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94579" y="1489800"/>
            <a:ext cx="556915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Nhà</a:t>
            </a:r>
            <a:r>
              <a:rPr lang="en-US" sz="7200" b="1" cap="none" spc="0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sử</a:t>
            </a:r>
            <a:r>
              <a:rPr lang="en-US" sz="7200" b="1" cap="none" spc="0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 </a:t>
            </a:r>
            <a:r>
              <a:rPr lang="en-US" sz="7200" b="1" cap="none" spc="0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học</a:t>
            </a:r>
            <a:endParaRPr lang="en-US" sz="7200" b="1" cap="none" spc="0" dirty="0">
              <a:ln/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Futura Extra" panose="02040603050506020204" pitchFamily="18" charset="0"/>
            </a:endParaRPr>
          </a:p>
          <a:p>
            <a:pPr algn="ctr"/>
            <a:r>
              <a:rPr lang="en-US" sz="72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tài</a:t>
            </a:r>
            <a:r>
              <a:rPr lang="en-US" sz="7200" b="1" dirty="0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 </a:t>
            </a:r>
            <a:r>
              <a:rPr lang="en-US" sz="7200" b="1" dirty="0" err="1">
                <a:ln/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UTM Futura Extra" panose="02040603050506020204" pitchFamily="18" charset="0"/>
              </a:rPr>
              <a:t>ba</a:t>
            </a:r>
            <a:endParaRPr lang="en-US" sz="7200" b="1" cap="none" spc="0" dirty="0">
              <a:ln/>
              <a:solidFill>
                <a:srgbClr val="FF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UTM Futura Extra" panose="02040603050506020204" pitchFamily="18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/>
        </p:nvSpPr>
        <p:spPr>
          <a:xfrm>
            <a:off x="5796" y="-5857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040077"/>
      </p:ext>
    </p:extLst>
  </p:cSld>
  <p:clrMapOvr>
    <a:masterClrMapping/>
  </p:clrMapOvr>
  <p:transition spd="med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375 -0.03272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512219" y="184548"/>
            <a:ext cx="5336381" cy="2387203"/>
            <a:chOff x="2434106" y="246185"/>
            <a:chExt cx="9486901" cy="3182815"/>
          </a:xfrm>
        </p:grpSpPr>
        <p:pic>
          <p:nvPicPr>
            <p:cNvPr id="110618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652124" y="1182774"/>
              <a:ext cx="9029701" cy="132868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</a:t>
              </a:r>
              <a:r>
                <a:rPr lang="vi-VN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en-US" sz="2800" b="1" dirty="0" err="1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ED556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10601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412206" y="2571750"/>
            <a:ext cx="2466975" cy="116205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636" y="3641590"/>
              <a:ext cx="4343564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schemeClr val="tx1"/>
                </a:solidFill>
              </a:endParaRPr>
            </a:p>
          </p:txBody>
        </p:sp>
        <p:pic>
          <p:nvPicPr>
            <p:cNvPr id="110616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4371435" y="3962373"/>
              <a:ext cx="1021270" cy="57471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981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174457" y="2515791"/>
            <a:ext cx="2569369" cy="1588135"/>
            <a:chOff x="7167386" y="3353692"/>
            <a:chExt cx="4567414" cy="2118044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735" y="3672859"/>
              <a:ext cx="4343065" cy="13100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 dirty="0">
                <a:solidFill>
                  <a:prstClr val="white"/>
                </a:solidFill>
              </a:endParaRPr>
            </a:p>
          </p:txBody>
        </p:sp>
        <p:pic>
          <p:nvPicPr>
            <p:cNvPr id="110613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004201" y="3747755"/>
              <a:ext cx="3661575" cy="172398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40 TCN</a:t>
              </a:r>
              <a:endParaRPr 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en-US" sz="28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396729" y="3846910"/>
            <a:ext cx="2482453" cy="116205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89171" y="5298967"/>
              <a:ext cx="4345029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0610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4373032" y="5635631"/>
              <a:ext cx="1021084" cy="57471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938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162550" y="3817145"/>
            <a:ext cx="2581275" cy="116205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0568" y="5299122"/>
              <a:ext cx="4344232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0607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8336151" y="5379401"/>
              <a:ext cx="2947240" cy="114838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 40</a:t>
              </a:r>
            </a:p>
          </p:txBody>
        </p:sp>
      </p:grpSp>
      <p:sp>
        <p:nvSpPr>
          <p:cNvPr id="30" name="Right Arrow 29"/>
          <p:cNvSpPr/>
          <p:nvPr/>
        </p:nvSpPr>
        <p:spPr>
          <a:xfrm rot="16200000">
            <a:off x="-897268" y="1412748"/>
            <a:ext cx="3339674" cy="110433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388202" y="3183626"/>
            <a:ext cx="783324" cy="633519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5647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00173 -0.7071 " pathEditMode="relative" rAng="0" ptsTypes="AA">
                                      <p:cBhvr>
                                        <p:cTn id="56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1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512219" y="184548"/>
            <a:ext cx="5336381" cy="2387203"/>
            <a:chOff x="2434106" y="246185"/>
            <a:chExt cx="9486901" cy="3182815"/>
          </a:xfrm>
        </p:grpSpPr>
        <p:pic>
          <p:nvPicPr>
            <p:cNvPr id="111642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675406" y="1458989"/>
              <a:ext cx="9245601" cy="114898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625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402616" y="2727724"/>
            <a:ext cx="2640872" cy="983457"/>
            <a:chOff x="2239466" y="3641590"/>
            <a:chExt cx="4694734" cy="1311718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939" y="3641590"/>
              <a:ext cx="434326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1640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466" y="3853420"/>
              <a:ext cx="819272" cy="109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114755" y="4102599"/>
              <a:ext cx="3723181" cy="49260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Văn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Lang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174458" y="2515792"/>
            <a:ext cx="2569369" cy="1258490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735" y="3672836"/>
              <a:ext cx="4343065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1637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307684" y="4118087"/>
              <a:ext cx="3123121" cy="49253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Âu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Lạc</a:t>
              </a:r>
              <a:endParaRPr lang="en-US" altLang="en-US" sz="2400" b="1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396729" y="3846910"/>
            <a:ext cx="2717601" cy="1162050"/>
            <a:chOff x="2228026" y="5129048"/>
            <a:chExt cx="4832137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039" y="5298967"/>
              <a:ext cx="4344161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1634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181752" y="5707727"/>
              <a:ext cx="3878411" cy="49260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Nước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Việt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162550" y="3817144"/>
            <a:ext cx="2581275" cy="116205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0568" y="5299122"/>
              <a:ext cx="4344232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163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8043411" y="5465300"/>
              <a:ext cx="3387315" cy="984328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Cả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A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B </a:t>
              </a:r>
              <a:r>
                <a:rPr lang="en-US" altLang="en-US" sz="2400" b="1" dirty="0" err="1">
                  <a:latin typeface="Times New Roman" panose="02020603050405020304" pitchFamily="18" charset="0"/>
                </a:rPr>
                <a:t>đúng</a:t>
              </a:r>
              <a:endParaRPr lang="en-US" altLang="en-US" sz="2400" b="1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29" name="Right Arrow 28"/>
          <p:cNvSpPr/>
          <p:nvPr/>
        </p:nvSpPr>
        <p:spPr>
          <a:xfrm rot="16200000">
            <a:off x="-897268" y="1412748"/>
            <a:ext cx="3339674" cy="110433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Oval 29"/>
          <p:cNvSpPr/>
          <p:nvPr/>
        </p:nvSpPr>
        <p:spPr>
          <a:xfrm>
            <a:off x="388202" y="3183626"/>
            <a:ext cx="783324" cy="633519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F1CF3865-F6C2-42D6-AEC9-1C1C1F124125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83383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00173 -0.7071 " pathEditMode="relative" rAng="0" ptsTypes="AA">
                                      <p:cBhvr>
                                        <p:cTn id="56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514120" y="184548"/>
            <a:ext cx="5361865" cy="2387203"/>
            <a:chOff x="2437486" y="246185"/>
            <a:chExt cx="9532204" cy="3182815"/>
          </a:xfrm>
        </p:grpSpPr>
        <p:pic>
          <p:nvPicPr>
            <p:cNvPr id="112666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2789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437486" y="1016727"/>
              <a:ext cx="9486900" cy="131313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  <a:buNone/>
              </a:pP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Đằng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2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2649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363391" y="2618185"/>
            <a:ext cx="2680097" cy="1162050"/>
            <a:chOff x="2169359" y="3423255"/>
            <a:chExt cx="4764841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0595" y="3640815"/>
              <a:ext cx="4343605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2664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359" y="3423255"/>
              <a:ext cx="988800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916551" y="3988596"/>
              <a:ext cx="2083291" cy="49260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Năm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935</a:t>
              </a:r>
              <a:endParaRPr lang="en-US" altLang="en-US" sz="2000" b="1" dirty="0"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174456" y="2515792"/>
            <a:ext cx="2814638" cy="1258490"/>
            <a:chOff x="7167386" y="3353692"/>
            <a:chExt cx="4567006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485" y="3672836"/>
              <a:ext cx="4342907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2661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712034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532251" y="4049408"/>
              <a:ext cx="2218669" cy="57461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2800" b="1" dirty="0" err="1">
                  <a:latin typeface="Times New Roman" panose="02020603050405020304" pitchFamily="18" charset="0"/>
                </a:rPr>
                <a:t>Năm</a:t>
              </a:r>
              <a:r>
                <a:rPr lang="en-US" altLang="en-US" sz="2800" b="1" dirty="0">
                  <a:latin typeface="Times New Roman" panose="02020603050405020304" pitchFamily="18" charset="0"/>
                </a:rPr>
                <a:t> 938</a:t>
              </a:r>
              <a:endParaRPr lang="en-US" altLang="en-US" sz="2400" b="1" dirty="0"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396729" y="3846910"/>
            <a:ext cx="2646759" cy="116205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0039" y="5298967"/>
              <a:ext cx="4344161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2658" name="Picture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2873721" y="5635631"/>
              <a:ext cx="4028724" cy="492609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Năm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939</a:t>
              </a:r>
              <a:endParaRPr lang="en-US" altLang="en-US" sz="2000" b="1" dirty="0"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5312569" y="3846910"/>
            <a:ext cx="2676525" cy="1162050"/>
            <a:chOff x="7388810" y="5129356"/>
            <a:chExt cx="4345990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0744" y="5299122"/>
              <a:ext cx="4344056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>
                <a:solidFill>
                  <a:prstClr val="white"/>
                </a:solidFill>
              </a:endParaRPr>
            </a:p>
          </p:txBody>
        </p:sp>
        <p:pic>
          <p:nvPicPr>
            <p:cNvPr id="112655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8810" y="5129356"/>
              <a:ext cx="976025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8826018" y="5635482"/>
              <a:ext cx="1902696" cy="492164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</a:rPr>
                <a:t>Năm</a:t>
              </a:r>
              <a:r>
                <a:rPr lang="en-US" altLang="en-US" sz="2400" b="1" dirty="0">
                  <a:latin typeface="Times New Roman" panose="02020603050405020304" pitchFamily="18" charset="0"/>
                </a:rPr>
                <a:t> 940</a:t>
              </a:r>
              <a:endParaRPr lang="en-US" altLang="en-US" sz="2000" b="1" dirty="0">
                <a:latin typeface="Calibri" panose="020F0502020204030204" pitchFamily="34" charset="0"/>
                <a:cs typeface="Arial" panose="020B0604020202020204" pitchFamily="34" charset="0"/>
                <a:sym typeface="Symbol" panose="05050102010706020507" pitchFamily="18" charset="2"/>
              </a:endParaRPr>
            </a:p>
          </p:txBody>
        </p:sp>
      </p:grpSp>
      <p:sp>
        <p:nvSpPr>
          <p:cNvPr id="30" name="Right Arrow 29"/>
          <p:cNvSpPr/>
          <p:nvPr/>
        </p:nvSpPr>
        <p:spPr>
          <a:xfrm rot="16200000">
            <a:off x="-897268" y="1412748"/>
            <a:ext cx="3339674" cy="1104336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Oval 30"/>
          <p:cNvSpPr/>
          <p:nvPr/>
        </p:nvSpPr>
        <p:spPr>
          <a:xfrm>
            <a:off x="388202" y="3183626"/>
            <a:ext cx="783324" cy="633519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4BAD120A-5B8D-40BD-B423-871D25666716}"/>
              </a:ext>
            </a:extLst>
          </p:cNvPr>
          <p:cNvSpPr txBox="1"/>
          <p:nvPr/>
        </p:nvSpPr>
        <p:spPr>
          <a:xfrm>
            <a:off x="0" y="-2053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6918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00173 -0.7071 " pathEditMode="relative" rAng="0" ptsTypes="AA">
                                      <p:cBhvr>
                                        <p:cTn id="56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3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4721"/>
            <a:ext cx="7404700" cy="3011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863" y="1288837"/>
            <a:ext cx="41440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Khám</a:t>
            </a:r>
            <a:r>
              <a:rPr lang="en-US" sz="8800" b="1" cap="none" spc="0" dirty="0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phá</a:t>
            </a:r>
            <a:endParaRPr lang="en-US" sz="8800" b="1" cap="none" spc="0" dirty="0">
              <a:ln/>
              <a:solidFill>
                <a:schemeClr val="accent3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UTM Deutsch Gothic" panose="02040603050506020204" pitchFamily="18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A3F67FB-6F00-4F18-99D3-5AB13331AC77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2348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à Nội chớm đông và phông nền cỏ lau đẹp rụng tim cho các nàng mê chụp ảnh  | Tin tức mới nhất 24h - Đọc Báo Lao Động online - Laodong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1"/>
          <a:stretch/>
        </p:blipFill>
        <p:spPr bwMode="auto">
          <a:xfrm>
            <a:off x="-36512" y="0"/>
            <a:ext cx="9180512" cy="52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ạc vào cánh đồng cỏ lau nổi tiếng trên cao nguyên Soni tỉnh Na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7" y="267494"/>
            <a:ext cx="3251260" cy="1828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4648" y="-2073182"/>
            <a:ext cx="609600" cy="609600"/>
          </a:xfrm>
          <a:prstGeom prst="rect">
            <a:avLst/>
          </a:prstGeom>
        </p:spPr>
      </p:pic>
      <p:pic>
        <p:nvPicPr>
          <p:cNvPr id="1026" name="Picture 2" descr="Hoàng đế dẹp loạn 12 sứ quân trong lịch sử VN - Đinh Tiên Hoà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6"/>
          <a:stretch/>
        </p:blipFill>
        <p:spPr bwMode="auto">
          <a:xfrm>
            <a:off x="227135" y="2601480"/>
            <a:ext cx="3419872" cy="2459218"/>
          </a:xfrm>
          <a:prstGeom prst="ellipse">
            <a:avLst/>
          </a:prstGeom>
          <a:noFill/>
          <a:ln w="114300" cmpd="tri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1240908"/>
            <a:ext cx="73720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Đinh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Bộ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Lĩnh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dẹp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loạn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12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sứ</a:t>
            </a:r>
            <a:r>
              <a:rPr lang="en-US" sz="6600" b="1" dirty="0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UTM Azuki" panose="02040603050506020204" pitchFamily="18" charset="0"/>
              </a:rPr>
              <a:t>quân</a:t>
            </a:r>
            <a:endParaRPr lang="en-US" sz="6600" b="1" cap="none" spc="0" dirty="0">
              <a:ln/>
              <a:solidFill>
                <a:srgbClr val="FF0000"/>
              </a:solidFill>
              <a:effectLst/>
              <a:latin typeface="UTM Azuki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55776" y="665166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D205CB19-D1C6-4F97-90F2-06EDFF39EBC3}"/>
              </a:ext>
            </a:extLst>
          </p:cNvPr>
          <p:cNvSpPr txBox="1"/>
          <p:nvPr/>
        </p:nvSpPr>
        <p:spPr>
          <a:xfrm>
            <a:off x="8486792" y="0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91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761</Words>
  <Application>Microsoft Office PowerPoint</Application>
  <PresentationFormat>On-screen Show (16:9)</PresentationFormat>
  <Paragraphs>147</Paragraphs>
  <Slides>29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#9Slide02 Noi dung dai</vt:lpstr>
      <vt:lpstr>Arial</vt:lpstr>
      <vt:lpstr>Calibri</vt:lpstr>
      <vt:lpstr>Times New Roman</vt:lpstr>
      <vt:lpstr>UTM Akashi</vt:lpstr>
      <vt:lpstr>UTM Azuki</vt:lpstr>
      <vt:lpstr>UTM Candombe</vt:lpstr>
      <vt:lpstr>UTM Deutsch Gothic</vt:lpstr>
      <vt:lpstr>UTM Diana</vt:lpstr>
      <vt:lpstr>UTM Futura Extra</vt:lpstr>
      <vt:lpstr>UTM Gradoo</vt:lpstr>
      <vt:lpstr>UVN Ky Thuat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DinhBoLinh</dc:title>
  <dc:subject>Lich su</dc:subject>
  <dc:creator>KTUTS</dc:creator>
  <cp:keywords>BichHa</cp:keywords>
  <cp:lastModifiedBy>ADMIN</cp:lastModifiedBy>
  <cp:revision>459</cp:revision>
  <dcterms:created xsi:type="dcterms:W3CDTF">2015-12-11T17:46:17Z</dcterms:created>
  <dcterms:modified xsi:type="dcterms:W3CDTF">2022-10-30T07:20:58Z</dcterms:modified>
</cp:coreProperties>
</file>