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321" r:id="rId2"/>
    <p:sldId id="256" r:id="rId3"/>
    <p:sldId id="310" r:id="rId4"/>
    <p:sldId id="309" r:id="rId5"/>
    <p:sldId id="311" r:id="rId6"/>
    <p:sldId id="312" r:id="rId7"/>
    <p:sldId id="313" r:id="rId8"/>
    <p:sldId id="314" r:id="rId9"/>
    <p:sldId id="315" r:id="rId10"/>
    <p:sldId id="316" r:id="rId11"/>
    <p:sldId id="318" r:id="rId12"/>
    <p:sldId id="319" r:id="rId13"/>
    <p:sldId id="317" r:id="rId14"/>
    <p:sldId id="322" r:id="rId15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E6E4"/>
    <a:srgbClr val="FFF89A"/>
    <a:srgbClr val="E07235"/>
    <a:srgbClr val="EB54E9"/>
    <a:srgbClr val="D34CD6"/>
    <a:srgbClr val="D8F3FC"/>
    <a:srgbClr val="EF5F5F"/>
    <a:srgbClr val="9CDCF8"/>
    <a:srgbClr val="BED096"/>
    <a:srgbClr val="FDE5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68" autoAdjust="0"/>
    <p:restoredTop sz="94660"/>
  </p:normalViewPr>
  <p:slideViewPr>
    <p:cSldViewPr snapToGrid="0">
      <p:cViewPr varScale="1">
        <p:scale>
          <a:sx n="45" d="100"/>
          <a:sy n="45" d="100"/>
        </p:scale>
        <p:origin x="34" y="60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BF35BD-22EA-4846-B1CD-B74766432BB0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F22917-D00F-4389-ACE0-37F3FF0DC7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4377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31663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272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  <p:bldP spid="48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523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2156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9485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086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4217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66821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038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7935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08953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667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44400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17" y="2130442"/>
            <a:ext cx="10363201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83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67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51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34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02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385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69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1648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599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709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8867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74" r:id="rId5"/>
    <p:sldLayoutId id="2147483662" r:id="rId6"/>
    <p:sldLayoutId id="2147483663" r:id="rId7"/>
    <p:sldLayoutId id="2147483664" r:id="rId8"/>
    <p:sldLayoutId id="2147483665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  <p:sldLayoutId id="2147483682" r:id="rId17"/>
    <p:sldLayoutId id="2147483683" r:id="rId18"/>
    <p:sldLayoutId id="2147483684" r:id="rId19"/>
    <p:sldLayoutId id="2147483685" r:id="rId20"/>
    <p:sldLayoutId id="2147483686" r:id="rId21"/>
    <p:sldLayoutId id="2147483687" r:id="rId22"/>
    <p:sldLayoutId id="2147483688" r:id="rId23"/>
    <p:sldLayoutId id="2147483689" r:id="rId24"/>
    <p:sldLayoutId id="2147483690" r:id="rId25"/>
    <p:sldLayoutId id="2147483691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4260"/>
            <a:ext cx="12145869" cy="6186344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26" y="976550"/>
            <a:ext cx="2395480" cy="802350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-50513" y="2230296"/>
            <a:ext cx="12196381" cy="3896204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517" y="4300319"/>
            <a:ext cx="12822687" cy="1955769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19" y="750302"/>
            <a:ext cx="11349317" cy="9841546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2099573" y="2122129"/>
            <a:ext cx="7374735" cy="3615871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60">
              <a:cs typeface="+mn-ea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527812" y="313243"/>
            <a:ext cx="3054592" cy="2956550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-100162" y="4295054"/>
            <a:ext cx="2812238" cy="1610792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525224" y="1957479"/>
            <a:ext cx="2108763" cy="3921198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8368913" y="4273320"/>
            <a:ext cx="3649221" cy="1576534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9049825" y="2336448"/>
            <a:ext cx="2607412" cy="393380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660115" y="5575441"/>
            <a:ext cx="13551532" cy="920835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60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660116" y="5737958"/>
            <a:ext cx="13551543" cy="76358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60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660116" y="5796679"/>
            <a:ext cx="13551539" cy="1120217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60">
              <a:cs typeface="+mn-ea"/>
              <a:sym typeface="+mn-lt"/>
            </a:endParaRPr>
          </a:p>
        </p:txBody>
      </p:sp>
      <p:sp>
        <p:nvSpPr>
          <p:cNvPr id="21" name="圆角矩形 1"/>
          <p:cNvSpPr/>
          <p:nvPr/>
        </p:nvSpPr>
        <p:spPr>
          <a:xfrm>
            <a:off x="2492030" y="3381647"/>
            <a:ext cx="7064975" cy="98032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8538" tIns="49268" rIns="98538" bIns="49268" anchor="ctr"/>
          <a:lstStyle/>
          <a:p>
            <a:pPr algn="ctr" defTabSz="1313552">
              <a:defRPr/>
            </a:pPr>
            <a:r>
              <a:rPr lang="en-US" altLang="zh-CN" sz="2520" b="1" dirty="0">
                <a:solidFill>
                  <a:srgbClr val="FF0000"/>
                </a:solidFill>
                <a:latin typeface="UVN Minh Map" panose="00000400000000000000" pitchFamily="2" charset="0"/>
                <a:cs typeface="Times New Roman" panose="02020603050405020304" pitchFamily="18" charset="0"/>
              </a:rPr>
              <a:t>TOÁN 1</a:t>
            </a:r>
            <a:endParaRPr lang="zh-CN" altLang="en-US" sz="2520" b="1" dirty="0">
              <a:solidFill>
                <a:srgbClr val="FF0000"/>
              </a:solidFill>
              <a:latin typeface="UVN Minh Map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761722" y="2825473"/>
            <a:ext cx="6337932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97518">
              <a:lnSpc>
                <a:spcPct val="150000"/>
              </a:lnSpc>
            </a:pPr>
            <a:r>
              <a:rPr lang="en-US" sz="216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TRƯỜNG TIỂU HỌC PHÚC LỢI</a:t>
            </a:r>
            <a:endParaRPr lang="vi-VN" sz="216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05E2FA4-701D-4C92-898E-7EE4AF07FEBA}"/>
              </a:ext>
            </a:extLst>
          </p:cNvPr>
          <p:cNvSpPr txBox="1"/>
          <p:nvPr/>
        </p:nvSpPr>
        <p:spPr>
          <a:xfrm>
            <a:off x="2599686" y="4108609"/>
            <a:ext cx="6075060" cy="95256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5400" dirty="0">
                <a:ln w="28575">
                  <a:solidFill>
                    <a:srgbClr val="C00000"/>
                  </a:solidFill>
                </a:ln>
                <a:solidFill>
                  <a:srgbClr val="FCE6E4"/>
                </a:solidFill>
                <a:latin typeface="+mj-lt"/>
              </a:rPr>
              <a:t>Tiết học đầu tiên</a:t>
            </a:r>
            <a:endParaRPr lang="vi-VN" sz="5400" dirty="0">
              <a:ln w="28575">
                <a:solidFill>
                  <a:srgbClr val="C00000"/>
                </a:solidFill>
              </a:ln>
              <a:solidFill>
                <a:srgbClr val="FCE6E4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85535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3738"/>
    </mc:Choice>
    <mc:Fallback xmlns="">
      <p:transition advTm="137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500"/>
                            </p:stCondLst>
                            <p:childTnLst>
                              <p:par>
                                <p:cTn id="6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9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9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  <p:bldP spid="21" grpId="0"/>
      <p:bldP spid="24" grpId="0"/>
      <p:bldP spid="2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C1062AC-F5B7-40F3-A592-EEE4D9990B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609" y="306458"/>
            <a:ext cx="10535478" cy="6107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80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25A7C6C-0B37-4CA6-B059-0F6DE274C66E}"/>
              </a:ext>
            </a:extLst>
          </p:cNvPr>
          <p:cNvSpPr txBox="1"/>
          <p:nvPr/>
        </p:nvSpPr>
        <p:spPr>
          <a:xfrm>
            <a:off x="3167270" y="2921168"/>
            <a:ext cx="6705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0070C0"/>
                </a:solidFill>
                <a:latin typeface="+mj-lt"/>
              </a:rPr>
              <a:t>Nghỉ giữa giờ</a:t>
            </a:r>
          </a:p>
        </p:txBody>
      </p:sp>
    </p:spTree>
    <p:extLst>
      <p:ext uri="{BB962C8B-B14F-4D97-AF65-F5344CB8AC3E}">
        <p14:creationId xmlns:p14="http://schemas.microsoft.com/office/powerpoint/2010/main" val="41025121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playback">
            <a:hlinkClick r:id="" action="ppaction://media"/>
            <a:extLst>
              <a:ext uri="{FF2B5EF4-FFF2-40B4-BE49-F238E27FC236}">
                <a16:creationId xmlns:a16="http://schemas.microsoft.com/office/drawing/2014/main" id="{831A18DF-BA8F-4D09-93A6-4D08F510878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3913" y="693254"/>
            <a:ext cx="9740348" cy="5243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0529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41EFFB-2907-41CE-A395-48CBC2A09D12}"/>
              </a:ext>
            </a:extLst>
          </p:cNvPr>
          <p:cNvSpPr txBox="1"/>
          <p:nvPr/>
        </p:nvSpPr>
        <p:spPr>
          <a:xfrm>
            <a:off x="2292727" y="675133"/>
            <a:ext cx="7606546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Giới</a:t>
            </a:r>
            <a:r>
              <a:rPr lang="en-US" sz="3200" b="1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thiệu</a:t>
            </a:r>
            <a:r>
              <a:rPr lang="en-US" sz="3200" b="1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bộ</a:t>
            </a:r>
            <a:r>
              <a:rPr lang="en-US" sz="3200" b="1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đồ</a:t>
            </a:r>
            <a:r>
              <a:rPr lang="en-US" sz="3200" b="1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dùng</a:t>
            </a:r>
            <a:r>
              <a:rPr lang="en-US" sz="3200" b="1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Toán</a:t>
            </a:r>
            <a:r>
              <a:rPr lang="en-US" sz="3200" b="1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1 </a:t>
            </a:r>
            <a:r>
              <a:rPr lang="en-US" sz="3200" b="1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HS :</a:t>
            </a:r>
          </a:p>
        </p:txBody>
      </p:sp>
    </p:spTree>
    <p:extLst>
      <p:ext uri="{BB962C8B-B14F-4D97-AF65-F5344CB8AC3E}">
        <p14:creationId xmlns:p14="http://schemas.microsoft.com/office/powerpoint/2010/main" val="1267941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8340" y="1787218"/>
            <a:ext cx="8838551" cy="257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1568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055">
        <p15:prstTrans prst="peelOff"/>
      </p:transition>
    </mc:Choice>
    <mc:Fallback xmlns="">
      <p:transition spd="slow" advTm="2305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5044254-DE52-4029-B43E-ACD26C567FBA}"/>
              </a:ext>
            </a:extLst>
          </p:cNvPr>
          <p:cNvGrpSpPr/>
          <p:nvPr/>
        </p:nvGrpSpPr>
        <p:grpSpPr>
          <a:xfrm>
            <a:off x="993911" y="106016"/>
            <a:ext cx="2190751" cy="980661"/>
            <a:chOff x="1523998" y="0"/>
            <a:chExt cx="2190751" cy="98066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2407F96-D165-408B-8186-033E4D2C4D5C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2" name="Rectangle: Top Corners Rounded 1">
                <a:extLst>
                  <a:ext uri="{FF2B5EF4-FFF2-40B4-BE49-F238E27FC236}">
                    <a16:creationId xmlns:a16="http://schemas.microsoft.com/office/drawing/2014/main" id="{2974D671-0870-4777-BE31-5FD1BBBF9AD7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" name="Rectangle: Top Corners Rounded 2">
                <a:extLst>
                  <a:ext uri="{FF2B5EF4-FFF2-40B4-BE49-F238E27FC236}">
                    <a16:creationId xmlns:a16="http://schemas.microsoft.com/office/drawing/2014/main" id="{219332FA-4BE4-4F03-A894-08EEC78551F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6C80A5A-72BA-45B9-A254-2A8D09624ECF}"/>
                </a:ext>
              </a:extLst>
            </p:cNvPr>
            <p:cNvSpPr txBox="1"/>
            <p:nvPr/>
          </p:nvSpPr>
          <p:spPr>
            <a:xfrm>
              <a:off x="1677724" y="206880"/>
              <a:ext cx="197208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1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049F577-F92A-4405-A19E-48EB947980F5}"/>
              </a:ext>
            </a:extLst>
          </p:cNvPr>
          <p:cNvSpPr txBox="1"/>
          <p:nvPr/>
        </p:nvSpPr>
        <p:spPr>
          <a:xfrm>
            <a:off x="2651702" y="417360"/>
            <a:ext cx="68885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CÁC SỐ TỪ 0 ĐẾN 10</a:t>
            </a:r>
            <a:endParaRPr lang="vi-VN" sz="36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5E2FA4-701D-4C92-898E-7EE4AF07FEBA}"/>
              </a:ext>
            </a:extLst>
          </p:cNvPr>
          <p:cNvSpPr txBox="1"/>
          <p:nvPr/>
        </p:nvSpPr>
        <p:spPr>
          <a:xfrm>
            <a:off x="2381043" y="2675313"/>
            <a:ext cx="6727932" cy="104817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60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Tiết học đầu tiên</a:t>
            </a:r>
            <a:endParaRPr lang="vi-VN" sz="60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749248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173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3A790B1-1384-46D4-A8CF-971435CD8BF4}"/>
              </a:ext>
            </a:extLst>
          </p:cNvPr>
          <p:cNvSpPr txBox="1"/>
          <p:nvPr/>
        </p:nvSpPr>
        <p:spPr>
          <a:xfrm>
            <a:off x="3067494" y="568603"/>
            <a:ext cx="7036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H</a:t>
            </a:r>
            <a:r>
              <a:rPr lang="vi-VN" sz="3600" b="1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ƯỚNG</a:t>
            </a:r>
            <a:r>
              <a:rPr lang="en-US" sz="3600" b="1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DẪN SỬ DỤNG SÁCH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F25D941-22FB-419C-8170-BDDA10C3BE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1242808"/>
              </p:ext>
            </p:extLst>
          </p:nvPr>
        </p:nvGraphicFramePr>
        <p:xfrm>
          <a:off x="2595870" y="1787714"/>
          <a:ext cx="7508350" cy="4150494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394661">
                  <a:extLst>
                    <a:ext uri="{9D8B030D-6E8A-4147-A177-3AD203B41FA5}">
                      <a16:colId xmlns:a16="http://schemas.microsoft.com/office/drawing/2014/main" val="2907728128"/>
                    </a:ext>
                  </a:extLst>
                </a:gridCol>
                <a:gridCol w="5113689">
                  <a:extLst>
                    <a:ext uri="{9D8B030D-6E8A-4147-A177-3AD203B41FA5}">
                      <a16:colId xmlns:a16="http://schemas.microsoft.com/office/drawing/2014/main" val="672287258"/>
                    </a:ext>
                  </a:extLst>
                </a:gridCol>
              </a:tblGrid>
              <a:tr h="364160"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Ký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hiệu</a:t>
                      </a:r>
                      <a:endParaRPr lang="en-US" dirty="0">
                        <a:solidFill>
                          <a:srgbClr val="FFFF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Chú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thích</a:t>
                      </a:r>
                      <a:endParaRPr lang="en-US" dirty="0">
                        <a:solidFill>
                          <a:srgbClr val="FFFF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0996961"/>
                  </a:ext>
                </a:extLst>
              </a:tr>
              <a:tr h="767214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Tìm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hiểu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kiến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thức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mới</a:t>
                      </a:r>
                      <a:endParaRPr lang="en-US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4073913"/>
                  </a:ext>
                </a:extLst>
              </a:tr>
              <a:tr h="628550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Làm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bài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tập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để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thực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hành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kiến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thức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9375162"/>
                  </a:ext>
                </a:extLst>
              </a:tr>
              <a:tr h="628550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Vừa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học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vừa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ch</a:t>
                      </a:r>
                      <a:r>
                        <a:rPr lang="vi-VN" dirty="0"/>
                        <a:t>ơ</a:t>
                      </a:r>
                      <a:r>
                        <a:rPr lang="en-US" dirty="0" err="1"/>
                        <a:t>i</a:t>
                      </a:r>
                      <a:r>
                        <a:rPr lang="en-US" dirty="0"/>
                        <a:t>, </a:t>
                      </a:r>
                      <a:r>
                        <a:rPr lang="en-US" dirty="0" err="1"/>
                        <a:t>củng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cố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kiến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thức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đã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học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2260814"/>
                  </a:ext>
                </a:extLst>
              </a:tr>
              <a:tr h="628550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Ôn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tập</a:t>
                      </a:r>
                      <a:r>
                        <a:rPr lang="en-US" dirty="0"/>
                        <a:t>, </a:t>
                      </a:r>
                      <a:r>
                        <a:rPr lang="en-US" dirty="0" err="1"/>
                        <a:t>vận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dụng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kiến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thức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đã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học</a:t>
                      </a:r>
                      <a:r>
                        <a:rPr lang="en-US" dirty="0"/>
                        <a:t> qua </a:t>
                      </a:r>
                      <a:r>
                        <a:rPr lang="en-US" dirty="0" err="1"/>
                        <a:t>các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bài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tập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và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trò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ch</a:t>
                      </a:r>
                      <a:r>
                        <a:rPr lang="vi-VN" dirty="0"/>
                        <a:t>ơ</a:t>
                      </a:r>
                      <a:r>
                        <a:rPr lang="en-US" dirty="0" err="1"/>
                        <a:t>i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4793721"/>
                  </a:ext>
                </a:extLst>
              </a:tr>
              <a:tr h="364160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            </a:t>
                      </a:r>
                      <a:r>
                        <a:rPr lang="en-US" baseline="0" dirty="0"/>
                        <a:t> </a:t>
                      </a:r>
                      <a:r>
                        <a:rPr lang="en-US" dirty="0"/>
                        <a:t>?</a:t>
                      </a:r>
                      <a:endParaRPr lang="en-US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Tìm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số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thích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hợp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7490526"/>
                  </a:ext>
                </a:extLst>
              </a:tr>
              <a:tr h="364160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                 ?</a:t>
                      </a:r>
                      <a:endParaRPr lang="en-US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Tìm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dấu</a:t>
                      </a:r>
                      <a:r>
                        <a:rPr lang="en-US" dirty="0"/>
                        <a:t> &gt;; &lt;; = </a:t>
                      </a:r>
                      <a:r>
                        <a:rPr lang="en-US" dirty="0" err="1"/>
                        <a:t>thích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hợp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5368267"/>
                  </a:ext>
                </a:extLst>
              </a:tr>
              <a:tr h="364160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                ?</a:t>
                      </a:r>
                      <a:endParaRPr lang="en-US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Câu </a:t>
                      </a:r>
                      <a:r>
                        <a:rPr lang="en-US" dirty="0" err="1"/>
                        <a:t>nào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đúng</a:t>
                      </a:r>
                      <a:r>
                        <a:rPr lang="en-US" dirty="0"/>
                        <a:t>? Câu </a:t>
                      </a:r>
                      <a:r>
                        <a:rPr lang="en-US" dirty="0" err="1"/>
                        <a:t>nào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sai</a:t>
                      </a:r>
                      <a:r>
                        <a:rPr lang="en-US" dirty="0"/>
                        <a:t>?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4850028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36FE7A3E-4C36-4313-A301-7389F06B54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1188" y="2183464"/>
            <a:ext cx="1325003" cy="7222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BD91FE3-ACF8-46FE-B9C1-711522784A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1188" y="2936530"/>
            <a:ext cx="1310050" cy="6566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2C3C9D2-976F-429B-98BC-A083E13771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1187" y="3592534"/>
            <a:ext cx="1310050" cy="6511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FD3E21D-774A-4458-90B2-62A07805B2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294" y="4253150"/>
            <a:ext cx="1310050" cy="646249"/>
          </a:xfrm>
          <a:prstGeom prst="rect">
            <a:avLst/>
          </a:prstGeom>
        </p:spPr>
      </p:pic>
      <p:sp>
        <p:nvSpPr>
          <p:cNvPr id="9" name="Rounded Rectangle 11">
            <a:extLst>
              <a:ext uri="{FF2B5EF4-FFF2-40B4-BE49-F238E27FC236}">
                <a16:creationId xmlns:a16="http://schemas.microsoft.com/office/drawing/2014/main" id="{9D0D70BA-6731-4E9A-9D33-CADF687863C0}"/>
              </a:ext>
            </a:extLst>
          </p:cNvPr>
          <p:cNvSpPr/>
          <p:nvPr/>
        </p:nvSpPr>
        <p:spPr>
          <a:xfrm>
            <a:off x="3239771" y="4903764"/>
            <a:ext cx="515279" cy="282843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ounded Rectangle 12">
            <a:extLst>
              <a:ext uri="{FF2B5EF4-FFF2-40B4-BE49-F238E27FC236}">
                <a16:creationId xmlns:a16="http://schemas.microsoft.com/office/drawing/2014/main" id="{B1CB8101-C2E5-42F1-961A-99034358237A}"/>
              </a:ext>
            </a:extLst>
          </p:cNvPr>
          <p:cNvSpPr/>
          <p:nvPr/>
        </p:nvSpPr>
        <p:spPr>
          <a:xfrm>
            <a:off x="3243942" y="5270816"/>
            <a:ext cx="809724" cy="282843"/>
          </a:xfrm>
          <a:prstGeom prst="roundRect">
            <a:avLst/>
          </a:prstGeom>
          <a:solidFill>
            <a:srgbClr val="FFCC00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&gt;;&lt;;=</a:t>
            </a:r>
          </a:p>
        </p:txBody>
      </p:sp>
      <p:sp>
        <p:nvSpPr>
          <p:cNvPr id="11" name="Rounded Rectangle 13">
            <a:extLst>
              <a:ext uri="{FF2B5EF4-FFF2-40B4-BE49-F238E27FC236}">
                <a16:creationId xmlns:a16="http://schemas.microsoft.com/office/drawing/2014/main" id="{73B0C8AD-D2F8-4C1B-986D-CDE9400BFC46}"/>
              </a:ext>
            </a:extLst>
          </p:cNvPr>
          <p:cNvSpPr/>
          <p:nvPr/>
        </p:nvSpPr>
        <p:spPr>
          <a:xfrm>
            <a:off x="3233212" y="5637868"/>
            <a:ext cx="736113" cy="282843"/>
          </a:xfrm>
          <a:prstGeom prst="roundRect">
            <a:avLst/>
          </a:prstGeom>
          <a:solidFill>
            <a:srgbClr val="FFCC00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Đ,S</a:t>
            </a:r>
          </a:p>
        </p:txBody>
      </p:sp>
    </p:spTree>
    <p:extLst>
      <p:ext uri="{BB962C8B-B14F-4D97-AF65-F5344CB8AC3E}">
        <p14:creationId xmlns:p14="http://schemas.microsoft.com/office/powerpoint/2010/main" val="276486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81182DE-01BE-4D2E-93E1-F7B3CA005B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139" y="1609367"/>
            <a:ext cx="3369586" cy="47036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C1FACA8-3CEC-4562-91A9-D2D796AA3D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276" y="1655370"/>
            <a:ext cx="3335085" cy="46576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C2F5E28-7E8A-4197-8C83-77E35889046D}"/>
              </a:ext>
            </a:extLst>
          </p:cNvPr>
          <p:cNvSpPr txBox="1"/>
          <p:nvPr/>
        </p:nvSpPr>
        <p:spPr>
          <a:xfrm>
            <a:off x="3576297" y="545013"/>
            <a:ext cx="64639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GIỚI THIỆU SÁCH TOÁN 1</a:t>
            </a:r>
          </a:p>
        </p:txBody>
      </p:sp>
    </p:spTree>
    <p:extLst>
      <p:ext uri="{BB962C8B-B14F-4D97-AF65-F5344CB8AC3E}">
        <p14:creationId xmlns:p14="http://schemas.microsoft.com/office/powerpoint/2010/main" val="107564668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35931DB-902B-409E-AFCD-09719C80A4EE}"/>
              </a:ext>
            </a:extLst>
          </p:cNvPr>
          <p:cNvSpPr txBox="1"/>
          <p:nvPr/>
        </p:nvSpPr>
        <p:spPr>
          <a:xfrm>
            <a:off x="2799589" y="410817"/>
            <a:ext cx="78757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MỤC LỤC SÁCH (Trang 4-5)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3DFD4A-1ECC-43FD-9AF5-E224173442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42"/>
          <a:stretch/>
        </p:blipFill>
        <p:spPr>
          <a:xfrm>
            <a:off x="968434" y="1118703"/>
            <a:ext cx="9706869" cy="5022574"/>
          </a:xfrm>
          <a:prstGeom prst="rect">
            <a:avLst/>
          </a:prstGeom>
          <a:ln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576843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EDE65A-29A7-44E0-A5A0-8280DA33D131}"/>
              </a:ext>
            </a:extLst>
          </p:cNvPr>
          <p:cNvSpPr txBox="1"/>
          <p:nvPr/>
        </p:nvSpPr>
        <p:spPr>
          <a:xfrm>
            <a:off x="975015" y="282504"/>
            <a:ext cx="102419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MỘT SỐ THUẬT NGỮ DÙNG TRONG SÁCH (T 114-115)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E2243C-B77F-4431-8470-AF3A98D619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445" y="1088725"/>
            <a:ext cx="8952520" cy="5053044"/>
          </a:xfrm>
          <a:prstGeom prst="rect">
            <a:avLst/>
          </a:prstGeom>
          <a:ln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33187977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6551553-99FA-482F-8CEB-53A3CB1DE8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452" y="649357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278275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A3C7222-E6A9-4616-8036-ACE1F96EAA2F}"/>
              </a:ext>
            </a:extLst>
          </p:cNvPr>
          <p:cNvSpPr txBox="1"/>
          <p:nvPr/>
        </p:nvSpPr>
        <p:spPr>
          <a:xfrm>
            <a:off x="1565625" y="776824"/>
            <a:ext cx="8744566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nhân</a:t>
            </a:r>
            <a:r>
              <a:rPr lang="en-US" sz="3200" b="1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vật</a:t>
            </a:r>
            <a:r>
              <a:rPr lang="en-US" sz="3200" b="1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trong</a:t>
            </a:r>
            <a:r>
              <a:rPr lang="en-US" sz="3200" b="1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sách</a:t>
            </a:r>
            <a:r>
              <a:rPr lang="en-US" sz="3200" b="1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giáo</a:t>
            </a:r>
            <a:r>
              <a:rPr lang="en-US" sz="3200" b="1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khoa</a:t>
            </a:r>
            <a:r>
              <a:rPr lang="en-US" sz="3200" b="1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Toán</a:t>
            </a:r>
            <a:r>
              <a:rPr lang="en-US" sz="3200" b="1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: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DE391DD-9B81-4211-875F-FFADD8818C8D}"/>
              </a:ext>
            </a:extLst>
          </p:cNvPr>
          <p:cNvGrpSpPr/>
          <p:nvPr/>
        </p:nvGrpSpPr>
        <p:grpSpPr>
          <a:xfrm>
            <a:off x="1565625" y="1794671"/>
            <a:ext cx="8744566" cy="4100973"/>
            <a:chOff x="1547664" y="995434"/>
            <a:chExt cx="6264696" cy="280936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E7057AC-87BC-430A-A539-6A4554A010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7664" y="995434"/>
              <a:ext cx="6264696" cy="2800533"/>
            </a:xfrm>
            <a:prstGeom prst="rect">
              <a:avLst/>
            </a:prstGeom>
            <a:ln w="12700">
              <a:solidFill>
                <a:srgbClr val="0000FF"/>
              </a:solidFill>
            </a:ln>
          </p:spPr>
        </p:pic>
        <p:sp>
          <p:nvSpPr>
            <p:cNvPr id="5" name="Up Arrow Callout 3">
              <a:extLst>
                <a:ext uri="{FF2B5EF4-FFF2-40B4-BE49-F238E27FC236}">
                  <a16:creationId xmlns:a16="http://schemas.microsoft.com/office/drawing/2014/main" id="{CA5B2308-CC31-4D53-A1B4-217664284826}"/>
                </a:ext>
              </a:extLst>
            </p:cNvPr>
            <p:cNvSpPr/>
            <p:nvPr/>
          </p:nvSpPr>
          <p:spPr>
            <a:xfrm>
              <a:off x="2051720" y="3208081"/>
              <a:ext cx="792088" cy="583843"/>
            </a:xfrm>
            <a:prstGeom prst="upArrowCallout">
              <a:avLst/>
            </a:prstGeom>
            <a:solidFill>
              <a:srgbClr val="66FF33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Nam</a:t>
              </a:r>
            </a:p>
          </p:txBody>
        </p:sp>
        <p:sp>
          <p:nvSpPr>
            <p:cNvPr id="6" name="Up Arrow Callout 4">
              <a:extLst>
                <a:ext uri="{FF2B5EF4-FFF2-40B4-BE49-F238E27FC236}">
                  <a16:creationId xmlns:a16="http://schemas.microsoft.com/office/drawing/2014/main" id="{5AA96BCE-FEB1-428D-855A-33102F1C6AA7}"/>
                </a:ext>
              </a:extLst>
            </p:cNvPr>
            <p:cNvSpPr/>
            <p:nvPr/>
          </p:nvSpPr>
          <p:spPr>
            <a:xfrm>
              <a:off x="4546553" y="3075806"/>
              <a:ext cx="972108" cy="728995"/>
            </a:xfrm>
            <a:prstGeom prst="upArrowCallout">
              <a:avLst/>
            </a:prstGeom>
            <a:solidFill>
              <a:srgbClr val="66FF33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Rô-bốt</a:t>
              </a:r>
              <a:endPara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Up Arrow Callout 5">
              <a:extLst>
                <a:ext uri="{FF2B5EF4-FFF2-40B4-BE49-F238E27FC236}">
                  <a16:creationId xmlns:a16="http://schemas.microsoft.com/office/drawing/2014/main" id="{9BBF4882-147E-432D-8B8F-4286DF3752EC}"/>
                </a:ext>
              </a:extLst>
            </p:cNvPr>
            <p:cNvSpPr/>
            <p:nvPr/>
          </p:nvSpPr>
          <p:spPr>
            <a:xfrm>
              <a:off x="6732240" y="3204264"/>
              <a:ext cx="792088" cy="583843"/>
            </a:xfrm>
            <a:prstGeom prst="upArrowCallout">
              <a:avLst/>
            </a:prstGeom>
            <a:solidFill>
              <a:srgbClr val="66FF33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</a:t>
              </a:r>
              <a:endPara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Up Arrow Callout 6">
              <a:extLst>
                <a:ext uri="{FF2B5EF4-FFF2-40B4-BE49-F238E27FC236}">
                  <a16:creationId xmlns:a16="http://schemas.microsoft.com/office/drawing/2014/main" id="{19E843F0-F818-4CCD-B289-CDA34EA6FADE}"/>
                </a:ext>
              </a:extLst>
            </p:cNvPr>
            <p:cNvSpPr/>
            <p:nvPr/>
          </p:nvSpPr>
          <p:spPr>
            <a:xfrm>
              <a:off x="5578878" y="3220958"/>
              <a:ext cx="792088" cy="583843"/>
            </a:xfrm>
            <a:prstGeom prst="upArrowCallout">
              <a:avLst/>
            </a:prstGeom>
            <a:solidFill>
              <a:srgbClr val="66FF33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Việt</a:t>
              </a:r>
              <a:endPara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Up Arrow Callout 7">
              <a:extLst>
                <a:ext uri="{FF2B5EF4-FFF2-40B4-BE49-F238E27FC236}">
                  <a16:creationId xmlns:a16="http://schemas.microsoft.com/office/drawing/2014/main" id="{FE6C826E-CBB4-40A8-8DE3-82976DF34080}"/>
                </a:ext>
              </a:extLst>
            </p:cNvPr>
            <p:cNvSpPr/>
            <p:nvPr/>
          </p:nvSpPr>
          <p:spPr>
            <a:xfrm>
              <a:off x="3572272" y="3220959"/>
              <a:ext cx="792088" cy="583843"/>
            </a:xfrm>
            <a:prstGeom prst="upArrowCallout">
              <a:avLst/>
            </a:prstGeom>
            <a:solidFill>
              <a:srgbClr val="66FF33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91194509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1075</TotalTime>
  <Words>189</Words>
  <Application>Microsoft Office PowerPoint</Application>
  <PresentationFormat>Widescreen</PresentationFormat>
  <Paragraphs>35</Paragraphs>
  <Slides>14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Calibri</vt:lpstr>
      <vt:lpstr>等线</vt:lpstr>
      <vt:lpstr>Times New Roman</vt:lpstr>
      <vt:lpstr>UTM Cookies</vt:lpstr>
      <vt:lpstr>UVN Minh Map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ASUS</cp:lastModifiedBy>
  <cp:revision>134</cp:revision>
  <dcterms:created xsi:type="dcterms:W3CDTF">2021-06-02T01:34:28Z</dcterms:created>
  <dcterms:modified xsi:type="dcterms:W3CDTF">2022-08-30T16:32:36Z</dcterms:modified>
</cp:coreProperties>
</file>