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1.jpg" ContentType="image/jpeg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00" r:id="rId2"/>
    <p:sldId id="402" r:id="rId3"/>
    <p:sldId id="268" r:id="rId4"/>
    <p:sldId id="262" r:id="rId5"/>
    <p:sldId id="260" r:id="rId6"/>
    <p:sldId id="263" r:id="rId7"/>
    <p:sldId id="403" r:id="rId8"/>
    <p:sldId id="266" r:id="rId9"/>
    <p:sldId id="267" r:id="rId10"/>
    <p:sldId id="257" r:id="rId11"/>
    <p:sldId id="2007577137" r:id="rId12"/>
    <p:sldId id="2007577160" r:id="rId13"/>
    <p:sldId id="353" r:id="rId14"/>
    <p:sldId id="2007577161" r:id="rId15"/>
    <p:sldId id="355" r:id="rId16"/>
    <p:sldId id="2007577162" r:id="rId17"/>
    <p:sldId id="2007577173" r:id="rId18"/>
    <p:sldId id="327" r:id="rId19"/>
    <p:sldId id="312" r:id="rId20"/>
    <p:sldId id="358" r:id="rId21"/>
    <p:sldId id="265" r:id="rId22"/>
    <p:sldId id="2007577163" r:id="rId23"/>
    <p:sldId id="2007577164" r:id="rId24"/>
    <p:sldId id="330" r:id="rId25"/>
    <p:sldId id="2007577170" r:id="rId26"/>
    <p:sldId id="2007577172" r:id="rId27"/>
    <p:sldId id="487" r:id="rId28"/>
    <p:sldId id="20075771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BFF"/>
    <a:srgbClr val="41A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22FEB-8C41-4639-B8CA-BB68BF299DE4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AB716-419A-4A26-8314-BC507E85A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1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68545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7945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000D4-5EE3-4A45-A5F2-1D6460127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184636-DF04-4C01-881C-C61C9F997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22997-BEB4-4573-8D6B-23D1C0547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0597-0A11-4C54-94EE-23EC410CCFC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FE2A-D74B-46F0-A8DB-15BC7AA8E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C677-8F6A-4B82-8957-EF8070F4D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ADD7-0A59-4195-B56B-DD2C0B73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5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5A9F-EF0D-4FFF-A5E2-F75ABEC3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15DA0-4315-47F1-A60B-785045A18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D3D5C-AA35-413A-B889-A931F48A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0597-0A11-4C54-94EE-23EC410CCFC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A056D-ED59-49EA-AA4A-BC032060C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33DAB-0B4E-43B4-8967-15957222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ADD7-0A59-4195-B56B-DD2C0B73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5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53D493-D49A-47CF-B799-4F2D255CF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9D32A-E425-4BB6-9734-ABECFA434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F21-55F6-4B81-9384-990D5FD9E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0597-0A11-4C54-94EE-23EC410CCFC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7864B-0994-45E6-A713-950FDD84B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5DB95-E221-4A94-BEF1-6B322B082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ADD7-0A59-4195-B56B-DD2C0B73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9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D0DB-CAF4-4A5E-9800-FD324796E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57E47-19A4-49DB-BA06-DB86611CE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73D67-2837-4EF0-A115-BA00B1D7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0597-0A11-4C54-94EE-23EC410CCFC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FB4E6-1552-485E-BEFC-7DFF80160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C9AC0-D46E-4D37-A6AC-62731135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ADD7-0A59-4195-B56B-DD2C0B73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7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BBE7-C7DD-4851-9163-E5D968BF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0578E-F4A6-49A8-A80C-8EF45BCB8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41F8D-5668-4D7C-B436-E5D745421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0597-0A11-4C54-94EE-23EC410CCFC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F16FE-AE67-4FEC-8AC6-E1D8CCEC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25B79-0336-4CAA-AC8C-BFFCB31B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ADD7-0A59-4195-B56B-DD2C0B73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7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8E9FC-14BD-4BD8-BB22-9B2D06470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879E3-D3E7-4983-B09A-31A606984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AA31A-C0CB-4DE9-8A1D-2133E0636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10D9F-14AC-4AE8-A88D-4914BD295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0597-0A11-4C54-94EE-23EC410CCFC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EA551-34E0-40A9-B258-5031F70D0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453FD-07F0-424E-9194-D6FCEE63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ADD7-0A59-4195-B56B-DD2C0B73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56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7AF39-AF56-4B8B-83F8-DC19B419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B764F-EB00-40AC-9578-13441972F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3D383-3719-4FE6-BE6B-A0B1E56BB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FE55F-8FA9-4EC6-A8BC-3E89C415D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BA7B53-7B7A-4BF7-93A9-D88CAE6C4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86BD54-42E1-4D2A-A1FF-514FA573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0597-0A11-4C54-94EE-23EC410CCFC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B5CF58-D37D-4F69-BD5A-2C1858D3F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6CE935-ABC1-4FAA-B6B3-651FFDF1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ADD7-0A59-4195-B56B-DD2C0B73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9F884-F2FF-4016-A9B1-201D962E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D19A2-9D0F-4198-B271-512C2D36A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0597-0A11-4C54-94EE-23EC410CCFC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5AF44D-B34C-4A74-B72B-2F608E8AE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922F9-B451-47A6-B559-1CB4268D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ADD7-0A59-4195-B56B-DD2C0B73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80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A98D9C-3587-49E5-8FA1-B8178934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0597-0A11-4C54-94EE-23EC410CCFC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B4335-6E4A-40F1-968C-E5EAF6819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963B4-99AE-4173-862A-8DEF3691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ADD7-0A59-4195-B56B-DD2C0B73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7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2EBA9-880F-4452-8BC2-7789D8F4F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931F7-8444-4866-80AD-2B27989A0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B72B7-1CF5-43E6-8812-59F99A3F2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6C41B-19A9-4C22-B517-0E5294DA7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0597-0A11-4C54-94EE-23EC410CCFC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0DFB3-B018-402F-AAAB-E96203DF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985A7-7E86-4869-9AFD-5AF4C222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ADD7-0A59-4195-B56B-DD2C0B73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5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BFE3-7A53-4AEB-AC12-8C8AA20F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566A06-F557-4CE2-9F3B-A3499AA3E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A0EA7-C9DA-4A7D-AC13-A1272943A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E934E-B7BD-44C5-91DC-35CA55A20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0597-0A11-4C54-94EE-23EC410CCFC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9458B-87B0-44CD-8793-2119A8CB3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B80BE-2D9E-41BF-8B8D-3F86F547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ADD7-0A59-4195-B56B-DD2C0B73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7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BD2338-FFDA-41C4-9D7D-92FCE2D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E0AB6-C022-4616-B7E7-8142ED34B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AEB32-D065-4830-8A27-50D6A245F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0597-0A11-4C54-94EE-23EC410CCFC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10666-21A1-4A0D-8BAC-B821BF20A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B2BAB-7BF9-4D6F-AA1F-4A7C223D3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FADD7-0A59-4195-B56B-DD2C0B73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6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0.wdp"/><Relationship Id="rId10" Type="http://schemas.microsoft.com/office/2007/relationships/hdphoto" Target="../media/hdphoto9.wdp"/><Relationship Id="rId4" Type="http://schemas.openxmlformats.org/officeDocument/2006/relationships/image" Target="../media/image39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audio" Target="../media/audio1.wav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5" Type="http://schemas.microsoft.com/office/2007/relationships/hdphoto" Target="../media/hdphoto3.wdp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8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slide" Target="slide7.xml"/><Relationship Id="rId5" Type="http://schemas.openxmlformats.org/officeDocument/2006/relationships/image" Target="../media/image15.png"/><Relationship Id="rId15" Type="http://schemas.openxmlformats.org/officeDocument/2006/relationships/slide" Target="slide9.xml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slide" Target="slide6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openxmlformats.org/officeDocument/2006/relationships/image" Target="../media/image1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6.gif"/><Relationship Id="rId5" Type="http://schemas.openxmlformats.org/officeDocument/2006/relationships/image" Target="../media/image1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1B01C934-CFF3-4A9A-94A0-DEC74F483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sp>
        <p:nvSpPr>
          <p:cNvPr id="10" name="矩形 16">
            <a:extLst>
              <a:ext uri="{FF2B5EF4-FFF2-40B4-BE49-F238E27FC236}">
                <a16:creationId xmlns:a16="http://schemas.microsoft.com/office/drawing/2014/main" id="{D9063CB2-14DF-48CA-82E4-B8FE13980318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9B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36号-正文宋楷" panose="00000500000000000000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92AB6-82A7-4986-8E22-9B1F919CA1FE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8CC85C-4839-4D65-942E-D4891DC8F6D6}"/>
              </a:ext>
            </a:extLst>
          </p:cNvPr>
          <p:cNvSpPr txBox="1"/>
          <p:nvPr/>
        </p:nvSpPr>
        <p:spPr>
          <a:xfrm>
            <a:off x="4092332" y="48159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260F55-4246-479A-A8D4-065440CDC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492841"/>
            <a:ext cx="1256072" cy="1256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704183" y="2214717"/>
            <a:ext cx="107820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19: CẢM ƠN ANH HÀ MÃ (TIẾT 1+2)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93223A-F107-4968-9B37-8BFF7C51395F}"/>
              </a:ext>
            </a:extLst>
          </p:cNvPr>
          <p:cNvSpPr txBox="1"/>
          <p:nvPr/>
        </p:nvSpPr>
        <p:spPr>
          <a:xfrm>
            <a:off x="1079191" y="-11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827" y="1408317"/>
            <a:ext cx="11552343" cy="453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4 tháng 4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458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Đọc: Cảm ơn anh hà mã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080DC08-82CE-46A3-8FC3-E43033AFB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4C6A08-0879-4EF4-AA53-DA8B1A31E64F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197850-C1F5-4C2C-B9C5-11536652831A}"/>
              </a:ext>
            </a:extLst>
          </p:cNvPr>
          <p:cNvSpPr txBox="1"/>
          <p:nvPr/>
        </p:nvSpPr>
        <p:spPr>
          <a:xfrm>
            <a:off x="840658" y="1120877"/>
            <a:ext cx="25685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altLang="zh-CN" sz="6000" i="0" u="none" strike="noStrike" kern="1200" normalizeH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CẦN ĐẠT</a:t>
            </a:r>
            <a:endParaRPr kumimoji="0" lang="zh-CN" altLang="en-US" sz="6000" i="0" u="none" strike="noStrike" kern="1200" normalizeH="0" baseline="0" noProof="0" dirty="0"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3514973" y="1261023"/>
            <a:ext cx="8077259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eaLnBrk="0" hangingPunct="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đúng, rõ ràng một câu chuyên ngắn và đơn giản, không có lời thoại; biết ngắt hơi ở chỗ có đấu câu; nhận biết được hình dạng, điệu bộ, hành động của nhân vật; thái độ, tình cảm giữa các nhân vật; các sự việc chính trong câu chuy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</a:t>
            </a:r>
            <a:endParaRPr lang="zh-CN" alt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71"/>
          <p:cNvSpPr txBox="1"/>
          <p:nvPr/>
        </p:nvSpPr>
        <p:spPr>
          <a:xfrm>
            <a:off x="3514973" y="3730961"/>
            <a:ext cx="8074478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lvl="0" indent="-457200" eaLnBrk="0" hangingPunct="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514973" y="4477351"/>
            <a:ext cx="8074478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algn="just" eaLnBrk="0" hangingPunct="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được: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Cần 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 nói năng lễ phép, lịch sự với mọi người</a:t>
            </a:r>
          </a:p>
          <a:p>
            <a:pPr marL="457200" lvl="0" indent="-457200" algn="just" eaLnBrk="0" hangingPunct="0">
              <a:buFont typeface="Wingdings" panose="05000000000000000000" pitchFamily="2" charset="2"/>
              <a:buChar char="v"/>
            </a:pPr>
            <a:endParaRPr lang="zh-CN" alt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73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194619" y="620318"/>
            <a:ext cx="1026487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–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742950" lvl="1" indent="-285750" algn="just">
              <a:buFontTx/>
              <a:buChar char="-"/>
            </a:pPr>
            <a:r>
              <a:rPr lang="vi-VN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chứ! Em ngoan quá! – Hà mã vui vẻ nói</a:t>
            </a:r>
          </a:p>
          <a:p>
            <a:pPr marL="742950" lvl="1" indent="-285750" algn="just">
              <a:buFontTx/>
              <a:buChar char="-"/>
            </a:pP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anh! – Cún đáp rồi quay sang nói nhỏ với dê:</a:t>
            </a:r>
          </a:p>
          <a:p>
            <a:pPr marL="742950" lvl="1" indent="-285750" algn="just">
              <a:buFontTx/>
              <a:buChar char="-"/>
            </a:pP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/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con hơi xấu hổ. Sang bên kia sông, dê nói với hà mã:</a:t>
            </a:r>
          </a:p>
          <a:p>
            <a:pPr marL="628650" lvl="1" indent="-171450" algn="just">
              <a:buFontTx/>
              <a:buChar char="-"/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 Em biết mình sai rồi. Em xin lỗi ạ!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mã mỉm cười: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Em biết lỗi là tốt rồi. Giờ các em cứ đi theo đường này là về làng thôi.</a:t>
            </a:r>
          </a:p>
          <a:p>
            <a:pPr algn="just"/>
            <a:endParaRPr lang="en-US" sz="2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18782" y="-67494"/>
            <a:ext cx="715443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2" y="687200"/>
            <a:ext cx="1097613" cy="1612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734" y="1493657"/>
            <a:ext cx="1372504" cy="1701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1618C6-AFFA-432C-B0B6-DF5BA4833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81758"/>
            <a:ext cx="1145857" cy="1648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55F3D-2FC4-40B4-A0DA-2C26F5D57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3245" y="5156972"/>
            <a:ext cx="1372504" cy="17010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C840AA-3371-4F0E-90BD-EEE0C2AF7E91}"/>
              </a:ext>
            </a:extLst>
          </p:cNvPr>
          <p:cNvSpPr/>
          <p:nvPr/>
        </p:nvSpPr>
        <p:spPr>
          <a:xfrm>
            <a:off x="-365979" y="0"/>
            <a:ext cx="2721429" cy="584776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12C51EA-9940-4FF8-B2FF-860F78A263C6}"/>
              </a:ext>
            </a:extLst>
          </p:cNvPr>
          <p:cNvSpPr/>
          <p:nvPr/>
        </p:nvSpPr>
        <p:spPr>
          <a:xfrm>
            <a:off x="-40360" y="620318"/>
            <a:ext cx="450564" cy="448257"/>
          </a:xfrm>
          <a:prstGeom prst="ellipse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9E686A-8FA6-497C-9722-A558BE3B7800}"/>
              </a:ext>
            </a:extLst>
          </p:cNvPr>
          <p:cNvSpPr/>
          <p:nvPr/>
        </p:nvSpPr>
        <p:spPr>
          <a:xfrm>
            <a:off x="-98428" y="2737310"/>
            <a:ext cx="450564" cy="448257"/>
          </a:xfrm>
          <a:prstGeom prst="ellipse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58A045-1673-4782-BDB6-B9C24368F085}"/>
              </a:ext>
            </a:extLst>
          </p:cNvPr>
          <p:cNvSpPr/>
          <p:nvPr/>
        </p:nvSpPr>
        <p:spPr>
          <a:xfrm>
            <a:off x="-98428" y="5189264"/>
            <a:ext cx="450564" cy="448257"/>
          </a:xfrm>
          <a:prstGeom prst="ellipse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A1881-D6AB-4687-B24C-25B1C60FFF3D}"/>
              </a:ext>
            </a:extLst>
          </p:cNvPr>
          <p:cNvSpPr txBox="1"/>
          <p:nvPr/>
        </p:nvSpPr>
        <p:spPr>
          <a:xfrm>
            <a:off x="353961" y="620318"/>
            <a:ext cx="11838038" cy="715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742950" lvl="1" indent="-285750" algn="just">
              <a:buFontTx/>
              <a:buChar char="-"/>
            </a:pP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–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marL="742950" lvl="1" indent="-285750" algn="just">
              <a:buFontTx/>
              <a:buChar char="-"/>
            </a:pP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742950" lvl="1" indent="-285750" algn="just">
              <a:buFontTx/>
              <a:buChar char="-"/>
            </a:pPr>
            <a:r>
              <a:rPr lang="vi-VN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chứ! Em ngoan quá! – Hà mã vui vẻ nói</a:t>
            </a:r>
          </a:p>
          <a:p>
            <a:pPr marL="742950" lvl="1" indent="-285750" algn="just">
              <a:buFontTx/>
              <a:buChar char="-"/>
            </a:pP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anh! – Cún đáp rồi quay sang nói nhỏ với dê:</a:t>
            </a:r>
          </a:p>
          <a:p>
            <a:pPr marL="742950" lvl="1" indent="-285750" algn="just">
              <a:buFontTx/>
              <a:buChar char="-"/>
            </a:pP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/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con hơi xấu hổ. Sang bên kia sông, dê nói với hà mã:</a:t>
            </a:r>
          </a:p>
          <a:p>
            <a:pPr marL="628650" lvl="1" indent="-171450" algn="just">
              <a:buFontTx/>
              <a:buChar char="-"/>
              <a:defRPr/>
            </a:pPr>
            <a:r>
              <a:rPr lang="en-US" sz="27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 Em biết mình sai rồi. Em xin lỗi ạ!</a:t>
            </a:r>
          </a:p>
          <a:p>
            <a:pPr lvl="0" algn="just">
              <a:defRPr/>
            </a:pPr>
            <a:r>
              <a:rPr lang="en-US" sz="27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mã mỉm cười:</a:t>
            </a:r>
          </a:p>
          <a:p>
            <a:pPr lvl="0" algn="just">
              <a:defRPr/>
            </a:pPr>
            <a:r>
              <a:rPr lang="en-US" sz="27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Em biết lỗi là tốt rồi. Giờ các em cứ đi theo đường này là về làng thôi.</a:t>
            </a:r>
          </a:p>
          <a:p>
            <a:pPr algn="just"/>
            <a:endParaRPr lang="en-US" sz="27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F55AD2-B5FC-4346-BF5C-1BE81F24FFEF}"/>
              </a:ext>
            </a:extLst>
          </p:cNvPr>
          <p:cNvSpPr txBox="1"/>
          <p:nvPr/>
        </p:nvSpPr>
        <p:spPr>
          <a:xfrm>
            <a:off x="2518782" y="-67494"/>
            <a:ext cx="715443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CẢM ƠN ANH HÀ MÃ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7668714-1EC3-4A66-8F01-34AFF3D67D90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có mấy đoạn?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hlinkClick r:id="rId4" action="ppaction://hlinksldjump"/>
            <a:extLst>
              <a:ext uri="{FF2B5EF4-FFF2-40B4-BE49-F238E27FC236}">
                <a16:creationId xmlns:a16="http://schemas.microsoft.com/office/drawing/2014/main" id="{2B5033B9-721E-4292-82DC-142975776175}"/>
              </a:ext>
            </a:extLst>
          </p:cNvPr>
          <p:cNvSpPr/>
          <p:nvPr/>
        </p:nvSpPr>
        <p:spPr>
          <a:xfrm>
            <a:off x="-15493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94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4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657F8CE-42C9-4876-8F67-461B7A846E9D}"/>
              </a:ext>
            </a:extLst>
          </p:cNvPr>
          <p:cNvSpPr/>
          <p:nvPr/>
        </p:nvSpPr>
        <p:spPr>
          <a:xfrm>
            <a:off x="530942" y="2092703"/>
            <a:ext cx="11130116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82F82-4F1D-4AC1-BA7E-64A1A67FFB9C}"/>
              </a:ext>
            </a:extLst>
          </p:cNvPr>
          <p:cNvSpPr txBox="1"/>
          <p:nvPr/>
        </p:nvSpPr>
        <p:spPr>
          <a:xfrm>
            <a:off x="3258438" y="-245217"/>
            <a:ext cx="5365827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E60675B-D3A1-482C-89E4-B4AA82BBFA93}"/>
              </a:ext>
            </a:extLst>
          </p:cNvPr>
          <p:cNvSpPr txBox="1"/>
          <p:nvPr/>
        </p:nvSpPr>
        <p:spPr>
          <a:xfrm>
            <a:off x="635486" y="620318"/>
            <a:ext cx="1125577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–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742950" lvl="1" indent="-285750" algn="just">
              <a:buFontTx/>
              <a:buChar char="-"/>
            </a:pPr>
            <a:r>
              <a:rPr lang="vi-VN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chứ! Em ngoan quá! – Hà mã vui vẻ nói</a:t>
            </a:r>
          </a:p>
          <a:p>
            <a:pPr marL="742950" lvl="1" indent="-285750" algn="just">
              <a:buFontTx/>
              <a:buChar char="-"/>
            </a:pP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anh! – Cún đáp rồi quay sang nói nhỏ với dê:</a:t>
            </a:r>
          </a:p>
          <a:p>
            <a:pPr marL="742950" lvl="1" indent="-285750" algn="just">
              <a:buFontTx/>
              <a:buChar char="-"/>
            </a:pP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/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con hơi xấu hổ. Sang bên kia sông, dê nói với hà mã:</a:t>
            </a:r>
          </a:p>
          <a:p>
            <a:pPr marL="628650" lvl="1" indent="-171450" algn="just">
              <a:buFontTx/>
              <a:buChar char="-"/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 Em biết mình sai rồi. Em xin lỗi ạ!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mã mỉm cười: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Em biết lỗi là tốt rồi. Giờ các em cứ đi theo đường này là về làng thôi.</a:t>
            </a:r>
          </a:p>
          <a:p>
            <a:pPr algn="just"/>
            <a:endParaRPr lang="en-US" sz="2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46AAA5-4F4A-4D4E-8265-BE0F56C1CF3A}"/>
              </a:ext>
            </a:extLst>
          </p:cNvPr>
          <p:cNvSpPr txBox="1"/>
          <p:nvPr/>
        </p:nvSpPr>
        <p:spPr>
          <a:xfrm>
            <a:off x="1948504" y="0"/>
            <a:ext cx="811726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CẢM ƠN ANH HÀ MÃ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F789B5-FAC3-42C9-9CDF-CE2F81EFD991}"/>
              </a:ext>
            </a:extLst>
          </p:cNvPr>
          <p:cNvSpPr/>
          <p:nvPr/>
        </p:nvSpPr>
        <p:spPr>
          <a:xfrm>
            <a:off x="184922" y="585820"/>
            <a:ext cx="450564" cy="448257"/>
          </a:xfrm>
          <a:prstGeom prst="ellipse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ED8583C-F80A-485C-BA1C-37D05F4A8141}"/>
              </a:ext>
            </a:extLst>
          </p:cNvPr>
          <p:cNvSpPr/>
          <p:nvPr/>
        </p:nvSpPr>
        <p:spPr>
          <a:xfrm>
            <a:off x="184922" y="2413731"/>
            <a:ext cx="450564" cy="448257"/>
          </a:xfrm>
          <a:prstGeom prst="ellipse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BE43360-8CF3-4FF2-9E01-722A88514C18}"/>
              </a:ext>
            </a:extLst>
          </p:cNvPr>
          <p:cNvSpPr/>
          <p:nvPr/>
        </p:nvSpPr>
        <p:spPr>
          <a:xfrm>
            <a:off x="184922" y="4590448"/>
            <a:ext cx="450564" cy="448257"/>
          </a:xfrm>
          <a:prstGeom prst="ellipse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41CBDA-1641-4B50-BAE1-1E8C6357A0DB}"/>
              </a:ext>
            </a:extLst>
          </p:cNvPr>
          <p:cNvSpPr/>
          <p:nvPr/>
        </p:nvSpPr>
        <p:spPr>
          <a:xfrm>
            <a:off x="635486" y="6237682"/>
            <a:ext cx="10159559" cy="620318"/>
          </a:xfrm>
          <a:prstGeom prst="roundRect">
            <a:avLst>
              <a:gd name="adj" fmla="val 460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DA3950-4ABD-4FF8-AA3E-AC4F07E629D6}"/>
              </a:ext>
            </a:extLst>
          </p:cNvPr>
          <p:cNvSpPr txBox="1"/>
          <p:nvPr/>
        </p:nvSpPr>
        <p:spPr>
          <a:xfrm>
            <a:off x="1948504" y="6137466"/>
            <a:ext cx="308241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11A677-89BF-4891-A64E-049F932E2507}"/>
              </a:ext>
            </a:extLst>
          </p:cNvPr>
          <p:cNvSpPr txBox="1"/>
          <p:nvPr/>
        </p:nvSpPr>
        <p:spPr>
          <a:xfrm>
            <a:off x="9022513" y="6137465"/>
            <a:ext cx="210074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703E7F-F103-40C2-ABA5-C24096D29920}"/>
              </a:ext>
            </a:extLst>
          </p:cNvPr>
          <p:cNvSpPr/>
          <p:nvPr/>
        </p:nvSpPr>
        <p:spPr>
          <a:xfrm>
            <a:off x="947463" y="6142780"/>
            <a:ext cx="1232533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 ý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79054E-A1DB-4ADF-A1EB-681DF2C6F6B3}"/>
              </a:ext>
            </a:extLst>
          </p:cNvPr>
          <p:cNvSpPr txBox="1"/>
          <p:nvPr/>
        </p:nvSpPr>
        <p:spPr>
          <a:xfrm>
            <a:off x="5569093" y="6264745"/>
            <a:ext cx="3627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 sự (nghĩa trong bài)</a:t>
            </a:r>
          </a:p>
        </p:txBody>
      </p:sp>
      <p:sp>
        <p:nvSpPr>
          <p:cNvPr id="25" name="Rectangle: Rounded Corners 24">
            <a:hlinkClick r:id="rId4" action="ppaction://hlinksldjump"/>
            <a:extLst>
              <a:ext uri="{FF2B5EF4-FFF2-40B4-BE49-F238E27FC236}">
                <a16:creationId xmlns:a16="http://schemas.microsoft.com/office/drawing/2014/main" id="{3AA3C3C1-710C-41B0-89F9-CA5DAFC04BB3}"/>
              </a:ext>
            </a:extLst>
          </p:cNvPr>
          <p:cNvSpPr/>
          <p:nvPr/>
        </p:nvSpPr>
        <p:spPr>
          <a:xfrm>
            <a:off x="-15493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93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5C8601-7D4A-4821-8EBB-3AAAB9ACFD0C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50F888-6158-4FA8-9AB3-B2E45E02FA7E}"/>
              </a:ext>
            </a:extLst>
          </p:cNvPr>
          <p:cNvSpPr/>
          <p:nvPr/>
        </p:nvSpPr>
        <p:spPr>
          <a:xfrm>
            <a:off x="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9B18DBC-71C7-4A49-BECE-EE65C5D4D161}"/>
              </a:ext>
            </a:extLst>
          </p:cNvPr>
          <p:cNvSpPr/>
          <p:nvPr/>
        </p:nvSpPr>
        <p:spPr>
          <a:xfrm>
            <a:off x="-40360" y="620318"/>
            <a:ext cx="450564" cy="448257"/>
          </a:xfrm>
          <a:prstGeom prst="ellipse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AF51AE-FA2F-4C6F-B250-4F45A11878B3}"/>
              </a:ext>
            </a:extLst>
          </p:cNvPr>
          <p:cNvSpPr/>
          <p:nvPr/>
        </p:nvSpPr>
        <p:spPr>
          <a:xfrm>
            <a:off x="-98428" y="2737310"/>
            <a:ext cx="450564" cy="448257"/>
          </a:xfrm>
          <a:prstGeom prst="ellipse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7110DD-B542-4E46-9EB1-F3925CD987C6}"/>
              </a:ext>
            </a:extLst>
          </p:cNvPr>
          <p:cNvSpPr/>
          <p:nvPr/>
        </p:nvSpPr>
        <p:spPr>
          <a:xfrm>
            <a:off x="-98428" y="5189264"/>
            <a:ext cx="450564" cy="448257"/>
          </a:xfrm>
          <a:prstGeom prst="ellipse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21A88-53F7-47CA-B7DC-EB1519EA1C32}"/>
              </a:ext>
            </a:extLst>
          </p:cNvPr>
          <p:cNvSpPr txBox="1"/>
          <p:nvPr/>
        </p:nvSpPr>
        <p:spPr>
          <a:xfrm>
            <a:off x="353961" y="620318"/>
            <a:ext cx="11838038" cy="715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742950" lvl="1" indent="-285750" algn="just">
              <a:buFontTx/>
              <a:buChar char="-"/>
            </a:pP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–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marL="742950" lvl="1" indent="-285750" algn="just">
              <a:buFontTx/>
              <a:buChar char="-"/>
            </a:pP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742950" lvl="1" indent="-285750" algn="just">
              <a:buFontTx/>
              <a:buChar char="-"/>
            </a:pPr>
            <a:r>
              <a:rPr lang="vi-VN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chứ! Em ngoan quá! – Hà mã vui vẻ nói</a:t>
            </a:r>
          </a:p>
          <a:p>
            <a:pPr marL="742950" lvl="1" indent="-285750" algn="just">
              <a:buFontTx/>
              <a:buChar char="-"/>
            </a:pP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anh! – Cún đáp rồi quay sang nói nhỏ với dê:</a:t>
            </a:r>
          </a:p>
          <a:p>
            <a:pPr marL="742950" lvl="1" indent="-285750" algn="just">
              <a:buFontTx/>
              <a:buChar char="-"/>
            </a:pP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/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con hơi xấu hổ. Sang bên kia sông, dê nói với hà mã:</a:t>
            </a:r>
          </a:p>
          <a:p>
            <a:pPr marL="628650" lvl="1" indent="-171450" algn="just">
              <a:buFontTx/>
              <a:buChar char="-"/>
              <a:defRPr/>
            </a:pPr>
            <a:r>
              <a:rPr lang="en-US" sz="27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 Em biết mình sai rồi. Em xin lỗi ạ!</a:t>
            </a:r>
          </a:p>
          <a:p>
            <a:pPr lvl="0" algn="just">
              <a:defRPr/>
            </a:pPr>
            <a:r>
              <a:rPr lang="en-US" sz="27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mã mỉm cười:</a:t>
            </a:r>
          </a:p>
          <a:p>
            <a:pPr lvl="0" algn="just">
              <a:defRPr/>
            </a:pPr>
            <a:r>
              <a:rPr lang="en-US" sz="27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Em biết lỗi là tốt rồi. Giờ các em cứ đi theo đường này là về làng thôi.</a:t>
            </a:r>
          </a:p>
          <a:p>
            <a:pPr algn="just"/>
            <a:endParaRPr lang="en-US" sz="27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0CA4AA-123E-47A3-B9B4-762E57C6B32B}"/>
              </a:ext>
            </a:extLst>
          </p:cNvPr>
          <p:cNvSpPr txBox="1"/>
          <p:nvPr/>
        </p:nvSpPr>
        <p:spPr>
          <a:xfrm>
            <a:off x="2518782" y="-67494"/>
            <a:ext cx="715443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CẢM ƠN ANH HÀ MÃ</a:t>
            </a:r>
          </a:p>
        </p:txBody>
      </p:sp>
    </p:spTree>
    <p:extLst>
      <p:ext uri="{BB962C8B-B14F-4D97-AF65-F5344CB8AC3E}">
        <p14:creationId xmlns:p14="http://schemas.microsoft.com/office/powerpoint/2010/main" val="375189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773E2AF-D751-4EFC-892F-801DEBC85129}"/>
              </a:ext>
            </a:extLst>
          </p:cNvPr>
          <p:cNvSpPr txBox="1"/>
          <p:nvPr/>
        </p:nvSpPr>
        <p:spPr>
          <a:xfrm>
            <a:off x="1615439" y="2136338"/>
            <a:ext cx="93842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rủ cún vào rừng chơi, khi quay về thì bị lạc đường. Gặp cô hươu, dê hỏi:</a:t>
            </a:r>
          </a:p>
          <a:p>
            <a:pPr marL="742950" lvl="1" indent="-285750" algn="just">
              <a:buFontTx/>
              <a:buChar char="-"/>
            </a:pP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kia, về làng đi lối nào?</a:t>
            </a:r>
          </a:p>
          <a:p>
            <a:pPr marL="742950" lvl="1" indent="-285750" algn="just">
              <a:buFontTx/>
              <a:buChar char="-"/>
            </a:pP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biết. – Hươu lắc đầu, bỏ đi.</a:t>
            </a:r>
          </a:p>
          <a:p>
            <a:pPr algn="just"/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tiếp, tới một con sông, thấy anh hà mã, dê nói to:</a:t>
            </a:r>
          </a:p>
          <a:p>
            <a:pPr marL="742950" lvl="1" indent="-285750" algn="just">
              <a:buFontTx/>
              <a:buChar char="-"/>
            </a:pP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 tôi muốn về làng, hãy đưa bọn tôi qua sông!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1192303" y="1149844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1192303" y="4853850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01392" y="4164419"/>
            <a:ext cx="1491830" cy="26935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4285F1-3FD0-4E8D-B145-C0F63E8BE327}"/>
              </a:ext>
            </a:extLst>
          </p:cNvPr>
          <p:cNvGrpSpPr/>
          <p:nvPr/>
        </p:nvGrpSpPr>
        <p:grpSpPr>
          <a:xfrm>
            <a:off x="-235477" y="-150742"/>
            <a:ext cx="3661645" cy="797845"/>
            <a:chOff x="-235477" y="-239233"/>
            <a:chExt cx="3661645" cy="79784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AC86C93-53E1-40DD-B49E-B8B15A75D150}"/>
                </a:ext>
              </a:extLst>
            </p:cNvPr>
            <p:cNvSpPr/>
            <p:nvPr/>
          </p:nvSpPr>
          <p:spPr>
            <a:xfrm>
              <a:off x="-235477" y="-51469"/>
              <a:ext cx="3262723" cy="584775"/>
            </a:xfrm>
            <a:prstGeom prst="roundRect">
              <a:avLst>
                <a:gd name="adj" fmla="val 50000"/>
              </a:avLst>
            </a:prstGeom>
            <a:solidFill>
              <a:srgbClr val="41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4" name="图片 14">
              <a:extLst>
                <a:ext uri="{FF2B5EF4-FFF2-40B4-BE49-F238E27FC236}">
                  <a16:creationId xmlns:a16="http://schemas.microsoft.com/office/drawing/2014/main" id="{E191FEC0-A810-45D8-8EB6-8FA01A45A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23" y="-239233"/>
              <a:ext cx="797845" cy="797845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B760C50B-4F87-4B4B-B892-CB4D97199CB6}"/>
              </a:ext>
            </a:extLst>
          </p:cNvPr>
          <p:cNvSpPr/>
          <p:nvPr/>
        </p:nvSpPr>
        <p:spPr>
          <a:xfrm>
            <a:off x="1192303" y="2136338"/>
            <a:ext cx="450564" cy="448257"/>
          </a:xfrm>
          <a:prstGeom prst="ellipse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1"/>
                </a:solidFill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20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0E8062-6630-4238-A36A-001AEDF6C0B4}"/>
              </a:ext>
            </a:extLst>
          </p:cNvPr>
          <p:cNvSpPr txBox="1"/>
          <p:nvPr/>
        </p:nvSpPr>
        <p:spPr>
          <a:xfrm>
            <a:off x="889803" y="996664"/>
            <a:ext cx="9643715" cy="2567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lvl="2" indent="-342900" algn="just">
              <a:lnSpc>
                <a:spcPct val="130000"/>
              </a:lnSpc>
              <a:buAutoNum type="alphaLcPeriod"/>
            </a:pP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Bực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B4DD05-C723-457D-BDB8-72B16A50AE00}"/>
              </a:ext>
            </a:extLst>
          </p:cNvPr>
          <p:cNvSpPr/>
          <p:nvPr/>
        </p:nvSpPr>
        <p:spPr>
          <a:xfrm flipV="1">
            <a:off x="766605" y="3060297"/>
            <a:ext cx="585035" cy="474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37A38D-2AC4-42AE-A651-AEAF4B536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95635"/>
            <a:ext cx="1409879" cy="22623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34926D1-81B3-4395-B3FC-A60D5862F8A0}"/>
              </a:ext>
            </a:extLst>
          </p:cNvPr>
          <p:cNvGrpSpPr/>
          <p:nvPr/>
        </p:nvGrpSpPr>
        <p:grpSpPr>
          <a:xfrm>
            <a:off x="-235477" y="-150742"/>
            <a:ext cx="3661645" cy="797845"/>
            <a:chOff x="-235477" y="-239233"/>
            <a:chExt cx="3661645" cy="79784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ECA538A-0206-4E76-8AD8-8205475670FF}"/>
                </a:ext>
              </a:extLst>
            </p:cNvPr>
            <p:cNvSpPr/>
            <p:nvPr/>
          </p:nvSpPr>
          <p:spPr>
            <a:xfrm>
              <a:off x="-235477" y="-51469"/>
              <a:ext cx="3262723" cy="584775"/>
            </a:xfrm>
            <a:prstGeom prst="roundRect">
              <a:avLst>
                <a:gd name="adj" fmla="val 50000"/>
              </a:avLst>
            </a:prstGeom>
            <a:solidFill>
              <a:srgbClr val="41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3AF1D712-7459-4109-BB3F-760BB83F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23" y="-239233"/>
              <a:ext cx="797845" cy="79784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67B64E8-8387-4F05-B78F-15F3B603E37E}"/>
              </a:ext>
            </a:extLst>
          </p:cNvPr>
          <p:cNvSpPr txBox="1"/>
          <p:nvPr/>
        </p:nvSpPr>
        <p:spPr>
          <a:xfrm>
            <a:off x="2628323" y="3860490"/>
            <a:ext cx="9319751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mã phật ý, định bỏ đi. Thấy vậy, cún nói:</a:t>
            </a:r>
          </a:p>
          <a:p>
            <a:pPr marL="742950" lvl="1" indent="-285750" algn="just">
              <a:buFontTx/>
              <a:buChar char="-"/>
            </a:pP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anh hà mã, anh giúp bọn em qua sông được không ạ?</a:t>
            </a:r>
          </a:p>
          <a:p>
            <a:pPr marL="742950" lvl="1" indent="-285750" algn="just">
              <a:buFontTx/>
              <a:buChar char="-"/>
            </a:pPr>
            <a:r>
              <a:rPr lang="vi-VN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chứ! Em ngoan quá! – Hà mã vui vẻ nói</a:t>
            </a:r>
          </a:p>
          <a:p>
            <a:pPr marL="742950" lvl="1" indent="-285750" algn="just">
              <a:buFontTx/>
              <a:buChar char="-"/>
            </a:pP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anh! – Cún đáp rồi quay sang nói nhỏ với dê:</a:t>
            </a:r>
          </a:p>
          <a:p>
            <a:pPr marL="742950" lvl="1" indent="-285750" algn="just">
              <a:buFontTx/>
              <a:buChar char="-"/>
            </a:pP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quên lời cô dặn rồi à? Muốn ai đó giúp, phải hỏi một cách lịch sự, còn khi họ giúp mình, phải nói “cảm ơn”!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5D497E-C5DD-4DA0-A160-4D20A2DB3BA7}"/>
              </a:ext>
            </a:extLst>
          </p:cNvPr>
          <p:cNvSpPr/>
          <p:nvPr/>
        </p:nvSpPr>
        <p:spPr>
          <a:xfrm>
            <a:off x="2177759" y="3860490"/>
            <a:ext cx="450564" cy="448257"/>
          </a:xfrm>
          <a:prstGeom prst="ellipse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1EC8EB-1DA6-42BA-8ACF-0DD12698B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4110" y="1528805"/>
            <a:ext cx="1457890" cy="233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1170602" y="3619548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1170602" y="4449764"/>
            <a:ext cx="9588838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3229E1-7026-4723-9F28-817B115ADD88}"/>
              </a:ext>
            </a:extLst>
          </p:cNvPr>
          <p:cNvGrpSpPr/>
          <p:nvPr/>
        </p:nvGrpSpPr>
        <p:grpSpPr>
          <a:xfrm>
            <a:off x="-235477" y="-150742"/>
            <a:ext cx="3661645" cy="797845"/>
            <a:chOff x="-235477" y="-239233"/>
            <a:chExt cx="3661645" cy="79784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6E38D0B-2922-4629-A07B-A7D86822A859}"/>
                </a:ext>
              </a:extLst>
            </p:cNvPr>
            <p:cNvSpPr/>
            <p:nvPr/>
          </p:nvSpPr>
          <p:spPr>
            <a:xfrm>
              <a:off x="-235477" y="-51469"/>
              <a:ext cx="3262723" cy="584775"/>
            </a:xfrm>
            <a:prstGeom prst="roundRect">
              <a:avLst>
                <a:gd name="adj" fmla="val 50000"/>
              </a:avLst>
            </a:prstGeom>
            <a:solidFill>
              <a:srgbClr val="41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7021184-4677-4759-AF86-0FA085D5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23" y="-239233"/>
              <a:ext cx="797845" cy="79784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0C63C60-BA47-4F1A-AF2A-4D22EE390768}"/>
              </a:ext>
            </a:extLst>
          </p:cNvPr>
          <p:cNvSpPr txBox="1"/>
          <p:nvPr/>
        </p:nvSpPr>
        <p:spPr>
          <a:xfrm>
            <a:off x="1395884" y="1048413"/>
            <a:ext cx="890397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con hơi xấu hổ. Sang bên kia sông, dê nói với hà mã:</a:t>
            </a:r>
          </a:p>
          <a:p>
            <a:pPr marL="628650" lvl="1" indent="-171450" algn="just">
              <a:buFontTx/>
              <a:buChar char="-"/>
              <a:defRPr/>
            </a:pPr>
            <a:r>
              <a:rPr lang="en-US" sz="27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 Em biết mình sai rồi. Em xin lỗi ạ!</a:t>
            </a:r>
          </a:p>
          <a:p>
            <a:pPr lvl="0" algn="just">
              <a:defRPr/>
            </a:pPr>
            <a:r>
              <a:rPr lang="en-US" sz="27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mã mỉm cười:</a:t>
            </a:r>
          </a:p>
          <a:p>
            <a:pPr lvl="0" algn="just">
              <a:defRPr/>
            </a:pPr>
            <a:r>
              <a:rPr lang="en-US" sz="27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Em biết lỗi là tốt rồi. Giờ các em cứ đi theo đường này là về làng thôi.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337B6C-0598-42BD-8ED8-486F42DC9070}"/>
              </a:ext>
            </a:extLst>
          </p:cNvPr>
          <p:cNvSpPr/>
          <p:nvPr/>
        </p:nvSpPr>
        <p:spPr>
          <a:xfrm>
            <a:off x="945320" y="1048413"/>
            <a:ext cx="450564" cy="448257"/>
          </a:xfrm>
          <a:prstGeom prst="ellipse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chemeClr val="bg1"/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CAE489-649F-4DFE-8845-98F425102623}"/>
              </a:ext>
            </a:extLst>
          </p:cNvPr>
          <p:cNvSpPr txBox="1"/>
          <p:nvPr/>
        </p:nvSpPr>
        <p:spPr>
          <a:xfrm>
            <a:off x="948897" y="1233883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DE4C3-3B57-4D64-AB07-E4C6FAD58C7F}"/>
              </a:ext>
            </a:extLst>
          </p:cNvPr>
          <p:cNvSpPr txBox="1"/>
          <p:nvPr/>
        </p:nvSpPr>
        <p:spPr>
          <a:xfrm>
            <a:off x="948897" y="2106125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5EEE48-F07B-4915-B510-333A021A3C27}"/>
              </a:ext>
            </a:extLst>
          </p:cNvPr>
          <p:cNvGrpSpPr/>
          <p:nvPr/>
        </p:nvGrpSpPr>
        <p:grpSpPr>
          <a:xfrm>
            <a:off x="-235477" y="-150742"/>
            <a:ext cx="3661645" cy="797845"/>
            <a:chOff x="-235477" y="-239233"/>
            <a:chExt cx="3661645" cy="79784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B19A400-9097-4AA2-A03A-9FF29E1C173B}"/>
                </a:ext>
              </a:extLst>
            </p:cNvPr>
            <p:cNvSpPr/>
            <p:nvPr/>
          </p:nvSpPr>
          <p:spPr>
            <a:xfrm>
              <a:off x="-235477" y="-51469"/>
              <a:ext cx="3262723" cy="584775"/>
            </a:xfrm>
            <a:prstGeom prst="roundRect">
              <a:avLst>
                <a:gd name="adj" fmla="val 50000"/>
              </a:avLst>
            </a:prstGeom>
            <a:solidFill>
              <a:srgbClr val="41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92FB1708-875F-413E-9F84-C6C46746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23" y="-239233"/>
              <a:ext cx="797845" cy="79784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3D9ACF9-FE46-430D-B7D4-28EE155F4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884" y="4595635"/>
            <a:ext cx="1409879" cy="2262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B0A3FB-1C8A-4C4C-8233-17825CCBD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9150" y="4526315"/>
            <a:ext cx="1457890" cy="2331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1DC914-F5BE-4B59-8B41-08A2097C6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7040" y="4734232"/>
            <a:ext cx="1713599" cy="2123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ADE5A9-9C96-47DC-B2B5-BE8D4882D8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64419"/>
            <a:ext cx="1491830" cy="26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B372F1-1571-4BC5-B915-BDE7C9BD6BEA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3F419C-F597-478B-B42C-7F02300140CD}"/>
              </a:ext>
            </a:extLst>
          </p:cNvPr>
          <p:cNvSpPr txBox="1"/>
          <p:nvPr/>
        </p:nvSpPr>
        <p:spPr>
          <a:xfrm>
            <a:off x="353961" y="620318"/>
            <a:ext cx="11838038" cy="715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742950" lvl="1" indent="-285750" algn="just">
              <a:buFontTx/>
              <a:buChar char="-"/>
            </a:pP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–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marL="742950" lvl="1" indent="-285750" algn="just">
              <a:buFontTx/>
              <a:buChar char="-"/>
            </a:pP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742950" lvl="1" indent="-285750" algn="just">
              <a:buFontTx/>
              <a:buChar char="-"/>
            </a:pPr>
            <a:r>
              <a:rPr lang="vi-VN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</a:t>
            </a: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chứ! Em ngoan quá! – Hà mã vui vẻ nói</a:t>
            </a:r>
          </a:p>
          <a:p>
            <a:pPr marL="742950" lvl="1" indent="-285750" algn="just">
              <a:buFontTx/>
              <a:buChar char="-"/>
            </a:pP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anh! – Cún đáp rồi quay sang nói nhỏ với dê:</a:t>
            </a:r>
          </a:p>
          <a:p>
            <a:pPr marL="742950" lvl="1" indent="-285750" algn="just">
              <a:buFontTx/>
              <a:buChar char="-"/>
            </a:pPr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/>
            <a:r>
              <a:rPr lang="en-US" sz="27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con hơi xấu hổ. Sang bên kia sông, dê nói với hà mã:</a:t>
            </a:r>
          </a:p>
          <a:p>
            <a:pPr marL="628650" lvl="1" indent="-171450" algn="just">
              <a:buFontTx/>
              <a:buChar char="-"/>
              <a:defRPr/>
            </a:pPr>
            <a:r>
              <a:rPr lang="en-US" sz="27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 Em biết mình sai rồi. Em xin lỗi ạ!</a:t>
            </a:r>
          </a:p>
          <a:p>
            <a:pPr lvl="0" algn="just">
              <a:defRPr/>
            </a:pPr>
            <a:r>
              <a:rPr lang="en-US" sz="27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mã mỉm cười:</a:t>
            </a:r>
          </a:p>
          <a:p>
            <a:pPr lvl="0" algn="just">
              <a:defRPr/>
            </a:pPr>
            <a:r>
              <a:rPr lang="en-US" sz="27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Em biết lỗi là tốt rồi. Giờ các em cứ đi theo đường này là về làng thôi.</a:t>
            </a:r>
          </a:p>
          <a:p>
            <a:pPr algn="just"/>
            <a:endParaRPr lang="en-US" sz="27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FDF192-98E4-4746-974B-0087E826665A}"/>
              </a:ext>
            </a:extLst>
          </p:cNvPr>
          <p:cNvSpPr txBox="1"/>
          <p:nvPr/>
        </p:nvSpPr>
        <p:spPr>
          <a:xfrm>
            <a:off x="2518782" y="-67494"/>
            <a:ext cx="715443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CẢM ƠN ANH HÀ MÃ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536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230657" y="893178"/>
            <a:ext cx="715443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CẢM ƠN ANH HÀ MÃ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560438" y="1923388"/>
            <a:ext cx="11385141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định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742950" lvl="1" indent="-285750" algn="just">
              <a:lnSpc>
                <a:spcPct val="150000"/>
              </a:lnSpc>
              <a:buFontTx/>
              <a:buChar char="-"/>
            </a:pPr>
            <a:r>
              <a:rPr lang="vi-VN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chứ! Em ngoan quá! – Hà mã vui vẻ nói.</a:t>
            </a:r>
          </a:p>
          <a:p>
            <a:pPr marL="742950" lvl="1" indent="-285750" algn="just">
              <a:lnSpc>
                <a:spcPct val="150000"/>
              </a:lnSpc>
              <a:buFontTx/>
              <a:buChar char="-"/>
            </a:pP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anh! – Cún đáp rồi quay sang nói nhỏ với dê:</a:t>
            </a:r>
          </a:p>
          <a:p>
            <a:pPr marL="742950" lvl="1" indent="-285750" algn="just">
              <a:lnSpc>
                <a:spcPct val="150000"/>
              </a:lnSpc>
              <a:buFontTx/>
              <a:buChar char="-"/>
            </a:pP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quên lời cô dặn rồi à? Muốn ai đó giúp, phải hỏi một cách lịch sự, còn khi họ giúp mình, phải nói “cảm ơn”!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AF6E2E-6E4F-4437-BF97-969C248FCFCB}"/>
              </a:ext>
            </a:extLst>
          </p:cNvPr>
          <p:cNvCxnSpPr>
            <a:cxnSpLocks/>
          </p:cNvCxnSpPr>
          <p:nvPr/>
        </p:nvCxnSpPr>
        <p:spPr>
          <a:xfrm flipH="1">
            <a:off x="1778607" y="2617152"/>
            <a:ext cx="883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857AA6-84CD-4D5E-A9FB-61A9F9425C64}"/>
              </a:ext>
            </a:extLst>
          </p:cNvPr>
          <p:cNvCxnSpPr/>
          <p:nvPr/>
        </p:nvCxnSpPr>
        <p:spPr>
          <a:xfrm flipH="1">
            <a:off x="2709366" y="2118431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4971945-BAAC-451E-A1C0-2C38D33156DD}"/>
              </a:ext>
            </a:extLst>
          </p:cNvPr>
          <p:cNvGrpSpPr/>
          <p:nvPr/>
        </p:nvGrpSpPr>
        <p:grpSpPr>
          <a:xfrm>
            <a:off x="4344826" y="2118431"/>
            <a:ext cx="157316" cy="370249"/>
            <a:chOff x="4936952" y="2118431"/>
            <a:chExt cx="157316" cy="37024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E3C3A4-E881-42FF-99A6-E60573EF049A}"/>
                </a:ext>
              </a:extLst>
            </p:cNvPr>
            <p:cNvCxnSpPr/>
            <p:nvPr/>
          </p:nvCxnSpPr>
          <p:spPr>
            <a:xfrm flipH="1">
              <a:off x="4936952" y="2123580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F5763C9-50F7-4A22-A33E-C0F2856B92D2}"/>
                </a:ext>
              </a:extLst>
            </p:cNvPr>
            <p:cNvCxnSpPr/>
            <p:nvPr/>
          </p:nvCxnSpPr>
          <p:spPr>
            <a:xfrm flipH="1">
              <a:off x="5015610" y="2118431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CDF619-B06F-41C4-A6B2-A7DBD41397E7}"/>
              </a:ext>
            </a:extLst>
          </p:cNvPr>
          <p:cNvCxnSpPr/>
          <p:nvPr/>
        </p:nvCxnSpPr>
        <p:spPr>
          <a:xfrm flipH="1">
            <a:off x="5825762" y="2118431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1848C2-6E5D-4878-93B2-842F68D4AD17}"/>
              </a:ext>
            </a:extLst>
          </p:cNvPr>
          <p:cNvCxnSpPr/>
          <p:nvPr/>
        </p:nvCxnSpPr>
        <p:spPr>
          <a:xfrm flipH="1">
            <a:off x="3978539" y="2806689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604D5E-2783-4656-A8AE-026E530C96D9}"/>
              </a:ext>
            </a:extLst>
          </p:cNvPr>
          <p:cNvCxnSpPr>
            <a:cxnSpLocks/>
          </p:cNvCxnSpPr>
          <p:nvPr/>
        </p:nvCxnSpPr>
        <p:spPr>
          <a:xfrm flipH="1">
            <a:off x="4947791" y="4055091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1FFE47-CA69-472E-9033-0E42B4408E75}"/>
              </a:ext>
            </a:extLst>
          </p:cNvPr>
          <p:cNvCxnSpPr>
            <a:cxnSpLocks/>
          </p:cNvCxnSpPr>
          <p:nvPr/>
        </p:nvCxnSpPr>
        <p:spPr>
          <a:xfrm flipH="1">
            <a:off x="7932447" y="472587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321FC2-BDE8-4D1E-9A7A-34A9AE736417}"/>
              </a:ext>
            </a:extLst>
          </p:cNvPr>
          <p:cNvCxnSpPr>
            <a:cxnSpLocks/>
          </p:cNvCxnSpPr>
          <p:nvPr/>
        </p:nvCxnSpPr>
        <p:spPr>
          <a:xfrm flipH="1">
            <a:off x="4502142" y="5350396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06D22DF-6C7D-43E8-BBE9-AC0BAD2FB454}"/>
              </a:ext>
            </a:extLst>
          </p:cNvPr>
          <p:cNvCxnSpPr>
            <a:cxnSpLocks/>
          </p:cNvCxnSpPr>
          <p:nvPr/>
        </p:nvCxnSpPr>
        <p:spPr>
          <a:xfrm flipH="1">
            <a:off x="11906250" y="4725870"/>
            <a:ext cx="78658" cy="365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04B999-228D-49E1-9DC3-5C1963431FB0}"/>
              </a:ext>
            </a:extLst>
          </p:cNvPr>
          <p:cNvCxnSpPr>
            <a:cxnSpLocks/>
          </p:cNvCxnSpPr>
          <p:nvPr/>
        </p:nvCxnSpPr>
        <p:spPr>
          <a:xfrm flipH="1">
            <a:off x="4687700" y="3171789"/>
            <a:ext cx="883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847949-88E9-4291-AD71-B5E50577696E}"/>
              </a:ext>
            </a:extLst>
          </p:cNvPr>
          <p:cNvCxnSpPr>
            <a:cxnSpLocks/>
          </p:cNvCxnSpPr>
          <p:nvPr/>
        </p:nvCxnSpPr>
        <p:spPr>
          <a:xfrm flipH="1">
            <a:off x="8134804" y="3171789"/>
            <a:ext cx="2144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56ECF23-D789-4B63-BE9D-3312973C6CFA}"/>
              </a:ext>
            </a:extLst>
          </p:cNvPr>
          <p:cNvCxnSpPr>
            <a:cxnSpLocks/>
          </p:cNvCxnSpPr>
          <p:nvPr/>
        </p:nvCxnSpPr>
        <p:spPr>
          <a:xfrm flipH="1">
            <a:off x="3450091" y="3843691"/>
            <a:ext cx="18082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99DC6CB-3E13-44F7-A7B3-F6F56A3A7E08}"/>
              </a:ext>
            </a:extLst>
          </p:cNvPr>
          <p:cNvCxnSpPr>
            <a:cxnSpLocks/>
          </p:cNvCxnSpPr>
          <p:nvPr/>
        </p:nvCxnSpPr>
        <p:spPr>
          <a:xfrm flipH="1">
            <a:off x="6649745" y="3843691"/>
            <a:ext cx="9041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9829690-5D4E-4E00-804B-29CC61625463}"/>
              </a:ext>
            </a:extLst>
          </p:cNvPr>
          <p:cNvCxnSpPr>
            <a:cxnSpLocks/>
          </p:cNvCxnSpPr>
          <p:nvPr/>
        </p:nvCxnSpPr>
        <p:spPr>
          <a:xfrm flipH="1">
            <a:off x="7101795" y="4530399"/>
            <a:ext cx="11361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4EA66EB-0FB6-4277-8EB5-C4C663DB44AE}"/>
              </a:ext>
            </a:extLst>
          </p:cNvPr>
          <p:cNvCxnSpPr>
            <a:cxnSpLocks/>
          </p:cNvCxnSpPr>
          <p:nvPr/>
        </p:nvCxnSpPr>
        <p:spPr>
          <a:xfrm flipH="1">
            <a:off x="6019865" y="5760554"/>
            <a:ext cx="1081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11EE2C8-99D2-4603-BB83-D01D952C741E}"/>
              </a:ext>
            </a:extLst>
          </p:cNvPr>
          <p:cNvCxnSpPr>
            <a:cxnSpLocks/>
          </p:cNvCxnSpPr>
          <p:nvPr/>
        </p:nvCxnSpPr>
        <p:spPr>
          <a:xfrm flipH="1">
            <a:off x="10854014" y="5094841"/>
            <a:ext cx="9041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5F1E4E9-E892-4885-857D-5F1D9270A173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5D54BD8-F058-44F7-961B-4E8D0EC4A228}"/>
              </a:ext>
            </a:extLst>
          </p:cNvPr>
          <p:cNvGrpSpPr/>
          <p:nvPr/>
        </p:nvGrpSpPr>
        <p:grpSpPr>
          <a:xfrm>
            <a:off x="7105679" y="2127644"/>
            <a:ext cx="157316" cy="370249"/>
            <a:chOff x="4936952" y="2118431"/>
            <a:chExt cx="157316" cy="37024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9288983-FE6E-4346-9556-59402E9EDD5F}"/>
                </a:ext>
              </a:extLst>
            </p:cNvPr>
            <p:cNvCxnSpPr/>
            <p:nvPr/>
          </p:nvCxnSpPr>
          <p:spPr>
            <a:xfrm flipH="1">
              <a:off x="4936952" y="2123580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7F1FF53-52EB-4DDA-A61A-6D7D78734273}"/>
                </a:ext>
              </a:extLst>
            </p:cNvPr>
            <p:cNvCxnSpPr/>
            <p:nvPr/>
          </p:nvCxnSpPr>
          <p:spPr>
            <a:xfrm flipH="1">
              <a:off x="5015610" y="2118431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A9AC8F6-94D8-4E82-A14D-34BF56F50F4C}"/>
              </a:ext>
            </a:extLst>
          </p:cNvPr>
          <p:cNvGrpSpPr/>
          <p:nvPr/>
        </p:nvGrpSpPr>
        <p:grpSpPr>
          <a:xfrm>
            <a:off x="10428982" y="2801540"/>
            <a:ext cx="157316" cy="370249"/>
            <a:chOff x="4936952" y="2118431"/>
            <a:chExt cx="157316" cy="370249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51D2153-3B31-4873-AB2E-00925B8EC967}"/>
                </a:ext>
              </a:extLst>
            </p:cNvPr>
            <p:cNvCxnSpPr/>
            <p:nvPr/>
          </p:nvCxnSpPr>
          <p:spPr>
            <a:xfrm flipH="1">
              <a:off x="4936952" y="2123580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1A7CA9F-F174-4BD5-8098-010857098E31}"/>
                </a:ext>
              </a:extLst>
            </p:cNvPr>
            <p:cNvCxnSpPr/>
            <p:nvPr/>
          </p:nvCxnSpPr>
          <p:spPr>
            <a:xfrm flipH="1">
              <a:off x="5015610" y="2118431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3997F0-8C04-435B-94A4-01636AD315A0}"/>
              </a:ext>
            </a:extLst>
          </p:cNvPr>
          <p:cNvGrpSpPr/>
          <p:nvPr/>
        </p:nvGrpSpPr>
        <p:grpSpPr>
          <a:xfrm>
            <a:off x="2788024" y="3387212"/>
            <a:ext cx="157316" cy="370249"/>
            <a:chOff x="4936952" y="2118431"/>
            <a:chExt cx="157316" cy="370249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92FC9F4-3AF1-4D66-BFEC-AAA820FFAAFD}"/>
                </a:ext>
              </a:extLst>
            </p:cNvPr>
            <p:cNvCxnSpPr/>
            <p:nvPr/>
          </p:nvCxnSpPr>
          <p:spPr>
            <a:xfrm flipH="1">
              <a:off x="4936952" y="2123580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51B15BF-616B-487F-8065-4B09DBF6C260}"/>
                </a:ext>
              </a:extLst>
            </p:cNvPr>
            <p:cNvCxnSpPr/>
            <p:nvPr/>
          </p:nvCxnSpPr>
          <p:spPr>
            <a:xfrm flipH="1">
              <a:off x="5015610" y="2118431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50EAD28-919E-4456-9CD7-3E2618A77ED1}"/>
              </a:ext>
            </a:extLst>
          </p:cNvPr>
          <p:cNvGrpSpPr/>
          <p:nvPr/>
        </p:nvGrpSpPr>
        <p:grpSpPr>
          <a:xfrm>
            <a:off x="5179636" y="3391767"/>
            <a:ext cx="157316" cy="370249"/>
            <a:chOff x="4936952" y="2118431"/>
            <a:chExt cx="157316" cy="37024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F3C84DB-9746-4AAA-BBE1-6B50A04696CD}"/>
                </a:ext>
              </a:extLst>
            </p:cNvPr>
            <p:cNvCxnSpPr/>
            <p:nvPr/>
          </p:nvCxnSpPr>
          <p:spPr>
            <a:xfrm flipH="1">
              <a:off x="4936952" y="2123580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4033A-3BCE-4656-A41D-8EA007E24630}"/>
                </a:ext>
              </a:extLst>
            </p:cNvPr>
            <p:cNvCxnSpPr/>
            <p:nvPr/>
          </p:nvCxnSpPr>
          <p:spPr>
            <a:xfrm flipH="1">
              <a:off x="5015610" y="2118431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1AA27CB-CE39-456B-BD39-2C094C48AB9D}"/>
              </a:ext>
            </a:extLst>
          </p:cNvPr>
          <p:cNvGrpSpPr/>
          <p:nvPr/>
        </p:nvGrpSpPr>
        <p:grpSpPr>
          <a:xfrm>
            <a:off x="8237986" y="3382063"/>
            <a:ext cx="157316" cy="370249"/>
            <a:chOff x="4936952" y="2118431"/>
            <a:chExt cx="157316" cy="370249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43E82E9-F03E-4D40-94EC-766A7C59F1C7}"/>
                </a:ext>
              </a:extLst>
            </p:cNvPr>
            <p:cNvCxnSpPr/>
            <p:nvPr/>
          </p:nvCxnSpPr>
          <p:spPr>
            <a:xfrm flipH="1">
              <a:off x="4936952" y="2123580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365F73E-4D42-4BA4-81F6-01986A846F18}"/>
                </a:ext>
              </a:extLst>
            </p:cNvPr>
            <p:cNvCxnSpPr/>
            <p:nvPr/>
          </p:nvCxnSpPr>
          <p:spPr>
            <a:xfrm flipH="1">
              <a:off x="5015610" y="2118431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4E36EC4-8A92-4E03-9147-437226A115EA}"/>
              </a:ext>
            </a:extLst>
          </p:cNvPr>
          <p:cNvGrpSpPr/>
          <p:nvPr/>
        </p:nvGrpSpPr>
        <p:grpSpPr>
          <a:xfrm>
            <a:off x="9436936" y="4056164"/>
            <a:ext cx="157316" cy="370249"/>
            <a:chOff x="4936952" y="2118431"/>
            <a:chExt cx="157316" cy="370249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B8D67E9-5B55-411D-BF08-D5FDDC05F5AF}"/>
                </a:ext>
              </a:extLst>
            </p:cNvPr>
            <p:cNvCxnSpPr/>
            <p:nvPr/>
          </p:nvCxnSpPr>
          <p:spPr>
            <a:xfrm flipH="1">
              <a:off x="4936952" y="2123580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D1EC817-5D20-4302-87A1-57823ADD259A}"/>
                </a:ext>
              </a:extLst>
            </p:cNvPr>
            <p:cNvCxnSpPr/>
            <p:nvPr/>
          </p:nvCxnSpPr>
          <p:spPr>
            <a:xfrm flipH="1">
              <a:off x="5015610" y="2118431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62F1491-8265-4D67-A953-44397B085C76}"/>
              </a:ext>
            </a:extLst>
          </p:cNvPr>
          <p:cNvGrpSpPr/>
          <p:nvPr/>
        </p:nvGrpSpPr>
        <p:grpSpPr>
          <a:xfrm>
            <a:off x="3301161" y="4049942"/>
            <a:ext cx="157316" cy="370249"/>
            <a:chOff x="4936952" y="2118431"/>
            <a:chExt cx="157316" cy="370249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9FB3805-680D-412C-931C-205038278B28}"/>
                </a:ext>
              </a:extLst>
            </p:cNvPr>
            <p:cNvCxnSpPr/>
            <p:nvPr/>
          </p:nvCxnSpPr>
          <p:spPr>
            <a:xfrm flipH="1">
              <a:off x="4936952" y="2123580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3952A40-D5DF-49F1-8F76-F8CA6F33DB6E}"/>
                </a:ext>
              </a:extLst>
            </p:cNvPr>
            <p:cNvCxnSpPr/>
            <p:nvPr/>
          </p:nvCxnSpPr>
          <p:spPr>
            <a:xfrm flipH="1">
              <a:off x="5015610" y="2118431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0F5F82D-8EB0-4DB4-82E7-B72DAF24001C}"/>
              </a:ext>
            </a:extLst>
          </p:cNvPr>
          <p:cNvGrpSpPr/>
          <p:nvPr/>
        </p:nvGrpSpPr>
        <p:grpSpPr>
          <a:xfrm>
            <a:off x="5192938" y="4643660"/>
            <a:ext cx="157316" cy="370249"/>
            <a:chOff x="4936952" y="2118431"/>
            <a:chExt cx="157316" cy="370249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9E52453-08A6-4DAF-9891-603B3917868E}"/>
                </a:ext>
              </a:extLst>
            </p:cNvPr>
            <p:cNvCxnSpPr/>
            <p:nvPr/>
          </p:nvCxnSpPr>
          <p:spPr>
            <a:xfrm flipH="1">
              <a:off x="4936952" y="2123580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46E1E44-268E-4BD1-B7E0-C3F837BC43C9}"/>
                </a:ext>
              </a:extLst>
            </p:cNvPr>
            <p:cNvCxnSpPr/>
            <p:nvPr/>
          </p:nvCxnSpPr>
          <p:spPr>
            <a:xfrm flipH="1">
              <a:off x="5015610" y="2118431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B1ABC5E-0053-4EA4-B2CA-112E0A5B9B10}"/>
              </a:ext>
            </a:extLst>
          </p:cNvPr>
          <p:cNvGrpSpPr/>
          <p:nvPr/>
        </p:nvGrpSpPr>
        <p:grpSpPr>
          <a:xfrm>
            <a:off x="7453886" y="5356239"/>
            <a:ext cx="157316" cy="370249"/>
            <a:chOff x="4936952" y="2118431"/>
            <a:chExt cx="157316" cy="370249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2D5DD01-ACF3-48D4-8FB4-2B2FBA608885}"/>
                </a:ext>
              </a:extLst>
            </p:cNvPr>
            <p:cNvCxnSpPr/>
            <p:nvPr/>
          </p:nvCxnSpPr>
          <p:spPr>
            <a:xfrm flipH="1">
              <a:off x="4936952" y="2123580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ED11C41-C57F-46F8-9D8C-53F32BD00D2D}"/>
                </a:ext>
              </a:extLst>
            </p:cNvPr>
            <p:cNvCxnSpPr/>
            <p:nvPr/>
          </p:nvCxnSpPr>
          <p:spPr>
            <a:xfrm flipH="1">
              <a:off x="5015610" y="2118431"/>
              <a:ext cx="78658" cy="3651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560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813294" y="1254388"/>
            <a:ext cx="11073906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838348" y="3103750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838347" y="4000738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(……).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813294" y="2199902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Chào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mã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giúp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bọn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qua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" y="5144254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718095" y="4644333"/>
            <a:ext cx="3048337" cy="650499"/>
          </a:xfrm>
          <a:prstGeom prst="rect">
            <a:avLst/>
          </a:prstGeom>
          <a:solidFill>
            <a:srgbClr val="EDFB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763815" y="4000738"/>
            <a:ext cx="6209389" cy="658835"/>
          </a:xfrm>
          <a:prstGeom prst="rect">
            <a:avLst/>
          </a:prstGeom>
          <a:solidFill>
            <a:srgbClr val="EDFB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960BF8-F474-482A-AD86-654BC31A4A39}"/>
              </a:ext>
            </a:extLst>
          </p:cNvPr>
          <p:cNvSpPr/>
          <p:nvPr/>
        </p:nvSpPr>
        <p:spPr>
          <a:xfrm>
            <a:off x="-552505" y="-14506"/>
            <a:ext cx="5500078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tập theo văn bản 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5D352A-C98E-418D-AAF7-287CF57B5936}"/>
              </a:ext>
            </a:extLst>
          </p:cNvPr>
          <p:cNvSpPr/>
          <p:nvPr/>
        </p:nvSpPr>
        <p:spPr>
          <a:xfrm>
            <a:off x="3190715" y="1061884"/>
            <a:ext cx="6439982" cy="2566219"/>
          </a:xfrm>
          <a:prstGeom prst="roundRect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1C68B0D7-8CFF-4E5B-8816-9C6C29AC9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457" y="3965608"/>
            <a:ext cx="1941756" cy="2808379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9BACFB35-B064-4F61-9137-C2E511A140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9B0E662E-BFAC-462D-B422-AEEC1AE36F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ABBD30-72EB-4BB7-81B3-60E9A9D33ACA}"/>
              </a:ext>
            </a:extLst>
          </p:cNvPr>
          <p:cNvSpPr/>
          <p:nvPr/>
        </p:nvSpPr>
        <p:spPr>
          <a:xfrm>
            <a:off x="4305802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</a:p>
          <a:p>
            <a:pPr algn="ctr" defTabSz="914377"/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endParaRPr lang="en-US" sz="4267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/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4026CE0-6FBD-42AA-8DC7-2F35CD5FD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A3963F3-F155-4F1C-9CAF-E22EE0B28E38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E6A9A7-5CBA-4522-B47E-49EE35AB224D}"/>
              </a:ext>
            </a:extLst>
          </p:cNvPr>
          <p:cNvSpPr txBox="1"/>
          <p:nvPr/>
        </p:nvSpPr>
        <p:spPr>
          <a:xfrm>
            <a:off x="840658" y="1120877"/>
            <a:ext cx="25685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altLang="zh-CN" sz="6000" i="0" u="none" strike="noStrike" kern="1200" normalizeH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CẦN ĐẠT</a:t>
            </a:r>
            <a:endParaRPr kumimoji="0" lang="zh-CN" altLang="en-US" sz="6000" i="0" u="none" strike="noStrike" kern="1200" normalizeH="0" baseline="0" noProof="0" dirty="0"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71">
            <a:extLst>
              <a:ext uri="{FF2B5EF4-FFF2-40B4-BE49-F238E27FC236}">
                <a16:creationId xmlns:a16="http://schemas.microsoft.com/office/drawing/2014/main" id="{B07E9BDC-5227-4D6B-A1CA-1076E68EF794}"/>
              </a:ext>
            </a:extLst>
          </p:cNvPr>
          <p:cNvSpPr txBox="1"/>
          <p:nvPr/>
        </p:nvSpPr>
        <p:spPr>
          <a:xfrm>
            <a:off x="3514973" y="1261023"/>
            <a:ext cx="8077259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eaLnBrk="0" hangingPunct="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đúng, rõ ràng một câu chuyên ngắn và đơn giản, không có lời thoại; biết ngắt hơi ở chỗ có đấu câu; nhận biết được hình dạng, điệu bộ, hành động của nhân vật; thái độ, tình cảm giữa các nhân vật; các sự việc chính trong câu chuy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</a:t>
            </a:r>
            <a:endParaRPr lang="zh-CN" alt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71">
            <a:extLst>
              <a:ext uri="{FF2B5EF4-FFF2-40B4-BE49-F238E27FC236}">
                <a16:creationId xmlns:a16="http://schemas.microsoft.com/office/drawing/2014/main" id="{FC0F140D-4B4A-4DCF-A846-9C169EBDC960}"/>
              </a:ext>
            </a:extLst>
          </p:cNvPr>
          <p:cNvSpPr txBox="1"/>
          <p:nvPr/>
        </p:nvSpPr>
        <p:spPr>
          <a:xfrm>
            <a:off x="3514973" y="3730961"/>
            <a:ext cx="8074478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lvl="0" indent="-457200" eaLnBrk="0" hangingPunct="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71">
            <a:extLst>
              <a:ext uri="{FF2B5EF4-FFF2-40B4-BE49-F238E27FC236}">
                <a16:creationId xmlns:a16="http://schemas.microsoft.com/office/drawing/2014/main" id="{936DD6C1-FC63-4E9C-BC0D-C287234CF0D8}"/>
              </a:ext>
            </a:extLst>
          </p:cNvPr>
          <p:cNvSpPr txBox="1"/>
          <p:nvPr/>
        </p:nvSpPr>
        <p:spPr>
          <a:xfrm>
            <a:off x="3514973" y="4477351"/>
            <a:ext cx="8074478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algn="just" eaLnBrk="0" hangingPunct="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được: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Cần 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 nói năng lễ phép, lịch sự với mọi người</a:t>
            </a:r>
          </a:p>
          <a:p>
            <a:pPr marL="457200" lvl="0" indent="-457200" algn="just" eaLnBrk="0" hangingPunct="0">
              <a:buFont typeface="Wingdings" panose="05000000000000000000" pitchFamily="2" charset="2"/>
              <a:buChar char="v"/>
            </a:pPr>
            <a:endParaRPr lang="zh-CN" alt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9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44DE66-CFF5-4097-93D7-1402DC350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B9DB50-010C-4D77-8A6D-BEF8C35E6BC5}"/>
              </a:ext>
            </a:extLst>
          </p:cNvPr>
          <p:cNvSpPr txBox="1"/>
          <p:nvPr/>
        </p:nvSpPr>
        <p:spPr>
          <a:xfrm>
            <a:off x="2164201" y="969667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322FA-B170-49A4-AE31-9AC77A1083D9}"/>
              </a:ext>
            </a:extLst>
          </p:cNvPr>
          <p:cNvSpPr txBox="1"/>
          <p:nvPr/>
        </p:nvSpPr>
        <p:spPr>
          <a:xfrm>
            <a:off x="3741888" y="2351782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 học sau.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B9B2392-CEE9-4BB9-8960-AD8B183ED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TextBox 31">
            <a:extLst>
              <a:ext uri="{FF2B5EF4-FFF2-40B4-BE49-F238E27FC236}">
                <a16:creationId xmlns:a16="http://schemas.microsoft.com/office/drawing/2014/main" id="{2189FB75-42CC-46FD-829C-737C5C66E66E}"/>
              </a:ext>
            </a:extLst>
          </p:cNvPr>
          <p:cNvSpPr txBox="1"/>
          <p:nvPr/>
        </p:nvSpPr>
        <p:spPr>
          <a:xfrm>
            <a:off x="1908790" y="1537099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5333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3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giỏi</a:t>
            </a:r>
            <a:endParaRPr lang="zh-CN" altLang="en-US" sz="53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7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7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xoan đào">
            <a:hlinkClick r:id="rId9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khung cửi">
            <a:hlinkClick r:id="rId11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quả thị">
            <a:hlinkClick r:id="rId13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rở về">
            <a:hlinkClick r:id="rId15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122543" y="329519"/>
            <a:ext cx="1673855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8007563" y="2663331"/>
            <a:ext cx="126188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1983211" y="2987807"/>
            <a:ext cx="8775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09678" y="710565"/>
            <a:ext cx="70326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799492" y="3146596"/>
            <a:ext cx="8836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2284</Words>
  <Application>Microsoft Office PowerPoint</Application>
  <PresentationFormat>Widescreen</PresentationFormat>
  <Paragraphs>196</Paragraphs>
  <Slides>28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Arial-Rounded</vt:lpstr>
      <vt:lpstr>Calibri</vt:lpstr>
      <vt:lpstr>Calibri Light</vt:lpstr>
      <vt:lpstr>HP001 4 hàng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4</cp:revision>
  <dcterms:created xsi:type="dcterms:W3CDTF">2022-04-02T15:25:47Z</dcterms:created>
  <dcterms:modified xsi:type="dcterms:W3CDTF">2022-04-02T16:39:38Z</dcterms:modified>
</cp:coreProperties>
</file>