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3" r:id="rId3"/>
    <p:sldId id="498" r:id="rId4"/>
    <p:sldId id="470" r:id="rId5"/>
    <p:sldId id="2007577095" r:id="rId6"/>
    <p:sldId id="283" r:id="rId7"/>
    <p:sldId id="1423" r:id="rId8"/>
    <p:sldId id="1426" r:id="rId9"/>
    <p:sldId id="1416" r:id="rId10"/>
    <p:sldId id="2007577097" r:id="rId11"/>
    <p:sldId id="1427" r:id="rId12"/>
    <p:sldId id="1428" r:id="rId13"/>
    <p:sldId id="1429" r:id="rId14"/>
    <p:sldId id="2007577098" r:id="rId15"/>
    <p:sldId id="2007577099" r:id="rId16"/>
    <p:sldId id="264" r:id="rId17"/>
    <p:sldId id="513" r:id="rId18"/>
    <p:sldId id="2007577161" r:id="rId19"/>
    <p:sldId id="2007577163" r:id="rId20"/>
    <p:sldId id="516" r:id="rId21"/>
    <p:sldId id="2007577078" r:id="rId22"/>
    <p:sldId id="2007577164" r:id="rId23"/>
    <p:sldId id="2007577165" r:id="rId24"/>
    <p:sldId id="2007577092" r:id="rId25"/>
    <p:sldId id="2007577130" r:id="rId26"/>
    <p:sldId id="2007577166" r:id="rId27"/>
    <p:sldId id="2007577169" r:id="rId28"/>
    <p:sldId id="2007577125" r:id="rId29"/>
    <p:sldId id="2007577168" r:id="rId30"/>
    <p:sldId id="30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4T22:13:18.444" idx="1">
    <p:pos x="6827" y="62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59C34-8E77-46F3-849E-BDE28347D3A1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C2D76-B945-4254-848C-9D1DE347F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7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532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20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38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175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064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21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8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69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620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61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A0D06-D66E-40D2-83C4-DF1E53C53B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855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16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3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94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7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03843-878C-4D6A-93AE-5711FA4B8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B107E-AAB9-43DD-AE54-62C9D0C24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E2D58-9250-4312-B0B7-ACAD52F4B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8B2F6-4E31-4735-B606-A9EEDE007FD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16BD8-D786-4D31-A740-441F09B1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4FF70-F734-4B9C-8762-62A46592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36B-6C78-4415-894F-DB6DB6D7C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0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D9058-D3C5-43C9-8D27-530725E4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80B19-65BC-4D5B-9D87-549D02F91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D141E-6465-4198-8C00-4D771953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8B2F6-4E31-4735-B606-A9EEDE007FD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CDC61-9253-4290-B644-5126CA221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8E74-7E45-40CB-9922-7A166ABD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36B-6C78-4415-894F-DB6DB6D7C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1B1F2E-07C5-45C1-8F7B-F46459B64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CD119-79C0-4FF3-AED0-05DD6BDF0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45698-CADD-4691-BE74-2A1EE145C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8B2F6-4E31-4735-B606-A9EEDE007FD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675C8-31DD-43E8-A73B-061CE0E50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2930C-23DF-45F2-B848-5E41B06EE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36B-6C78-4415-894F-DB6DB6D7C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63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764" y="-160489"/>
            <a:ext cx="2397428" cy="23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80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670485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650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247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3946-9603-4839-B4CA-4EBFD6EA7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5B967-740A-43F6-8E80-69A4FF07A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AF3E2-BC2C-44C7-9217-AB0836B84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8B2F6-4E31-4735-B606-A9EEDE007FD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C0B24-EF4A-47EC-AD7A-27E14F19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89D0B-0A6A-480C-9BC2-B288F921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36B-6C78-4415-894F-DB6DB6D7C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6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59558-DCB1-4208-AFFE-F382187A8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7A19D-C3FD-4242-9415-8A9F345B7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FE291-0EB8-4BDE-95B2-18D15F49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8B2F6-4E31-4735-B606-A9EEDE007FD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45DF1-965B-4AA4-9061-287C5F1E4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4E1CC-796C-4BAF-A332-6BFE510C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36B-6C78-4415-894F-DB6DB6D7C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8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AB74E-2CD6-4C55-AB8D-F5A91C78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0279-82E0-44AC-9D55-B512A6388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B0937C-915E-482D-AAC8-EF0AF029D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83A79-6628-4433-9A7C-52395CD3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8B2F6-4E31-4735-B606-A9EEDE007FD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2CB5E-E938-47FD-A24E-6EFCFF669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EE46E-2B6D-49FE-AB68-C158B1F3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36B-6C78-4415-894F-DB6DB6D7C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33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3AFB-41BF-4529-B42A-5B48DE6A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DD9D5-A0A0-4E6B-BEF2-648F901C7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A83DA-CF6A-4C4F-AA24-DF9240A27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33F2D-07B3-477A-BD0B-F31D4E5E8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48900-737F-43C6-A6F5-97184CD4F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D5986-8924-4BF3-8DFD-1AFC8FD9E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8B2F6-4E31-4735-B606-A9EEDE007FD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E8DB85-4E79-4050-9556-F9C3E625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70CC75-F20A-4055-9483-A583CECB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36B-6C78-4415-894F-DB6DB6D7C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95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0FC1-3DE1-470F-9036-553D89E0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49A9BC-BA62-4283-A96C-D754EA225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8B2F6-4E31-4735-B606-A9EEDE007FD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5E15B-A2A6-494E-A7E3-626E350D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87D18-D7D8-4D60-938A-ED21D679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36B-6C78-4415-894F-DB6DB6D7C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34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02522-CF5B-4655-8BA3-650D207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8B2F6-4E31-4735-B606-A9EEDE007FD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3B03D2-68B9-4B48-A01D-D27664593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0DC7A-2BA4-406C-956C-B527A446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36B-6C78-4415-894F-DB6DB6D7C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8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EDCB3-386C-4366-BDE5-D32C7AA6A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EB7A4-0005-46C9-AC17-6560B91F2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1BF37-BDFA-4AFC-89B1-CB87BA4F5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96F3D-24F3-4D4F-9F7B-51DAEA3BE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8B2F6-4E31-4735-B606-A9EEDE007FD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CD5DB-DFA3-49C7-B338-0D6467E49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82841-19E4-4F45-9864-F2E68986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36B-6C78-4415-894F-DB6DB6D7C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7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6ADA-820B-42F7-94B8-0AB4DC435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DBEA9-CC12-45F8-A1B3-C03A1794B9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2F6A0-1AA8-4B79-9FC2-531FA9BF0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350E2-14D3-4828-9B09-9DB85411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8B2F6-4E31-4735-B606-A9EEDE007FD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3F985-8A19-4384-8697-0BFB9B9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A9E82-D918-416D-9966-96D8A3A62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36B-6C78-4415-894F-DB6DB6D7C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8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91B712-E126-4056-9957-E9321D99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51056-0E6D-4A35-91DC-D5648BE88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B673D-DEF1-4799-9CF0-D7C29AFDA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8B2F6-4E31-4735-B606-A9EEDE007FD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72700-D535-489A-BCE3-CF7BECD78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DF247-1A7B-4BF4-830D-F38AFA57C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1136B-6C78-4415-894F-DB6DB6D7C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slide" Target="slide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6" Type="http://schemas.openxmlformats.org/officeDocument/2006/relationships/slide" Target="slide9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slide" Target="slide9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slide" Target="slide9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microsoft.com/office/2007/relationships/hdphoto" Target="../media/hdphoto7.wdp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9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slide" Target="slide13.xml"/><Relationship Id="rId3" Type="http://schemas.openxmlformats.org/officeDocument/2006/relationships/notesSlide" Target="../notesSlides/notesSlide6.xml"/><Relationship Id="rId21" Type="http://schemas.openxmlformats.org/officeDocument/2006/relationships/slide" Target="slide12.xml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microsoft.com/office/2007/relationships/hdphoto" Target="../media/hdphoto6.wdp"/><Relationship Id="rId25" Type="http://schemas.openxmlformats.org/officeDocument/2006/relationships/image" Target="../media/image38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23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23" Type="http://schemas.openxmlformats.org/officeDocument/2006/relationships/slide" Target="slide14.xml"/><Relationship Id="rId10" Type="http://schemas.openxmlformats.org/officeDocument/2006/relationships/image" Target="../media/image31.png"/><Relationship Id="rId19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slide" Target="slide10.xml"/><Relationship Id="rId14" Type="http://schemas.openxmlformats.org/officeDocument/2006/relationships/slide" Target="slide11.xml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9BA56BD7-3F64-4A0B-9651-EE0CBC586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9A9EFC-81F8-44F5-96A5-28B53D1156C6}"/>
              </a:ext>
            </a:extLst>
          </p:cNvPr>
          <p:cNvSpPr txBox="1"/>
          <p:nvPr/>
        </p:nvSpPr>
        <p:spPr>
          <a:xfrm>
            <a:off x="704977" y="2503808"/>
            <a:ext cx="1078204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TỰ NHIÊN VÀ XÃ HỘI</a:t>
            </a:r>
          </a:p>
          <a:p>
            <a:pPr algn="ctr" defTabSz="914377">
              <a:defRPr/>
            </a:pPr>
            <a:r>
              <a:rPr lang="en-US" sz="4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24: CHĂM SÓC VÀ BẢO VỆ</a:t>
            </a:r>
          </a:p>
          <a:p>
            <a:pPr algn="ctr" defTabSz="914377">
              <a:defRPr/>
            </a:pPr>
            <a:r>
              <a:rPr lang="en-US" sz="4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 QUAN HÔ HẤP</a:t>
            </a:r>
          </a:p>
          <a:p>
            <a:pPr algn="ctr" defTabSz="914377">
              <a:defRPr/>
            </a:pPr>
            <a:endParaRPr lang="en-US" sz="3200" b="1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1)</a:t>
            </a:r>
            <a:endParaRPr lang="vi-VN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0C771B-72C1-4C37-BF42-B03105D43AD4}"/>
              </a:ext>
            </a:extLst>
          </p:cNvPr>
          <p:cNvSpPr txBox="1"/>
          <p:nvPr/>
        </p:nvSpPr>
        <p:spPr>
          <a:xfrm>
            <a:off x="3851635" y="1130520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3530A-5060-4C05-AE4B-89FB842CBA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7" y="174522"/>
            <a:ext cx="1433052" cy="1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5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0" b="14870"/>
          <a:stretch/>
        </p:blipFill>
        <p:spPr>
          <a:xfrm>
            <a:off x="65094" y="882177"/>
            <a:ext cx="5638121" cy="3936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39258" y="4365189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5094" y="172137"/>
            <a:ext cx="114847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F15A24"/>
                </a:solidFill>
              </a:rPr>
              <a:t>Nêu cách bảo vệ chăm sóc cơ quan hô hấp</a:t>
            </a:r>
            <a:r>
              <a:rPr lang="en-US" sz="2800" dirty="0">
                <a:solidFill>
                  <a:srgbClr val="F15A24"/>
                </a:solidFill>
              </a:rPr>
              <a:t>? </a:t>
            </a:r>
            <a:r>
              <a:rPr lang="en-US" sz="2800" dirty="0" err="1">
                <a:solidFill>
                  <a:srgbClr val="F15A24"/>
                </a:solidFill>
              </a:rPr>
              <a:t>Tác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dụng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của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việc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làm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đó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41177" y="5005112"/>
            <a:ext cx="5244862" cy="715089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 sz="3600" kern="0">
                <a:solidFill>
                  <a:srgbClr val="E6F7FF">
                    <a:lumMod val="25000"/>
                  </a:srgbClr>
                </a:solidFill>
                <a:latin typeface="Arial" panose="020B0604020202020204" pitchFamily="34" charset="0"/>
                <a:ea typeface="微软雅黑"/>
              </a:rPr>
              <a:t>Bạn Hoa đang hít thở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E6F7FF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6074281" y="1571457"/>
            <a:ext cx="5814937" cy="1328023"/>
            <a:chOff x="6074281" y="1942446"/>
            <a:chExt cx="5814937" cy="1328023"/>
          </a:xfrm>
        </p:grpSpPr>
        <p:sp>
          <p:nvSpPr>
            <p:cNvPr id="45" name="Rounded Rectangle 44"/>
            <p:cNvSpPr/>
            <p:nvPr/>
          </p:nvSpPr>
          <p:spPr>
            <a:xfrm>
              <a:off x="6717757" y="1942446"/>
              <a:ext cx="5171461" cy="1328023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rgbClr val="0070C0"/>
                  </a:solidFill>
                  <a:effectLst/>
                  <a:ea typeface="MS Mincho" panose="02020609040205080304" pitchFamily="49" charset="-128"/>
                </a:rPr>
                <a:t>Hít thở giúp lấy khí ô xi vào cơ thể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74281" y="2166404"/>
              <a:ext cx="502974" cy="521016"/>
            </a:xfrm>
            <a:prstGeom prst="rect">
              <a:avLst/>
            </a:prstGeom>
          </p:spPr>
        </p:pic>
      </p:grpSp>
      <p:pic>
        <p:nvPicPr>
          <p:cNvPr id="4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9759" y="35570"/>
            <a:ext cx="846607" cy="84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7" b="18307"/>
          <a:stretch/>
        </p:blipFill>
        <p:spPr>
          <a:xfrm>
            <a:off x="142117" y="1557889"/>
            <a:ext cx="5198117" cy="3131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0" y="288695"/>
            <a:ext cx="11499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F15A24"/>
                </a:solidFill>
              </a:rPr>
              <a:t>Nêu cách bảo vệ chăm sóc cơ quan hô hấp</a:t>
            </a:r>
            <a:r>
              <a:rPr lang="en-US" sz="2800" dirty="0">
                <a:solidFill>
                  <a:srgbClr val="F15A24"/>
                </a:solidFill>
              </a:rPr>
              <a:t>? </a:t>
            </a:r>
            <a:r>
              <a:rPr lang="en-US" sz="2800" dirty="0" err="1">
                <a:solidFill>
                  <a:srgbClr val="F15A24"/>
                </a:solidFill>
              </a:rPr>
              <a:t>Tác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dụng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của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việc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làm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đó</a:t>
            </a:r>
            <a:endParaRPr lang="en-US" sz="2800" dirty="0">
              <a:solidFill>
                <a:srgbClr val="F15A24"/>
              </a:solidFill>
              <a:latin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0" y="4860631"/>
            <a:ext cx="6127675" cy="1328023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 sz="3600" kern="0">
                <a:solidFill>
                  <a:srgbClr val="E5F7B3">
                    <a:lumMod val="25000"/>
                  </a:srgbClr>
                </a:solidFill>
                <a:latin typeface="Arial" panose="020B0604020202020204" pitchFamily="34" charset="0"/>
                <a:ea typeface="微软雅黑"/>
              </a:rPr>
              <a:t>Bạn nam và bạn Hoa đeo khẩu trang khi dọn dẹp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E5F7B3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40234" y="1758787"/>
            <a:ext cx="6851766" cy="1736646"/>
            <a:chOff x="5340234" y="1758787"/>
            <a:chExt cx="6851766" cy="1736646"/>
          </a:xfrm>
        </p:grpSpPr>
        <p:sp>
          <p:nvSpPr>
            <p:cNvPr id="45" name="Rounded Rectangle 44"/>
            <p:cNvSpPr/>
            <p:nvPr/>
          </p:nvSpPr>
          <p:spPr>
            <a:xfrm>
              <a:off x="5931632" y="1758787"/>
              <a:ext cx="6260368" cy="173664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962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Dọn dẹp, vệ sinh nơi sinh sống, làm việc </a:t>
              </a:r>
              <a:r>
                <a:rPr lang="en-US" sz="3200" b="1" dirty="0" err="1">
                  <a:solidFill>
                    <a:srgbClr val="24962F"/>
                  </a:solidFill>
                  <a:latin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24962F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24962F"/>
                  </a:solidFill>
                  <a:latin typeface="Arial" panose="020B0604020202020204" pitchFamily="34" charset="0"/>
                </a:rPr>
                <a:t>bảo</a:t>
              </a:r>
              <a:r>
                <a:rPr lang="en-US" sz="3200" b="1" dirty="0">
                  <a:solidFill>
                    <a:srgbClr val="24962F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24962F"/>
                  </a:solidFill>
                  <a:latin typeface="Arial" panose="020B0604020202020204" pitchFamily="34" charset="0"/>
                </a:rPr>
                <a:t>vệ</a:t>
              </a:r>
              <a:r>
                <a:rPr lang="en-US" sz="3200" b="1" dirty="0">
                  <a:solidFill>
                    <a:srgbClr val="24962F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24962F"/>
                  </a:solidFill>
                  <a:latin typeface="Arial" panose="020B0604020202020204" pitchFamily="34" charset="0"/>
                </a:rPr>
                <a:t>cơ</a:t>
              </a:r>
              <a:r>
                <a:rPr lang="en-US" sz="3200" b="1" dirty="0">
                  <a:solidFill>
                    <a:srgbClr val="24962F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24962F"/>
                  </a:solidFill>
                  <a:latin typeface="Arial" panose="020B0604020202020204" pitchFamily="34" charset="0"/>
                </a:rPr>
                <a:t>quan</a:t>
              </a:r>
              <a:r>
                <a:rPr lang="en-US" sz="3200" b="1" dirty="0">
                  <a:solidFill>
                    <a:srgbClr val="24962F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24962F"/>
                  </a:solidFill>
                  <a:latin typeface="Arial" panose="020B0604020202020204" pitchFamily="34" charset="0"/>
                </a:rPr>
                <a:t>hô</a:t>
              </a:r>
              <a:r>
                <a:rPr lang="en-US" sz="3200" b="1" dirty="0">
                  <a:solidFill>
                    <a:srgbClr val="24962F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24962F"/>
                  </a:solidFill>
                  <a:latin typeface="Arial" panose="020B0604020202020204" pitchFamily="34" charset="0"/>
                </a:rPr>
                <a:t>hấp</a:t>
              </a:r>
              <a:r>
                <a:rPr lang="en-US" sz="3200" b="1" dirty="0">
                  <a:solidFill>
                    <a:srgbClr val="24962F"/>
                  </a:solidFill>
                  <a:latin typeface="Arial" panose="020B0604020202020204" pitchFamily="34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26" name="Picture 2" descr="Yellow Broom Beautiful Broom Hand Painted Broom Cartoon Broom, Broom  Clipart, Cleaning Tool Broom, Exquisite Broom PNG Transparent Clipart Image  and PSD File for Free Download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234" y="1960974"/>
              <a:ext cx="787441" cy="787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5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75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8" b="19368"/>
          <a:stretch/>
        </p:blipFill>
        <p:spPr>
          <a:xfrm>
            <a:off x="167580" y="1564557"/>
            <a:ext cx="5189574" cy="312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788" y="391032"/>
            <a:ext cx="11466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F15A24"/>
                </a:solidFill>
              </a:rPr>
              <a:t>Nêu cách bảo vệ chăm sóc cơ quan hô hấp</a:t>
            </a:r>
            <a:r>
              <a:rPr lang="en-US" sz="2800" dirty="0">
                <a:solidFill>
                  <a:srgbClr val="F15A24"/>
                </a:solidFill>
              </a:rPr>
              <a:t>? </a:t>
            </a:r>
            <a:r>
              <a:rPr lang="en-US" sz="2800" dirty="0" err="1">
                <a:solidFill>
                  <a:srgbClr val="F15A24"/>
                </a:solidFill>
              </a:rPr>
              <a:t>Tác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dụng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của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việc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làm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đó</a:t>
            </a:r>
            <a:endParaRPr lang="en-US" sz="2800" dirty="0">
              <a:solidFill>
                <a:srgbClr val="F15A24"/>
              </a:solidFill>
              <a:latin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17616" y="4860631"/>
            <a:ext cx="5650733" cy="132802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vi-VN" sz="3600" kern="0">
                <a:solidFill>
                  <a:srgbClr val="E6F7FF">
                    <a:lumMod val="25000"/>
                  </a:srgbClr>
                </a:solidFill>
                <a:ea typeface="微软雅黑"/>
              </a:rPr>
              <a:t>Bạn Hoa đang súc miệng bằng nước muối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E6F7FF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238327" y="1534500"/>
            <a:ext cx="4650370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miệng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miệng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3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4" b="23224"/>
          <a:stretch/>
        </p:blipFill>
        <p:spPr>
          <a:xfrm>
            <a:off x="53580" y="1616519"/>
            <a:ext cx="5171723" cy="3115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67105" y="4303934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580" y="391032"/>
            <a:ext cx="11507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F15A24"/>
                </a:solidFill>
              </a:rPr>
              <a:t>Nêu cách bảo vệ chăm sóc cơ quan hô hấp</a:t>
            </a:r>
            <a:r>
              <a:rPr lang="en-US" sz="2800" dirty="0">
                <a:solidFill>
                  <a:srgbClr val="F15A24"/>
                </a:solidFill>
              </a:rPr>
              <a:t>? </a:t>
            </a:r>
            <a:r>
              <a:rPr lang="en-US" sz="2800" dirty="0" err="1">
                <a:solidFill>
                  <a:srgbClr val="F15A24"/>
                </a:solidFill>
              </a:rPr>
              <a:t>Tác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dụng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của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việc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làm</a:t>
            </a:r>
            <a:r>
              <a:rPr lang="en-US" sz="2800" dirty="0">
                <a:solidFill>
                  <a:srgbClr val="F15A24"/>
                </a:solidFill>
              </a:rPr>
              <a:t> </a:t>
            </a:r>
            <a:r>
              <a:rPr lang="en-US" sz="2800" dirty="0" err="1">
                <a:solidFill>
                  <a:srgbClr val="F15A24"/>
                </a:solidFill>
              </a:rPr>
              <a:t>đó</a:t>
            </a:r>
            <a:endParaRPr lang="en-US" sz="2800" dirty="0">
              <a:solidFill>
                <a:srgbClr val="F15A24"/>
              </a:solidFill>
              <a:latin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58920" y="4860631"/>
            <a:ext cx="5171723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vi-VN" sz="3600" kern="0" dirty="0">
                <a:solidFill>
                  <a:srgbClr val="76512D">
                    <a:lumMod val="75000"/>
                  </a:srgbClr>
                </a:solidFill>
                <a:ea typeface="微软雅黑"/>
              </a:rPr>
              <a:t>Bạn Hoa được nhỏ mũi </a:t>
            </a:r>
            <a:endParaRPr lang="en-US" sz="3600" kern="0" dirty="0">
              <a:solidFill>
                <a:srgbClr val="76512D">
                  <a:lumMod val="75000"/>
                </a:srgbClr>
              </a:solidFill>
              <a:latin typeface="Arial" panose="020B0604020202020204" pitchFamily="34" charset="0"/>
              <a:ea typeface="微软雅黑"/>
            </a:endParaRPr>
          </a:p>
        </p:txBody>
      </p:sp>
      <p:pic>
        <p:nvPicPr>
          <p:cNvPr id="44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5731727" y="1969627"/>
            <a:ext cx="6365485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7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3" grpId="0" animBg="1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3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1" name="图片 40" descr="f840fcf99964247a73e0d4aba59271d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0690" y="3044190"/>
            <a:ext cx="2179320" cy="3258185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176980" y="440916"/>
            <a:ext cx="8431619" cy="4232366"/>
          </a:xfrm>
          <a:prstGeom prst="cloudCallout">
            <a:avLst>
              <a:gd name="adj1" fmla="val 63039"/>
              <a:gd name="adj2" fmla="val 2527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/>
              </a:rPr>
              <a:t>Hoạt động 2: </a:t>
            </a:r>
            <a:endParaRPr lang="en-US" sz="4000" b="1" dirty="0">
              <a:solidFill>
                <a:srgbClr val="FF0000"/>
              </a:solidFill>
              <a:latin typeface="Calibri"/>
            </a:endParaRPr>
          </a:p>
          <a:p>
            <a:pPr lvl="0" algn="ctr">
              <a:defRPr/>
            </a:pPr>
            <a:r>
              <a:rPr lang="vi-VN" sz="4000" b="1" dirty="0">
                <a:solidFill>
                  <a:srgbClr val="0070C0"/>
                </a:solidFill>
                <a:latin typeface="Calibri"/>
              </a:rPr>
              <a:t>Chăm sóc, bảo vệ cơ quan hô hấp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5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Content Placeholder 4">
            <a:extLst>
              <a:ext uri="{FF2B5EF4-FFF2-40B4-BE49-F238E27FC236}">
                <a16:creationId xmlns:a16="http://schemas.microsoft.com/office/drawing/2014/main" id="{EBE079B9-B1B1-474F-B262-A26F5B35A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00" y="118947"/>
            <a:ext cx="8362000" cy="5324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47F0B15-7C91-49FC-A98A-966014AEA5CA}"/>
              </a:ext>
            </a:extLst>
          </p:cNvPr>
          <p:cNvSpPr/>
          <p:nvPr/>
        </p:nvSpPr>
        <p:spPr>
          <a:xfrm>
            <a:off x="913454" y="5738928"/>
            <a:ext cx="10658475" cy="10001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4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5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83" y="-101102"/>
            <a:ext cx="8022228" cy="6861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Text Box 9"/>
          <p:cNvSpPr txBox="1"/>
          <p:nvPr/>
        </p:nvSpPr>
        <p:spPr>
          <a:xfrm>
            <a:off x="3311911" y="1643896"/>
            <a:ext cx="4887281" cy="178510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Thảo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luận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</a:p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nhóm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đôi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169328" y="186612"/>
            <a:ext cx="8174947" cy="2734141"/>
          </a:xfrm>
          <a:prstGeom prst="cloudCallout">
            <a:avLst>
              <a:gd name="adj1" fmla="val -50289"/>
              <a:gd name="adj2" fmla="val 7722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chemeClr val="tx1"/>
                </a:solidFill>
              </a:rPr>
              <a:t>C</a:t>
            </a:r>
            <a:r>
              <a:rPr lang="vi-VN" sz="3200" dirty="0">
                <a:solidFill>
                  <a:schemeClr val="tx1"/>
                </a:solidFill>
              </a:rPr>
              <a:t>ác </a:t>
            </a:r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vi-VN" sz="3200" dirty="0">
                <a:solidFill>
                  <a:schemeClr val="tx1"/>
                </a:solidFill>
              </a:rPr>
              <a:t> cho cô biết thở bị tịt mũi </a:t>
            </a:r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vi-VN" sz="3200" dirty="0">
                <a:solidFill>
                  <a:schemeClr val="tx1"/>
                </a:solidFill>
              </a:rPr>
              <a:t> cảm thấy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4278167-C79D-432F-8377-752EE11C3BD8}"/>
              </a:ext>
            </a:extLst>
          </p:cNvPr>
          <p:cNvSpPr/>
          <p:nvPr/>
        </p:nvSpPr>
        <p:spPr>
          <a:xfrm>
            <a:off x="2889109" y="186612"/>
            <a:ext cx="7974922" cy="2734141"/>
          </a:xfrm>
          <a:prstGeom prst="cloudCallout">
            <a:avLst>
              <a:gd name="adj1" fmla="val -46428"/>
              <a:gd name="adj2" fmla="val 8099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schemeClr val="tx1"/>
                </a:solidFill>
              </a:rPr>
              <a:t>Vậy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thở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bằng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miệng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em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thấy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thế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nào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0984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Picture 5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787" y="-181530"/>
            <a:ext cx="7609404" cy="6635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Picture 6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416" y="839971"/>
            <a:ext cx="4238243" cy="623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Picture 7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1915" y="1956391"/>
            <a:ext cx="3801241" cy="49288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BCC07-20A3-4D84-85D8-33FC5D063D5A}"/>
              </a:ext>
            </a:extLst>
          </p:cNvPr>
          <p:cNvSpPr txBox="1"/>
          <p:nvPr/>
        </p:nvSpPr>
        <p:spPr>
          <a:xfrm>
            <a:off x="3030340" y="1669922"/>
            <a:ext cx="5499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B0F0"/>
                </a:solidFill>
              </a:rPr>
              <a:t>Vậy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các</a:t>
            </a:r>
            <a:r>
              <a:rPr lang="en-US" sz="3200" b="1" dirty="0">
                <a:solidFill>
                  <a:srgbClr val="00B0F0"/>
                </a:solidFill>
              </a:rPr>
              <a:t> con </a:t>
            </a:r>
            <a:r>
              <a:rPr lang="en-US" sz="3200" b="1" dirty="0" err="1">
                <a:solidFill>
                  <a:srgbClr val="00B0F0"/>
                </a:solidFill>
              </a:rPr>
              <a:t>cho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cô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biết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thở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bị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tịt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mũi</a:t>
            </a:r>
            <a:r>
              <a:rPr lang="en-US" sz="3200" b="1" dirty="0">
                <a:solidFill>
                  <a:srgbClr val="00B0F0"/>
                </a:solidFill>
              </a:rPr>
              <a:t> con </a:t>
            </a:r>
            <a:r>
              <a:rPr lang="en-US" sz="3200" b="1" dirty="0" err="1">
                <a:solidFill>
                  <a:srgbClr val="00B0F0"/>
                </a:solidFill>
              </a:rPr>
              <a:t>cảm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thấy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thế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nào</a:t>
            </a:r>
            <a:r>
              <a:rPr lang="en-US" sz="3200" b="1" dirty="0">
                <a:solidFill>
                  <a:srgbClr val="00B0F0"/>
                </a:solidFill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E0789-598C-43A5-99C7-482F2AE43465}"/>
              </a:ext>
            </a:extLst>
          </p:cNvPr>
          <p:cNvSpPr txBox="1"/>
          <p:nvPr/>
        </p:nvSpPr>
        <p:spPr>
          <a:xfrm>
            <a:off x="3043301" y="3403937"/>
            <a:ext cx="5499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B0F0"/>
                </a:solidFill>
              </a:rPr>
              <a:t>Thở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bằng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miệng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các</a:t>
            </a:r>
            <a:r>
              <a:rPr lang="en-US" sz="3200" b="1" dirty="0">
                <a:solidFill>
                  <a:srgbClr val="00B0F0"/>
                </a:solidFill>
              </a:rPr>
              <a:t> con </a:t>
            </a:r>
            <a:r>
              <a:rPr lang="en-US" sz="3200" b="1" dirty="0" err="1">
                <a:solidFill>
                  <a:srgbClr val="00B0F0"/>
                </a:solidFill>
              </a:rPr>
              <a:t>thấy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thế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nào</a:t>
            </a:r>
            <a:r>
              <a:rPr lang="en-US" sz="3200" b="1" dirty="0">
                <a:solidFill>
                  <a:srgbClr val="00B0F0"/>
                </a:solidFill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-74802"/>
            <a:ext cx="12203722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grpSp>
        <p:nvGrpSpPr>
          <p:cNvPr id="17" name="16"/>
          <p:cNvGrpSpPr/>
          <p:nvPr/>
        </p:nvGrpSpPr>
        <p:grpSpPr>
          <a:xfrm flipH="1">
            <a:off x="8091377" y="3116424"/>
            <a:ext cx="2777428" cy="3439266"/>
            <a:chOff x="9782175" y="3675063"/>
            <a:chExt cx="2058988" cy="2673350"/>
          </a:xfrm>
        </p:grpSpPr>
        <p:sp>
          <p:nvSpPr>
            <p:cNvPr id="19" name="Freeform 423"/>
            <p:cNvSpPr/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30 w 190"/>
                <a:gd name="T1" fmla="*/ 188 h 206"/>
                <a:gd name="T2" fmla="*/ 5 w 190"/>
                <a:gd name="T3" fmla="*/ 138 h 206"/>
                <a:gd name="T4" fmla="*/ 27 w 190"/>
                <a:gd name="T5" fmla="*/ 137 h 206"/>
                <a:gd name="T6" fmla="*/ 36 w 190"/>
                <a:gd name="T7" fmla="*/ 151 h 206"/>
                <a:gd name="T8" fmla="*/ 56 w 190"/>
                <a:gd name="T9" fmla="*/ 140 h 206"/>
                <a:gd name="T10" fmla="*/ 42 w 190"/>
                <a:gd name="T11" fmla="*/ 123 h 206"/>
                <a:gd name="T12" fmla="*/ 25 w 190"/>
                <a:gd name="T13" fmla="*/ 132 h 206"/>
                <a:gd name="T14" fmla="*/ 3 w 190"/>
                <a:gd name="T15" fmla="*/ 132 h 206"/>
                <a:gd name="T16" fmla="*/ 18 w 190"/>
                <a:gd name="T17" fmla="*/ 97 h 206"/>
                <a:gd name="T18" fmla="*/ 61 w 190"/>
                <a:gd name="T19" fmla="*/ 104 h 206"/>
                <a:gd name="T20" fmla="*/ 46 w 190"/>
                <a:gd name="T21" fmla="*/ 11 h 206"/>
                <a:gd name="T22" fmla="*/ 77 w 190"/>
                <a:gd name="T23" fmla="*/ 6 h 206"/>
                <a:gd name="T24" fmla="*/ 86 w 190"/>
                <a:gd name="T25" fmla="*/ 88 h 206"/>
                <a:gd name="T26" fmla="*/ 93 w 190"/>
                <a:gd name="T27" fmla="*/ 88 h 206"/>
                <a:gd name="T28" fmla="*/ 102 w 190"/>
                <a:gd name="T29" fmla="*/ 2 h 206"/>
                <a:gd name="T30" fmla="*/ 137 w 190"/>
                <a:gd name="T31" fmla="*/ 14 h 206"/>
                <a:gd name="T32" fmla="*/ 114 w 190"/>
                <a:gd name="T33" fmla="*/ 95 h 206"/>
                <a:gd name="T34" fmla="*/ 118 w 190"/>
                <a:gd name="T35" fmla="*/ 95 h 206"/>
                <a:gd name="T36" fmla="*/ 162 w 190"/>
                <a:gd name="T37" fmla="*/ 33 h 206"/>
                <a:gd name="T38" fmla="*/ 185 w 190"/>
                <a:gd name="T39" fmla="*/ 62 h 206"/>
                <a:gd name="T40" fmla="*/ 134 w 190"/>
                <a:gd name="T41" fmla="*/ 118 h 206"/>
                <a:gd name="T42" fmla="*/ 79 w 190"/>
                <a:gd name="T43" fmla="*/ 206 h 206"/>
                <a:gd name="T44" fmla="*/ 30 w 190"/>
                <a:gd name="T45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424"/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1 h 122"/>
                <a:gd name="T2" fmla="*/ 10 w 120"/>
                <a:gd name="T3" fmla="*/ 2 h 122"/>
                <a:gd name="T4" fmla="*/ 19 w 120"/>
                <a:gd name="T5" fmla="*/ 84 h 122"/>
                <a:gd name="T6" fmla="*/ 26 w 120"/>
                <a:gd name="T7" fmla="*/ 84 h 122"/>
                <a:gd name="T8" fmla="*/ 16 w 120"/>
                <a:gd name="T9" fmla="*/ 90 h 122"/>
                <a:gd name="T10" fmla="*/ 3 w 120"/>
                <a:gd name="T11" fmla="*/ 14 h 122"/>
                <a:gd name="T12" fmla="*/ 0 w 120"/>
                <a:gd name="T13" fmla="*/ 1 h 122"/>
                <a:gd name="T14" fmla="*/ 58 w 120"/>
                <a:gd name="T15" fmla="*/ 0 h 122"/>
                <a:gd name="T16" fmla="*/ 70 w 120"/>
                <a:gd name="T17" fmla="*/ 10 h 122"/>
                <a:gd name="T18" fmla="*/ 47 w 120"/>
                <a:gd name="T19" fmla="*/ 91 h 122"/>
                <a:gd name="T20" fmla="*/ 51 w 120"/>
                <a:gd name="T21" fmla="*/ 91 h 122"/>
                <a:gd name="T22" fmla="*/ 42 w 120"/>
                <a:gd name="T23" fmla="*/ 94 h 122"/>
                <a:gd name="T24" fmla="*/ 60 w 120"/>
                <a:gd name="T25" fmla="*/ 17 h 122"/>
                <a:gd name="T26" fmla="*/ 58 w 120"/>
                <a:gd name="T27" fmla="*/ 0 h 122"/>
                <a:gd name="T28" fmla="*/ 115 w 120"/>
                <a:gd name="T29" fmla="*/ 46 h 122"/>
                <a:gd name="T30" fmla="*/ 107 w 120"/>
                <a:gd name="T31" fmla="*/ 59 h 122"/>
                <a:gd name="T32" fmla="*/ 61 w 120"/>
                <a:gd name="T33" fmla="*/ 114 h 122"/>
                <a:gd name="T34" fmla="*/ 68 w 120"/>
                <a:gd name="T35" fmla="*/ 122 h 122"/>
                <a:gd name="T36" fmla="*/ 67 w 120"/>
                <a:gd name="T37" fmla="*/ 114 h 122"/>
                <a:gd name="T38" fmla="*/ 118 w 120"/>
                <a:gd name="T39" fmla="*/ 58 h 122"/>
                <a:gd name="T40" fmla="*/ 115 w 120"/>
                <a:gd name="T41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425"/>
            <p:cNvSpPr/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6 h 50"/>
                <a:gd name="T2" fmla="*/ 22 w 64"/>
                <a:gd name="T3" fmla="*/ 25 h 50"/>
                <a:gd name="T4" fmla="*/ 31 w 64"/>
                <a:gd name="T5" fmla="*/ 39 h 50"/>
                <a:gd name="T6" fmla="*/ 51 w 64"/>
                <a:gd name="T7" fmla="*/ 28 h 50"/>
                <a:gd name="T8" fmla="*/ 37 w 64"/>
                <a:gd name="T9" fmla="*/ 11 h 50"/>
                <a:gd name="T10" fmla="*/ 20 w 64"/>
                <a:gd name="T11" fmla="*/ 20 h 50"/>
                <a:gd name="T12" fmla="*/ 5 w 64"/>
                <a:gd name="T13" fmla="*/ 20 h 50"/>
                <a:gd name="T14" fmla="*/ 20 w 64"/>
                <a:gd name="T15" fmla="*/ 15 h 50"/>
                <a:gd name="T16" fmla="*/ 47 w 64"/>
                <a:gd name="T17" fmla="*/ 8 h 50"/>
                <a:gd name="T18" fmla="*/ 51 w 64"/>
                <a:gd name="T19" fmla="*/ 43 h 50"/>
                <a:gd name="T20" fmla="*/ 19 w 64"/>
                <a:gd name="T21" fmla="*/ 38 h 50"/>
                <a:gd name="T22" fmla="*/ 9 w 64"/>
                <a:gd name="T23" fmla="*/ 28 h 50"/>
                <a:gd name="T24" fmla="*/ 0 w 64"/>
                <a:gd name="T2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426"/>
            <p:cNvSpPr/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53 w 70"/>
                <a:gd name="T1" fmla="*/ 9 h 77"/>
                <a:gd name="T2" fmla="*/ 38 w 70"/>
                <a:gd name="T3" fmla="*/ 4 h 77"/>
                <a:gd name="T4" fmla="*/ 11 w 70"/>
                <a:gd name="T5" fmla="*/ 18 h 77"/>
                <a:gd name="T6" fmla="*/ 3 w 70"/>
                <a:gd name="T7" fmla="*/ 41 h 77"/>
                <a:gd name="T8" fmla="*/ 17 w 70"/>
                <a:gd name="T9" fmla="*/ 68 h 77"/>
                <a:gd name="T10" fmla="*/ 32 w 70"/>
                <a:gd name="T11" fmla="*/ 73 h 77"/>
                <a:gd name="T12" fmla="*/ 59 w 70"/>
                <a:gd name="T13" fmla="*/ 59 h 77"/>
                <a:gd name="T14" fmla="*/ 67 w 70"/>
                <a:gd name="T15" fmla="*/ 36 h 77"/>
                <a:gd name="T16" fmla="*/ 53 w 70"/>
                <a:gd name="T17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427"/>
            <p:cNvSpPr/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39 w 52"/>
                <a:gd name="T1" fmla="*/ 6 h 56"/>
                <a:gd name="T2" fmla="*/ 29 w 52"/>
                <a:gd name="T3" fmla="*/ 3 h 56"/>
                <a:gd name="T4" fmla="*/ 9 w 52"/>
                <a:gd name="T5" fmla="*/ 13 h 56"/>
                <a:gd name="T6" fmla="*/ 3 w 52"/>
                <a:gd name="T7" fmla="*/ 30 h 56"/>
                <a:gd name="T8" fmla="*/ 13 w 52"/>
                <a:gd name="T9" fmla="*/ 50 h 56"/>
                <a:gd name="T10" fmla="*/ 24 w 52"/>
                <a:gd name="T11" fmla="*/ 54 h 56"/>
                <a:gd name="T12" fmla="*/ 44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428"/>
            <p:cNvSpPr/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4 w 67"/>
                <a:gd name="T7" fmla="*/ 43 h 74"/>
                <a:gd name="T8" fmla="*/ 47 w 67"/>
                <a:gd name="T9" fmla="*/ 68 h 74"/>
                <a:gd name="T10" fmla="*/ 32 w 67"/>
                <a:gd name="T11" fmla="*/ 71 h 74"/>
                <a:gd name="T12" fmla="*/ 7 w 67"/>
                <a:gd name="T13" fmla="*/ 54 h 74"/>
                <a:gd name="T14" fmla="*/ 2 w 67"/>
                <a:gd name="T15" fmla="*/ 30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429"/>
            <p:cNvSpPr/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14 w 49"/>
                <a:gd name="T1" fmla="*/ 4 h 55"/>
                <a:gd name="T2" fmla="*/ 25 w 49"/>
                <a:gd name="T3" fmla="*/ 2 h 55"/>
                <a:gd name="T4" fmla="*/ 44 w 49"/>
                <a:gd name="T5" fmla="*/ 14 h 55"/>
                <a:gd name="T6" fmla="*/ 47 w 49"/>
                <a:gd name="T7" fmla="*/ 32 h 55"/>
                <a:gd name="T8" fmla="*/ 35 w 49"/>
                <a:gd name="T9" fmla="*/ 51 h 55"/>
                <a:gd name="T10" fmla="*/ 24 w 49"/>
                <a:gd name="T11" fmla="*/ 53 h 55"/>
                <a:gd name="T12" fmla="*/ 5 w 49"/>
                <a:gd name="T13" fmla="*/ 40 h 55"/>
                <a:gd name="T14" fmla="*/ 1 w 49"/>
                <a:gd name="T15" fmla="*/ 23 h 55"/>
                <a:gd name="T16" fmla="*/ 14 w 49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Rectangle 430"/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431"/>
            <p:cNvSpPr/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15 h 103"/>
                <a:gd name="T2" fmla="*/ 88 w 220"/>
                <a:gd name="T3" fmla="*/ 62 h 103"/>
                <a:gd name="T4" fmla="*/ 131 w 220"/>
                <a:gd name="T5" fmla="*/ 0 h 103"/>
                <a:gd name="T6" fmla="*/ 220 w 220"/>
                <a:gd name="T7" fmla="*/ 21 h 103"/>
                <a:gd name="T8" fmla="*/ 102 w 220"/>
                <a:gd name="T9" fmla="*/ 102 h 103"/>
                <a:gd name="T10" fmla="*/ 1 w 220"/>
                <a:gd name="T11" fmla="*/ 66 h 103"/>
                <a:gd name="T12" fmla="*/ 0 w 22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Rectangle 432"/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Rectangle 433"/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434"/>
            <p:cNvSpPr/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73 w 76"/>
                <a:gd name="T1" fmla="*/ 3 h 189"/>
                <a:gd name="T2" fmla="*/ 63 w 76"/>
                <a:gd name="T3" fmla="*/ 189 h 189"/>
                <a:gd name="T4" fmla="*/ 0 w 76"/>
                <a:gd name="T5" fmla="*/ 174 h 189"/>
                <a:gd name="T6" fmla="*/ 40 w 76"/>
                <a:gd name="T7" fmla="*/ 9 h 189"/>
                <a:gd name="T8" fmla="*/ 73 w 76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435"/>
            <p:cNvSpPr/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3 w 75"/>
                <a:gd name="T1" fmla="*/ 3 h 186"/>
                <a:gd name="T2" fmla="*/ 12 w 75"/>
                <a:gd name="T3" fmla="*/ 186 h 186"/>
                <a:gd name="T4" fmla="*/ 75 w 75"/>
                <a:gd name="T5" fmla="*/ 171 h 186"/>
                <a:gd name="T6" fmla="*/ 35 w 75"/>
                <a:gd name="T7" fmla="*/ 6 h 186"/>
                <a:gd name="T8" fmla="*/ 3 w 75"/>
                <a:gd name="T9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436"/>
            <p:cNvSpPr/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9 w 93"/>
                <a:gd name="T1" fmla="*/ 0 h 285"/>
                <a:gd name="T2" fmla="*/ 5 w 93"/>
                <a:gd name="T3" fmla="*/ 47 h 285"/>
                <a:gd name="T4" fmla="*/ 29 w 93"/>
                <a:gd name="T5" fmla="*/ 73 h 285"/>
                <a:gd name="T6" fmla="*/ 0 w 93"/>
                <a:gd name="T7" fmla="*/ 237 h 285"/>
                <a:gd name="T8" fmla="*/ 45 w 93"/>
                <a:gd name="T9" fmla="*/ 282 h 285"/>
                <a:gd name="T10" fmla="*/ 45 w 93"/>
                <a:gd name="T11" fmla="*/ 285 h 285"/>
                <a:gd name="T12" fmla="*/ 45 w 93"/>
                <a:gd name="T13" fmla="*/ 282 h 285"/>
                <a:gd name="T14" fmla="*/ 48 w 93"/>
                <a:gd name="T15" fmla="*/ 285 h 285"/>
                <a:gd name="T16" fmla="*/ 48 w 93"/>
                <a:gd name="T17" fmla="*/ 282 h 285"/>
                <a:gd name="T18" fmla="*/ 93 w 93"/>
                <a:gd name="T19" fmla="*/ 237 h 285"/>
                <a:gd name="T20" fmla="*/ 64 w 93"/>
                <a:gd name="T21" fmla="*/ 73 h 285"/>
                <a:gd name="T22" fmla="*/ 88 w 93"/>
                <a:gd name="T23" fmla="*/ 47 h 285"/>
                <a:gd name="T24" fmla="*/ 64 w 93"/>
                <a:gd name="T25" fmla="*/ 0 h 285"/>
                <a:gd name="T26" fmla="*/ 45 w 93"/>
                <a:gd name="T27" fmla="*/ 2 h 285"/>
                <a:gd name="T28" fmla="*/ 29 w 93"/>
                <a:gd name="T2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437"/>
            <p:cNvSpPr/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46 w 56"/>
                <a:gd name="T1" fmla="*/ 0 h 64"/>
                <a:gd name="T2" fmla="*/ 0 w 56"/>
                <a:gd name="T3" fmla="*/ 40 h 64"/>
                <a:gd name="T4" fmla="*/ 18 w 56"/>
                <a:gd name="T5" fmla="*/ 63 h 64"/>
                <a:gd name="T6" fmla="*/ 56 w 56"/>
                <a:gd name="T7" fmla="*/ 9 h 64"/>
                <a:gd name="T8" fmla="*/ 4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438"/>
            <p:cNvSpPr/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31 w 38"/>
                <a:gd name="T1" fmla="*/ 31 h 31"/>
                <a:gd name="T2" fmla="*/ 21 w 38"/>
                <a:gd name="T3" fmla="*/ 13 h 31"/>
                <a:gd name="T4" fmla="*/ 0 w 38"/>
                <a:gd name="T5" fmla="*/ 7 h 31"/>
                <a:gd name="T6" fmla="*/ 0 w 38"/>
                <a:gd name="T7" fmla="*/ 0 h 31"/>
                <a:gd name="T8" fmla="*/ 26 w 38"/>
                <a:gd name="T9" fmla="*/ 8 h 31"/>
                <a:gd name="T10" fmla="*/ 38 w 38"/>
                <a:gd name="T11" fmla="*/ 31 h 31"/>
                <a:gd name="T12" fmla="*/ 31 w 38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439"/>
            <p:cNvSpPr/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11 w 48"/>
                <a:gd name="T1" fmla="*/ 0 h 68"/>
                <a:gd name="T2" fmla="*/ 2 w 48"/>
                <a:gd name="T3" fmla="*/ 50 h 68"/>
                <a:gd name="T4" fmla="*/ 24 w 48"/>
                <a:gd name="T5" fmla="*/ 67 h 68"/>
                <a:gd name="T6" fmla="*/ 43 w 48"/>
                <a:gd name="T7" fmla="*/ 58 h 68"/>
                <a:gd name="T8" fmla="*/ 28 w 48"/>
                <a:gd name="T9" fmla="*/ 44 h 68"/>
                <a:gd name="T10" fmla="*/ 35 w 48"/>
                <a:gd name="T11" fmla="*/ 37 h 68"/>
                <a:gd name="T12" fmla="*/ 39 w 48"/>
                <a:gd name="T13" fmla="*/ 49 h 68"/>
                <a:gd name="T14" fmla="*/ 46 w 48"/>
                <a:gd name="T15" fmla="*/ 47 h 68"/>
                <a:gd name="T16" fmla="*/ 43 w 48"/>
                <a:gd name="T17" fmla="*/ 26 h 68"/>
                <a:gd name="T18" fmla="*/ 37 w 48"/>
                <a:gd name="T19" fmla="*/ 0 h 68"/>
                <a:gd name="T20" fmla="*/ 11 w 4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440"/>
            <p:cNvSpPr/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4 w 31"/>
                <a:gd name="T1" fmla="*/ 37 h 37"/>
                <a:gd name="T2" fmla="*/ 31 w 31"/>
                <a:gd name="T3" fmla="*/ 32 h 37"/>
                <a:gd name="T4" fmla="*/ 16 w 31"/>
                <a:gd name="T5" fmla="*/ 18 h 37"/>
                <a:gd name="T6" fmla="*/ 23 w 31"/>
                <a:gd name="T7" fmla="*/ 11 h 37"/>
                <a:gd name="T8" fmla="*/ 9 w 31"/>
                <a:gd name="T9" fmla="*/ 0 h 37"/>
                <a:gd name="T10" fmla="*/ 2 w 31"/>
                <a:gd name="T11" fmla="*/ 21 h 37"/>
                <a:gd name="T12" fmla="*/ 24 w 31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441"/>
            <p:cNvSpPr/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1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7 h 40"/>
                <a:gd name="T8" fmla="*/ 10 w 27"/>
                <a:gd name="T9" fmla="*/ 16 h 40"/>
                <a:gd name="T10" fmla="*/ 8 w 27"/>
                <a:gd name="T11" fmla="*/ 39 h 40"/>
                <a:gd name="T12" fmla="*/ 1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442"/>
            <p:cNvSpPr/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52 w 57"/>
                <a:gd name="T1" fmla="*/ 1 h 39"/>
                <a:gd name="T2" fmla="*/ 57 w 57"/>
                <a:gd name="T3" fmla="*/ 20 h 39"/>
                <a:gd name="T4" fmla="*/ 7 w 57"/>
                <a:gd name="T5" fmla="*/ 39 h 39"/>
                <a:gd name="T6" fmla="*/ 39 w 57"/>
                <a:gd name="T7" fmla="*/ 15 h 39"/>
                <a:gd name="T8" fmla="*/ 33 w 57"/>
                <a:gd name="T9" fmla="*/ 0 h 39"/>
                <a:gd name="T10" fmla="*/ 52 w 57"/>
                <a:gd name="T1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443"/>
            <p:cNvSpPr/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 w 53"/>
                <a:gd name="T1" fmla="*/ 2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8 h 30"/>
                <a:gd name="T10" fmla="*/ 13 w 53"/>
                <a:gd name="T11" fmla="*/ 0 h 30"/>
                <a:gd name="T12" fmla="*/ 21 w 53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444"/>
            <p:cNvSpPr/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4 h 114"/>
                <a:gd name="T2" fmla="*/ 20 w 46"/>
                <a:gd name="T3" fmla="*/ 114 h 114"/>
                <a:gd name="T4" fmla="*/ 46 w 46"/>
                <a:gd name="T5" fmla="*/ 114 h 114"/>
                <a:gd name="T6" fmla="*/ 42 w 46"/>
                <a:gd name="T7" fmla="*/ 0 h 114"/>
                <a:gd name="T8" fmla="*/ 0 w 46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445"/>
            <p:cNvSpPr/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10 w 56"/>
                <a:gd name="T1" fmla="*/ 0 h 64"/>
                <a:gd name="T2" fmla="*/ 56 w 56"/>
                <a:gd name="T3" fmla="*/ 40 h 64"/>
                <a:gd name="T4" fmla="*/ 38 w 56"/>
                <a:gd name="T5" fmla="*/ 63 h 64"/>
                <a:gd name="T6" fmla="*/ 0 w 56"/>
                <a:gd name="T7" fmla="*/ 9 h 64"/>
                <a:gd name="T8" fmla="*/ 10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446"/>
            <p:cNvSpPr/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9 w 291"/>
                <a:gd name="T1" fmla="*/ 18 h 275"/>
                <a:gd name="T2" fmla="*/ 32 w 291"/>
                <a:gd name="T3" fmla="*/ 227 h 275"/>
                <a:gd name="T4" fmla="*/ 243 w 291"/>
                <a:gd name="T5" fmla="*/ 240 h 275"/>
                <a:gd name="T6" fmla="*/ 291 w 291"/>
                <a:gd name="T7" fmla="*/ 35 h 275"/>
                <a:gd name="T8" fmla="*/ 169 w 291"/>
                <a:gd name="T9" fmla="*/ 8 h 275"/>
                <a:gd name="T10" fmla="*/ 169 w 291"/>
                <a:gd name="T11" fmla="*/ 2 h 275"/>
                <a:gd name="T12" fmla="*/ 151 w 291"/>
                <a:gd name="T13" fmla="*/ 4 h 275"/>
                <a:gd name="T14" fmla="*/ 134 w 291"/>
                <a:gd name="T15" fmla="*/ 0 h 275"/>
                <a:gd name="T16" fmla="*/ 133 w 291"/>
                <a:gd name="T17" fmla="*/ 6 h 275"/>
                <a:gd name="T18" fmla="*/ 9 w 291"/>
                <a:gd name="T19" fmla="*/ 1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447"/>
            <p:cNvSpPr/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4 w 268"/>
                <a:gd name="T5" fmla="*/ 62 h 156"/>
                <a:gd name="T6" fmla="*/ 266 w 268"/>
                <a:gd name="T7" fmla="*/ 156 h 156"/>
                <a:gd name="T8" fmla="*/ 267 w 268"/>
                <a:gd name="T9" fmla="*/ 38 h 156"/>
                <a:gd name="T10" fmla="*/ 268 w 268"/>
                <a:gd name="T11" fmla="*/ 17 h 156"/>
                <a:gd name="T12" fmla="*/ 237 w 268"/>
                <a:gd name="T13" fmla="*/ 11 h 156"/>
                <a:gd name="T14" fmla="*/ 140 w 268"/>
                <a:gd name="T15" fmla="*/ 34 h 156"/>
                <a:gd name="T16" fmla="*/ 46 w 268"/>
                <a:gd name="T17" fmla="*/ 0 h 156"/>
                <a:gd name="T18" fmla="*/ 14 w 268"/>
                <a:gd name="T19" fmla="*/ 3 h 156"/>
                <a:gd name="T20" fmla="*/ 12 w 268"/>
                <a:gd name="T21" fmla="*/ 23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448"/>
            <p:cNvSpPr/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16 w 337"/>
                <a:gd name="T1" fmla="*/ 227 h 245"/>
                <a:gd name="T2" fmla="*/ 27 w 337"/>
                <a:gd name="T3" fmla="*/ 229 h 245"/>
                <a:gd name="T4" fmla="*/ 56 w 337"/>
                <a:gd name="T5" fmla="*/ 130 h 245"/>
                <a:gd name="T6" fmla="*/ 123 w 337"/>
                <a:gd name="T7" fmla="*/ 136 h 245"/>
                <a:gd name="T8" fmla="*/ 204 w 337"/>
                <a:gd name="T9" fmla="*/ 141 h 245"/>
                <a:gd name="T10" fmla="*/ 272 w 337"/>
                <a:gd name="T11" fmla="*/ 143 h 245"/>
                <a:gd name="T12" fmla="*/ 288 w 337"/>
                <a:gd name="T13" fmla="*/ 245 h 245"/>
                <a:gd name="T14" fmla="*/ 300 w 337"/>
                <a:gd name="T15" fmla="*/ 244 h 245"/>
                <a:gd name="T16" fmla="*/ 328 w 337"/>
                <a:gd name="T17" fmla="*/ 129 h 245"/>
                <a:gd name="T18" fmla="*/ 2 w 337"/>
                <a:gd name="T19" fmla="*/ 110 h 245"/>
                <a:gd name="T20" fmla="*/ 16 w 337"/>
                <a:gd name="T21" fmla="*/ 22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449"/>
            <p:cNvSpPr/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99 w 103"/>
                <a:gd name="T1" fmla="*/ 15 h 52"/>
                <a:gd name="T2" fmla="*/ 0 w 103"/>
                <a:gd name="T3" fmla="*/ 0 h 52"/>
                <a:gd name="T4" fmla="*/ 18 w 103"/>
                <a:gd name="T5" fmla="*/ 44 h 52"/>
                <a:gd name="T6" fmla="*/ 88 w 103"/>
                <a:gd name="T7" fmla="*/ 39 h 52"/>
                <a:gd name="T8" fmla="*/ 99 w 103"/>
                <a:gd name="T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450"/>
            <p:cNvSpPr/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10 h 11"/>
                <a:gd name="T2" fmla="*/ 40 w 40"/>
                <a:gd name="T3" fmla="*/ 6 h 11"/>
                <a:gd name="T4" fmla="*/ 28 w 40"/>
                <a:gd name="T5" fmla="*/ 1 h 11"/>
                <a:gd name="T6" fmla="*/ 23 w 40"/>
                <a:gd name="T7" fmla="*/ 3 h 11"/>
                <a:gd name="T8" fmla="*/ 13 w 40"/>
                <a:gd name="T9" fmla="*/ 0 h 11"/>
                <a:gd name="T10" fmla="*/ 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451"/>
            <p:cNvSpPr/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99 w 100"/>
                <a:gd name="T1" fmla="*/ 15 h 28"/>
                <a:gd name="T2" fmla="*/ 0 w 100"/>
                <a:gd name="T3" fmla="*/ 0 h 28"/>
                <a:gd name="T4" fmla="*/ 3 w 100"/>
                <a:gd name="T5" fmla="*/ 21 h 28"/>
                <a:gd name="T6" fmla="*/ 33 w 100"/>
                <a:gd name="T7" fmla="*/ 26 h 28"/>
                <a:gd name="T8" fmla="*/ 99 w 100"/>
                <a:gd name="T9" fmla="*/ 24 h 28"/>
                <a:gd name="T10" fmla="*/ 99 w 100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452"/>
            <p:cNvSpPr/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51 w 55"/>
                <a:gd name="T1" fmla="*/ 58 h 58"/>
                <a:gd name="T2" fmla="*/ 0 w 55"/>
                <a:gd name="T3" fmla="*/ 49 h 58"/>
                <a:gd name="T4" fmla="*/ 15 w 55"/>
                <a:gd name="T5" fmla="*/ 5 h 58"/>
                <a:gd name="T6" fmla="*/ 52 w 55"/>
                <a:gd name="T7" fmla="*/ 19 h 58"/>
                <a:gd name="T8" fmla="*/ 51 w 55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453"/>
            <p:cNvSpPr/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6 w 34"/>
                <a:gd name="T1" fmla="*/ 38 h 38"/>
                <a:gd name="T2" fmla="*/ 3 w 34"/>
                <a:gd name="T3" fmla="*/ 35 h 38"/>
                <a:gd name="T4" fmla="*/ 0 w 34"/>
                <a:gd name="T5" fmla="*/ 21 h 38"/>
                <a:gd name="T6" fmla="*/ 18 w 34"/>
                <a:gd name="T7" fmla="*/ 0 h 38"/>
                <a:gd name="T8" fmla="*/ 33 w 34"/>
                <a:gd name="T9" fmla="*/ 23 h 38"/>
                <a:gd name="T10" fmla="*/ 26 w 3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454"/>
            <p:cNvSpPr/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1 h 84"/>
                <a:gd name="T2" fmla="*/ 148 w 172"/>
                <a:gd name="T3" fmla="*/ 84 h 84"/>
                <a:gd name="T4" fmla="*/ 99 w 172"/>
                <a:gd name="T5" fmla="*/ 36 h 84"/>
                <a:gd name="T6" fmla="*/ 0 w 172"/>
                <a:gd name="T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455"/>
            <p:cNvSpPr/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1 w 19"/>
                <a:gd name="T1" fmla="*/ 2 h 10"/>
                <a:gd name="T2" fmla="*/ 19 w 19"/>
                <a:gd name="T3" fmla="*/ 3 h 10"/>
                <a:gd name="T4" fmla="*/ 19 w 19"/>
                <a:gd name="T5" fmla="*/ 10 h 10"/>
                <a:gd name="T6" fmla="*/ 0 w 19"/>
                <a:gd name="T7" fmla="*/ 9 h 10"/>
                <a:gd name="T8" fmla="*/ 1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456"/>
            <p:cNvSpPr/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6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457"/>
            <p:cNvSpPr/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5 w 9"/>
                <a:gd name="T1" fmla="*/ 0 h 12"/>
                <a:gd name="T2" fmla="*/ 9 w 9"/>
                <a:gd name="T3" fmla="*/ 6 h 12"/>
                <a:gd name="T4" fmla="*/ 4 w 9"/>
                <a:gd name="T5" fmla="*/ 11 h 12"/>
                <a:gd name="T6" fmla="*/ 0 w 9"/>
                <a:gd name="T7" fmla="*/ 6 h 12"/>
                <a:gd name="T8" fmla="*/ 5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458"/>
            <p:cNvSpPr/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10 w 88"/>
                <a:gd name="T1" fmla="*/ 9 h 49"/>
                <a:gd name="T2" fmla="*/ 0 w 88"/>
                <a:gd name="T3" fmla="*/ 35 h 49"/>
                <a:gd name="T4" fmla="*/ 88 w 88"/>
                <a:gd name="T5" fmla="*/ 49 h 49"/>
                <a:gd name="T6" fmla="*/ 83 w 88"/>
                <a:gd name="T7" fmla="*/ 0 h 49"/>
                <a:gd name="T8" fmla="*/ 10 w 88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459"/>
            <p:cNvSpPr/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76 w 88"/>
                <a:gd name="T1" fmla="*/ 38 h 48"/>
                <a:gd name="T2" fmla="*/ 88 w 88"/>
                <a:gd name="T3" fmla="*/ 12 h 48"/>
                <a:gd name="T4" fmla="*/ 0 w 88"/>
                <a:gd name="T5" fmla="*/ 0 h 48"/>
                <a:gd name="T6" fmla="*/ 5 w 88"/>
                <a:gd name="T7" fmla="*/ 48 h 48"/>
                <a:gd name="T8" fmla="*/ 76 w 88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460"/>
            <p:cNvSpPr/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19 h 23"/>
                <a:gd name="T2" fmla="*/ 52 w 52"/>
                <a:gd name="T3" fmla="*/ 22 h 23"/>
                <a:gd name="T4" fmla="*/ 49 w 52"/>
                <a:gd name="T5" fmla="*/ 23 h 23"/>
                <a:gd name="T6" fmla="*/ 3 w 52"/>
                <a:gd name="T7" fmla="*/ 21 h 23"/>
                <a:gd name="T8" fmla="*/ 0 w 52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461"/>
            <p:cNvSpPr/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2 h 23"/>
                <a:gd name="T4" fmla="*/ 50 w 53"/>
                <a:gd name="T5" fmla="*/ 23 h 23"/>
                <a:gd name="T6" fmla="*/ 3 w 53"/>
                <a:gd name="T7" fmla="*/ 22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462"/>
            <p:cNvSpPr/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0 h 24"/>
                <a:gd name="T2" fmla="*/ 27 w 57"/>
                <a:gd name="T3" fmla="*/ 3 h 24"/>
                <a:gd name="T4" fmla="*/ 57 w 57"/>
                <a:gd name="T5" fmla="*/ 9 h 24"/>
                <a:gd name="T6" fmla="*/ 55 w 57"/>
                <a:gd name="T7" fmla="*/ 16 h 24"/>
                <a:gd name="T8" fmla="*/ 26 w 57"/>
                <a:gd name="T9" fmla="*/ 14 h 24"/>
                <a:gd name="T10" fmla="*/ 2 w 57"/>
                <a:gd name="T11" fmla="*/ 24 h 24"/>
                <a:gd name="T12" fmla="*/ 0 w 57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463"/>
            <p:cNvSpPr/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95 w 102"/>
                <a:gd name="T1" fmla="*/ 0 h 114"/>
                <a:gd name="T2" fmla="*/ 6 w 102"/>
                <a:gd name="T3" fmla="*/ 114 h 114"/>
                <a:gd name="T4" fmla="*/ 47 w 102"/>
                <a:gd name="T5" fmla="*/ 113 h 114"/>
                <a:gd name="T6" fmla="*/ 92 w 102"/>
                <a:gd name="T7" fmla="*/ 36 h 114"/>
                <a:gd name="T8" fmla="*/ 95 w 102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464"/>
            <p:cNvSpPr/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98 w 116"/>
                <a:gd name="T1" fmla="*/ 1 h 102"/>
                <a:gd name="T2" fmla="*/ 13 w 116"/>
                <a:gd name="T3" fmla="*/ 5 h 102"/>
                <a:gd name="T4" fmla="*/ 0 w 116"/>
                <a:gd name="T5" fmla="*/ 19 h 102"/>
                <a:gd name="T6" fmla="*/ 3 w 116"/>
                <a:gd name="T7" fmla="*/ 89 h 102"/>
                <a:gd name="T8" fmla="*/ 17 w 116"/>
                <a:gd name="T9" fmla="*/ 101 h 102"/>
                <a:gd name="T10" fmla="*/ 103 w 116"/>
                <a:gd name="T11" fmla="*/ 98 h 102"/>
                <a:gd name="T12" fmla="*/ 115 w 116"/>
                <a:gd name="T13" fmla="*/ 84 h 102"/>
                <a:gd name="T14" fmla="*/ 112 w 116"/>
                <a:gd name="T15" fmla="*/ 14 h 102"/>
                <a:gd name="T16" fmla="*/ 98 w 116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465"/>
            <p:cNvSpPr/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3 h 22"/>
                <a:gd name="T2" fmla="*/ 38 w 38"/>
                <a:gd name="T3" fmla="*/ 0 h 22"/>
                <a:gd name="T4" fmla="*/ 38 w 38"/>
                <a:gd name="T5" fmla="*/ 22 h 22"/>
                <a:gd name="T6" fmla="*/ 0 w 38"/>
                <a:gd name="T7" fmla="*/ 22 h 22"/>
                <a:gd name="T8" fmla="*/ 0 w 38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466"/>
            <p:cNvSpPr/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 h 21"/>
                <a:gd name="T2" fmla="*/ 38 w 41"/>
                <a:gd name="T3" fmla="*/ 0 h 21"/>
                <a:gd name="T4" fmla="*/ 41 w 41"/>
                <a:gd name="T5" fmla="*/ 21 h 21"/>
                <a:gd name="T6" fmla="*/ 3 w 41"/>
                <a:gd name="T7" fmla="*/ 21 h 21"/>
                <a:gd name="T8" fmla="*/ 0 w 4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467"/>
            <p:cNvSpPr/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49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468"/>
            <p:cNvSpPr/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46 w 49"/>
                <a:gd name="T1" fmla="*/ 4 h 114"/>
                <a:gd name="T2" fmla="*/ 26 w 49"/>
                <a:gd name="T3" fmla="*/ 114 h 114"/>
                <a:gd name="T4" fmla="*/ 0 w 49"/>
                <a:gd name="T5" fmla="*/ 114 h 114"/>
                <a:gd name="T6" fmla="*/ 4 w 49"/>
                <a:gd name="T7" fmla="*/ 0 h 114"/>
                <a:gd name="T8" fmla="*/ 46 w 49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469"/>
            <p:cNvSpPr/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 h 22"/>
                <a:gd name="T2" fmla="*/ 20 w 20"/>
                <a:gd name="T3" fmla="*/ 2 h 22"/>
                <a:gd name="T4" fmla="*/ 20 w 20"/>
                <a:gd name="T5" fmla="*/ 5 h 22"/>
                <a:gd name="T6" fmla="*/ 4 w 20"/>
                <a:gd name="T7" fmla="*/ 22 h 22"/>
                <a:gd name="T8" fmla="*/ 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71" name="文本框 7">
            <a:extLst>
              <a:ext uri="{FF2B5EF4-FFF2-40B4-BE49-F238E27FC236}">
                <a16:creationId xmlns:a16="http://schemas.microsoft.com/office/drawing/2014/main" id="{47CBE6FD-342E-48A9-B79E-885C0F0533AA}"/>
              </a:ext>
            </a:extLst>
          </p:cNvPr>
          <p:cNvSpPr txBox="1"/>
          <p:nvPr/>
        </p:nvSpPr>
        <p:spPr>
          <a:xfrm>
            <a:off x="1469068" y="2472075"/>
            <a:ext cx="84200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Thở đúng cách bằng mũi để phòng tránh các bệnh liên quan đến đường hô hấp.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准圆_GBK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6EC7C36-096A-498B-9CA5-03CC9CB1FC7A}"/>
              </a:ext>
            </a:extLst>
          </p:cNvPr>
          <p:cNvSpPr txBox="1"/>
          <p:nvPr/>
        </p:nvSpPr>
        <p:spPr>
          <a:xfrm>
            <a:off x="4371279" y="1644404"/>
            <a:ext cx="2615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luận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7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39ACA0B1-4C1B-419F-87A5-7148EE0445E0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781484F-583E-4238-A688-4E2B6C64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CC9FBAD-098D-413C-9491-02D1E67076EC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D8F0A903-C987-4FEE-954F-518FFEC1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10E0978-86F3-4310-869E-1886A2C3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734A63F-D534-4C49-90D0-061B929A5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9BCECA5-9D09-4671-B815-D959ABCBA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37053D9-B75B-43AD-807B-34641992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D03EA6B-70F8-4323-9088-FB515806A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4B1301C-EDA1-42E0-AACD-697E829F9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773E914-F6FC-4A9D-B8C2-44F1D4D78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3CBBF982-5B03-4DAC-A958-26E45BF01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511225D-CC47-468C-9536-9D52B7F60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B225E615-CD9A-406E-8B26-3B6D2CED1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AD232828-20E3-46E1-963C-4C6B5020F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8FDD0AA-89FB-43E5-B408-2EF3A3E6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6CB0DED9-971E-4F21-A4F4-470B57EB9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190015A2-1923-4B4E-9DD0-9667D722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94431E04-4786-45B4-9DCC-79782D8DB69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9" name="任意多边形 38">
                <a:extLst>
                  <a:ext uri="{FF2B5EF4-FFF2-40B4-BE49-F238E27FC236}">
                    <a16:creationId xmlns:a16="http://schemas.microsoft.com/office/drawing/2014/main" id="{74FBDC02-71B1-4765-8040-0A2BEBF44C10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sp>
            <p:nvSpPr>
              <p:cNvPr id="60" name="任意多边形 80">
                <a:extLst>
                  <a:ext uri="{FF2B5EF4-FFF2-40B4-BE49-F238E27FC236}">
                    <a16:creationId xmlns:a16="http://schemas.microsoft.com/office/drawing/2014/main" id="{E1148EA3-0B71-47F1-B7D9-9C9930D3E85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C0F0C14-1B7E-417A-A804-2911A8A2D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1DFEAD6B-B6FF-496E-BEC3-8A37115C0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35712FC8-C02A-4215-832B-80745FC20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B4E4E05A-F669-46AA-BC65-B7882BE68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CB560701-2C6B-4FE1-BE6F-A4ACB7A30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6C0EE6C-243B-4564-B2D6-D17BB1987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864FD83D-BFBD-4FB4-99D8-3EDFCD370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E2625E4E-2CD6-42F8-A537-31ABEAFE9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3" name="Picture 14" descr="icons.png">
            <a:extLst>
              <a:ext uri="{FF2B5EF4-FFF2-40B4-BE49-F238E27FC236}">
                <a16:creationId xmlns:a16="http://schemas.microsoft.com/office/drawing/2014/main" id="{A2005116-A876-4BAE-ABC7-DEB0ED727B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12" name="任意多边形 133">
            <a:extLst>
              <a:ext uri="{FF2B5EF4-FFF2-40B4-BE49-F238E27FC236}">
                <a16:creationId xmlns:a16="http://schemas.microsoft.com/office/drawing/2014/main" id="{D88536F3-8112-4C7D-85C5-C0233A1A9137}"/>
              </a:ext>
            </a:extLst>
          </p:cNvPr>
          <p:cNvSpPr/>
          <p:nvPr/>
        </p:nvSpPr>
        <p:spPr>
          <a:xfrm flipH="1">
            <a:off x="3832247" y="17417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cs typeface="Helvetica"/>
              <a:sym typeface="+mn-lt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C39E16F7-4026-4FBB-9785-458DF7E804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026547A-AC2B-415B-BCF8-D538F64D58C9}"/>
              </a:ext>
            </a:extLst>
          </p:cNvPr>
          <p:cNvSpPr/>
          <p:nvPr/>
        </p:nvSpPr>
        <p:spPr>
          <a:xfrm>
            <a:off x="4502814" y="2942356"/>
            <a:ext cx="4062331" cy="1015663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37BCB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37BCB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37BCB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37BCB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50CB559-5086-4428-930B-E58410513435}"/>
              </a:ext>
            </a:extLst>
          </p:cNvPr>
          <p:cNvGrpSpPr/>
          <p:nvPr/>
        </p:nvGrpSpPr>
        <p:grpSpPr>
          <a:xfrm>
            <a:off x="7934775" y="3726954"/>
            <a:ext cx="1158566" cy="826022"/>
            <a:chOff x="7444895" y="3056186"/>
            <a:chExt cx="1158566" cy="82602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4A6C837-ADD8-4781-AC5D-15ED2F36947E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5985A431-5345-44FF-B3DD-56201791E6C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D5835AE1-BDCA-4CAC-98F2-DA72516F7B1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84D5182F-9FF0-48B1-9F6F-8FFF909CA692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五角星 2">
                  <a:extLst>
                    <a:ext uri="{FF2B5EF4-FFF2-40B4-BE49-F238E27FC236}">
                      <a16:creationId xmlns:a16="http://schemas.microsoft.com/office/drawing/2014/main" id="{951FC8D7-4850-4EF7-8842-CAA3E417BBF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92D25D9D-B33A-4B97-B5A5-18AD217B625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</p:grp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DABB74A-814A-4F5C-A7F2-13E6BAAFF0B9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77AC282B-971F-48DF-B7C9-4968C02717CB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7A80381A-3615-4A37-9DDB-6D755D7FAE1E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A2F7F383-45FB-4124-96EB-E8A2DE642CA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B356B4FF-18E9-468A-ACED-9DB3BBACA0A2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D3FC318D-BAFA-4BA0-9C95-B16DC8A02B4D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64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19150" y="-647700"/>
            <a:ext cx="10156233" cy="70104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4081" y="3006461"/>
            <a:ext cx="9201552" cy="1915863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 defTabSz="913130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604020202020204" pitchFamily="34" charset="0"/>
                <a:cs typeface="Calibri" panose="020F0502020204030204" pitchFamily="34" charset="0"/>
              </a:rPr>
              <a:t>Ngoài các cách chăm sóc, bảo vệ cơ quan hô hấp như trên, em còn biết những cách bảo vệ cơ quan hô hấp nào?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15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4778C17-4B1F-448E-83BB-1F4C784C2892}"/>
              </a:ext>
            </a:extLst>
          </p:cNvPr>
          <p:cNvGrpSpPr/>
          <p:nvPr/>
        </p:nvGrpSpPr>
        <p:grpSpPr>
          <a:xfrm>
            <a:off x="41094" y="487584"/>
            <a:ext cx="11853332" cy="2988501"/>
            <a:chOff x="1084352" y="2377836"/>
            <a:chExt cx="5851292" cy="1743632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7B14CFDA-EBF4-4ABE-8779-7314643A5DB0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C707A57-1F94-4D82-979D-8961A519A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907454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41A8B29-656D-4734-A2CD-DBA0B0F614B4}"/>
              </a:ext>
            </a:extLst>
          </p:cNvPr>
          <p:cNvSpPr txBox="1"/>
          <p:nvPr/>
        </p:nvSpPr>
        <p:spPr>
          <a:xfrm>
            <a:off x="2074858" y="1288742"/>
            <a:ext cx="97253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Các việc nên làm để chăm sóc, bảo vệ cơ quan hô hấp là: Mặc ấm,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tập thể dục thường xuyên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đeo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bụi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bẩn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vi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26" name="组合 1">
            <a:extLst>
              <a:ext uri="{FF2B5EF4-FFF2-40B4-BE49-F238E27FC236}">
                <a16:creationId xmlns:a16="http://schemas.microsoft.com/office/drawing/2014/main" id="{D181E8C5-B17E-49E4-9800-778AE98E4791}"/>
              </a:ext>
            </a:extLst>
          </p:cNvPr>
          <p:cNvGrpSpPr/>
          <p:nvPr/>
        </p:nvGrpSpPr>
        <p:grpSpPr>
          <a:xfrm>
            <a:off x="41094" y="2918953"/>
            <a:ext cx="11853332" cy="2988501"/>
            <a:chOff x="1084352" y="2377836"/>
            <a:chExt cx="5851292" cy="1743632"/>
          </a:xfrm>
        </p:grpSpPr>
        <p:sp>
          <p:nvSpPr>
            <p:cNvPr id="27" name="矩形: 圆角 19">
              <a:extLst>
                <a:ext uri="{FF2B5EF4-FFF2-40B4-BE49-F238E27FC236}">
                  <a16:creationId xmlns:a16="http://schemas.microsoft.com/office/drawing/2014/main" id="{E413A3FF-45FD-4CA9-A2CD-EB5AB3E9085D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8" name="图片 2">
              <a:extLst>
                <a:ext uri="{FF2B5EF4-FFF2-40B4-BE49-F238E27FC236}">
                  <a16:creationId xmlns:a16="http://schemas.microsoft.com/office/drawing/2014/main" id="{165DD226-9237-438C-8A25-9F5E8BDEB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CEE337C-2A72-48E8-A0A2-E2C04F4D0C7D}"/>
              </a:ext>
            </a:extLst>
          </p:cNvPr>
          <p:cNvSpPr txBox="1"/>
          <p:nvPr/>
        </p:nvSpPr>
        <p:spPr>
          <a:xfrm>
            <a:off x="1970312" y="3564012"/>
            <a:ext cx="98298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Các việc không nên làm để chăm sóc, bảo vệ cơ quan hô hấp là: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ít khói thuốc lá, thò tay vào mũi, uống nước lạnh và nơi ở bừa bãi, ẩm mốc.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48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3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1" name="图片 40" descr="f840fcf99964247a73e0d4aba59271d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0690" y="3044190"/>
            <a:ext cx="2179320" cy="3258185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-1" y="1435799"/>
            <a:ext cx="8431619" cy="4232366"/>
          </a:xfrm>
          <a:prstGeom prst="cloudCallout">
            <a:avLst>
              <a:gd name="adj1" fmla="val 68287"/>
              <a:gd name="adj2" fmla="val -121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/>
              </a:rPr>
              <a:t>Hoạt động 3:</a:t>
            </a:r>
            <a:endParaRPr lang="en-US" sz="4000" b="1" dirty="0">
              <a:solidFill>
                <a:srgbClr val="FF0000"/>
              </a:solidFill>
              <a:latin typeface="Calibri"/>
            </a:endParaRPr>
          </a:p>
          <a:p>
            <a:pPr lvl="0" algn="ctr">
              <a:defRPr/>
            </a:pPr>
            <a:r>
              <a:rPr lang="vi-VN" sz="4000" b="1" dirty="0">
                <a:solidFill>
                  <a:srgbClr val="0070C0"/>
                </a:solidFill>
                <a:latin typeface="Calibri"/>
              </a:rPr>
              <a:t>Nguyên nhân và cách phòng bệnh về đường hô hấp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C2D4F-FFAD-4C38-9433-74BBA0A06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A54D7-FD1C-4095-A618-BD7DF36568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BA939-8C54-4329-8D7A-34F12CF54A04}"/>
              </a:ext>
            </a:extLst>
          </p:cNvPr>
          <p:cNvSpPr txBox="1"/>
          <p:nvPr/>
        </p:nvSpPr>
        <p:spPr>
          <a:xfrm>
            <a:off x="1828800" y="168414"/>
            <a:ext cx="818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Qua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B32888-AE97-4B37-B95A-E11D23896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917" y="974586"/>
            <a:ext cx="7438075" cy="5883414"/>
          </a:xfrm>
          <a:prstGeom prst="rect">
            <a:avLst/>
          </a:prstGeom>
        </p:spPr>
      </p:pic>
      <p:sp>
        <p:nvSpPr>
          <p:cNvPr id="29" name="Scroll: Vertical 28">
            <a:extLst>
              <a:ext uri="{FF2B5EF4-FFF2-40B4-BE49-F238E27FC236}">
                <a16:creationId xmlns:a16="http://schemas.microsoft.com/office/drawing/2014/main" id="{D0181476-A3A5-45A9-94EC-E59E0D91959C}"/>
              </a:ext>
            </a:extLst>
          </p:cNvPr>
          <p:cNvSpPr/>
          <p:nvPr/>
        </p:nvSpPr>
        <p:spPr>
          <a:xfrm>
            <a:off x="495300" y="1838325"/>
            <a:ext cx="1990725" cy="3086100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0" name="Scroll: Vertical 29">
            <a:extLst>
              <a:ext uri="{FF2B5EF4-FFF2-40B4-BE49-F238E27FC236}">
                <a16:creationId xmlns:a16="http://schemas.microsoft.com/office/drawing/2014/main" id="{01884DB1-B2AB-477D-8C34-E9FECDC15D0D}"/>
              </a:ext>
            </a:extLst>
          </p:cNvPr>
          <p:cNvSpPr/>
          <p:nvPr/>
        </p:nvSpPr>
        <p:spPr>
          <a:xfrm>
            <a:off x="10010775" y="1315844"/>
            <a:ext cx="1990725" cy="3608581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2" name="Scroll: Vertical 31">
            <a:extLst>
              <a:ext uri="{FF2B5EF4-FFF2-40B4-BE49-F238E27FC236}">
                <a16:creationId xmlns:a16="http://schemas.microsoft.com/office/drawing/2014/main" id="{6CE50D80-1B4A-443B-ACA9-27077846F08A}"/>
              </a:ext>
            </a:extLst>
          </p:cNvPr>
          <p:cNvSpPr/>
          <p:nvPr/>
        </p:nvSpPr>
        <p:spPr>
          <a:xfrm>
            <a:off x="9858374" y="1182618"/>
            <a:ext cx="2333626" cy="4397514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34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0" grpId="1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99032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05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09" y="986496"/>
            <a:ext cx="9137093" cy="84051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53FF9-6CF6-411D-860B-4FF8E1029D45}"/>
              </a:ext>
            </a:extLst>
          </p:cNvPr>
          <p:cNvSpPr txBox="1"/>
          <p:nvPr/>
        </p:nvSpPr>
        <p:spPr>
          <a:xfrm>
            <a:off x="2985976" y="3429000"/>
            <a:ext cx="6220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81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BA939-8C54-4329-8D7A-34F12CF54A04}"/>
              </a:ext>
            </a:extLst>
          </p:cNvPr>
          <p:cNvSpPr txBox="1"/>
          <p:nvPr/>
        </p:nvSpPr>
        <p:spPr>
          <a:xfrm>
            <a:off x="1828800" y="168414"/>
            <a:ext cx="818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B32888-AE97-4B37-B95A-E11D23896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917" y="974586"/>
            <a:ext cx="7438075" cy="5883414"/>
          </a:xfrm>
          <a:prstGeom prst="rect">
            <a:avLst/>
          </a:prstGeom>
        </p:spPr>
      </p:pic>
      <p:sp>
        <p:nvSpPr>
          <p:cNvPr id="29" name="Scroll: Vertical 28">
            <a:extLst>
              <a:ext uri="{FF2B5EF4-FFF2-40B4-BE49-F238E27FC236}">
                <a16:creationId xmlns:a16="http://schemas.microsoft.com/office/drawing/2014/main" id="{D0181476-A3A5-45A9-94EC-E59E0D91959C}"/>
              </a:ext>
            </a:extLst>
          </p:cNvPr>
          <p:cNvSpPr/>
          <p:nvPr/>
        </p:nvSpPr>
        <p:spPr>
          <a:xfrm>
            <a:off x="495300" y="1838325"/>
            <a:ext cx="1990725" cy="3086100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Minh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bệnh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D8B890CE-DDC3-4B9B-90A3-4A4BCBC4E083}"/>
              </a:ext>
            </a:extLst>
          </p:cNvPr>
          <p:cNvSpPr/>
          <p:nvPr/>
        </p:nvSpPr>
        <p:spPr>
          <a:xfrm>
            <a:off x="5998845" y="2571750"/>
            <a:ext cx="1043940" cy="61037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croll: Vertical 7">
            <a:extLst>
              <a:ext uri="{FF2B5EF4-FFF2-40B4-BE49-F238E27FC236}">
                <a16:creationId xmlns:a16="http://schemas.microsoft.com/office/drawing/2014/main" id="{D5002D19-961A-4350-AE1F-B259C2BA3A0B}"/>
              </a:ext>
            </a:extLst>
          </p:cNvPr>
          <p:cNvSpPr/>
          <p:nvPr/>
        </p:nvSpPr>
        <p:spPr>
          <a:xfrm>
            <a:off x="10010775" y="1577084"/>
            <a:ext cx="1990725" cy="3608581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1984B33-30CF-4A28-B937-4E2F1CFAB8E9}"/>
              </a:ext>
            </a:extLst>
          </p:cNvPr>
          <p:cNvSpPr/>
          <p:nvPr/>
        </p:nvSpPr>
        <p:spPr>
          <a:xfrm>
            <a:off x="7541895" y="2114550"/>
            <a:ext cx="1043940" cy="61037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D9260655-848F-4DD2-9480-A15D48F9C89D}"/>
              </a:ext>
            </a:extLst>
          </p:cNvPr>
          <p:cNvSpPr/>
          <p:nvPr/>
        </p:nvSpPr>
        <p:spPr>
          <a:xfrm>
            <a:off x="9624060" y="1177290"/>
            <a:ext cx="2567940" cy="4706124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6748FC2-CE65-4873-A8EF-1D3CE616C383}"/>
              </a:ext>
            </a:extLst>
          </p:cNvPr>
          <p:cNvSpPr/>
          <p:nvPr/>
        </p:nvSpPr>
        <p:spPr>
          <a:xfrm rot="2167839">
            <a:off x="5488686" y="872103"/>
            <a:ext cx="1043940" cy="61037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7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938384E1-B046-45B0-BBC7-D5EFDD9EF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8E0EC7B-DF45-4FF8-BC07-B6EBE1CE982E}"/>
              </a:ext>
            </a:extLst>
          </p:cNvPr>
          <p:cNvSpPr/>
          <p:nvPr/>
        </p:nvSpPr>
        <p:spPr>
          <a:xfrm>
            <a:off x="3169328" y="186612"/>
            <a:ext cx="8174947" cy="2734141"/>
          </a:xfrm>
          <a:prstGeom prst="cloudCallout">
            <a:avLst>
              <a:gd name="adj1" fmla="val -56784"/>
              <a:gd name="adj2" fmla="val 5995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chemeClr val="tx1"/>
                </a:solidFill>
              </a:rPr>
              <a:t>Em đã từng bị những bệnh gì liên quan đến đường hô hấp?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B2236529-0DE9-4630-B382-9B403EA7D0EA}"/>
              </a:ext>
            </a:extLst>
          </p:cNvPr>
          <p:cNvSpPr/>
          <p:nvPr/>
        </p:nvSpPr>
        <p:spPr>
          <a:xfrm>
            <a:off x="3169328" y="165091"/>
            <a:ext cx="7974922" cy="2734141"/>
          </a:xfrm>
          <a:prstGeom prst="cloudCallout">
            <a:avLst>
              <a:gd name="adj1" fmla="val -56784"/>
              <a:gd name="adj2" fmla="val 5995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Em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đã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gì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để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phòng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bệnh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hô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hấp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21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17951" y="1112532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674023" y="2625245"/>
            <a:ext cx="4101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 phòng bệnh đường hô hấp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415887" y="1230716"/>
            <a:ext cx="6776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vi-VN" sz="3200" dirty="0">
                <a:solidFill>
                  <a:srgbClr val="007E3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húng ta cần không nên ăn uống đồ lạnh, nên ăn uống đủ chất và giữ ấm cơ thể khi trời lạnh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64994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lang="vi-VN" sz="3200" dirty="0">
                <a:solidFill>
                  <a:srgbClr val="007E3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ên tránh xa các mầm bệnh và rửa tay, mũi họng thường xuyên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974811" y="2759633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FF0000"/>
                </a:solidFill>
              </a:rPr>
              <a:t>Hôm nay em được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nội dung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C6B81A-67E0-42F2-94D4-EE7516033F8B}"/>
              </a:ext>
            </a:extLst>
          </p:cNvPr>
          <p:cNvSpPr txBox="1"/>
          <p:nvPr/>
        </p:nvSpPr>
        <p:spPr>
          <a:xfrm rot="21280811">
            <a:off x="1202386" y="4174001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ý </a:t>
            </a:r>
            <a:r>
              <a:rPr lang="en-US" sz="3200" dirty="0" err="1">
                <a:solidFill>
                  <a:srgbClr val="FF0000"/>
                </a:solidFill>
              </a:rPr>
              <a:t>kiến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về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không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_1080p">
            <a:hlinkClick r:id="" action="ppaction://media"/>
            <a:extLst>
              <a:ext uri="{FF2B5EF4-FFF2-40B4-BE49-F238E27FC236}">
                <a16:creationId xmlns:a16="http://schemas.microsoft.com/office/drawing/2014/main" id="{DD913F73-C71E-4062-81CA-A9C7CA3A3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0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096358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041323" y="1919159"/>
            <a:ext cx="96293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altLang="zh-CN" sz="5400" b="1" dirty="0" err="1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Bài</a:t>
            </a:r>
            <a:r>
              <a:rPr lang="en-US" altLang="zh-CN" sz="5400" b="1" dirty="0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 24</a:t>
            </a:r>
          </a:p>
          <a:p>
            <a:pPr algn="ctr" defTabSz="914217"/>
            <a:r>
              <a:rPr lang="en-US" altLang="zh-CN" sz="5400" b="1" dirty="0" err="1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Chăm</a:t>
            </a:r>
            <a:r>
              <a:rPr lang="en-US" altLang="zh-CN" sz="5400" b="1" dirty="0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5400" b="1" dirty="0" err="1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sóc</a:t>
            </a:r>
            <a:r>
              <a:rPr lang="en-US" altLang="zh-CN" sz="5400" b="1" dirty="0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5400" b="1" dirty="0" err="1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bảo</a:t>
            </a:r>
            <a:r>
              <a:rPr lang="en-US" altLang="zh-CN" sz="5400" b="1" dirty="0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5400" b="1" dirty="0" err="1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vệ</a:t>
            </a:r>
            <a:r>
              <a:rPr lang="en-US" altLang="zh-CN" sz="5400" b="1" dirty="0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5400" b="1" dirty="0" err="1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cơ</a:t>
            </a:r>
            <a:r>
              <a:rPr lang="en-US" altLang="zh-CN" sz="5400" b="1" dirty="0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5400" b="1" dirty="0" err="1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quan</a:t>
            </a:r>
            <a:r>
              <a:rPr lang="en-US" altLang="zh-CN" sz="5400" b="1" dirty="0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5400" b="1" dirty="0" err="1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hô</a:t>
            </a:r>
            <a:r>
              <a:rPr lang="en-US" altLang="zh-CN" sz="5400" b="1" dirty="0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 </a:t>
            </a:r>
            <a:r>
              <a:rPr lang="en-US" altLang="zh-CN" sz="5400" b="1" dirty="0" err="1">
                <a:solidFill>
                  <a:srgbClr val="699E56"/>
                </a:solidFill>
                <a:latin typeface="+mj-lt"/>
                <a:ea typeface="华康标题宋W9(P)" panose="02020900000000000000" pitchFamily="18" charset="-122"/>
              </a:rPr>
              <a:t>hấp</a:t>
            </a:r>
            <a:endParaRPr lang="en-US" altLang="zh-CN" sz="5400" b="1" dirty="0">
              <a:solidFill>
                <a:srgbClr val="699E56"/>
              </a:solidFill>
              <a:latin typeface="+mj-lt"/>
              <a:ea typeface="华康标题宋W9(P)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39ACA0B1-4C1B-419F-87A5-7148EE0445E0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781484F-583E-4238-A688-4E2B6C64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CC9FBAD-098D-413C-9491-02D1E67076EC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D8F0A903-C987-4FEE-954F-518FFEC1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10E0978-86F3-4310-869E-1886A2C3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734A63F-D534-4C49-90D0-061B929A5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9BCECA5-9D09-4671-B815-D959ABCBA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37053D9-B75B-43AD-807B-34641992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D03EA6B-70F8-4323-9088-FB515806A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4B1301C-EDA1-42E0-AACD-697E829F9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773E914-F6FC-4A9D-B8C2-44F1D4D78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3CBBF982-5B03-4DAC-A958-26E45BF01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511225D-CC47-468C-9536-9D52B7F60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B225E615-CD9A-406E-8B26-3B6D2CED1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AD232828-20E3-46E1-963C-4C6B5020F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8FDD0AA-89FB-43E5-B408-2EF3A3E6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6CB0DED9-971E-4F21-A4F4-470B57EB9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190015A2-1923-4B4E-9DD0-9667D722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94431E04-4786-45B4-9DCC-79782D8DB69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9" name="任意多边形 38">
                <a:extLst>
                  <a:ext uri="{FF2B5EF4-FFF2-40B4-BE49-F238E27FC236}">
                    <a16:creationId xmlns:a16="http://schemas.microsoft.com/office/drawing/2014/main" id="{74FBDC02-71B1-4765-8040-0A2BEBF44C10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sp>
            <p:nvSpPr>
              <p:cNvPr id="60" name="任意多边形 80">
                <a:extLst>
                  <a:ext uri="{FF2B5EF4-FFF2-40B4-BE49-F238E27FC236}">
                    <a16:creationId xmlns:a16="http://schemas.microsoft.com/office/drawing/2014/main" id="{E1148EA3-0B71-47F1-B7D9-9C9930D3E85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C0F0C14-1B7E-417A-A804-2911A8A2D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1DFEAD6B-B6FF-496E-BEC3-8A37115C0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35712FC8-C02A-4215-832B-80745FC20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B4E4E05A-F669-46AA-BC65-B7882BE68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CB560701-2C6B-4FE1-BE6F-A4ACB7A30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6C0EE6C-243B-4564-B2D6-D17BB1987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864FD83D-BFBD-4FB4-99D8-3EDFCD370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E2625E4E-2CD6-42F8-A537-31ABEAFE9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3" name="Picture 14" descr="icons.png">
            <a:extLst>
              <a:ext uri="{FF2B5EF4-FFF2-40B4-BE49-F238E27FC236}">
                <a16:creationId xmlns:a16="http://schemas.microsoft.com/office/drawing/2014/main" id="{A2005116-A876-4BAE-ABC7-DEB0ED727B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12" name="任意多边形 133">
            <a:extLst>
              <a:ext uri="{FF2B5EF4-FFF2-40B4-BE49-F238E27FC236}">
                <a16:creationId xmlns:a16="http://schemas.microsoft.com/office/drawing/2014/main" id="{D88536F3-8112-4C7D-85C5-C0233A1A9137}"/>
              </a:ext>
            </a:extLst>
          </p:cNvPr>
          <p:cNvSpPr/>
          <p:nvPr/>
        </p:nvSpPr>
        <p:spPr>
          <a:xfrm flipH="1">
            <a:off x="3832247" y="17417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cs typeface="Helvetica"/>
              <a:sym typeface="+mn-lt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C39E16F7-4026-4FBB-9785-458DF7E804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026547A-AC2B-415B-BCF8-D538F64D58C9}"/>
              </a:ext>
            </a:extLst>
          </p:cNvPr>
          <p:cNvSpPr/>
          <p:nvPr/>
        </p:nvSpPr>
        <p:spPr>
          <a:xfrm>
            <a:off x="4582164" y="2942356"/>
            <a:ext cx="3903634" cy="1015663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37BCB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Khám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37BCB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37BCB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phá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37BCB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50CB559-5086-4428-930B-E58410513435}"/>
              </a:ext>
            </a:extLst>
          </p:cNvPr>
          <p:cNvGrpSpPr/>
          <p:nvPr/>
        </p:nvGrpSpPr>
        <p:grpSpPr>
          <a:xfrm>
            <a:off x="7934775" y="3726954"/>
            <a:ext cx="1158566" cy="826022"/>
            <a:chOff x="7444895" y="3056186"/>
            <a:chExt cx="1158566" cy="82602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4A6C837-ADD8-4781-AC5D-15ED2F36947E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5985A431-5345-44FF-B3DD-56201791E6C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D5835AE1-BDCA-4CAC-98F2-DA72516F7B1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84D5182F-9FF0-48B1-9F6F-8FFF909CA692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五角星 2">
                  <a:extLst>
                    <a:ext uri="{FF2B5EF4-FFF2-40B4-BE49-F238E27FC236}">
                      <a16:creationId xmlns:a16="http://schemas.microsoft.com/office/drawing/2014/main" id="{951FC8D7-4850-4EF7-8842-CAA3E417BBF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92D25D9D-B33A-4B97-B5A5-18AD217B625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</p:grp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DABB74A-814A-4F5C-A7F2-13E6BAAFF0B9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77AC282B-971F-48DF-B7C9-4968C02717CB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7A80381A-3615-4A37-9DDB-6D755D7FAE1E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A2F7F383-45FB-4124-96EB-E8A2DE642CA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B356B4FF-18E9-468A-ACED-9DB3BBACA0A2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D3FC318D-BAFA-4BA0-9C95-B16DC8A02B4D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cs typeface="Helvetic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263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3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1" name="图片 40" descr="f840fcf99964247a73e0d4aba59271d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0690" y="3044190"/>
            <a:ext cx="2179320" cy="3258185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-1" y="1435799"/>
            <a:ext cx="8431619" cy="4232366"/>
          </a:xfrm>
          <a:prstGeom prst="cloudCallout">
            <a:avLst>
              <a:gd name="adj1" fmla="val 68287"/>
              <a:gd name="adj2" fmla="val -121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/>
              </a:rPr>
              <a:t>Hoạt động 1: </a:t>
            </a:r>
            <a:endParaRPr lang="en-US" sz="4000" b="1" dirty="0">
              <a:solidFill>
                <a:srgbClr val="FF0000"/>
              </a:solidFill>
              <a:latin typeface="Calibri"/>
            </a:endParaRPr>
          </a:p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/>
              </a:rPr>
              <a:t>Cách chăm sóc, bảo vệ cơ quan hô hấp.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5" y="2027178"/>
            <a:ext cx="3817855" cy="3817855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2195660" y="474711"/>
            <a:ext cx="5887040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chemeClr val="accent4">
              <a:lumMod val="9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5279"/>
                </a:solidFill>
              </a:rPr>
              <a:t>Em đã bao giờ bị ho, sổ mũi hay viêm họng chưa?</a:t>
            </a:r>
            <a:endParaRPr lang="vi-VN" sz="3200" dirty="0">
              <a:solidFill>
                <a:srgbClr val="005279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3723588" y="2118284"/>
            <a:ext cx="6595621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6E4F2B"/>
                </a:solidFill>
              </a:rPr>
              <a:t>Khi bị em cảm thấy như thế nào?</a:t>
            </a:r>
            <a:endParaRPr lang="vi-VN" sz="3200" dirty="0">
              <a:solidFill>
                <a:srgbClr val="6E4F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DA0A53D6-CB9B-4F74-B1AE-BC36F8852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8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Nêu các cách bảo vệ chăm sóc cơ quan hô hấp, nêu tác dụng của việc làm đó?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C5B0981-D076-4AE7-9796-074BD3FDC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06" y="2208365"/>
            <a:ext cx="2994518" cy="297597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5D02C82-599D-4306-B578-2908CB720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3891" y="2297009"/>
            <a:ext cx="3077331" cy="292116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2C0E34C-4BE8-4A51-9A36-EBE5A961A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3338" y="2348419"/>
            <a:ext cx="2861645" cy="282519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B22460D-13E1-46F5-9142-30145B3E90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9259" y="2346916"/>
            <a:ext cx="2512741" cy="282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00" y="-36647"/>
            <a:ext cx="3622206" cy="1957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319138" y="3670893"/>
            <a:ext cx="1195268" cy="11225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36398" y="572918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339098" y="2745115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273173" y="4680912"/>
            <a:ext cx="1362754" cy="99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368326" y="3670892"/>
            <a:ext cx="1195268" cy="112253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34610" y="572437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243456" y="2581476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100828" y="4715637"/>
            <a:ext cx="1730264" cy="98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452519" y="3729565"/>
            <a:ext cx="1195268" cy="11225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722047" y="573281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387893" y="2581476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357581" y="4734397"/>
            <a:ext cx="1328786" cy="998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402605" y="3675695"/>
            <a:ext cx="1195268" cy="1122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723835" y="5761281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240283" y="2256807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6326756" y="4624581"/>
            <a:ext cx="1454769" cy="1054364"/>
          </a:xfrm>
          <a:prstGeom prst="rect">
            <a:avLst/>
          </a:prstGeom>
        </p:spPr>
      </p:pic>
      <p:pic>
        <p:nvPicPr>
          <p:cNvPr id="31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0"/>
            <a:ext cx="1725804" cy="1725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7131" y="382074"/>
            <a:ext cx="6870787" cy="1012024"/>
          </a:xfrm>
          <a:prstGeom prst="rect">
            <a:avLst/>
          </a:prstGeom>
        </p:spPr>
      </p:pic>
      <p:sp>
        <p:nvSpPr>
          <p:cNvPr id="21" name="Rounded Rectangle 20">
            <a:hlinkClick r:id="rId23" action="ppaction://hlinksldjump"/>
          </p:cNvPr>
          <p:cNvSpPr/>
          <p:nvPr/>
        </p:nvSpPr>
        <p:spPr>
          <a:xfrm>
            <a:off x="10542802" y="5674143"/>
            <a:ext cx="1297858" cy="51325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5D88C7FE-C7F9-4D21-80A1-E9BF78013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882B2423-A0BA-4732-8257-B8377186459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Subtitle 24">
            <a:extLst>
              <a:ext uri="{FF2B5EF4-FFF2-40B4-BE49-F238E27FC236}">
                <a16:creationId xmlns:a16="http://schemas.microsoft.com/office/drawing/2014/main" id="{BED567BC-C941-434F-9229-03100BD557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7E3A6F4F-81D9-497D-8932-288B5E8DB88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Subtitle 27">
            <a:extLst>
              <a:ext uri="{FF2B5EF4-FFF2-40B4-BE49-F238E27FC236}">
                <a16:creationId xmlns:a16="http://schemas.microsoft.com/office/drawing/2014/main" id="{A2A2F01F-130D-493B-9829-7A9CFDBA4E5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82EF19D1-4FA1-4EBD-A670-0B3B7A56868E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Subtitle 29">
            <a:extLst>
              <a:ext uri="{FF2B5EF4-FFF2-40B4-BE49-F238E27FC236}">
                <a16:creationId xmlns:a16="http://schemas.microsoft.com/office/drawing/2014/main" id="{DB99D4CE-CE38-44AD-9D45-922E28244BD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A5893CD4-1C06-4981-920B-FC477E40D73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Subtitle 32">
            <a:extLst>
              <a:ext uri="{FF2B5EF4-FFF2-40B4-BE49-F238E27FC236}">
                <a16:creationId xmlns:a16="http://schemas.microsoft.com/office/drawing/2014/main" id="{56A00EA5-3E6D-4D57-9A07-3A1AB60918FC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416FE6DE-3853-46AC-92B1-CE551EDB8EC4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Subtitle 34">
            <a:extLst>
              <a:ext uri="{FF2B5EF4-FFF2-40B4-BE49-F238E27FC236}">
                <a16:creationId xmlns:a16="http://schemas.microsoft.com/office/drawing/2014/main" id="{3BE6C296-8A3A-4CB6-8FFB-4A95B75CEB1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3B856DCE-C6C4-46AA-945E-EE8A9E44ACCF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Subtitle 36">
            <a:extLst>
              <a:ext uri="{FF2B5EF4-FFF2-40B4-BE49-F238E27FC236}">
                <a16:creationId xmlns:a16="http://schemas.microsoft.com/office/drawing/2014/main" id="{E8EF2E61-EFFE-4968-93C5-89BF55EC5592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774</Words>
  <Application>Microsoft Office PowerPoint</Application>
  <PresentationFormat>Widescreen</PresentationFormat>
  <Paragraphs>102</Paragraphs>
  <Slides>30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等线</vt:lpstr>
      <vt:lpstr>微软雅黑</vt:lpstr>
      <vt:lpstr>Antic</vt:lpstr>
      <vt:lpstr>Arial</vt:lpstr>
      <vt:lpstr>Arial-Rounded</vt:lpstr>
      <vt:lpstr>Calibri</vt:lpstr>
      <vt:lpstr>Calibri Light</vt:lpstr>
      <vt:lpstr>Coiny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Nêu các cách bảo vệ chăm sóc cơ quan hô hấp, nêu tác dụng của việc làm đó?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</cp:revision>
  <dcterms:created xsi:type="dcterms:W3CDTF">2022-03-14T15:29:46Z</dcterms:created>
  <dcterms:modified xsi:type="dcterms:W3CDTF">2022-03-14T15:34:23Z</dcterms:modified>
</cp:coreProperties>
</file>