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28.jpg" ContentType="image/jpeg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0" r:id="rId2"/>
    <p:sldId id="2007577175" r:id="rId3"/>
    <p:sldId id="2007577176" r:id="rId4"/>
    <p:sldId id="2007577177" r:id="rId5"/>
    <p:sldId id="2007577178" r:id="rId6"/>
    <p:sldId id="2007577179" r:id="rId7"/>
    <p:sldId id="2007577099" r:id="rId8"/>
    <p:sldId id="257" r:id="rId9"/>
    <p:sldId id="2007577137" r:id="rId10"/>
    <p:sldId id="307" r:id="rId11"/>
    <p:sldId id="260" r:id="rId12"/>
    <p:sldId id="2007577098" r:id="rId13"/>
    <p:sldId id="2007577180" r:id="rId14"/>
    <p:sldId id="263" r:id="rId15"/>
    <p:sldId id="2007577138" r:id="rId16"/>
    <p:sldId id="2007577097" r:id="rId17"/>
    <p:sldId id="2007577181" r:id="rId18"/>
    <p:sldId id="266" r:id="rId19"/>
    <p:sldId id="267" r:id="rId20"/>
    <p:sldId id="268" r:id="rId21"/>
    <p:sldId id="269" r:id="rId22"/>
    <p:sldId id="278" r:id="rId23"/>
    <p:sldId id="2007577170" r:id="rId24"/>
    <p:sldId id="487" r:id="rId25"/>
    <p:sldId id="20075771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AC99"/>
    <a:srgbClr val="00C49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2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C6E6A-DB56-479A-A9FA-63A3E6B6A5C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9FEA5-7E03-4ACE-9483-84424544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9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4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07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00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17127-7F1B-4047-92FF-83F5BAC8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2BD489-0C18-4FAF-98BA-2AE018E3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E723C-2DB9-46C3-8CD3-9B453CCA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239E2-9E63-4339-9F47-851B4B316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8FD4-6D14-4412-ADDA-6125DD06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85E5-427C-46F5-93B2-D504B5F1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418AC-BF84-4E58-94F0-30394C69A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D5460-0358-4FF1-9456-70CCF05E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E22EC-E68B-454C-8E20-CA7EAFD73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9ED4-9446-4832-BF6C-245EE444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7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F6E6F-1BE5-4DDB-8014-CB9FCBBCB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71D5E-377E-4C0E-87C0-61A04D8DD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10231-74C5-41DA-8301-40918EA6E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C37ED-32FB-4EDF-9843-67A124D0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092FC-8DC2-49B8-B42D-156F4D50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39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89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1" i="1" dirty="0" err="1">
                <a:solidFill>
                  <a:srgbClr val="FFFF00"/>
                </a:solidFill>
              </a:rPr>
              <a:t>Hương</a:t>
            </a:r>
            <a:r>
              <a:rPr lang="en-US" sz="1067" b="1" i="1" dirty="0">
                <a:solidFill>
                  <a:srgbClr val="FFFF00"/>
                </a:solidFill>
              </a:rPr>
              <a:t> </a:t>
            </a:r>
            <a:r>
              <a:rPr lang="en-US" sz="1067" b="1" i="1" dirty="0" err="1">
                <a:solidFill>
                  <a:srgbClr val="FFFF00"/>
                </a:solidFill>
              </a:rPr>
              <a:t>Thảo</a:t>
            </a:r>
            <a:r>
              <a:rPr lang="en-US" sz="1067" b="1" i="1" dirty="0">
                <a:solidFill>
                  <a:srgbClr val="FFFF00"/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9674666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739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26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71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FA2AF-AAA7-49B9-8936-DD78862B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658CF-4408-4C48-9F91-0E57F40A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6F203-EC76-4E88-B1AF-73D5C339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3E82-C231-4B88-B7F5-876204EF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67FD0-9B9C-45A0-9DFE-6B52A262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67284-8DE5-45B9-A869-4E2EAF234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8DFD7-85B0-459E-A907-3CD0F208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B3B5-0036-4942-B943-64FCB549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A8551-4829-4161-9C57-FCB4E469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57FB-D998-4B47-8ACD-46FCF277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7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37BBB-20FD-46D0-BD6A-01246B9F9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DC6CB-A6E9-4360-8D37-DE0270D2D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6CC8E-E654-4970-9AF9-0F73099C3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35D23-5D50-4CB7-BC65-9197420B2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C258B-EF21-46CC-9206-A8BDEE449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F4BCA-FB0A-41AC-8E77-CD21A596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60AA9-238E-4196-A090-B21AD42A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4D7C-7660-4F5D-850D-7FDF7F47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EDF3E-C499-42E5-BAC7-A363599F7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08371-3888-43E0-9C8C-A4DE027A8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1258E6-98DD-40E7-9514-4198C30C3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7AD46B-36D9-4445-BD53-A2E4EF9EB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986730-7905-4471-83D6-9CFB82441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3F3B3-13B6-41C9-A1AF-43F8A3AA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1D0C-A662-49E6-A2C6-B5E00741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A345B-8F21-4E25-9679-79F4938D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BA84-377C-434A-B815-F7BC0C33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6AA15-01AC-440E-BBEA-7E352FD9A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14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5DA903-4A31-4AB4-8AA8-4BF6F1B4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13A35E-6352-4D92-811B-EDD24E0FF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7E37F-C14E-4F6C-962A-FFEB1A67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E01AA-315B-4293-8534-376FC2AC1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5ECE9-4970-4C96-BF5E-A5B669ECA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F4816-7AEB-4345-85FF-329BE8FDC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C52E2-0272-4C9C-87F0-2E9CE1E2E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A5EBF-29FE-4077-90FA-204D9D4E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1CAF-E1F8-47EC-AB30-6BED74270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3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E189C-C7C9-426A-AC9E-3DD714B4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4B4AC-BD77-49F3-A087-B264C15AE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CD3B8-44ED-4D9D-BF47-4CA22B5BE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7E606-4512-48FA-BB0D-3F542213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A28EA0-CAFE-4A9F-B654-C6B3B0EA7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1CCA4-03E1-463A-AA21-9CE1BD3D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0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D264B-DE46-4BE6-997C-55474581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A6DB15-24E0-4047-8D09-B11F742F4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52045-0C4B-4D1E-B3C0-E716E9965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9A0B8-4BD3-4AF8-BD29-29A9E23B8D58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CFBE3-AF47-4D65-9DF1-23F4166F8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843D9-7EA4-4E0F-932A-483509B93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F6CB2-5F4F-4A2D-A7F2-1C6B796FD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0.png"/><Relationship Id="rId5" Type="http://schemas.openxmlformats.org/officeDocument/2006/relationships/tags" Target="../tags/tag5.xml"/><Relationship Id="rId10" Type="http://schemas.openxmlformats.org/officeDocument/2006/relationships/image" Target="../media/image2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12" Type="http://schemas.openxmlformats.org/officeDocument/2006/relationships/image" Target="../media/image19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72FB4E9E-A730-4F2D-A0A7-9CA4BBE02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16" name="矩形 16">
            <a:extLst>
              <a:ext uri="{FF2B5EF4-FFF2-40B4-BE49-F238E27FC236}">
                <a16:creationId xmlns:a16="http://schemas.microsoft.com/office/drawing/2014/main" id="{8E71AEA2-12F5-4BAA-A6AA-AA5E19B83304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9B0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8B3302-BEFC-40B2-9DEA-4076A6765A1E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07422" y="2116415"/>
            <a:ext cx="10782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NHỮNG CÁCH CHÀO ĐỘC ĐÁO</a:t>
            </a: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lang="vi-VN" sz="4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9296B-3885-4FBA-9468-B1DCBD42A6FD}"/>
              </a:ext>
            </a:extLst>
          </p:cNvPr>
          <p:cNvSpPr txBox="1"/>
          <p:nvPr/>
        </p:nvSpPr>
        <p:spPr>
          <a:xfrm>
            <a:off x="4092332" y="4815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CB7C34-BC71-4150-BD3C-EA403FE1D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6" y="492841"/>
            <a:ext cx="1256072" cy="12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35C83A-F197-4A8B-BAAD-1EFEFA94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48EA6A-8183-45B8-9691-368136F776CD}"/>
              </a:ext>
            </a:extLst>
          </p:cNvPr>
          <p:cNvSpPr/>
          <p:nvPr/>
        </p:nvSpPr>
        <p:spPr>
          <a:xfrm>
            <a:off x="840658" y="958645"/>
            <a:ext cx="10751574" cy="47784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717447" y="1865172"/>
            <a:ext cx="7911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1219170">
              <a:buFont typeface="Arial" panose="020B0604020202020204" pitchFamily="34" charset="0"/>
              <a:buChar char="•"/>
            </a:pPr>
            <a:r>
              <a:rPr lang="vi-VN" altLang="zh-CN" sz="3200" spc="-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tên phiên âm </a:t>
            </a:r>
            <a:r>
              <a:rPr lang="vi-VN" altLang="zh-CN" sz="3200" spc="-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ngoài</a:t>
            </a:r>
            <a:r>
              <a:rPr lang="en-US" altLang="zh-CN" sz="3200" spc="-20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Đọc rõ ràng VB thông tin ngắn.</a:t>
            </a:r>
            <a:endParaRPr kumimoji="0" lang="zh-CN" alt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717447" y="3315819"/>
            <a:ext cx="7227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defTabSz="1219170">
              <a:buFont typeface="Arial" panose="020B0604020202020204" pitchFamily="34" charset="0"/>
              <a:buChar char="•"/>
            </a:pPr>
            <a:r>
              <a:rPr lang="vi-VN" altLang="zh-CN" sz="3200" spc="-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 được cách chào hỏi của người dân một số nước trên thế giới.</a:t>
            </a:r>
            <a:endParaRPr kumimoji="0" lang="zh-CN" altLang="en-US" sz="3200" b="0" i="0" u="none" strike="noStrike" kern="1200" cap="none" spc="-20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0658" y="1120877"/>
            <a:ext cx="2568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altLang="zh-CN" sz="6000" i="0" u="none" strike="noStrike" kern="1200" normalizeH="0" noProof="0"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CẦU CẦN ĐẠT</a:t>
            </a:r>
            <a:endParaRPr kumimoji="0" lang="zh-CN" altLang="en-US" sz="6000" i="0" u="none" strike="noStrike" kern="1200" normalizeH="0" baseline="0" noProof="0" dirty="0"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68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8" y="-77489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176979" y="1029153"/>
            <a:ext cx="118380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Trên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Còn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3085A84-06D5-4BBF-A558-8E49DFCB074A}"/>
              </a:ext>
            </a:extLst>
          </p:cNvPr>
          <p:cNvSpPr/>
          <p:nvPr/>
        </p:nvSpPr>
        <p:spPr>
          <a:xfrm>
            <a:off x="-365979" y="0"/>
            <a:ext cx="2721429" cy="584776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73186" y="-18837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7173" grpId="0" animBg="1"/>
      <p:bldP spid="7173" grpId="1" animBg="1"/>
      <p:bldP spid="35" grpId="0" animBg="1"/>
      <p:bldP spid="36" grpId="0" animBg="1"/>
      <p:bldP spid="36" grpId="1" animBg="1"/>
      <p:bldP spid="39" grpId="0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AB0DF1E-0A2C-49CA-81EB-7583D67CB63B}"/>
              </a:ext>
            </a:extLst>
          </p:cNvPr>
          <p:cNvSpPr txBox="1"/>
          <p:nvPr/>
        </p:nvSpPr>
        <p:spPr>
          <a:xfrm>
            <a:off x="176979" y="1029153"/>
            <a:ext cx="118380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Trên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Còn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C7DE2-C0B1-4E48-AC9B-7B1664823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1" y="1112380"/>
            <a:ext cx="428900" cy="40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04F709-AAEE-49BB-9A6D-5860C4B00E6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1" y="2618119"/>
            <a:ext cx="430487" cy="4304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E1619-3A95-4A6D-A0B0-04751179D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0" y="5495976"/>
            <a:ext cx="430486" cy="4304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36D918-6117-4DE0-907A-31E744E776FF}"/>
              </a:ext>
            </a:extLst>
          </p:cNvPr>
          <p:cNvSpPr txBox="1"/>
          <p:nvPr/>
        </p:nvSpPr>
        <p:spPr>
          <a:xfrm>
            <a:off x="2947929" y="-154979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9611B6E-3CB9-479E-8017-0E8BDE3C64BA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có mấy đoạn?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: Rounded Corners 15">
            <a:hlinkClick r:id="rId6" action="ppaction://hlinksldjump"/>
            <a:extLst>
              <a:ext uri="{FF2B5EF4-FFF2-40B4-BE49-F238E27FC236}">
                <a16:creationId xmlns:a16="http://schemas.microsoft.com/office/drawing/2014/main" id="{A176574E-A442-444B-B174-F1039C8F1DD1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112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258438" y="-245217"/>
            <a:ext cx="5365827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997564" y="1941321"/>
            <a:ext cx="10389124" cy="16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tay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vi-VN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0FEEC98-2D49-4526-9649-76EE9DB3770C}"/>
              </a:ext>
            </a:extLst>
          </p:cNvPr>
          <p:cNvSpPr txBox="1"/>
          <p:nvPr/>
        </p:nvSpPr>
        <p:spPr>
          <a:xfrm>
            <a:off x="176979" y="1029153"/>
            <a:ext cx="118380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Trên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Di-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Dim-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Còn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C45549-CC3F-4139-B99C-9F522941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1" y="1112380"/>
            <a:ext cx="428900" cy="405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51DFCF-182D-4D96-A238-B278AF1C34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4" y="1972496"/>
            <a:ext cx="430487" cy="4304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2A7D13-F998-488F-80F3-324046FD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4" y="4474609"/>
            <a:ext cx="430486" cy="4304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8F8E59-64D3-4E2A-A759-FDBE0A353F73}"/>
              </a:ext>
            </a:extLst>
          </p:cNvPr>
          <p:cNvSpPr txBox="1"/>
          <p:nvPr/>
        </p:nvSpPr>
        <p:spPr>
          <a:xfrm>
            <a:off x="2505478" y="-77489"/>
            <a:ext cx="718104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ĐÁO</a:t>
            </a:r>
          </a:p>
        </p:txBody>
      </p:sp>
      <p:sp>
        <p:nvSpPr>
          <p:cNvPr id="18" name="Rectangle: Rounded Corners 17">
            <a:hlinkClick r:id="rId6" action="ppaction://hlinksldjump"/>
            <a:extLst>
              <a:ext uri="{FF2B5EF4-FFF2-40B4-BE49-F238E27FC236}">
                <a16:creationId xmlns:a16="http://schemas.microsoft.com/office/drawing/2014/main" id="{7FC08159-5C3F-4D0B-94EE-936911015E01}"/>
              </a:ext>
            </a:extLst>
          </p:cNvPr>
          <p:cNvSpPr/>
          <p:nvPr/>
        </p:nvSpPr>
        <p:spPr>
          <a:xfrm>
            <a:off x="-15493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nối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18973C3-9D1B-4BD8-B34F-ED74A22DD2E4}"/>
              </a:ext>
            </a:extLst>
          </p:cNvPr>
          <p:cNvSpPr/>
          <p:nvPr/>
        </p:nvSpPr>
        <p:spPr>
          <a:xfrm>
            <a:off x="1516247" y="5628367"/>
            <a:ext cx="9159506" cy="803642"/>
          </a:xfrm>
          <a:prstGeom prst="roundRect">
            <a:avLst>
              <a:gd name="adj" fmla="val 4603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C72176-5677-425E-8A14-6365D3CD7E14}"/>
              </a:ext>
            </a:extLst>
          </p:cNvPr>
          <p:cNvSpPr/>
          <p:nvPr/>
        </p:nvSpPr>
        <p:spPr>
          <a:xfrm>
            <a:off x="2272667" y="5628367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Di-lân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28293E-DAC2-4822-B917-A147CAF4C21E}"/>
              </a:ext>
            </a:extLst>
          </p:cNvPr>
          <p:cNvSpPr/>
          <p:nvPr/>
        </p:nvSpPr>
        <p:spPr>
          <a:xfrm>
            <a:off x="2272667" y="5628367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D447A7-4C31-4C91-8051-EEFD732F7EFB}"/>
              </a:ext>
            </a:extLst>
          </p:cNvPr>
          <p:cNvSpPr/>
          <p:nvPr/>
        </p:nvSpPr>
        <p:spPr>
          <a:xfrm>
            <a:off x="2272667" y="5614669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1FF1F2-40CA-4193-BF45-70A1402AB94A}"/>
              </a:ext>
            </a:extLst>
          </p:cNvPr>
          <p:cNvSpPr txBox="1"/>
          <p:nvPr/>
        </p:nvSpPr>
        <p:spPr>
          <a:xfrm>
            <a:off x="4233151" y="5613678"/>
            <a:ext cx="576655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E3ABD3-C664-4A09-BE97-4B2ADC8381EB}"/>
              </a:ext>
            </a:extLst>
          </p:cNvPr>
          <p:cNvSpPr txBox="1"/>
          <p:nvPr/>
        </p:nvSpPr>
        <p:spPr>
          <a:xfrm>
            <a:off x="3683923" y="5607325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Á.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E43F9D-65DC-4DC4-8CBF-5E22523E0797}"/>
              </a:ext>
            </a:extLst>
          </p:cNvPr>
          <p:cNvSpPr txBox="1"/>
          <p:nvPr/>
        </p:nvSpPr>
        <p:spPr>
          <a:xfrm>
            <a:off x="3402237" y="5621023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5DAC8F-EA28-4C8F-8AC2-7385B2C39BD9}"/>
              </a:ext>
            </a:extLst>
          </p:cNvPr>
          <p:cNvSpPr/>
          <p:nvPr/>
        </p:nvSpPr>
        <p:spPr>
          <a:xfrm>
            <a:off x="2272667" y="5613678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BA2AC2-99FB-4F44-AF35-AEB5C4737A0D}"/>
              </a:ext>
            </a:extLst>
          </p:cNvPr>
          <p:cNvSpPr txBox="1"/>
          <p:nvPr/>
        </p:nvSpPr>
        <p:spPr>
          <a:xfrm>
            <a:off x="4873321" y="5593627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Phi.</a:t>
            </a:r>
          </a:p>
        </p:txBody>
      </p:sp>
      <p:pic>
        <p:nvPicPr>
          <p:cNvPr id="2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576F8672-EC09-4C9C-B4C5-1EE893ADD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567090" y="5430358"/>
            <a:ext cx="865239" cy="10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325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0CC8C1-7AB1-4032-93DA-361C014F5BFD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5F043E-1752-4524-9B7E-231311AEDCC7}"/>
              </a:ext>
            </a:extLst>
          </p:cNvPr>
          <p:cNvSpPr/>
          <p:nvPr/>
        </p:nvSpPr>
        <p:spPr>
          <a:xfrm>
            <a:off x="0" y="0"/>
            <a:ext cx="3629891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toàn 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A0D4E-A922-43B5-AB3C-FE2AAACE1F17}"/>
              </a:ext>
            </a:extLst>
          </p:cNvPr>
          <p:cNvSpPr txBox="1"/>
          <p:nvPr/>
        </p:nvSpPr>
        <p:spPr>
          <a:xfrm>
            <a:off x="176979" y="1029153"/>
            <a:ext cx="118380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Trên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Còn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i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BF32B4-3892-45D8-9887-9AA7B2BE8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1" y="1112380"/>
            <a:ext cx="428900" cy="405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4AC926-9799-4212-B164-C824E080DD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1" y="2618119"/>
            <a:ext cx="430487" cy="4304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9D3B6D-3954-4DAE-AB45-F1256BB55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50" y="5495976"/>
            <a:ext cx="430486" cy="4304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BA9F79-D4B2-439C-A0EF-49D238129C41}"/>
              </a:ext>
            </a:extLst>
          </p:cNvPr>
          <p:cNvSpPr txBox="1"/>
          <p:nvPr/>
        </p:nvSpPr>
        <p:spPr>
          <a:xfrm>
            <a:off x="2947929" y="-154979"/>
            <a:ext cx="718104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8FB868-E009-485C-A008-CC2090D36B11}"/>
              </a:ext>
            </a:extLst>
          </p:cNvPr>
          <p:cNvSpPr txBox="1"/>
          <p:nvPr/>
        </p:nvSpPr>
        <p:spPr>
          <a:xfrm>
            <a:off x="1264059" y="2570425"/>
            <a:ext cx="96638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Trên thế giới có những cách chào phổ biến như bắt tay, vẫy tay và  cúi chào. Ngoài ra, người ta còn có những cách chào nhau rất đặc biệt.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ABFB5-00B9-4455-89D2-713EF18A7EAA}"/>
              </a:ext>
            </a:extLst>
          </p:cNvPr>
          <p:cNvSpPr txBox="1"/>
          <p:nvPr/>
        </p:nvSpPr>
        <p:spPr>
          <a:xfrm>
            <a:off x="885265" y="1337687"/>
            <a:ext cx="1096895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DCE05-C34C-4B08-9BFB-2E7BE4ED971E}"/>
              </a:ext>
            </a:extLst>
          </p:cNvPr>
          <p:cNvSpPr txBox="1"/>
          <p:nvPr/>
        </p:nvSpPr>
        <p:spPr>
          <a:xfrm>
            <a:off x="885265" y="4374004"/>
            <a:ext cx="1045624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phổ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BD354B-0927-4F4E-960C-636A1A7E8805}"/>
              </a:ext>
            </a:extLst>
          </p:cNvPr>
          <p:cNvGrpSpPr/>
          <p:nvPr/>
        </p:nvGrpSpPr>
        <p:grpSpPr>
          <a:xfrm>
            <a:off x="-235477" y="-150742"/>
            <a:ext cx="3661645" cy="797845"/>
            <a:chOff x="-235477" y="-239233"/>
            <a:chExt cx="3661645" cy="7978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73CD28F-7BB4-4AB5-9E43-54D554263DE4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41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ED0536DA-58C5-441B-97A4-A3DCF4AF9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2809020-90A1-43B2-92DB-6B9CFF3BD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338" y="2570425"/>
            <a:ext cx="428900" cy="4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94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065012" y="809561"/>
            <a:ext cx="11197043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trán     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388943" y="1986822"/>
            <a:ext cx="471948" cy="4965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8CE3AC-3097-4E80-91E4-6FEB555890D6}"/>
              </a:ext>
            </a:extLst>
          </p:cNvPr>
          <p:cNvGrpSpPr/>
          <p:nvPr/>
        </p:nvGrpSpPr>
        <p:grpSpPr>
          <a:xfrm>
            <a:off x="-235477" y="-150742"/>
            <a:ext cx="3661645" cy="797845"/>
            <a:chOff x="-235477" y="-239233"/>
            <a:chExt cx="3661645" cy="79784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AE5DBC8-28C7-4DC6-A6AC-C2131047757D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41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DBC639A8-A9AB-4DFA-8E63-64EFA2DA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FBAE86E-F9F1-484B-90C6-C67319C1F2E3}"/>
              </a:ext>
            </a:extLst>
          </p:cNvPr>
          <p:cNvSpPr txBox="1"/>
          <p:nvPr/>
        </p:nvSpPr>
        <p:spPr>
          <a:xfrm>
            <a:off x="802893" y="3035756"/>
            <a:ext cx="105862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tay,… Mỗi cách chào thể hiện một nét riêng trong giao tiếp của người dân ở từng nước.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C75E60-00EA-48A0-83E7-D29042C3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40" y="3035756"/>
            <a:ext cx="430487" cy="4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106922" y="762638"/>
            <a:ext cx="1091565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1866110" y="5174862"/>
            <a:ext cx="6259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404144"/>
              </p:ext>
            </p:extLst>
          </p:nvPr>
        </p:nvGraphicFramePr>
        <p:xfrm>
          <a:off x="266700" y="1614864"/>
          <a:ext cx="4461863" cy="265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</a:rPr>
                        <a:t>A</a:t>
                      </a:r>
                      <a:endParaRPr lang="en-US" sz="32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-ê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555027"/>
              </p:ext>
            </p:extLst>
          </p:nvPr>
        </p:nvGraphicFramePr>
        <p:xfrm>
          <a:off x="6297408" y="1645344"/>
          <a:ext cx="5725164" cy="2590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25164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B</a:t>
                      </a:r>
                      <a:endParaRPr lang="en-US" sz="28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728563" y="2385977"/>
            <a:ext cx="1568845" cy="554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728563" y="2385977"/>
            <a:ext cx="1568845" cy="5547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728563" y="3453072"/>
            <a:ext cx="1568845" cy="5692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698127" y="3453072"/>
            <a:ext cx="1599281" cy="6601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14611" y="4573405"/>
            <a:ext cx="2826563" cy="1757506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733" y="5174862"/>
            <a:ext cx="2158785" cy="17503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2757912-A804-40F0-A258-AB59C5EA8BD3}"/>
              </a:ext>
            </a:extLst>
          </p:cNvPr>
          <p:cNvGrpSpPr/>
          <p:nvPr/>
        </p:nvGrpSpPr>
        <p:grpSpPr>
          <a:xfrm>
            <a:off x="-235477" y="-239233"/>
            <a:ext cx="3661645" cy="797845"/>
            <a:chOff x="-235477" y="-239233"/>
            <a:chExt cx="3661645" cy="79784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FAC4BFA-EED8-4DB7-BE02-57D2FCB07990}"/>
                </a:ext>
              </a:extLst>
            </p:cNvPr>
            <p:cNvSpPr/>
            <p:nvPr/>
          </p:nvSpPr>
          <p:spPr>
            <a:xfrm>
              <a:off x="-235477" y="-51469"/>
              <a:ext cx="3262723" cy="584775"/>
            </a:xfrm>
            <a:prstGeom prst="roundRect">
              <a:avLst>
                <a:gd name="adj" fmla="val 50000"/>
              </a:avLst>
            </a:prstGeom>
            <a:solidFill>
              <a:srgbClr val="41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8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câu hỏi</a:t>
              </a:r>
              <a:endPara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图片 14">
              <a:extLst>
                <a:ext uri="{FF2B5EF4-FFF2-40B4-BE49-F238E27FC236}">
                  <a16:creationId xmlns:a16="http://schemas.microsoft.com/office/drawing/2014/main" id="{21C775A3-7DF8-4CA0-A2C0-7F0A8968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8323" y="-239233"/>
              <a:ext cx="797845" cy="797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BF24B2-BFC2-45D5-A0ED-38DC39709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12" y="-23681"/>
            <a:ext cx="12202423" cy="6905362"/>
          </a:xfrm>
          <a:prstGeom prst="rect">
            <a:avLst/>
          </a:prstGeom>
        </p:spPr>
      </p:pic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7805" y="374857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355722" y="374857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847023" y="1447904"/>
            <a:ext cx="105270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E802B6F-F739-4D5E-8680-32FF0276E95B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12A089-050E-47F8-8768-D941B298A97E}"/>
              </a:ext>
            </a:extLst>
          </p:cNvPr>
          <p:cNvSpPr txBox="1"/>
          <p:nvPr/>
        </p:nvSpPr>
        <p:spPr>
          <a:xfrm>
            <a:off x="2505479" y="779198"/>
            <a:ext cx="718104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434E2-8F6A-4DF4-AA94-D914740951D6}"/>
              </a:ext>
            </a:extLst>
          </p:cNvPr>
          <p:cNvSpPr txBox="1"/>
          <p:nvPr/>
        </p:nvSpPr>
        <p:spPr>
          <a:xfrm>
            <a:off x="891268" y="1713375"/>
            <a:ext cx="10833700" cy="403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Người 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Di-lân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chạm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mũi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Độ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kèm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thì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kia.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-ê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188441C-28D4-4192-B85E-8260C3E6B231}"/>
              </a:ext>
            </a:extLst>
          </p:cNvPr>
          <p:cNvSpPr/>
          <p:nvPr/>
        </p:nvSpPr>
        <p:spPr>
          <a:xfrm>
            <a:off x="-405301" y="1"/>
            <a:ext cx="4130635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đọc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41F035-7FDF-4217-B70B-3A298E679A6C}"/>
              </a:ext>
            </a:extLst>
          </p:cNvPr>
          <p:cNvCxnSpPr/>
          <p:nvPr/>
        </p:nvCxnSpPr>
        <p:spPr>
          <a:xfrm>
            <a:off x="9686520" y="2197510"/>
            <a:ext cx="19204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8A2FC6-9D66-45D6-9F1B-C64612B00B09}"/>
              </a:ext>
            </a:extLst>
          </p:cNvPr>
          <p:cNvCxnSpPr>
            <a:cxnSpLocks/>
          </p:cNvCxnSpPr>
          <p:nvPr/>
        </p:nvCxnSpPr>
        <p:spPr>
          <a:xfrm>
            <a:off x="9543952" y="2733368"/>
            <a:ext cx="20630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E6287E-E1A5-4444-ACBF-C26D51EE2129}"/>
              </a:ext>
            </a:extLst>
          </p:cNvPr>
          <p:cNvCxnSpPr>
            <a:cxnSpLocks/>
          </p:cNvCxnSpPr>
          <p:nvPr/>
        </p:nvCxnSpPr>
        <p:spPr>
          <a:xfrm>
            <a:off x="7869298" y="3696929"/>
            <a:ext cx="1630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096911-2423-4937-B3EA-390CA77666A8}"/>
              </a:ext>
            </a:extLst>
          </p:cNvPr>
          <p:cNvCxnSpPr>
            <a:cxnSpLocks/>
          </p:cNvCxnSpPr>
          <p:nvPr/>
        </p:nvCxnSpPr>
        <p:spPr>
          <a:xfrm>
            <a:off x="3295552" y="3210232"/>
            <a:ext cx="1630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BE1F40-AB5D-4BA5-88F7-C1FDADC8585C}"/>
              </a:ext>
            </a:extLst>
          </p:cNvPr>
          <p:cNvCxnSpPr>
            <a:cxnSpLocks/>
          </p:cNvCxnSpPr>
          <p:nvPr/>
        </p:nvCxnSpPr>
        <p:spPr>
          <a:xfrm>
            <a:off x="4319852" y="3696929"/>
            <a:ext cx="1630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DB1DFC-C3C7-4724-B50B-62B5FA45666D}"/>
              </a:ext>
            </a:extLst>
          </p:cNvPr>
          <p:cNvCxnSpPr>
            <a:cxnSpLocks/>
          </p:cNvCxnSpPr>
          <p:nvPr/>
        </p:nvCxnSpPr>
        <p:spPr>
          <a:xfrm>
            <a:off x="1016213" y="4685070"/>
            <a:ext cx="20809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4A3C930-4F44-4938-86BC-01E22983666C}"/>
              </a:ext>
            </a:extLst>
          </p:cNvPr>
          <p:cNvCxnSpPr>
            <a:cxnSpLocks/>
          </p:cNvCxnSpPr>
          <p:nvPr/>
        </p:nvCxnSpPr>
        <p:spPr>
          <a:xfrm>
            <a:off x="11073138" y="4685070"/>
            <a:ext cx="564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486E724-87AB-4E5F-BB01-3DE5502E6BBD}"/>
              </a:ext>
            </a:extLst>
          </p:cNvPr>
          <p:cNvCxnSpPr>
            <a:cxnSpLocks/>
          </p:cNvCxnSpPr>
          <p:nvPr/>
        </p:nvCxnSpPr>
        <p:spPr>
          <a:xfrm>
            <a:off x="1016213" y="5203230"/>
            <a:ext cx="7668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221574" y="1016790"/>
            <a:ext cx="974885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-Rounded"/>
                <a:ea typeface="Arial-Rounded"/>
              </a:rPr>
              <a:t>1. </a:t>
            </a:r>
            <a:r>
              <a:rPr lang="en-US" sz="2800" b="1" dirty="0" err="1">
                <a:latin typeface="Arial-Rounded"/>
                <a:ea typeface="Arial-Rounded"/>
              </a:rPr>
              <a:t>Trong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bài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đọc</a:t>
            </a:r>
            <a:r>
              <a:rPr lang="en-US" sz="2800" b="1" dirty="0">
                <a:latin typeface="Arial-Rounded"/>
                <a:ea typeface="Arial-Rounded"/>
              </a:rPr>
              <a:t>, </a:t>
            </a:r>
            <a:r>
              <a:rPr lang="en-US" sz="2800" b="1" dirty="0" err="1">
                <a:latin typeface="Arial-Rounded"/>
                <a:ea typeface="Arial-Rounded"/>
              </a:rPr>
              <a:t>câu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nào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là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câu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hỏi</a:t>
            </a:r>
            <a:r>
              <a:rPr lang="vi-VN" sz="2800" b="1" dirty="0"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221574" y="2627843"/>
            <a:ext cx="1146402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latin typeface="Arial-Rounded"/>
                <a:ea typeface="Arial-Rounded"/>
              </a:rPr>
              <a:t>2. </a:t>
            </a:r>
            <a:r>
              <a:rPr lang="en-US" sz="2800" b="1" dirty="0" err="1">
                <a:latin typeface="Arial-Rounded"/>
                <a:ea typeface="Arial-Rounded"/>
              </a:rPr>
              <a:t>Cùng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bạn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hỏi</a:t>
            </a:r>
            <a:r>
              <a:rPr lang="en-US" sz="2800" b="1" dirty="0">
                <a:latin typeface="Arial-Rounded"/>
                <a:ea typeface="Arial-Rounded"/>
              </a:rPr>
              <a:t> – </a:t>
            </a:r>
            <a:r>
              <a:rPr lang="en-US" sz="2800" b="1" dirty="0" err="1">
                <a:latin typeface="Arial-Rounded"/>
                <a:ea typeface="Arial-Rounded"/>
              </a:rPr>
              <a:t>đáp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về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những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cách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chào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được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nói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tới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trong</a:t>
            </a:r>
            <a:r>
              <a:rPr lang="en-US" sz="2800" b="1" dirty="0">
                <a:latin typeface="Arial-Rounded"/>
                <a:ea typeface="Arial-Rounded"/>
              </a:rPr>
              <a:t> </a:t>
            </a:r>
            <a:r>
              <a:rPr lang="en-US" sz="2800" b="1" dirty="0" err="1">
                <a:latin typeface="Arial-Rounded"/>
                <a:ea typeface="Arial-Rounded"/>
              </a:rPr>
              <a:t>bài</a:t>
            </a:r>
            <a:r>
              <a:rPr lang="en-US" sz="2800" b="1" dirty="0">
                <a:latin typeface="Arial-Rounded"/>
                <a:ea typeface="Arial-Rounded"/>
              </a:rPr>
              <a:t>.</a:t>
            </a:r>
            <a:endParaRPr lang="vi-VN" sz="2800" b="1" dirty="0"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337912" y="3512331"/>
            <a:ext cx="9748851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M: -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Ấn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    -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Ấn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chắp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tay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ngực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cúi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.</a:t>
            </a:r>
            <a:endParaRPr lang="vi-VN" sz="28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337912" y="1793466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chào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  <a:endParaRPr lang="vi-VN" sz="2800" b="1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F483C48-452A-4448-892E-BA081D866A49}"/>
              </a:ext>
            </a:extLst>
          </p:cNvPr>
          <p:cNvSpPr/>
          <p:nvPr/>
        </p:nvSpPr>
        <p:spPr>
          <a:xfrm>
            <a:off x="-552505" y="-14506"/>
            <a:ext cx="5500078" cy="584775"/>
          </a:xfrm>
          <a:prstGeom prst="roundRect">
            <a:avLst>
              <a:gd name="adj" fmla="val 50000"/>
            </a:avLst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</a:t>
            </a:r>
            <a:r>
              <a:rPr lang="en-US" sz="2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tập theo văn bản đọc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8EB7FB-0100-414B-B86D-A20D0BDF4AC5}"/>
              </a:ext>
            </a:extLst>
          </p:cNvPr>
          <p:cNvSpPr/>
          <p:nvPr/>
        </p:nvSpPr>
        <p:spPr>
          <a:xfrm>
            <a:off x="3190715" y="1061884"/>
            <a:ext cx="6439982" cy="2566219"/>
          </a:xfrm>
          <a:prstGeom prst="roundRect">
            <a:avLst/>
          </a:prstGeom>
          <a:solidFill>
            <a:srgbClr val="41A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57" y="3965608"/>
            <a:ext cx="1941756" cy="2808379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05802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</a:p>
          <a:p>
            <a:pPr algn="ctr" defTabSz="914377"/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endParaRPr lang="en-US" sz="4267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77"/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4267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26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048941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235692-1340-4461-AAD3-8067AEE18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2164201" y="969667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1888" y="2351782"/>
            <a:ext cx="65908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 học sau.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532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0ED685-3A53-4910-B652-8F4B56956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1" name="TextBox 31">
            <a:extLst>
              <a:ext uri="{FF2B5EF4-FFF2-40B4-BE49-F238E27FC236}">
                <a16:creationId xmlns:a16="http://schemas.microsoft.com/office/drawing/2014/main" id="{CC5C2710-0B33-4CA3-A744-7B034A62AFC8}"/>
              </a:ext>
            </a:extLst>
          </p:cNvPr>
          <p:cNvSpPr txBox="1"/>
          <p:nvPr/>
        </p:nvSpPr>
        <p:spPr>
          <a:xfrm>
            <a:off x="1908790" y="1537099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  <a:p>
            <a:pPr algn="ctr" defTabSz="914377"/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333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altLang="zh-CN" sz="5333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5333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333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giỏi</a:t>
            </a:r>
            <a:endParaRPr lang="zh-CN" altLang="en-US" sz="5333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7490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DC6DA-8079-4802-B8BE-54AF8B89B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1966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37177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1</a:t>
            </a:r>
          </a:p>
          <a:p>
            <a:pPr algn="ctr">
              <a:defRPr/>
            </a:pPr>
            <a:r>
              <a:rPr lang="en-US" sz="36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tễnh nghĩa là gì? 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</a:t>
            </a:r>
          </a:p>
          <a:p>
            <a:pPr lvl="0" algn="ctr">
              <a:defRPr/>
            </a:pPr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tễnh là:</a:t>
            </a: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 đi không cân, bên thấp bên cao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596B2F-5B76-4BD6-9BED-5537D726A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1966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2</a:t>
            </a:r>
          </a:p>
          <a:p>
            <a:pPr algn="ctr">
              <a:defRPr/>
            </a:pPr>
            <a:r>
              <a:rPr lang="en-US" sz="36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 nghĩa là gì?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</a:t>
            </a:r>
          </a:p>
          <a:p>
            <a:pPr lvl="0" algn="ctr">
              <a:defRPr/>
            </a:pPr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 triều là: hiện tượng nước biển dâng lên, rút xuống một vài lần trong ngày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525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3FE4DD-9890-461E-B956-E2615822A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1966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3</a:t>
            </a:r>
          </a:p>
          <a:p>
            <a:pPr algn="ctr">
              <a:defRPr/>
            </a:pPr>
            <a:r>
              <a:rPr lang="en-US" sz="32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 “ dạt lên bờ”?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</a:t>
            </a:r>
          </a:p>
          <a:p>
            <a:pPr lvl="0" algn="ctr">
              <a:defRPr/>
            </a:pPr>
            <a:r>
              <a:rPr lang="en-US" sz="32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 lên bờ: Bị sóng đẩy lên bờ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0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E833F4-B580-4331-8960-A8F7896A1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1966" cy="6858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4743" y="696686"/>
            <a:ext cx="10682514" cy="2104571"/>
          </a:xfrm>
          <a:prstGeom prst="snip2DiagRect">
            <a:avLst/>
          </a:prstGeom>
          <a:solidFill>
            <a:schemeClr val="bg1">
              <a:alpha val="7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4</a:t>
            </a:r>
          </a:p>
          <a:p>
            <a:pPr algn="ctr">
              <a:defRPr/>
            </a:pPr>
            <a:r>
              <a:rPr lang="en-US" sz="32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 “ kệ nệ”?</a:t>
            </a:r>
          </a:p>
        </p:txBody>
      </p:sp>
      <p:sp>
        <p:nvSpPr>
          <p:cNvPr id="5" name="Snip Diagonal Corner Rectangle 4"/>
          <p:cNvSpPr/>
          <p:nvPr/>
        </p:nvSpPr>
        <p:spPr>
          <a:xfrm>
            <a:off x="1299028" y="3156858"/>
            <a:ext cx="9593943" cy="1890111"/>
          </a:xfrm>
          <a:prstGeom prst="snip2DiagRect">
            <a:avLst/>
          </a:prstGeom>
          <a:solidFill>
            <a:srgbClr val="7030A0">
              <a:alpha val="75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ÁN</a:t>
            </a:r>
          </a:p>
          <a:p>
            <a:pPr lvl="0" algn="ctr">
              <a:defRPr/>
            </a:pPr>
            <a:r>
              <a:rPr lang="en-US" sz="32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Khệ nệ: Dáng đi chậm chạp như phải mang vác nặng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751599"/>
            <a:ext cx="1626236" cy="1990149"/>
          </a:xfrm>
          <a:prstGeom prst="rect">
            <a:avLst/>
          </a:prstGeom>
        </p:spPr>
      </p:pic>
      <p:sp>
        <p:nvSpPr>
          <p:cNvPr id="8" name="Pentagon 7">
            <a:hlinkClick r:id="rId5" action="ppaction://hlinksldjump"/>
          </p:cNvPr>
          <p:cNvSpPr/>
          <p:nvPr/>
        </p:nvSpPr>
        <p:spPr>
          <a:xfrm flipH="1">
            <a:off x="8911772" y="5617029"/>
            <a:ext cx="3062514" cy="100148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29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67B6EB-3F6A-4720-9880-401D357F6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1" t="12387" r="7205" b="3362"/>
          <a:stretch/>
        </p:blipFill>
        <p:spPr>
          <a:xfrm>
            <a:off x="2856697" y="844826"/>
            <a:ext cx="6150555" cy="5919874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13FA96-439A-4B7D-B5D7-8D9C87C77F57}"/>
              </a:ext>
            </a:extLst>
          </p:cNvPr>
          <p:cNvSpPr txBox="1"/>
          <p:nvPr/>
        </p:nvSpPr>
        <p:spPr>
          <a:xfrm>
            <a:off x="1364126" y="-164868"/>
            <a:ext cx="9135696" cy="969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b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GIAO TIẾP VÀ KẾT NỐI</a:t>
            </a: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C092D545-24A6-4CF9-AD01-193BC339B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457" y="3965608"/>
            <a:ext cx="1941756" cy="28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116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BF777C-6679-4391-A45D-9D82D521C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812838" y="644819"/>
            <a:ext cx="6566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Hằng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ngày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322AA-2749-4F6C-B75F-B2954D23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87" y="1828800"/>
            <a:ext cx="11748752" cy="4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hai ngày 28 tháng 3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25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10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Đọc: Những cách chào độc đáo 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1525</Words>
  <Application>Microsoft Office PowerPoint</Application>
  <PresentationFormat>Widescreen</PresentationFormat>
  <Paragraphs>137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等线</vt:lpstr>
      <vt:lpstr>Arial</vt:lpstr>
      <vt:lpstr>Arial-Rounded</vt:lpstr>
      <vt:lpstr>Calibri</vt:lpstr>
      <vt:lpstr>Calibri Light</vt:lpstr>
      <vt:lpstr>HP001 4 hàng</vt:lpstr>
      <vt:lpstr>Tahoma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3</cp:revision>
  <dcterms:created xsi:type="dcterms:W3CDTF">2022-03-27T13:16:44Z</dcterms:created>
  <dcterms:modified xsi:type="dcterms:W3CDTF">2022-03-27T14:19:12Z</dcterms:modified>
</cp:coreProperties>
</file>