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14"/>
  </p:notesMasterIdLst>
  <p:sldIdLst>
    <p:sldId id="2007577118" r:id="rId4"/>
    <p:sldId id="358" r:id="rId5"/>
    <p:sldId id="356" r:id="rId6"/>
    <p:sldId id="2007577114" r:id="rId7"/>
    <p:sldId id="355" r:id="rId8"/>
    <p:sldId id="2007577113" r:id="rId9"/>
    <p:sldId id="2007577115" r:id="rId10"/>
    <p:sldId id="2007577116" r:id="rId11"/>
    <p:sldId id="2007577117"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8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23C32-6634-438F-9C39-4E163EE6D329}" type="datetimeFigureOut">
              <a:rPr lang="en-US" smtClean="0"/>
              <a:t>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67E32-9651-4253-B0D9-9224F69F15DD}" type="slidenum">
              <a:rPr lang="en-US" smtClean="0"/>
              <a:t>‹#›</a:t>
            </a:fld>
            <a:endParaRPr lang="en-US"/>
          </a:p>
        </p:txBody>
      </p:sp>
    </p:spTree>
    <p:extLst>
      <p:ext uri="{BB962C8B-B14F-4D97-AF65-F5344CB8AC3E}">
        <p14:creationId xmlns:p14="http://schemas.microsoft.com/office/powerpoint/2010/main" val="410541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2819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9665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4273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363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7604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0582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0470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047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3261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6512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19973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575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1811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892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4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904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85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00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03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3115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2232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30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5976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43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2964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346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2022/2/13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53223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灯片编号占位符 5">
            <a:extLst>
              <a:ext uri="{FF2B5EF4-FFF2-40B4-BE49-F238E27FC236}">
                <a16:creationId xmlns:a16="http://schemas.microsoft.com/office/drawing/2014/main" id="{F8C3E60C-7521-47CB-BCD7-6FEDF360A4B2}"/>
              </a:ext>
            </a:extLst>
          </p:cNvPr>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245367102"/>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1239135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F35AA0-4599-4628-8A98-701AEDD65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18" name="3">
            <a:extLst>
              <a:ext uri="{FF2B5EF4-FFF2-40B4-BE49-F238E27FC236}">
                <a16:creationId xmlns:a16="http://schemas.microsoft.com/office/drawing/2014/main" id="{176AF0CD-A2B5-4076-921B-6C1E654D3116}"/>
              </a:ext>
            </a:extLst>
          </p:cNvPr>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2411" y="58587"/>
            <a:ext cx="12041014" cy="5541417"/>
          </a:xfrm>
          <a:prstGeom prst="rect">
            <a:avLst/>
          </a:prstGeom>
        </p:spPr>
      </p:pic>
      <p:pic>
        <p:nvPicPr>
          <p:cNvPr id="5" name="Picture 4">
            <a:extLst>
              <a:ext uri="{FF2B5EF4-FFF2-40B4-BE49-F238E27FC236}">
                <a16:creationId xmlns:a16="http://schemas.microsoft.com/office/drawing/2014/main" id="{DF909130-4E7E-46CB-8170-2935BB97EA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0258" y="117958"/>
            <a:ext cx="1433052" cy="1433052"/>
          </a:xfrm>
          <a:prstGeom prst="rect">
            <a:avLst/>
          </a:prstGeom>
        </p:spPr>
      </p:pic>
      <p:sp>
        <p:nvSpPr>
          <p:cNvPr id="9" name="TextBox 8">
            <a:extLst>
              <a:ext uri="{FF2B5EF4-FFF2-40B4-BE49-F238E27FC236}">
                <a16:creationId xmlns:a16="http://schemas.microsoft.com/office/drawing/2014/main" id="{20918FDF-0347-4625-8223-E6BA779DC4C2}"/>
              </a:ext>
            </a:extLst>
          </p:cNvPr>
          <p:cNvSpPr txBox="1"/>
          <p:nvPr/>
        </p:nvSpPr>
        <p:spPr>
          <a:xfrm>
            <a:off x="4161015" y="21268"/>
            <a:ext cx="3869970" cy="830997"/>
          </a:xfrm>
          <a:prstGeom prst="rect">
            <a:avLst/>
          </a:prstGeom>
          <a:noFill/>
        </p:spPr>
        <p:txBody>
          <a:bodyPr wrap="none" rtlCol="0">
            <a:spAutoFit/>
          </a:bodyPr>
          <a:lstStyle/>
          <a:p>
            <a:pPr algn="ct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grpSp>
        <p:nvGrpSpPr>
          <p:cNvPr id="14" name="Group 13">
            <a:extLst>
              <a:ext uri="{FF2B5EF4-FFF2-40B4-BE49-F238E27FC236}">
                <a16:creationId xmlns:a16="http://schemas.microsoft.com/office/drawing/2014/main" id="{C004C70A-AAAF-4284-A8DE-B16BAB305FF8}"/>
              </a:ext>
            </a:extLst>
          </p:cNvPr>
          <p:cNvGrpSpPr/>
          <p:nvPr/>
        </p:nvGrpSpPr>
        <p:grpSpPr>
          <a:xfrm>
            <a:off x="7108699" y="3814620"/>
            <a:ext cx="5315712" cy="3645405"/>
            <a:chOff x="6672064" y="2978368"/>
            <a:chExt cx="5315712" cy="3645405"/>
          </a:xfrm>
        </p:grpSpPr>
        <p:pic>
          <p:nvPicPr>
            <p:cNvPr id="15" name="5">
              <a:extLst>
                <a:ext uri="{FF2B5EF4-FFF2-40B4-BE49-F238E27FC236}">
                  <a16:creationId xmlns:a16="http://schemas.microsoft.com/office/drawing/2014/main" id="{4CC39090-5766-4CAB-8B4C-DFDEB489BA7D}"/>
                </a:ext>
              </a:extLst>
            </p:cNvPr>
            <p:cNvPicPr>
              <a:picLocks noChangeAspect="1"/>
            </p:cNvPicPr>
            <p:nvPr/>
          </p:nvPicPr>
          <p:blipFill rotWithShape="1">
            <a:blip r:embed="rId5">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16" name="6">
              <a:extLst>
                <a:ext uri="{FF2B5EF4-FFF2-40B4-BE49-F238E27FC236}">
                  <a16:creationId xmlns:a16="http://schemas.microsoft.com/office/drawing/2014/main" id="{0AA62713-A572-481A-9100-98C90609C608}"/>
                </a:ext>
              </a:extLst>
            </p:cNvPr>
            <p:cNvPicPr>
              <a:picLocks noChangeAspect="1"/>
            </p:cNvPicPr>
            <p:nvPr/>
          </p:nvPicPr>
          <p:blipFill rotWithShape="1">
            <a:blip r:embed="rId6">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17" name="7">
              <a:extLst>
                <a:ext uri="{FF2B5EF4-FFF2-40B4-BE49-F238E27FC236}">
                  <a16:creationId xmlns:a16="http://schemas.microsoft.com/office/drawing/2014/main" id="{6B7D363A-1557-4E13-B6CB-C20AC67387C0}"/>
                </a:ext>
              </a:extLst>
            </p:cNvPr>
            <p:cNvPicPr>
              <a:picLocks noChangeAspect="1"/>
            </p:cNvPicPr>
            <p:nvPr/>
          </p:nvPicPr>
          <p:blipFill rotWithShape="1">
            <a:blip r:embed="rId7">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grpSp>
      <p:sp>
        <p:nvSpPr>
          <p:cNvPr id="13" name="TextBox 12">
            <a:extLst>
              <a:ext uri="{FF2B5EF4-FFF2-40B4-BE49-F238E27FC236}">
                <a16:creationId xmlns:a16="http://schemas.microsoft.com/office/drawing/2014/main" id="{FF76581F-3EA9-4CFB-98F1-879D256914F0}"/>
              </a:ext>
            </a:extLst>
          </p:cNvPr>
          <p:cNvSpPr txBox="1"/>
          <p:nvPr/>
        </p:nvSpPr>
        <p:spPr>
          <a:xfrm>
            <a:off x="1905721" y="1382125"/>
            <a:ext cx="9139179"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 VIỆT</a:t>
            </a:r>
          </a:p>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 VIẾT ĐOẠN</a:t>
            </a:r>
          </a:p>
          <a:p>
            <a:pPr algn="ctr" defTabSz="914377">
              <a:defRPr/>
            </a:pP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8 : VIẾT ĐOẠN VĂN KỂ VỀ MỘT VIỆC ĐÃ CHỮNG KIẾN HOẶC THAM GIA.</a:t>
            </a:r>
            <a:endPar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图片 9">
            <a:extLst>
              <a:ext uri="{FF2B5EF4-FFF2-40B4-BE49-F238E27FC236}">
                <a16:creationId xmlns:a16="http://schemas.microsoft.com/office/drawing/2014/main" id="{69604DC2-8BF4-4D7A-B53B-3564311B084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0986" y="3860214"/>
            <a:ext cx="3478531" cy="3303142"/>
          </a:xfrm>
          <a:prstGeom prst="rect">
            <a:avLst/>
          </a:prstGeom>
        </p:spPr>
      </p:pic>
    </p:spTree>
    <p:extLst>
      <p:ext uri="{BB962C8B-B14F-4D97-AF65-F5344CB8AC3E}">
        <p14:creationId xmlns:p14="http://schemas.microsoft.com/office/powerpoint/2010/main" val="35218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5" name="TextBox 4"/>
          <p:cNvSpPr txBox="1"/>
          <p:nvPr/>
        </p:nvSpPr>
        <p:spPr>
          <a:xfrm>
            <a:off x="978198" y="1031358"/>
            <a:ext cx="75278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sáu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vi-VN" sz="3200" b="1" dirty="0">
                <a:solidFill>
                  <a:prstClr val="white"/>
                </a:solidFill>
                <a:latin typeface="HP001 4 hàng" panose="020B0603050302020204" pitchFamily="34" charset="0"/>
              </a:rPr>
              <a:t>18</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2</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6" name="TextBox 5"/>
          <p:cNvSpPr txBox="1"/>
          <p:nvPr/>
        </p:nvSpPr>
        <p:spPr>
          <a:xfrm>
            <a:off x="3009016" y="1704752"/>
            <a:ext cx="2232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978197" y="2378146"/>
            <a:ext cx="111077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Luyện</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tập</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a:t>
            </a:r>
            <a:r>
              <a:rPr kumimoji="0" lang="vi-VN"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Viết đoạn văn kể lại một sự việc đã chứng kiến </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ndParaRPr>
          </a:p>
        </p:txBody>
      </p:sp>
      <p:sp>
        <p:nvSpPr>
          <p:cNvPr id="8" name="TextBox 7">
            <a:extLst>
              <a:ext uri="{FF2B5EF4-FFF2-40B4-BE49-F238E27FC236}">
                <a16:creationId xmlns:a16="http://schemas.microsoft.com/office/drawing/2014/main" id="{4D5F4705-D420-4058-8B03-8E4A27FAD19E}"/>
              </a:ext>
            </a:extLst>
          </p:cNvPr>
          <p:cNvSpPr txBox="1"/>
          <p:nvPr/>
        </p:nvSpPr>
        <p:spPr>
          <a:xfrm>
            <a:off x="327516" y="3051540"/>
            <a:ext cx="104319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a:solidFill>
                  <a:srgbClr val="FFFF00"/>
                </a:solidFill>
                <a:latin typeface="HP001 4 hàng" panose="020B0603050302020204" pitchFamily="34" charset="0"/>
              </a:rPr>
              <a:t>h</a:t>
            </a:r>
            <a:r>
              <a:rPr kumimoji="0" lang="vi-VN" sz="3200" b="1" i="0" u="none" strike="noStrike" kern="1200" cap="none" spc="0" normalizeH="0" baseline="0" noProof="0">
                <a:ln>
                  <a:noFill/>
                </a:ln>
                <a:solidFill>
                  <a:srgbClr val="FFFF00"/>
                </a:solidFill>
                <a:effectLst/>
                <a:uLnTx/>
                <a:uFillTx/>
                <a:latin typeface="HP001 4 hàng" panose="020B0603050302020204" pitchFamily="34" charset="0"/>
                <a:ea typeface="+mn-ea"/>
                <a:cs typeface="+mn-cs"/>
              </a:rPr>
              <a:t>oặc tham gia</a:t>
            </a:r>
            <a:r>
              <a:rPr lang="vi-VN" sz="3200" b="1">
                <a:solidFill>
                  <a:srgbClr val="FFFF00"/>
                </a:solidFill>
                <a:effectLst/>
                <a:latin typeface="HP001 4 hàng" panose="020B0603050302020204" pitchFamily="34" charset="0"/>
                <a:ea typeface="Times New Roman" panose="02020603050405020304" pitchFamily="18" charset="0"/>
              </a:rPr>
              <a:t>.</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ndParaRPr>
          </a:p>
        </p:txBody>
      </p:sp>
    </p:spTree>
    <p:extLst>
      <p:ext uri="{BB962C8B-B14F-4D97-AF65-F5344CB8AC3E}">
        <p14:creationId xmlns:p14="http://schemas.microsoft.com/office/powerpoint/2010/main" val="360998275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20210409090849_wm_shs-tieng-viet-2-tap-1">
            <a:extLst>
              <a:ext uri="{FF2B5EF4-FFF2-40B4-BE49-F238E27FC236}">
                <a16:creationId xmlns:a16="http://schemas.microsoft.com/office/drawing/2014/main" id="{E359EC01-661F-4073-BD7D-48542DEE329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789170" y="176979"/>
            <a:ext cx="928255" cy="85344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FEFBBF7-D02D-41D9-9D2F-D65FDDF4F60C}"/>
              </a:ext>
            </a:extLst>
          </p:cNvPr>
          <p:cNvSpPr txBox="1"/>
          <p:nvPr/>
        </p:nvSpPr>
        <p:spPr>
          <a:xfrm>
            <a:off x="2001511" y="158761"/>
            <a:ext cx="8554039" cy="550472"/>
          </a:xfrm>
          <a:prstGeom prst="rect">
            <a:avLst/>
          </a:prstGeom>
          <a:noFill/>
        </p:spPr>
        <p:txBody>
          <a:bodyPr wrap="square" rtlCol="0">
            <a:spAutoFit/>
          </a:bodyPr>
          <a:lstStyle/>
          <a:p>
            <a:pPr defTabSz="1219170">
              <a:lnSpc>
                <a:spcPts val="4000"/>
              </a:lnSpc>
              <a:buClr>
                <a:srgbClr val="000000"/>
              </a:buClr>
            </a:pPr>
            <a:r>
              <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về việc làm của những người trong tranh.</a:t>
            </a:r>
            <a:endPar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7" name="Picture 26">
            <a:extLst>
              <a:ext uri="{FF2B5EF4-FFF2-40B4-BE49-F238E27FC236}">
                <a16:creationId xmlns:a16="http://schemas.microsoft.com/office/drawing/2014/main" id="{BF3BE099-579C-48E0-81DC-48A6CB5FBC2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7000"/>
                    </a14:imgEffect>
                    <a14:imgEffect>
                      <a14:saturation sat="200000"/>
                    </a14:imgEffect>
                  </a14:imgLayer>
                </a14:imgProps>
              </a:ext>
            </a:extLst>
          </a:blip>
          <a:stretch>
            <a:fillRect/>
          </a:stretch>
        </p:blipFill>
        <p:spPr>
          <a:xfrm>
            <a:off x="1717425" y="855174"/>
            <a:ext cx="8371840" cy="3129237"/>
          </a:xfrm>
          <a:prstGeom prst="rect">
            <a:avLst/>
          </a:prstGeom>
        </p:spPr>
      </p:pic>
      <p:sp>
        <p:nvSpPr>
          <p:cNvPr id="28" name="TextBox 27">
            <a:extLst>
              <a:ext uri="{FF2B5EF4-FFF2-40B4-BE49-F238E27FC236}">
                <a16:creationId xmlns:a16="http://schemas.microsoft.com/office/drawing/2014/main" id="{F2F8D77F-4368-40DF-ABBB-5069230D9FE3}"/>
              </a:ext>
            </a:extLst>
          </p:cNvPr>
          <p:cNvSpPr txBox="1"/>
          <p:nvPr/>
        </p:nvSpPr>
        <p:spPr>
          <a:xfrm>
            <a:off x="1089226" y="3890980"/>
            <a:ext cx="9628237" cy="2826479"/>
          </a:xfrm>
          <a:prstGeom prst="rect">
            <a:avLst/>
          </a:prstGeom>
          <a:noFill/>
        </p:spPr>
        <p:txBody>
          <a:bodyPr wrap="square" rtlCol="0">
            <a:spAutoFit/>
          </a:bodyPr>
          <a:lstStyle/>
          <a:p>
            <a:pPr defTabSz="1219170">
              <a:lnSpc>
                <a:spcPct val="130000"/>
              </a:lnSpc>
              <a:buClr>
                <a:srgbClr val="000000"/>
              </a:buCl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khảo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just" defTabSz="1219170">
              <a:lnSpc>
                <a:spcPct val="13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nương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việc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ra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cày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cụ</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cỏ</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chú</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bắc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thổi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cơm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lưng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r" defTabSz="1219170">
              <a:lnSpc>
                <a:spcPct val="13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3046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20210409090849_wm_shs-tieng-viet-2-tap-1">
            <a:extLst>
              <a:ext uri="{FF2B5EF4-FFF2-40B4-BE49-F238E27FC236}">
                <a16:creationId xmlns:a16="http://schemas.microsoft.com/office/drawing/2014/main" id="{E359EC01-661F-4073-BD7D-48542DEE329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789170" y="176979"/>
            <a:ext cx="928255" cy="85344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FEFBBF7-D02D-41D9-9D2F-D65FDDF4F60C}"/>
              </a:ext>
            </a:extLst>
          </p:cNvPr>
          <p:cNvSpPr txBox="1"/>
          <p:nvPr/>
        </p:nvSpPr>
        <p:spPr>
          <a:xfrm>
            <a:off x="2001511" y="17953"/>
            <a:ext cx="8554039" cy="550472"/>
          </a:xfrm>
          <a:prstGeom prst="rect">
            <a:avLst/>
          </a:prstGeom>
          <a:noFill/>
        </p:spPr>
        <p:txBody>
          <a:bodyPr wrap="square" rtlCol="0">
            <a:spAutoFit/>
          </a:bodyPr>
          <a:lstStyle/>
          <a:p>
            <a:pPr defTabSz="1219170">
              <a:lnSpc>
                <a:spcPts val="4000"/>
              </a:lnSpc>
              <a:buClr>
                <a:srgbClr val="000000"/>
              </a:buClr>
            </a:pPr>
            <a:r>
              <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về việc làm của những người trong tranh.</a:t>
            </a:r>
            <a:endPar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7" name="Picture 26">
            <a:extLst>
              <a:ext uri="{FF2B5EF4-FFF2-40B4-BE49-F238E27FC236}">
                <a16:creationId xmlns:a16="http://schemas.microsoft.com/office/drawing/2014/main" id="{BF3BE099-579C-48E0-81DC-48A6CB5FBC2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7000"/>
                    </a14:imgEffect>
                    <a14:imgEffect>
                      <a14:saturation sat="200000"/>
                    </a14:imgEffect>
                  </a14:imgLayer>
                </a14:imgProps>
              </a:ext>
            </a:extLst>
          </a:blip>
          <a:stretch>
            <a:fillRect/>
          </a:stretch>
        </p:blipFill>
        <p:spPr>
          <a:xfrm>
            <a:off x="1818649" y="568425"/>
            <a:ext cx="8371840" cy="3129237"/>
          </a:xfrm>
          <a:prstGeom prst="rect">
            <a:avLst/>
          </a:prstGeom>
        </p:spPr>
      </p:pic>
      <p:sp>
        <p:nvSpPr>
          <p:cNvPr id="28" name="TextBox 27">
            <a:extLst>
              <a:ext uri="{FF2B5EF4-FFF2-40B4-BE49-F238E27FC236}">
                <a16:creationId xmlns:a16="http://schemas.microsoft.com/office/drawing/2014/main" id="{F2F8D77F-4368-40DF-ABBB-5069230D9FE3}"/>
              </a:ext>
            </a:extLst>
          </p:cNvPr>
          <p:cNvSpPr txBox="1"/>
          <p:nvPr/>
        </p:nvSpPr>
        <p:spPr>
          <a:xfrm>
            <a:off x="1717425" y="3463032"/>
            <a:ext cx="9628237" cy="3394968"/>
          </a:xfrm>
          <a:prstGeom prst="rect">
            <a:avLst/>
          </a:prstGeom>
          <a:noFill/>
        </p:spPr>
        <p:txBody>
          <a:bodyPr wrap="square" rtlCol="0">
            <a:spAutoFit/>
          </a:bodyPr>
          <a:lstStyle/>
          <a:p>
            <a:pPr defTabSz="1219170">
              <a:lnSpc>
                <a:spcPct val="130000"/>
              </a:lnSpc>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Việc làm của những người trong tranh là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457200" indent="-457200" algn="just" defTabSz="1219170">
              <a:lnSpc>
                <a:spcPct val="130000"/>
              </a:lnSpc>
              <a:buClr>
                <a:srgbClr val="000000"/>
              </a:buClr>
              <a:buFontTx/>
              <a:buChar cha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ra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cày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457200" indent="-457200" algn="just" defTabSz="1219170">
              <a:lnSpc>
                <a:spcPct val="130000"/>
              </a:lnSpc>
              <a:buClr>
                <a:srgbClr val="000000"/>
              </a:buClr>
              <a:buFontTx/>
              <a:buChar cha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cụ</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cỏ</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457200" indent="-457200" algn="just" defTabSz="1219170">
              <a:lnSpc>
                <a:spcPct val="130000"/>
              </a:lnSpc>
              <a:buClr>
                <a:srgbClr val="000000"/>
              </a:buClr>
              <a:buFontTx/>
              <a:buChar cha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chú</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bắc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thổi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cơm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457200" indent="-457200" algn="just" defTabSz="1219170">
              <a:lnSpc>
                <a:spcPct val="130000"/>
              </a:lnSpc>
              <a:buClr>
                <a:srgbClr val="000000"/>
              </a:buClr>
              <a:buFontTx/>
              <a:buChar cha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457200" indent="-457200" algn="just" defTabSz="1219170">
              <a:lnSpc>
                <a:spcPct val="130000"/>
              </a:lnSpc>
              <a:buClr>
                <a:srgbClr val="000000"/>
              </a:buClr>
              <a:buFontTx/>
              <a:buChar cha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lưng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62073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450" y="243840"/>
            <a:ext cx="8770152" cy="1128386"/>
          </a:xfrm>
          <a:prstGeom prst="rect">
            <a:avLst/>
          </a:prstGeom>
          <a:noFill/>
        </p:spPr>
        <p:txBody>
          <a:bodyPr wrap="square" rtlCol="0">
            <a:spAutoFit/>
          </a:bodyPr>
          <a:lstStyle/>
          <a:p>
            <a:pPr defTabSz="1219170">
              <a:lnSpc>
                <a:spcPct val="150000"/>
              </a:lnSpc>
              <a:buClr>
                <a:srgbClr val="000000"/>
              </a:buClr>
            </a:pPr>
            <a:r>
              <a:rPr lang="en-US" sz="24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4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Viết 3-5 câu kể về một sự việc mà em đã chứng kiến hoặc tham gia ở nơi em sống. </a:t>
            </a:r>
          </a:p>
        </p:txBody>
      </p:sp>
      <p:cxnSp>
        <p:nvCxnSpPr>
          <p:cNvPr id="5" name="Straight Connector 4">
            <a:extLst>
              <a:ext uri="{FF2B5EF4-FFF2-40B4-BE49-F238E27FC236}">
                <a16:creationId xmlns:a16="http://schemas.microsoft.com/office/drawing/2014/main" id="{3B5D8B00-5537-274C-90DF-FCC77DBE670F}"/>
              </a:ext>
            </a:extLst>
          </p:cNvPr>
          <p:cNvCxnSpPr>
            <a:cxnSpLocks/>
            <a:stCxn id="19" idx="3"/>
            <a:endCxn id="24" idx="2"/>
          </p:cNvCxnSpPr>
          <p:nvPr/>
        </p:nvCxnSpPr>
        <p:spPr>
          <a:xfrm flipV="1">
            <a:off x="4154128" y="3841143"/>
            <a:ext cx="1027059" cy="286945"/>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493F7E-5FDE-8245-A64A-6ACD81EAA42A}"/>
              </a:ext>
            </a:extLst>
          </p:cNvPr>
          <p:cNvCxnSpPr>
            <a:cxnSpLocks/>
            <a:endCxn id="12" idx="1"/>
          </p:cNvCxnSpPr>
          <p:nvPr/>
        </p:nvCxnSpPr>
        <p:spPr>
          <a:xfrm>
            <a:off x="7151612" y="3841144"/>
            <a:ext cx="849745" cy="1"/>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7EDD2-EB3E-D446-B537-B1EFD8EE395F}"/>
              </a:ext>
            </a:extLst>
          </p:cNvPr>
          <p:cNvCxnSpPr>
            <a:cxnSpLocks/>
            <a:stCxn id="15" idx="0"/>
            <a:endCxn id="9" idx="4"/>
          </p:cNvCxnSpPr>
          <p:nvPr/>
        </p:nvCxnSpPr>
        <p:spPr>
          <a:xfrm flipV="1">
            <a:off x="6178713" y="4690888"/>
            <a:ext cx="0" cy="723843"/>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572104B-AE57-584E-BD58-3DB530021B99}"/>
              </a:ext>
            </a:extLst>
          </p:cNvPr>
          <p:cNvGrpSpPr/>
          <p:nvPr/>
        </p:nvGrpSpPr>
        <p:grpSpPr>
          <a:xfrm>
            <a:off x="5194493" y="2991398"/>
            <a:ext cx="1933489" cy="1727619"/>
            <a:chOff x="2725462" y="2050473"/>
            <a:chExt cx="1450117" cy="1295714"/>
          </a:xfrm>
        </p:grpSpPr>
        <p:sp>
          <p:nvSpPr>
            <p:cNvPr id="9" name="Oval 8">
              <a:extLst>
                <a:ext uri="{FF2B5EF4-FFF2-40B4-BE49-F238E27FC236}">
                  <a16:creationId xmlns:a16="http://schemas.microsoft.com/office/drawing/2014/main" id="{35CAE6D5-0AAD-C44B-A694-C84A6935AB6B}"/>
                </a:ext>
              </a:extLst>
            </p:cNvPr>
            <p:cNvSpPr/>
            <p:nvPr/>
          </p:nvSpPr>
          <p:spPr>
            <a:xfrm>
              <a:off x="2826319" y="205047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a16="http://schemas.microsoft.com/office/drawing/2014/main" id="{5147AC37-7503-BF43-86F6-ECD31DEA229C}"/>
                </a:ext>
              </a:extLst>
            </p:cNvPr>
            <p:cNvSpPr txBox="1"/>
            <p:nvPr/>
          </p:nvSpPr>
          <p:spPr>
            <a:xfrm>
              <a:off x="2725462" y="2168942"/>
              <a:ext cx="1450117" cy="1177245"/>
            </a:xfrm>
            <a:prstGeom prst="rect">
              <a:avLst/>
            </a:prstGeom>
            <a:noFill/>
          </p:spPr>
          <p:txBody>
            <a:bodyPr wrap="square" rtlCol="0">
              <a:spAutoFit/>
            </a:bodyPr>
            <a:lstStyle/>
            <a:p>
              <a:pPr algn="ctr"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 sự việc đã chứng kiến hoặc tham gia</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11" name="Group 10">
            <a:extLst>
              <a:ext uri="{FF2B5EF4-FFF2-40B4-BE49-F238E27FC236}">
                <a16:creationId xmlns:a16="http://schemas.microsoft.com/office/drawing/2014/main" id="{79712B93-6D38-8542-B990-BFA74E494163}"/>
              </a:ext>
            </a:extLst>
          </p:cNvPr>
          <p:cNvGrpSpPr/>
          <p:nvPr/>
        </p:nvGrpSpPr>
        <p:grpSpPr>
          <a:xfrm>
            <a:off x="8001357" y="2991398"/>
            <a:ext cx="2221724" cy="2232727"/>
            <a:chOff x="4830610" y="2050473"/>
            <a:chExt cx="1666293" cy="1674545"/>
          </a:xfrm>
        </p:grpSpPr>
        <p:sp>
          <p:nvSpPr>
            <p:cNvPr id="12" name="Rounded Rectangle 11">
              <a:extLst>
                <a:ext uri="{FF2B5EF4-FFF2-40B4-BE49-F238E27FC236}">
                  <a16:creationId xmlns:a16="http://schemas.microsoft.com/office/drawing/2014/main" id="{2DDF075E-4B1D-264A-BA85-F5331FD17CE5}"/>
                </a:ext>
              </a:extLst>
            </p:cNvPr>
            <p:cNvSpPr/>
            <p:nvPr/>
          </p:nvSpPr>
          <p:spPr>
            <a:xfrm>
              <a:off x="4830610" y="2084053"/>
              <a:ext cx="1666293" cy="120745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TextBox 12">
              <a:extLst>
                <a:ext uri="{FF2B5EF4-FFF2-40B4-BE49-F238E27FC236}">
                  <a16:creationId xmlns:a16="http://schemas.microsoft.com/office/drawing/2014/main" id="{6F34864B-6EB3-8341-B7CE-B4B77B6A61BB}"/>
                </a:ext>
              </a:extLst>
            </p:cNvPr>
            <p:cNvSpPr txBox="1"/>
            <p:nvPr/>
          </p:nvSpPr>
          <p:spPr>
            <a:xfrm>
              <a:off x="4848332" y="2050473"/>
              <a:ext cx="1604661" cy="1674545"/>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những ai tham gia việc đó?</a:t>
              </a:r>
            </a:p>
            <a:p>
              <a:pPr algn="ctr" defTabSz="1219170">
                <a:lnSpc>
                  <a:spcPct val="150000"/>
                </a:lnSpc>
                <a:buClr>
                  <a:srgbClr val="000000"/>
                </a:buClr>
              </a:pP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14" name="Group 13">
            <a:extLst>
              <a:ext uri="{FF2B5EF4-FFF2-40B4-BE49-F238E27FC236}">
                <a16:creationId xmlns:a16="http://schemas.microsoft.com/office/drawing/2014/main" id="{3922E297-15C0-6E41-ADB8-4D29C2E190AE}"/>
              </a:ext>
            </a:extLst>
          </p:cNvPr>
          <p:cNvGrpSpPr/>
          <p:nvPr/>
        </p:nvGrpSpPr>
        <p:grpSpPr>
          <a:xfrm>
            <a:off x="3979203" y="5414730"/>
            <a:ext cx="4399020" cy="1286821"/>
            <a:chOff x="1813995" y="3867973"/>
            <a:chExt cx="3299265" cy="965116"/>
          </a:xfrm>
        </p:grpSpPr>
        <p:sp>
          <p:nvSpPr>
            <p:cNvPr id="15" name="Rounded Rectangle 14">
              <a:extLst>
                <a:ext uri="{FF2B5EF4-FFF2-40B4-BE49-F238E27FC236}">
                  <a16:creationId xmlns:a16="http://schemas.microsoft.com/office/drawing/2014/main" id="{A8F6B7B2-416F-7948-B6F4-61A4BC30F0EB}"/>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TextBox 15">
              <a:extLst>
                <a:ext uri="{FF2B5EF4-FFF2-40B4-BE49-F238E27FC236}">
                  <a16:creationId xmlns:a16="http://schemas.microsoft.com/office/drawing/2014/main" id="{0624C9C9-4EFD-7F4B-9F91-384BAA41D3E3}"/>
                </a:ext>
              </a:extLst>
            </p:cNvPr>
            <p:cNvSpPr txBox="1"/>
            <p:nvPr/>
          </p:nvSpPr>
          <p:spPr>
            <a:xfrm>
              <a:off x="1835852" y="3947348"/>
              <a:ext cx="3184435" cy="843548"/>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Những người tham gia đã làm gì? Làm như thế nào? </a:t>
              </a:r>
            </a:p>
          </p:txBody>
        </p:sp>
      </p:grpSp>
      <p:grpSp>
        <p:nvGrpSpPr>
          <p:cNvPr id="17" name="Group 16">
            <a:extLst>
              <a:ext uri="{FF2B5EF4-FFF2-40B4-BE49-F238E27FC236}">
                <a16:creationId xmlns:a16="http://schemas.microsoft.com/office/drawing/2014/main" id="{A52F4327-0035-864C-AE82-B30363C92C9F}"/>
              </a:ext>
            </a:extLst>
          </p:cNvPr>
          <p:cNvGrpSpPr/>
          <p:nvPr/>
        </p:nvGrpSpPr>
        <p:grpSpPr>
          <a:xfrm>
            <a:off x="1957517" y="2537099"/>
            <a:ext cx="2239759" cy="3144609"/>
            <a:chOff x="329117" y="1792813"/>
            <a:chExt cx="1679819" cy="2115179"/>
          </a:xfrm>
        </p:grpSpPr>
        <p:sp>
          <p:nvSpPr>
            <p:cNvPr id="18" name="Rounded Rectangle 17">
              <a:extLst>
                <a:ext uri="{FF2B5EF4-FFF2-40B4-BE49-F238E27FC236}">
                  <a16:creationId xmlns:a16="http://schemas.microsoft.com/office/drawing/2014/main" id="{ED19F6EA-7F1B-A945-A789-1A69D7577827}"/>
                </a:ext>
              </a:extLst>
            </p:cNvPr>
            <p:cNvSpPr/>
            <p:nvPr/>
          </p:nvSpPr>
          <p:spPr>
            <a:xfrm>
              <a:off x="342643" y="1792813"/>
              <a:ext cx="1666293" cy="195606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TextBox 18">
              <a:extLst>
                <a:ext uri="{FF2B5EF4-FFF2-40B4-BE49-F238E27FC236}">
                  <a16:creationId xmlns:a16="http://schemas.microsoft.com/office/drawing/2014/main" id="{F3743E5A-6373-8E48-BB47-6F9AB8C9B8AF}"/>
                </a:ext>
              </a:extLst>
            </p:cNvPr>
            <p:cNvSpPr txBox="1"/>
            <p:nvPr/>
          </p:nvSpPr>
          <p:spPr>
            <a:xfrm>
              <a:off x="329117" y="1817948"/>
              <a:ext cx="1647458" cy="2090044"/>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Em có suy nghĩ gì khi chứng kiến (hoặc tham gia) việc đó? </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cxnSp>
        <p:nvCxnSpPr>
          <p:cNvPr id="20" name="Straight Connector 19">
            <a:extLst>
              <a:ext uri="{FF2B5EF4-FFF2-40B4-BE49-F238E27FC236}">
                <a16:creationId xmlns:a16="http://schemas.microsoft.com/office/drawing/2014/main" id="{6A60074F-467D-6043-8FB9-310AC09ACCB4}"/>
              </a:ext>
            </a:extLst>
          </p:cNvPr>
          <p:cNvCxnSpPr>
            <a:cxnSpLocks/>
          </p:cNvCxnSpPr>
          <p:nvPr/>
        </p:nvCxnSpPr>
        <p:spPr>
          <a:xfrm flipV="1">
            <a:off x="6155669" y="2355138"/>
            <a:ext cx="0" cy="517236"/>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680E05-E6AA-4F4C-8A43-C4421AC08325}"/>
              </a:ext>
            </a:extLst>
          </p:cNvPr>
          <p:cNvGrpSpPr/>
          <p:nvPr/>
        </p:nvGrpSpPr>
        <p:grpSpPr>
          <a:xfrm>
            <a:off x="4008346" y="1356171"/>
            <a:ext cx="4498387" cy="1128012"/>
            <a:chOff x="2329054" y="823636"/>
            <a:chExt cx="2356133" cy="846009"/>
          </a:xfrm>
        </p:grpSpPr>
        <p:sp>
          <p:nvSpPr>
            <p:cNvPr id="22" name="Rounded Rectangle 21">
              <a:extLst>
                <a:ext uri="{FF2B5EF4-FFF2-40B4-BE49-F238E27FC236}">
                  <a16:creationId xmlns:a16="http://schemas.microsoft.com/office/drawing/2014/main" id="{7BDF9D5E-C9D3-534F-9A82-A5641504312F}"/>
                </a:ext>
              </a:extLst>
            </p:cNvPr>
            <p:cNvSpPr/>
            <p:nvPr/>
          </p:nvSpPr>
          <p:spPr>
            <a:xfrm>
              <a:off x="2329054" y="823636"/>
              <a:ext cx="235613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CAC4C8CB-230F-044F-982E-389AA8E2FCD9}"/>
                </a:ext>
              </a:extLst>
            </p:cNvPr>
            <p:cNvSpPr txBox="1"/>
            <p:nvPr/>
          </p:nvSpPr>
          <p:spPr>
            <a:xfrm>
              <a:off x="2415462" y="826097"/>
              <a:ext cx="2176280" cy="843548"/>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Em đã tham gia hoặc chứng kiến việc gì? Ở đâu </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4" name="Oval 23">
            <a:extLst>
              <a:ext uri="{FF2B5EF4-FFF2-40B4-BE49-F238E27FC236}">
                <a16:creationId xmlns:a16="http://schemas.microsoft.com/office/drawing/2014/main" id="{FE4D60D9-4B08-8E48-9B9F-AE888606F20E}"/>
              </a:ext>
            </a:extLst>
          </p:cNvPr>
          <p:cNvSpPr/>
          <p:nvPr/>
        </p:nvSpPr>
        <p:spPr>
          <a:xfrm>
            <a:off x="5181187" y="2855931"/>
            <a:ext cx="1970424" cy="1970424"/>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6600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8" presetClass="emph" presetSubtype="0" autoRev="1" fill="hold" grpId="0" nodeType="withEffect">
                                  <p:stCondLst>
                                    <p:cond delay="0"/>
                                  </p:stCondLst>
                                  <p:childTnLst>
                                    <p:animRot by="21600000">
                                      <p:cBhvr>
                                        <p:cTn id="9" dur="9500" fill="hold"/>
                                        <p:tgtEl>
                                          <p:spTgt spid="2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Ngày hôm ấy khi tan học về, trời bắt đầu chuyển giông. Em vội vã rẽ nhanh vào con ngõ nhà mình thì thấy một chị dáng vẻ mệt mỏi  bế em bé i một tay kéo va li và đang rảo bước. Còn em bé mới xinh làm sao, em bé đội một cái mũ vải ren bèo màu hồng, có vẻ như đang muốn quấy khó.. Em vội thưa: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Chị về đâu hả chị? Chị đưa em kéo va-li giúp cho!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dừng lại nhìn em cười và nói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 ơn em gái ngoan.</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867508" y="264032"/>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vi-VN" sz="3000" dirty="0">
                <a:latin typeface="Arial-Rounded" panose="020B0500000000000000" pitchFamily="34" charset="0"/>
                <a:ea typeface="Arial-Rounded" panose="020B0500000000000000" pitchFamily="34" charset="0"/>
                <a:cs typeface="Arial-Rounded" panose="020B0500000000000000" pitchFamily="34" charset="0"/>
              </a:rPr>
              <a:t>Cuối tuần vừa rồi, em đã được tham gia vệ sinh khu phố. Hoạt động lần này có bác tổ trưởng tổ dân phố, các anh chị tình nguyện và các bạn học sinh chúng em cùng thực hiện. Bác tổ trưởng tổ dân phố đứng ra tập trung rồi phân công công việc cho mọi người. Các anh chị lớn làm những việc nặng như thu góp rác, dọn dẹp rác thải, đồ cũ. Học sinh chúng em thì làm những việc nhẹ như quét dọn đường phố, tưới cây xanh. Mọi người đều rất hăng say và nhiệt tình với công việc được giao. Em rất vui vì được góp một phần nhỏ bé làm cho khu phố xanh – sạch – đẹp hơn.</a:t>
            </a:r>
            <a:endPar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616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30B3B50-0F93-4E56-A6D3-053BC68B5155}"/>
              </a:ext>
            </a:extLst>
          </p:cNvPr>
          <p:cNvSpPr txBox="1"/>
          <p:nvPr/>
        </p:nvSpPr>
        <p:spPr>
          <a:xfrm>
            <a:off x="834886" y="596923"/>
            <a:ext cx="9680713" cy="4528484"/>
          </a:xfrm>
          <a:prstGeom prst="rect">
            <a:avLst/>
          </a:prstGeom>
          <a:noFill/>
        </p:spPr>
        <p:txBody>
          <a:bodyPr wrap="square">
            <a:spAutoFit/>
          </a:bodyPr>
          <a:lstStyle/>
          <a:p>
            <a:pPr marL="342900" indent="-342900" algn="just" defTabSz="1219170">
              <a:lnSpc>
                <a:spcPct val="150000"/>
              </a:lnSpc>
              <a:buClr>
                <a:srgbClr val="000000"/>
              </a:buClr>
              <a:buAutoNum type="arabicParenBoth"/>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Em đã tham gia hoặc chứng kiến việc gì? Ở đâu?</a:t>
            </a:r>
          </a:p>
          <a:p>
            <a:pPr marL="285750" indent="-285750" algn="just" defTabSz="1219170">
              <a:lnSpc>
                <a:spcPct val="150000"/>
              </a:lnSpc>
              <a:buClr>
                <a:srgbClr val="000000"/>
              </a:buClr>
              <a:buFontTx/>
              <a:buChar char="-"/>
            </a:pP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Buổi biểu diễn văn nghệ chào xuân của trường.</a:t>
            </a:r>
          </a:p>
          <a:p>
            <a:pPr marL="285750" indent="-285750" algn="just" defTabSz="1219170">
              <a:lnSpc>
                <a:spcPct val="150000"/>
              </a:lnSpc>
              <a:buClr>
                <a:srgbClr val="000000"/>
              </a:buClr>
              <a:buFontTx/>
              <a:buChar char="-"/>
            </a:pP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Gói bánh chưng để đón Tết cùng bố.</a:t>
            </a: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a:p>
            <a:pPr marL="285750" indent="-285750" algn="just" defTabSz="1219170">
              <a:lnSpc>
                <a:spcPct val="150000"/>
              </a:lnSpc>
              <a:buClr>
                <a:srgbClr val="000000"/>
              </a:buClr>
              <a:buFontTx/>
              <a:buChar char="-"/>
            </a:pP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Tham </a:t>
            </a:r>
            <a:r>
              <a:rPr lang="en-US" sz="2800" b="0" i="0" dirty="0" err="1">
                <a:effectLst/>
                <a:latin typeface="Arial-Rounded" panose="020B0500000000000000" pitchFamily="34" charset="0"/>
                <a:ea typeface="Arial-Rounded" panose="020B0500000000000000" pitchFamily="34" charset="0"/>
                <a:cs typeface="Arial-Rounded" panose="020B0500000000000000" pitchFamily="34" charset="0"/>
              </a:rPr>
              <a:t>gia</a:t>
            </a:r>
            <a:r>
              <a:rPr lang="en-US" sz="28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effectLst/>
                <a:latin typeface="Arial-Rounded" panose="020B0500000000000000" pitchFamily="34" charset="0"/>
                <a:ea typeface="Arial-Rounded" panose="020B0500000000000000" pitchFamily="34" charset="0"/>
                <a:cs typeface="Arial-Rounded" panose="020B0500000000000000" pitchFamily="34" charset="0"/>
              </a:rPr>
              <a:t>lễ</a:t>
            </a:r>
            <a:r>
              <a:rPr lang="en-US" sz="28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effectLst/>
                <a:latin typeface="Arial-Rounded" panose="020B0500000000000000" pitchFamily="34" charset="0"/>
                <a:ea typeface="Arial-Rounded" panose="020B0500000000000000" pitchFamily="34" charset="0"/>
                <a:cs typeface="Arial-Rounded" panose="020B0500000000000000" pitchFamily="34" charset="0"/>
              </a:rPr>
              <a:t>tổng</a:t>
            </a:r>
            <a:r>
              <a:rPr lang="en-US" sz="28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28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effectLst/>
                <a:latin typeface="Arial-Rounded" panose="020B0500000000000000" pitchFamily="34" charset="0"/>
                <a:ea typeface="Arial-Rounded" panose="020B0500000000000000" pitchFamily="34" charset="0"/>
                <a:cs typeface="Arial-Rounded" panose="020B0500000000000000" pitchFamily="34" charset="0"/>
              </a:rPr>
              <a:t>học</a:t>
            </a:r>
            <a:r>
              <a:rPr lang="en-US" sz="2800" b="0" i="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effectLst/>
                <a:latin typeface="Arial-Rounded" panose="020B0500000000000000" pitchFamily="34" charset="0"/>
                <a:ea typeface="Arial-Rounded" panose="020B0500000000000000" pitchFamily="34" charset="0"/>
                <a:cs typeface="Arial-Rounded" panose="020B0500000000000000" pitchFamily="34" charset="0"/>
              </a:rPr>
              <a:t>kì</a:t>
            </a:r>
            <a:r>
              <a:rPr lang="en-US" sz="2800" b="0" i="0" dirty="0">
                <a:effectLst/>
                <a:latin typeface="Arial-Rounded" panose="020B0500000000000000" pitchFamily="34" charset="0"/>
                <a:ea typeface="Arial-Rounded" panose="020B0500000000000000" pitchFamily="34" charset="0"/>
                <a:cs typeface="Arial-Rounded" panose="020B0500000000000000" pitchFamily="34" charset="0"/>
              </a:rPr>
              <a:t> 1</a:t>
            </a: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 cùng các bạn</a:t>
            </a:r>
            <a:r>
              <a:rPr lang="en-US" sz="2800" b="0" i="0" dirty="0">
                <a:effectLst/>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effectLst/>
              <a:latin typeface="Arial-Rounded" panose="020B0500000000000000" pitchFamily="34" charset="0"/>
              <a:ea typeface="Arial-Rounded" panose="020B0500000000000000" pitchFamily="34" charset="0"/>
              <a:cs typeface="Arial-Rounded" panose="020B0500000000000000" pitchFamily="34" charset="0"/>
            </a:endParaRPr>
          </a:p>
          <a:p>
            <a:pPr algn="just" defTabSz="1219170">
              <a:lnSpc>
                <a:spcPct val="150000"/>
              </a:lnSpc>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những ai tham gia việc đó?</a:t>
            </a:r>
          </a:p>
          <a:p>
            <a:pPr marL="285750" indent="-285750" algn="just" defTabSz="1219170">
              <a:lnSpc>
                <a:spcPct val="150000"/>
              </a:lnSpc>
              <a:buClr>
                <a:srgbClr val="000000"/>
              </a:buClr>
              <a:buFontTx/>
              <a:buChar char="-"/>
            </a:pP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Thầy cô, học sinh trong trường, người dân xung quanh, bố...</a:t>
            </a:r>
          </a:p>
          <a:p>
            <a:pPr marL="285750" indent="-285750" defTabSz="1219170">
              <a:lnSpc>
                <a:spcPct val="150000"/>
              </a:lnSpc>
              <a:buClr>
                <a:srgbClr val="000000"/>
              </a:buClr>
              <a:buFontTx/>
              <a:buChar char="-"/>
            </a:pPr>
            <a:endPar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3966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lnSpc>
                <a:spcPct val="150000"/>
              </a:lnSpc>
              <a:buClr>
                <a:srgbClr val="000000"/>
              </a:buClr>
            </a:pPr>
            <a:endParaRPr lang="vi-VN" sz="27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just" defTabSz="1219170">
              <a:lnSpc>
                <a:spcPct val="150000"/>
              </a:lnSpc>
              <a:buClr>
                <a:srgbClr val="000000"/>
              </a:buClr>
            </a:pPr>
            <a:r>
              <a:rPr lang="vi-VN" sz="27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Những người tham gia đã làm gì? Làm như thế nào? </a:t>
            </a:r>
          </a:p>
          <a:p>
            <a:pPr marL="285750" indent="-285750" algn="just" defTabSz="1219170">
              <a:lnSpc>
                <a:spcPct val="150000"/>
              </a:lnSpc>
              <a:buClr>
                <a:srgbClr val="000000"/>
              </a:buClr>
              <a:buFontTx/>
              <a:buChar char="-"/>
            </a:pPr>
            <a:r>
              <a:rPr lang="vi-VN" sz="2700" dirty="0">
                <a:latin typeface="Arial-Rounded" panose="020B0500000000000000" pitchFamily="34" charset="0"/>
                <a:ea typeface="Arial-Rounded" panose="020B0500000000000000" pitchFamily="34" charset="0"/>
                <a:cs typeface="Arial-Rounded" panose="020B0500000000000000" pitchFamily="34" charset="0"/>
              </a:rPr>
              <a:t>Các bạn và thầy cô biểu diễn văn nghệ.</a:t>
            </a:r>
          </a:p>
          <a:p>
            <a:pPr marL="285750" indent="-285750" algn="just" defTabSz="1219170">
              <a:lnSpc>
                <a:spcPct val="150000"/>
              </a:lnSpc>
              <a:buClr>
                <a:srgbClr val="000000"/>
              </a:buClr>
              <a:buFontTx/>
              <a:buChar char="-"/>
            </a:pPr>
            <a:r>
              <a:rPr lang="en-US" sz="27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lá</a:t>
            </a:r>
            <a:r>
              <a:rPr lang="en-US" sz="2700" dirty="0">
                <a:latin typeface="Arial-Rounded" panose="020B0500000000000000" pitchFamily="34" charset="0"/>
                <a:ea typeface="Arial-Rounded" panose="020B0500000000000000" pitchFamily="34" charset="0"/>
                <a:cs typeface="Arial-Rounded" panose="020B0500000000000000" pitchFamily="34" charset="0"/>
              </a:rPr>
              <a:t> dong </a:t>
            </a:r>
            <a:r>
              <a:rPr lang="en-US" sz="2700" dirty="0" err="1">
                <a:latin typeface="Arial-Rounded" panose="020B0500000000000000" pitchFamily="34" charset="0"/>
                <a:ea typeface="Arial-Rounded" panose="020B0500000000000000" pitchFamily="34" charset="0"/>
                <a:cs typeface="Arial-Rounded" panose="020B0500000000000000" pitchFamily="34" charset="0"/>
              </a:rPr>
              <a:t>dài</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cắt</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và</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gấp</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từng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miếng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lá</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vuông</a:t>
            </a:r>
            <a:r>
              <a:rPr lang="en-US" sz="2700" dirty="0">
                <a:latin typeface="Arial-Rounded" panose="020B0500000000000000" pitchFamily="34" charset="0"/>
                <a:ea typeface="Arial-Rounded" panose="020B0500000000000000" pitchFamily="34" charset="0"/>
                <a:cs typeface="Arial-Rounded" panose="020B0500000000000000" pitchFamily="34" charset="0"/>
              </a:rPr>
              <a:t>. Sau </a:t>
            </a:r>
            <a:r>
              <a:rPr lang="en-US" sz="2700" dirty="0" err="1">
                <a:latin typeface="Arial-Rounded" panose="020B0500000000000000" pitchFamily="34" charset="0"/>
                <a:ea typeface="Arial-Rounded" panose="020B0500000000000000" pitchFamily="34" charset="0"/>
                <a:cs typeface="Arial-Rounded" panose="020B0500000000000000" pitchFamily="34" charset="0"/>
              </a:rPr>
              <a:t>khi</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lót</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lá</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cho</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nếp</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đỗ</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xanh</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thịt</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lợn</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vào</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rồi</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gói</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700" dirty="0">
                <a:latin typeface="Arial-Rounded" panose="020B0500000000000000" pitchFamily="34" charset="0"/>
                <a:ea typeface="Arial-Rounded" panose="020B0500000000000000" pitchFamily="34" charset="0"/>
                <a:cs typeface="Arial-Rounded" panose="020B0500000000000000" pitchFamily="34" charset="0"/>
              </a:rPr>
              <a:t>.</a:t>
            </a:r>
            <a:endParaRPr lang="vi-VN" sz="2700" dirty="0">
              <a:latin typeface="Arial-Rounded" panose="020B0500000000000000" pitchFamily="34" charset="0"/>
              <a:ea typeface="Arial-Rounded" panose="020B0500000000000000" pitchFamily="34" charset="0"/>
              <a:cs typeface="Arial-Rounded" panose="020B0500000000000000" pitchFamily="34" charset="0"/>
            </a:endParaRPr>
          </a:p>
          <a:p>
            <a:pPr marL="285750" indent="-285750" algn="just" defTabSz="1219170">
              <a:lnSpc>
                <a:spcPct val="150000"/>
              </a:lnSpc>
              <a:buClr>
                <a:srgbClr val="000000"/>
              </a:buClr>
              <a:buFontTx/>
              <a:buChar char="-"/>
            </a:pPr>
            <a:r>
              <a:rPr lang="vi-VN" sz="2700" dirty="0">
                <a:latin typeface="Arial-Rounded" panose="020B0500000000000000" pitchFamily="34" charset="0"/>
                <a:ea typeface="Arial-Rounded" panose="020B0500000000000000" pitchFamily="34" charset="0"/>
                <a:cs typeface="Arial-Rounded" panose="020B0500000000000000" pitchFamily="34" charset="0"/>
              </a:rPr>
              <a:t>Cô hiệu trưởng </a:t>
            </a:r>
            <a:r>
              <a:rPr lang="en-US" sz="2700" dirty="0" err="1">
                <a:latin typeface="Arial-Rounded" panose="020B0500000000000000" pitchFamily="34" charset="0"/>
                <a:ea typeface="Arial-Rounded" panose="020B0500000000000000" pitchFamily="34" charset="0"/>
                <a:cs typeface="Arial-Rounded" panose="020B0500000000000000" pitchFamily="34" charset="0"/>
              </a:rPr>
              <a:t>phát</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khen</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và</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tặng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quà</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cho</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từng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sinh</a:t>
            </a:r>
            <a:r>
              <a:rPr lang="en-US" sz="2700" dirty="0">
                <a:latin typeface="Arial-Rounded" panose="020B0500000000000000" pitchFamily="34" charset="0"/>
                <a:ea typeface="Arial-Rounded" panose="020B0500000000000000" pitchFamily="34" charset="0"/>
                <a:cs typeface="Arial-Rounded" panose="020B0500000000000000" pitchFamily="34" charset="0"/>
              </a:rPr>
              <a:t>.</a:t>
            </a:r>
            <a:endParaRPr lang="vi-VN" sz="2700" dirty="0">
              <a:latin typeface="Arial-Rounded" panose="020B0500000000000000" pitchFamily="34" charset="0"/>
              <a:ea typeface="Arial-Rounded" panose="020B0500000000000000" pitchFamily="34" charset="0"/>
              <a:cs typeface="Arial-Rounded" panose="020B0500000000000000" pitchFamily="34" charset="0"/>
            </a:endParaRPr>
          </a:p>
          <a:p>
            <a:pPr algn="just" defTabSz="1219170">
              <a:lnSpc>
                <a:spcPct val="150000"/>
              </a:lnSpc>
              <a:buClr>
                <a:srgbClr val="000000"/>
              </a:buClr>
            </a:pPr>
            <a:r>
              <a:rPr lang="vi-VN" sz="27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Em có suy nghĩ gì khi chứng kiến (hoặc tham gia) việc đó?</a:t>
            </a:r>
          </a:p>
          <a:p>
            <a:pPr algn="just" defTabSz="1219170">
              <a:lnSpc>
                <a:spcPct val="150000"/>
              </a:lnSpc>
              <a:buClr>
                <a:srgbClr val="000000"/>
              </a:buClr>
            </a:pPr>
            <a:r>
              <a:rPr lang="vi-VN" sz="27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Vui vẻ, tự hào, hớn hở, hào hứng... </a:t>
            </a:r>
          </a:p>
          <a:p>
            <a:pPr algn="ctr" defTabSz="1219170">
              <a:lnSpc>
                <a:spcPct val="150000"/>
              </a:lnSpc>
              <a:buClr>
                <a:srgbClr val="000000"/>
              </a:buClr>
            </a:pP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9081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919</Words>
  <Application>Microsoft Office PowerPoint</Application>
  <PresentationFormat>Widescreen</PresentationFormat>
  <Paragraphs>67</Paragraphs>
  <Slides>10</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微软雅黑</vt:lpstr>
      <vt:lpstr>Arial</vt:lpstr>
      <vt:lpstr>Arial-Rounded</vt:lpstr>
      <vt:lpstr>Calibri</vt:lpstr>
      <vt:lpstr>HP001 4 hàng</vt:lpstr>
      <vt:lpstr>Kalam</vt:lpstr>
      <vt:lpstr>Montserrat</vt:lpstr>
      <vt:lpstr>Segoe UI Black</vt:lpstr>
      <vt:lpstr>Office 主题​​</vt:lpstr>
      <vt:lpstr>1_Doodle Sketchbook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4</cp:revision>
  <dcterms:created xsi:type="dcterms:W3CDTF">2021-08-01T08:47:12Z</dcterms:created>
  <dcterms:modified xsi:type="dcterms:W3CDTF">2022-02-13T15:24:44Z</dcterms:modified>
</cp:coreProperties>
</file>