
<file path=[Content_Types].xml><?xml version="1.0" encoding="utf-8"?>
<Types xmlns="http://schemas.openxmlformats.org/package/2006/content-types">
  <Default Extension="emf" ContentType="image/x-emf"/>
  <Default Extension="jpeg" ContentType="image/jpeg"/>
  <Default Extension="jpg" ContentType="image/pn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6.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6" r:id="rId2"/>
  </p:sldMasterIdLst>
  <p:notesMasterIdLst>
    <p:notesMasterId r:id="rId11"/>
  </p:notesMasterIdLst>
  <p:sldIdLst>
    <p:sldId id="2007577146" r:id="rId3"/>
    <p:sldId id="2007577148" r:id="rId4"/>
    <p:sldId id="2007577145" r:id="rId5"/>
    <p:sldId id="2007577149" r:id="rId6"/>
    <p:sldId id="2007577150" r:id="rId7"/>
    <p:sldId id="264" r:id="rId8"/>
    <p:sldId id="268" r:id="rId9"/>
    <p:sldId id="25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1" d="100"/>
          <a:sy n="61" d="100"/>
        </p:scale>
        <p:origin x="102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EB736-7AF1-4963-BB85-9D7B6B3E80CC}" type="datetimeFigureOut">
              <a:rPr lang="en-US" smtClean="0"/>
              <a:t>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42814-ECDD-45E5-8092-471DB0518F98}" type="slidenum">
              <a:rPr lang="en-US" smtClean="0"/>
              <a:t>‹#›</a:t>
            </a:fld>
            <a:endParaRPr lang="en-US"/>
          </a:p>
        </p:txBody>
      </p:sp>
    </p:spTree>
    <p:extLst>
      <p:ext uri="{BB962C8B-B14F-4D97-AF65-F5344CB8AC3E}">
        <p14:creationId xmlns:p14="http://schemas.microsoft.com/office/powerpoint/2010/main" val="365742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75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F742814-ECDD-45E5-8092-471DB0518F98}" type="slidenum">
              <a:rPr lang="en-US" smtClean="0"/>
              <a:t>6</a:t>
            </a:fld>
            <a:endParaRPr lang="en-US"/>
          </a:p>
        </p:txBody>
      </p:sp>
    </p:spTree>
    <p:extLst>
      <p:ext uri="{BB962C8B-B14F-4D97-AF65-F5344CB8AC3E}">
        <p14:creationId xmlns:p14="http://schemas.microsoft.com/office/powerpoint/2010/main" val="1382640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F742814-ECDD-45E5-8092-471DB0518F98}" type="slidenum">
              <a:rPr lang="en-US" smtClean="0"/>
              <a:t>7</a:t>
            </a:fld>
            <a:endParaRPr lang="en-US"/>
          </a:p>
        </p:txBody>
      </p:sp>
    </p:spTree>
    <p:extLst>
      <p:ext uri="{BB962C8B-B14F-4D97-AF65-F5344CB8AC3E}">
        <p14:creationId xmlns:p14="http://schemas.microsoft.com/office/powerpoint/2010/main" val="2940188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iới thiệu">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330327752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2022/2/6</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75006841"/>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819194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16079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62811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78251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439033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4170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389086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763662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52179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18727836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74108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2737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ội dung bài 1">
    <p:spTree>
      <p:nvGrpSpPr>
        <p:cNvPr id="1" name=""/>
        <p:cNvGrpSpPr/>
        <p:nvPr/>
      </p:nvGrpSpPr>
      <p:grpSpPr>
        <a:xfrm>
          <a:off x="0" y="0"/>
          <a:ext cx="0" cy="0"/>
          <a:chOff x="0" y="0"/>
          <a:chExt cx="0" cy="0"/>
        </a:xfrm>
      </p:grpSpPr>
      <p:sp>
        <p:nvSpPr>
          <p:cNvPr id="2"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720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ội dung bài 2">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64761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ết thúc">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35899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526953"/>
      </p:ext>
    </p:extLst>
  </p:cSld>
  <p:clrMapOvr>
    <a:masterClrMapping/>
  </p:clrMapOvr>
  <p:transition spd="slow" advClick="0" advTm="2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677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58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97713255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04991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702" r:id="rId6"/>
    <p:sldLayoutId id="2147483689" r:id="rId7"/>
    <p:sldLayoutId id="2147483690" r:id="rId8"/>
    <p:sldLayoutId id="2147483701" r:id="rId9"/>
    <p:sldLayoutId id="214748370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
        <p:nvSpPr>
          <p:cNvPr id="7" name="TextBox 6">
            <a:extLst>
              <a:ext uri="{FF2B5EF4-FFF2-40B4-BE49-F238E27FC236}">
                <a16:creationId xmlns:a16="http://schemas.microsoft.com/office/drawing/2014/main" id="{EC1FF50B-8C1B-4089-AD8E-3B044B7851D4}"/>
              </a:ext>
            </a:extLst>
          </p:cNvPr>
          <p:cNvSpPr txBox="1"/>
          <p:nvPr userDrawn="1"/>
        </p:nvSpPr>
        <p:spPr>
          <a:xfrm>
            <a:off x="9061938" y="6492875"/>
            <a:ext cx="3130062" cy="276999"/>
          </a:xfrm>
          <a:prstGeom prst="rect">
            <a:avLst/>
          </a:prstGeom>
          <a:noFill/>
        </p:spPr>
        <p:txBody>
          <a:bodyPr wrap="square" rtlCol="0">
            <a:spAutoFit/>
          </a:bodyPr>
          <a:lstStyle/>
          <a:p>
            <a:r>
              <a:rPr lang="en-US" sz="1200" i="1" dirty="0" err="1"/>
              <a:t>Hương</a:t>
            </a:r>
            <a:r>
              <a:rPr lang="en-US" sz="1200" i="1" dirty="0"/>
              <a:t> </a:t>
            </a:r>
            <a:r>
              <a:rPr lang="en-US" sz="1200" i="1" dirty="0" err="1"/>
              <a:t>Thảo</a:t>
            </a:r>
            <a:r>
              <a:rPr lang="en-US" sz="1200" i="1" dirty="0"/>
              <a:t>: tranthao121004@gmail.com</a:t>
            </a:r>
          </a:p>
        </p:txBody>
      </p:sp>
    </p:spTree>
    <p:extLst>
      <p:ext uri="{BB962C8B-B14F-4D97-AF65-F5344CB8AC3E}">
        <p14:creationId xmlns:p14="http://schemas.microsoft.com/office/powerpoint/2010/main" val="246628541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slideLayout" Target="../slideLayouts/slideLayout6.xml"/><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audio" Target="../media/media1.mp3"/><Relationship Id="rId16" Type="http://schemas.openxmlformats.org/officeDocument/2006/relationships/image" Target="../media/image26.png"/><Relationship Id="rId20" Type="http://schemas.openxmlformats.org/officeDocument/2006/relationships/image" Target="../media/image30.png"/><Relationship Id="rId1" Type="http://schemas.microsoft.com/office/2007/relationships/media" Target="../media/media1.mp3"/><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notesSlide" Target="../notesSlides/notesSlide4.xml"/><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DDE81F3-A3B6-4A8A-B2A4-2469EB353A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305"/>
          <a:stretch/>
        </p:blipFill>
        <p:spPr>
          <a:xfrm flipH="1">
            <a:off x="6942667" y="4819102"/>
            <a:ext cx="5249333" cy="2021965"/>
          </a:xfrm>
          <a:prstGeom prst="rect">
            <a:avLst/>
          </a:prstGeom>
        </p:spPr>
      </p:pic>
      <p:pic>
        <p:nvPicPr>
          <p:cNvPr id="6" name="图片 5">
            <a:extLst>
              <a:ext uri="{FF2B5EF4-FFF2-40B4-BE49-F238E27FC236}">
                <a16:creationId xmlns:a16="http://schemas.microsoft.com/office/drawing/2014/main" id="{17849234-0054-4FFA-A97D-84C88A1C6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118" y="4926367"/>
            <a:ext cx="3537583" cy="1931633"/>
          </a:xfrm>
          <a:prstGeom prst="rect">
            <a:avLst/>
          </a:prstGeom>
        </p:spPr>
      </p:pic>
      <p:grpSp>
        <p:nvGrpSpPr>
          <p:cNvPr id="7" name="Group 6">
            <a:extLst>
              <a:ext uri="{FF2B5EF4-FFF2-40B4-BE49-F238E27FC236}">
                <a16:creationId xmlns:a16="http://schemas.microsoft.com/office/drawing/2014/main" id="{87550139-CC25-4C72-B01A-63EBB2065D31}"/>
              </a:ext>
            </a:extLst>
          </p:cNvPr>
          <p:cNvGrpSpPr/>
          <p:nvPr/>
        </p:nvGrpSpPr>
        <p:grpSpPr>
          <a:xfrm>
            <a:off x="1312510" y="1782097"/>
            <a:ext cx="9566979" cy="2941742"/>
            <a:chOff x="1233756" y="3227454"/>
            <a:chExt cx="9566979" cy="2941742"/>
          </a:xfrm>
          <a:solidFill>
            <a:srgbClr val="FF0066"/>
          </a:solidFill>
        </p:grpSpPr>
        <p:sp>
          <p:nvSpPr>
            <p:cNvPr id="8" name="Rectangle: Rounded Corners 7">
              <a:extLst>
                <a:ext uri="{FF2B5EF4-FFF2-40B4-BE49-F238E27FC236}">
                  <a16:creationId xmlns:a16="http://schemas.microsoft.com/office/drawing/2014/main" id="{12048AAF-B53F-4E90-B5A1-0C0D5720491C}"/>
                </a:ext>
              </a:extLst>
            </p:cNvPr>
            <p:cNvSpPr/>
            <p:nvPr/>
          </p:nvSpPr>
          <p:spPr>
            <a:xfrm>
              <a:off x="1233756" y="3227454"/>
              <a:ext cx="9409470" cy="279981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0B62082-4926-4838-836E-9F8564591E7C}"/>
                </a:ext>
              </a:extLst>
            </p:cNvPr>
            <p:cNvSpPr/>
            <p:nvPr/>
          </p:nvSpPr>
          <p:spPr>
            <a:xfrm>
              <a:off x="1391265" y="3369385"/>
              <a:ext cx="9409470" cy="279981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0CB02A60-AF89-4EB8-B430-85134294C5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475" y="351323"/>
            <a:ext cx="1433052" cy="1433052"/>
          </a:xfrm>
          <a:prstGeom prst="rect">
            <a:avLst/>
          </a:prstGeom>
        </p:spPr>
      </p:pic>
      <p:sp>
        <p:nvSpPr>
          <p:cNvPr id="11" name="TextBox 10">
            <a:extLst>
              <a:ext uri="{FF2B5EF4-FFF2-40B4-BE49-F238E27FC236}">
                <a16:creationId xmlns:a16="http://schemas.microsoft.com/office/drawing/2014/main" id="{A0D3408B-CDA2-41E8-B8DF-9ED3730A8C99}"/>
              </a:ext>
            </a:extLst>
          </p:cNvPr>
          <p:cNvSpPr txBox="1"/>
          <p:nvPr/>
        </p:nvSpPr>
        <p:spPr>
          <a:xfrm>
            <a:off x="1526410" y="1986903"/>
            <a:ext cx="9139179"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defRPr/>
            </a:pPr>
            <a:r>
              <a:rPr lang="en-US" sz="4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TIẾNG VIỆT</a:t>
            </a:r>
          </a:p>
          <a:p>
            <a:pPr algn="ctr" defTabSz="914377">
              <a:defRPr/>
            </a:pPr>
            <a:r>
              <a:rPr lang="en-US" sz="4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 viết đoạn</a:t>
            </a:r>
            <a:endPar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ctr" defTabSz="914377">
              <a:defRPr/>
            </a:pPr>
            <a:r>
              <a:rPr lang="en-US"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 5 : Viết đoạn văn kể về việc chăm sóc cây cối</a:t>
            </a:r>
          </a:p>
        </p:txBody>
      </p:sp>
      <p:sp>
        <p:nvSpPr>
          <p:cNvPr id="12" name="TextBox 11">
            <a:extLst>
              <a:ext uri="{FF2B5EF4-FFF2-40B4-BE49-F238E27FC236}">
                <a16:creationId xmlns:a16="http://schemas.microsoft.com/office/drawing/2014/main" id="{E31C4536-D5F9-4564-9D7F-CDE7B5CF9D6F}"/>
              </a:ext>
            </a:extLst>
          </p:cNvPr>
          <p:cNvSpPr txBox="1"/>
          <p:nvPr/>
        </p:nvSpPr>
        <p:spPr>
          <a:xfrm>
            <a:off x="3930389" y="590796"/>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Tree>
    <p:extLst>
      <p:ext uri="{BB962C8B-B14F-4D97-AF65-F5344CB8AC3E}">
        <p14:creationId xmlns:p14="http://schemas.microsoft.com/office/powerpoint/2010/main" val="3920630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6D9B72-9A7A-4BEE-AC31-D7234ACFB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67"/>
            <a:ext cx="12192000" cy="6767066"/>
          </a:xfrm>
          <a:prstGeom prst="rect">
            <a:avLst/>
          </a:prstGeom>
        </p:spPr>
      </p:pic>
      <p:sp>
        <p:nvSpPr>
          <p:cNvPr id="3" name="TextBox 2">
            <a:extLst>
              <a:ext uri="{FF2B5EF4-FFF2-40B4-BE49-F238E27FC236}">
                <a16:creationId xmlns:a16="http://schemas.microsoft.com/office/drawing/2014/main" id="{811F8E7D-A839-4E9D-882E-7D7826391336}"/>
              </a:ext>
            </a:extLst>
          </p:cNvPr>
          <p:cNvSpPr txBox="1"/>
          <p:nvPr/>
        </p:nvSpPr>
        <p:spPr>
          <a:xfrm>
            <a:off x="978198" y="1031358"/>
            <a:ext cx="75278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Thứ</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sáu</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ngày</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lang="vi-VN" sz="3200" b="1" dirty="0">
                <a:solidFill>
                  <a:prstClr val="white"/>
                </a:solidFill>
                <a:latin typeface="HP001 4 hàng" panose="020B0603050302020204" pitchFamily="34" charset="0"/>
              </a:rPr>
              <a:t>11</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tháng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2</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năm</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2022</a:t>
            </a:r>
          </a:p>
        </p:txBody>
      </p:sp>
      <p:sp>
        <p:nvSpPr>
          <p:cNvPr id="4" name="TextBox 3">
            <a:extLst>
              <a:ext uri="{FF2B5EF4-FFF2-40B4-BE49-F238E27FC236}">
                <a16:creationId xmlns:a16="http://schemas.microsoft.com/office/drawing/2014/main" id="{9F534554-0092-45E0-BED4-644DE7F03AB8}"/>
              </a:ext>
            </a:extLst>
          </p:cNvPr>
          <p:cNvSpPr txBox="1"/>
          <p:nvPr/>
        </p:nvSpPr>
        <p:spPr>
          <a:xfrm>
            <a:off x="3009016" y="1704752"/>
            <a:ext cx="22328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Tiếng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Việt</a:t>
            </a:r>
            <a:endPar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5" name="TextBox 4">
            <a:extLst>
              <a:ext uri="{FF2B5EF4-FFF2-40B4-BE49-F238E27FC236}">
                <a16:creationId xmlns:a16="http://schemas.microsoft.com/office/drawing/2014/main" id="{2BE1B5BC-A432-449C-B19D-9304A300DC31}"/>
              </a:ext>
            </a:extLst>
          </p:cNvPr>
          <p:cNvSpPr txBox="1"/>
          <p:nvPr/>
        </p:nvSpPr>
        <p:spPr>
          <a:xfrm>
            <a:off x="2870908" y="2378146"/>
            <a:ext cx="32250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rgbClr val="FFFF00"/>
                </a:solidFill>
                <a:latin typeface="HP001 4 hàng" panose="020B0603050302020204" pitchFamily="34" charset="0"/>
              </a:rPr>
              <a:t>Đọc mở rộng</a:t>
            </a:r>
            <a:r>
              <a:rPr kumimoji="0" lang="vi-VN" sz="3200" b="1" i="0" u="none" strike="noStrike" kern="1200" cap="none" spc="0" normalizeH="0" noProof="0">
                <a:ln>
                  <a:noFill/>
                </a:ln>
                <a:solidFill>
                  <a:srgbClr val="FFFF00"/>
                </a:solidFill>
                <a:effectLst/>
                <a:uLnTx/>
                <a:uFillTx/>
                <a:latin typeface="HP001 4 hàng" panose="020B0603050302020204" pitchFamily="34" charset="0"/>
              </a:rPr>
              <a:t>.</a:t>
            </a:r>
            <a:endPar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ndParaRPr>
          </a:p>
        </p:txBody>
      </p:sp>
    </p:spTree>
    <p:extLst>
      <p:ext uri="{BB962C8B-B14F-4D97-AF65-F5344CB8AC3E}">
        <p14:creationId xmlns:p14="http://schemas.microsoft.com/office/powerpoint/2010/main" val="2330807257"/>
      </p:ext>
    </p:extLst>
  </p:cSld>
  <p:clrMapOvr>
    <a:masterClrMapping/>
  </p:clrMapOvr>
  <p:transition spd="slow" advClick="0" advTm="2000">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2">
            <a:extLst>
              <a:ext uri="{FF2B5EF4-FFF2-40B4-BE49-F238E27FC236}">
                <a16:creationId xmlns:a16="http://schemas.microsoft.com/office/drawing/2014/main" id="{366FB48B-0B9A-4208-90EC-F4063440863E}"/>
              </a:ext>
            </a:extLst>
          </p:cNvPr>
          <p:cNvSpPr txBox="1"/>
          <p:nvPr/>
        </p:nvSpPr>
        <p:spPr>
          <a:xfrm>
            <a:off x="3724018" y="472994"/>
            <a:ext cx="4115355" cy="769441"/>
          </a:xfrm>
          <a:prstGeom prst="rect">
            <a:avLst/>
          </a:prstGeom>
          <a:noFill/>
        </p:spPr>
        <p:txBody>
          <a:bodyPr wrap="square" rtlCol="0">
            <a:spAutoFit/>
          </a:bodyPr>
          <a:lstStyle/>
          <a:p>
            <a:r>
              <a:rPr lang="vi-VN" altLang="zh-CN" sz="4400" b="1" dirty="0">
                <a:ln w="0"/>
                <a:solidFill>
                  <a:srgbClr val="FF0000"/>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rPr>
              <a:t>Yêu cầu cần đạt:</a:t>
            </a:r>
            <a:endParaRPr lang="zh-CN" altLang="en-US" sz="4400" b="1" dirty="0">
              <a:ln w="0"/>
              <a:solidFill>
                <a:srgbClr val="FF0000"/>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55562EDE-42A4-45AA-9ADC-B0CF56FEB239}"/>
              </a:ext>
            </a:extLst>
          </p:cNvPr>
          <p:cNvSpPr txBox="1"/>
          <p:nvPr/>
        </p:nvSpPr>
        <p:spPr>
          <a:xfrm>
            <a:off x="917473" y="1542373"/>
            <a:ext cx="10357054" cy="3097002"/>
          </a:xfrm>
          <a:prstGeom prst="rect">
            <a:avLst/>
          </a:prstGeom>
          <a:noFill/>
        </p:spPr>
        <p:txBody>
          <a:bodyPr wrap="square">
            <a:spAutoFit/>
          </a:bodyPr>
          <a:lstStyle/>
          <a:p>
            <a:pPr marL="457200" indent="-457200" algn="just">
              <a:lnSpc>
                <a:spcPct val="115000"/>
              </a:lnSpc>
              <a:spcAft>
                <a:spcPts val="1800"/>
              </a:spcAft>
              <a:buFontTx/>
              <a:buChar char="-"/>
            </a:pPr>
            <a:r>
              <a:rPr lang="pl-PL" sz="3200">
                <a:effectLst/>
                <a:latin typeface="Arial-Rounded" panose="020B0500000000000000" pitchFamily="34" charset="0"/>
                <a:ea typeface="Arial-Rounded" panose="020B0500000000000000" pitchFamily="34" charset="0"/>
                <a:cs typeface="Arial-Rounded" panose="020B0500000000000000" pitchFamily="34" charset="0"/>
              </a:rPr>
              <a:t>Tự tìm đọc một mẩu truyện, bài thơ viết về những câu chuyện viết về thiên nhiên </a:t>
            </a:r>
            <a:endParaRPr lang="en-US" sz="3200">
              <a:effectLst/>
              <a:latin typeface="Arial-Rounded" panose="020B0500000000000000" pitchFamily="34" charset="0"/>
              <a:ea typeface="Arial-Rounded" panose="020B0500000000000000" pitchFamily="34" charset="0"/>
              <a:cs typeface="Arial-Rounded" panose="020B0500000000000000" pitchFamily="34" charset="0"/>
            </a:endParaRPr>
          </a:p>
          <a:p>
            <a:pPr marL="457200" indent="-457200" algn="just">
              <a:lnSpc>
                <a:spcPct val="115000"/>
              </a:lnSpc>
              <a:spcAft>
                <a:spcPts val="1800"/>
              </a:spcAft>
              <a:buFontTx/>
              <a:buChar char="-"/>
            </a:pPr>
            <a:r>
              <a:rPr lang="vi-VN" sz="3200">
                <a:effectLst/>
                <a:latin typeface="Arial-Rounded" panose="020B0500000000000000" pitchFamily="34" charset="0"/>
                <a:ea typeface="Arial-Rounded" panose="020B0500000000000000" pitchFamily="34" charset="0"/>
                <a:cs typeface="Arial-Rounded" panose="020B0500000000000000" pitchFamily="34" charset="0"/>
              </a:rPr>
              <a:t>Biết </a:t>
            </a:r>
            <a:r>
              <a:rPr lang="pl-PL" sz="3200">
                <a:effectLst/>
                <a:latin typeface="Arial-Rounded" panose="020B0500000000000000" pitchFamily="34" charset="0"/>
                <a:ea typeface="Arial-Rounded" panose="020B0500000000000000" pitchFamily="34" charset="0"/>
                <a:cs typeface="Arial-Rounded" panose="020B0500000000000000" pitchFamily="34" charset="0"/>
              </a:rPr>
              <a:t>chia sẻ những trải nghiệm, suy nghĩ, cảm xúc có liên quan đến văn bản đọc; trao đổi về nội dung bài thơ, câu chuyện.</a:t>
            </a:r>
            <a:endParaRPr lang="en-US" sz="3200">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图片 4">
            <a:extLst>
              <a:ext uri="{FF2B5EF4-FFF2-40B4-BE49-F238E27FC236}">
                <a16:creationId xmlns:a16="http://schemas.microsoft.com/office/drawing/2014/main" id="{35F45F2F-4B60-4C25-85A8-7B5735A036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0305"/>
          <a:stretch/>
        </p:blipFill>
        <p:spPr>
          <a:xfrm>
            <a:off x="187907" y="4639375"/>
            <a:ext cx="5249333" cy="2021965"/>
          </a:xfrm>
          <a:prstGeom prst="rect">
            <a:avLst/>
          </a:prstGeom>
        </p:spPr>
      </p:pic>
      <p:pic>
        <p:nvPicPr>
          <p:cNvPr id="8" name="图片 5">
            <a:extLst>
              <a:ext uri="{FF2B5EF4-FFF2-40B4-BE49-F238E27FC236}">
                <a16:creationId xmlns:a16="http://schemas.microsoft.com/office/drawing/2014/main" id="{4C18C24D-D640-4401-A7AB-D8A0DF597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6714" y="4873581"/>
            <a:ext cx="3537583" cy="1931633"/>
          </a:xfrm>
          <a:prstGeom prst="rect">
            <a:avLst/>
          </a:prstGeom>
        </p:spPr>
      </p:pic>
    </p:spTree>
    <p:extLst>
      <p:ext uri="{BB962C8B-B14F-4D97-AF65-F5344CB8AC3E}">
        <p14:creationId xmlns:p14="http://schemas.microsoft.com/office/powerpoint/2010/main" val="2836910879"/>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par>
                          <p:cTn id="11" fill="hold">
                            <p:stCondLst>
                              <p:cond delay="1360"/>
                            </p:stCondLst>
                            <p:childTnLst>
                              <p:par>
                                <p:cTn id="12" presetID="22"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1000"/>
                                        <p:tgtEl>
                                          <p:spTgt spid="7"/>
                                        </p:tgtEl>
                                      </p:cBhvr>
                                    </p:animEffect>
                                  </p:childTnLst>
                                </p:cTn>
                              </p:par>
                            </p:childTnLst>
                          </p:cTn>
                        </p:par>
                        <p:par>
                          <p:cTn id="15" fill="hold">
                            <p:stCondLst>
                              <p:cond delay="236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14F7D0-A725-4BFF-9154-F568A5568479}"/>
              </a:ext>
            </a:extLst>
          </p:cNvPr>
          <p:cNvSpPr txBox="1"/>
          <p:nvPr/>
        </p:nvSpPr>
        <p:spPr>
          <a:xfrm>
            <a:off x="231227" y="534544"/>
            <a:ext cx="11729545" cy="6524863"/>
          </a:xfrm>
          <a:prstGeom prst="rect">
            <a:avLst/>
          </a:prstGeom>
          <a:noFill/>
        </p:spPr>
        <p:txBody>
          <a:bodyPr wrap="square">
            <a:spAutoFit/>
          </a:bodyPr>
          <a:lstStyle/>
          <a:p>
            <a:pPr algn="just" fontAlgn="base"/>
            <a:r>
              <a:rPr lang="en-US" sz="2200" b="0" i="0">
                <a:effectLst/>
                <a:latin typeface="Arial-Rounded" panose="020B0500000000000000" pitchFamily="34" charset="0"/>
                <a:ea typeface="Arial-Rounded" panose="020B0500000000000000" pitchFamily="34" charset="0"/>
                <a:cs typeface="Arial-Rounded" panose="020B0500000000000000" pitchFamily="34" charset="0"/>
              </a:rPr>
              <a:t>	</a:t>
            </a:r>
            <a:r>
              <a:rPr lang="vi-VN" sz="2200" b="0" i="0">
                <a:effectLst/>
                <a:latin typeface="Arial-Rounded" panose="020B0500000000000000" pitchFamily="34" charset="0"/>
                <a:ea typeface="Arial-Rounded" panose="020B0500000000000000" pitchFamily="34" charset="0"/>
                <a:cs typeface="Arial-Rounded" panose="020B0500000000000000" pitchFamily="34" charset="0"/>
              </a:rPr>
              <a:t>Xưa lắm rồi, các màu trên mặt đất bỗng dưng cãi nhau. Màu nào cũng tự cho rằng mình là tuyệt hảo, quan trọng nhất, hữu ích nhất và được ưa chuộng nhất.</a:t>
            </a:r>
          </a:p>
          <a:p>
            <a:pPr algn="just" fontAlgn="base"/>
            <a:r>
              <a:rPr lang="en-US" sz="2200" b="0" i="0">
                <a:effectLst/>
                <a:latin typeface="Arial-Rounded" panose="020B0500000000000000" pitchFamily="34" charset="0"/>
                <a:ea typeface="Arial-Rounded" panose="020B0500000000000000" pitchFamily="34" charset="0"/>
                <a:cs typeface="Arial-Rounded" panose="020B0500000000000000" pitchFamily="34" charset="0"/>
              </a:rPr>
              <a:t>	</a:t>
            </a:r>
            <a:r>
              <a:rPr lang="vi-VN" sz="2200" b="0" i="0">
                <a:effectLst/>
                <a:latin typeface="Arial-Rounded" panose="020B0500000000000000" pitchFamily="34" charset="0"/>
                <a:ea typeface="Arial-Rounded" panose="020B0500000000000000" pitchFamily="34" charset="0"/>
                <a:cs typeface="Arial-Rounded" panose="020B0500000000000000" pitchFamily="34" charset="0"/>
              </a:rPr>
              <a:t>Màu lục bắt đầu: Dĩ nhiên là tôi quan trọng nhất. Tôi là </a:t>
            </a:r>
            <a:r>
              <a:rPr lang="vi-VN" sz="2200" b="0" i="0" u="none" strike="noStrike">
                <a:effectLst/>
                <a:latin typeface="Arial-Rounded" panose="020B0500000000000000" pitchFamily="34" charset="0"/>
                <a:ea typeface="Arial-Rounded" panose="020B0500000000000000" pitchFamily="34" charset="0"/>
                <a:cs typeface="Arial-Rounded" panose="020B0500000000000000" pitchFamily="34" charset="0"/>
              </a:rPr>
              <a:t>biểu tượng</a:t>
            </a:r>
            <a:r>
              <a:rPr lang="vi-VN" sz="2200" b="0" i="0">
                <a:effectLst/>
                <a:latin typeface="Arial-Rounded" panose="020B0500000000000000" pitchFamily="34" charset="0"/>
                <a:ea typeface="Arial-Rounded" panose="020B0500000000000000" pitchFamily="34" charset="0"/>
                <a:cs typeface="Arial-Rounded" panose="020B0500000000000000" pitchFamily="34" charset="0"/>
              </a:rPr>
              <a:t> của sự sống và niềm hi vọng. Tôi được chọn để tạo thành cỏ cây. Thiếu tôi cảnh vật sẽ tiêu điều. Hãy nhìn vạn vật xung quanh, các bạn hẳn thấy tôi đúng.</a:t>
            </a:r>
          </a:p>
          <a:p>
            <a:pPr algn="just" fontAlgn="base"/>
            <a:r>
              <a:rPr lang="en-US" sz="2200" b="0" i="0">
                <a:effectLst/>
                <a:latin typeface="Arial-Rounded" panose="020B0500000000000000" pitchFamily="34" charset="0"/>
                <a:ea typeface="Arial-Rounded" panose="020B0500000000000000" pitchFamily="34" charset="0"/>
                <a:cs typeface="Arial-Rounded" panose="020B0500000000000000" pitchFamily="34" charset="0"/>
              </a:rPr>
              <a:t>	</a:t>
            </a:r>
            <a:r>
              <a:rPr lang="vi-VN" sz="2200" b="0" i="0">
                <a:effectLst/>
                <a:latin typeface="Arial-Rounded" panose="020B0500000000000000" pitchFamily="34" charset="0"/>
                <a:ea typeface="Arial-Rounded" panose="020B0500000000000000" pitchFamily="34" charset="0"/>
                <a:cs typeface="Arial-Rounded" panose="020B0500000000000000" pitchFamily="34" charset="0"/>
              </a:rPr>
              <a:t>Màu xanh ngắt lời: Bạn chỉ nghĩ đến những gì trên mặt đất, hãy ngước nhìn trời xanh và dõi ra biển biếc. Từ đáy biển sâu đến chín tầng mây cao, sự sống tồn tại được đều nhờ vào nước. Trời xanh bao la mang hình ảnh của sự thanh bình. Nếu không có </a:t>
            </a:r>
            <a:r>
              <a:rPr lang="vi-VN" sz="2200" b="0" i="0" u="none" strike="noStrike">
                <a:effectLst/>
                <a:latin typeface="Arial-Rounded" panose="020B0500000000000000" pitchFamily="34" charset="0"/>
                <a:ea typeface="Arial-Rounded" panose="020B0500000000000000" pitchFamily="34" charset="0"/>
                <a:cs typeface="Arial-Rounded" panose="020B0500000000000000" pitchFamily="34" charset="0"/>
              </a:rPr>
              <a:t>thanh bình</a:t>
            </a:r>
            <a:r>
              <a:rPr lang="vi-VN" sz="2200" b="0" i="0">
                <a:effectLst/>
                <a:latin typeface="Arial-Rounded" panose="020B0500000000000000" pitchFamily="34" charset="0"/>
                <a:ea typeface="Arial-Rounded" panose="020B0500000000000000" pitchFamily="34" charset="0"/>
                <a:cs typeface="Arial-Rounded" panose="020B0500000000000000" pitchFamily="34" charset="0"/>
              </a:rPr>
              <a:t> muôn loài ai nấy cũng sẽ xác xơ.</a:t>
            </a:r>
          </a:p>
          <a:p>
            <a:pPr algn="just" fontAlgn="base"/>
            <a:r>
              <a:rPr lang="en-US" sz="2200" b="0" i="0">
                <a:effectLst/>
                <a:latin typeface="Arial-Rounded" panose="020B0500000000000000" pitchFamily="34" charset="0"/>
                <a:ea typeface="Arial-Rounded" panose="020B0500000000000000" pitchFamily="34" charset="0"/>
                <a:cs typeface="Arial-Rounded" panose="020B0500000000000000" pitchFamily="34" charset="0"/>
              </a:rPr>
              <a:t>	</a:t>
            </a:r>
            <a:r>
              <a:rPr lang="vi-VN" sz="2200" b="0" i="0">
                <a:effectLst/>
                <a:latin typeface="Arial-Rounded" panose="020B0500000000000000" pitchFamily="34" charset="0"/>
                <a:ea typeface="Arial-Rounded" panose="020B0500000000000000" pitchFamily="34" charset="0"/>
                <a:cs typeface="Arial-Rounded" panose="020B0500000000000000" pitchFamily="34" charset="0"/>
              </a:rPr>
              <a:t>Màu tím cãi lại: Tôi là màu của sức mạnh. Từ vua quan đến hàng giáo phẩm đều chọn màu của tôi vì tôi tượng trưng cho quyền uy và thông thái. Ai ai cũng sẵn sàng lắng nghe và tùng phục.</a:t>
            </a:r>
          </a:p>
          <a:p>
            <a:pPr algn="just" fontAlgn="base"/>
            <a:r>
              <a:rPr lang="en-US" sz="2200" b="0" i="0">
                <a:effectLst/>
                <a:latin typeface="Arial-Rounded" panose="020B0500000000000000" pitchFamily="34" charset="0"/>
                <a:ea typeface="Arial-Rounded" panose="020B0500000000000000" pitchFamily="34" charset="0"/>
                <a:cs typeface="Arial-Rounded" panose="020B0500000000000000" pitchFamily="34" charset="0"/>
              </a:rPr>
              <a:t>	</a:t>
            </a:r>
            <a:r>
              <a:rPr lang="vi-VN" sz="2200" b="0" i="0">
                <a:effectLst/>
                <a:latin typeface="Arial-Rounded" panose="020B0500000000000000" pitchFamily="34" charset="0"/>
                <a:ea typeface="Arial-Rounded" panose="020B0500000000000000" pitchFamily="34" charset="0"/>
                <a:cs typeface="Arial-Rounded" panose="020B0500000000000000" pitchFamily="34" charset="0"/>
              </a:rPr>
              <a:t>Màu vàng cười vang: Sao toàn là chuyện nghiêm túc quá thế. Tôi cho rằng chỉ có tôi mới mang lại </a:t>
            </a:r>
            <a:r>
              <a:rPr lang="vi-VN" sz="2200" b="0" i="0" u="none" strike="noStrike">
                <a:effectLst/>
                <a:latin typeface="Arial-Rounded" panose="020B0500000000000000" pitchFamily="34" charset="0"/>
                <a:ea typeface="Arial-Rounded" panose="020B0500000000000000" pitchFamily="34" charset="0"/>
                <a:cs typeface="Arial-Rounded" panose="020B0500000000000000" pitchFamily="34" charset="0"/>
              </a:rPr>
              <a:t>niềm vui</a:t>
            </a:r>
            <a:r>
              <a:rPr lang="vi-VN" sz="2200" b="0" i="0">
                <a:effectLst/>
                <a:latin typeface="Arial-Rounded" panose="020B0500000000000000" pitchFamily="34" charset="0"/>
                <a:ea typeface="Arial-Rounded" panose="020B0500000000000000" pitchFamily="34" charset="0"/>
                <a:cs typeface="Arial-Rounded" panose="020B0500000000000000" pitchFamily="34" charset="0"/>
              </a:rPr>
              <a:t> và sự ấm áp cho đời mà thôi. Này nhé, mặt trời vàng, mặt trăng vàng, các vì sao vàng, tất cả đem lại sự vui tươi và nụ cười cho toàn thế giới. Vắng tôi là thiếu hẳn đi niềm hân hoan.</a:t>
            </a:r>
          </a:p>
          <a:p>
            <a:pPr algn="just" fontAlgn="base"/>
            <a:r>
              <a:rPr lang="en-US" sz="2200" b="0" i="0">
                <a:effectLst/>
                <a:latin typeface="Arial-Rounded" panose="020B0500000000000000" pitchFamily="34" charset="0"/>
                <a:ea typeface="Arial-Rounded" panose="020B0500000000000000" pitchFamily="34" charset="0"/>
                <a:cs typeface="Arial-Rounded" panose="020B0500000000000000" pitchFamily="34" charset="0"/>
              </a:rPr>
              <a:t>	</a:t>
            </a:r>
            <a:r>
              <a:rPr lang="vi-VN" sz="2200" b="0" i="0">
                <a:effectLst/>
                <a:latin typeface="Arial-Rounded" panose="020B0500000000000000" pitchFamily="34" charset="0"/>
                <a:ea typeface="Arial-Rounded" panose="020B0500000000000000" pitchFamily="34" charset="0"/>
                <a:cs typeface="Arial-Rounded" panose="020B0500000000000000" pitchFamily="34" charset="0"/>
              </a:rPr>
              <a:t>Đến lượt màu cam tự khen: Tôi là màu của sức khỏe, của sự đổi mới. Có lẽ tôi là một màu quí vì tôi phục vụ mọi nhu cầu của con người. Tôi mang các sinh tố quan trọng nhất, hãy nhìn các loại trái cây thì biết. Tôi ít khi có mặt nhưng khi tôi nhuộm bầu trời bình minh hay bầu trời hoàng hôn, vẻ đẹp mê hồn của tôi khiến không còn ai nhớ đến các bạn nữa.</a:t>
            </a:r>
          </a:p>
          <a:p>
            <a:pPr algn="just" fontAlgn="base"/>
            <a:r>
              <a:rPr lang="en-US" sz="2200" b="0" i="0">
                <a:effectLst/>
                <a:latin typeface="Arial-Rounded" panose="020B0500000000000000" pitchFamily="34" charset="0"/>
                <a:ea typeface="Arial-Rounded" panose="020B0500000000000000" pitchFamily="34" charset="0"/>
                <a:cs typeface="Arial-Rounded" panose="020B0500000000000000" pitchFamily="34" charset="0"/>
              </a:rPr>
              <a:t>	</a:t>
            </a:r>
            <a:endParaRPr lang="vi-VN" sz="2200" b="0" i="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FC2D718B-C7D7-47A2-BED7-8BC5AB340DD1}"/>
              </a:ext>
            </a:extLst>
          </p:cNvPr>
          <p:cNvSpPr txBox="1"/>
          <p:nvPr/>
        </p:nvSpPr>
        <p:spPr>
          <a:xfrm>
            <a:off x="611395" y="88173"/>
            <a:ext cx="1025912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Sự tích</a:t>
            </a:r>
            <a:r>
              <a:rPr kumimoji="0" lang="en-US" sz="3200" b="1" i="0" u="none" strike="noStrike" kern="1200" cap="none" spc="0" normalizeH="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cầu vồng</a:t>
            </a:r>
            <a:endParaRPr kumimoji="0" lang="en-US" sz="3200" b="1" i="0" u="none" strike="noStrike" kern="1200" cap="none" spc="0" normalizeH="0" baseline="0" noProof="0" dirty="0">
              <a:ln>
                <a:noFill/>
              </a:ln>
              <a:solidFill>
                <a:srgbClr val="FF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3A9A2DB8-983C-4EFB-9A36-45E8AAB605C6}"/>
              </a:ext>
            </a:extLst>
          </p:cNvPr>
          <p:cNvSpPr/>
          <p:nvPr/>
        </p:nvSpPr>
        <p:spPr>
          <a:xfrm>
            <a:off x="9335813" y="-32789"/>
            <a:ext cx="2617076" cy="584775"/>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Nghe kể chuyện</a:t>
            </a:r>
          </a:p>
        </p:txBody>
      </p:sp>
    </p:spTree>
    <p:extLst>
      <p:ext uri="{BB962C8B-B14F-4D97-AF65-F5344CB8AC3E}">
        <p14:creationId xmlns:p14="http://schemas.microsoft.com/office/powerpoint/2010/main" val="2224482752"/>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EC4660-8C80-47F5-A729-552D54829AD0}"/>
              </a:ext>
            </a:extLst>
          </p:cNvPr>
          <p:cNvSpPr txBox="1"/>
          <p:nvPr/>
        </p:nvSpPr>
        <p:spPr>
          <a:xfrm>
            <a:off x="239110" y="551986"/>
            <a:ext cx="11713779" cy="6186309"/>
          </a:xfrm>
          <a:prstGeom prst="rect">
            <a:avLst/>
          </a:prstGeom>
          <a:noFill/>
        </p:spPr>
        <p:txBody>
          <a:bodyPr wrap="square">
            <a:spAutoFit/>
          </a:bodyPr>
          <a:lstStyle/>
          <a:p>
            <a:pPr algn="just" fontAlgn="base"/>
            <a:r>
              <a:rPr lang="en-US" sz="2200">
                <a:latin typeface="Arial-Rounded" panose="020B0500000000000000" pitchFamily="34" charset="0"/>
                <a:ea typeface="Arial-Rounded" panose="020B0500000000000000" pitchFamily="34" charset="0"/>
                <a:cs typeface="Arial-Rounded" panose="020B0500000000000000" pitchFamily="34" charset="0"/>
              </a:rPr>
              <a:t>	</a:t>
            </a:r>
            <a:r>
              <a:rPr lang="vi-VN" sz="2200" b="0" i="0">
                <a:effectLst/>
                <a:latin typeface="Arial-Rounded" panose="020B0500000000000000" pitchFamily="34" charset="0"/>
                <a:ea typeface="Arial-Rounded" panose="020B0500000000000000" pitchFamily="34" charset="0"/>
                <a:cs typeface="Arial-Rounded" panose="020B0500000000000000" pitchFamily="34" charset="0"/>
              </a:rPr>
              <a:t>Màu chàm tiếp lời, giọng nhỏ nhẹ nhưng quyết liệt: Các bạn hãy nghĩ đến tôi xem nào. Tôi là màu của sự tĩnh lặng. Phải để ý đến tôi vì thiếu tôi, các bạn sẽ trở nên hời hợt, thiếu sâu sắc. Tôi đại diện cho </a:t>
            </a:r>
            <a:r>
              <a:rPr lang="vi-VN" sz="2200" b="0" i="0" u="none" strike="noStrike">
                <a:effectLst/>
                <a:latin typeface="Arial-Rounded" panose="020B0500000000000000" pitchFamily="34" charset="0"/>
                <a:ea typeface="Arial-Rounded" panose="020B0500000000000000" pitchFamily="34" charset="0"/>
                <a:cs typeface="Arial-Rounded" panose="020B0500000000000000" pitchFamily="34" charset="0"/>
              </a:rPr>
              <a:t>tâm hồn</a:t>
            </a:r>
            <a:r>
              <a:rPr lang="vi-VN" sz="2200" b="0" i="0">
                <a:effectLst/>
                <a:latin typeface="Arial-Rounded" panose="020B0500000000000000" pitchFamily="34" charset="0"/>
                <a:ea typeface="Arial-Rounded" panose="020B0500000000000000" pitchFamily="34" charset="0"/>
                <a:cs typeface="Arial-Rounded" panose="020B0500000000000000" pitchFamily="34" charset="0"/>
              </a:rPr>
              <a:t>, ý tưởng và sự tinh tế. Ai cũng cần tôi để có được một cuộc sống cân bằng cũng như tạo nên sự khác biệt. Tôi hữu dụng cho lòng tin, những giây phút trầm tư, an lạc nội tâm.</a:t>
            </a:r>
          </a:p>
          <a:p>
            <a:pPr algn="just" fontAlgn="base"/>
            <a:r>
              <a:rPr lang="en-US" sz="2200" b="0" i="0">
                <a:effectLst/>
                <a:latin typeface="Arial-Rounded" panose="020B0500000000000000" pitchFamily="34" charset="0"/>
                <a:ea typeface="Arial-Rounded" panose="020B0500000000000000" pitchFamily="34" charset="0"/>
                <a:cs typeface="Arial-Rounded" panose="020B0500000000000000" pitchFamily="34" charset="0"/>
              </a:rPr>
              <a:t>	</a:t>
            </a:r>
            <a:r>
              <a:rPr lang="vi-VN" sz="2200" b="0" i="0">
                <a:effectLst/>
                <a:latin typeface="Arial-Rounded" panose="020B0500000000000000" pitchFamily="34" charset="0"/>
                <a:ea typeface="Arial-Rounded" panose="020B0500000000000000" pitchFamily="34" charset="0"/>
                <a:cs typeface="Arial-Rounded" panose="020B0500000000000000" pitchFamily="34" charset="0"/>
              </a:rPr>
              <a:t>Đến lúc này màu đỏ không thể kiềm chế được nữa, quát to: Ta đây mới đích thị là “SẾP”. Ta là máu, là sinh lực. Ta là màu báo nguy, màu của sự can đảm. Ta là lửa. Ta là màu của đam mê, của tình yêu, của hoa hồng, của hoa anh túc… Thiếu ta, địa cầu sẽ ảm đạm như mặt trăng kia.</a:t>
            </a:r>
          </a:p>
          <a:p>
            <a:pPr algn="just" fontAlgn="base"/>
            <a:r>
              <a:rPr lang="en-US" sz="2200" b="0" i="0">
                <a:effectLst/>
                <a:latin typeface="Arial-Rounded" panose="020B0500000000000000" pitchFamily="34" charset="0"/>
                <a:ea typeface="Arial-Rounded" panose="020B0500000000000000" pitchFamily="34" charset="0"/>
                <a:cs typeface="Arial-Rounded" panose="020B0500000000000000" pitchFamily="34" charset="0"/>
              </a:rPr>
              <a:t>	</a:t>
            </a:r>
            <a:r>
              <a:rPr lang="vi-VN" sz="2200" b="0" i="0">
                <a:effectLst/>
                <a:latin typeface="Arial-Rounded" panose="020B0500000000000000" pitchFamily="34" charset="0"/>
                <a:ea typeface="Arial-Rounded" panose="020B0500000000000000" pitchFamily="34" charset="0"/>
                <a:cs typeface="Arial-Rounded" panose="020B0500000000000000" pitchFamily="34" charset="0"/>
              </a:rPr>
              <a:t>Và rồi các màu lại tiếp tục khoe khoang; mỗi màu tự cho mình mới là quan trọng thật sự. Cuộc tranh cãi càng lúc càng căng thẳng, bỗng nhiên một tia chớp xẹt đến, tiếp theo ngay sau là một tiếng sét to. Mưa như thác đổ xuống các màu khiến chúng phải sát cánh lại để che chở cho nhau.</a:t>
            </a:r>
          </a:p>
          <a:p>
            <a:pPr algn="just" fontAlgn="base"/>
            <a:r>
              <a:rPr lang="en-US" sz="2200" b="0" i="0">
                <a:effectLst/>
                <a:latin typeface="Arial-Rounded" panose="020B0500000000000000" pitchFamily="34" charset="0"/>
                <a:ea typeface="Arial-Rounded" panose="020B0500000000000000" pitchFamily="34" charset="0"/>
                <a:cs typeface="Arial-Rounded" panose="020B0500000000000000" pitchFamily="34" charset="0"/>
              </a:rPr>
              <a:t>	</a:t>
            </a:r>
            <a:r>
              <a:rPr lang="vi-VN" sz="2200" b="0" i="0">
                <a:effectLst/>
                <a:latin typeface="Arial-Rounded" panose="020B0500000000000000" pitchFamily="34" charset="0"/>
                <a:ea typeface="Arial-Rounded" panose="020B0500000000000000" pitchFamily="34" charset="0"/>
                <a:cs typeface="Arial-Rounded" panose="020B0500000000000000" pitchFamily="34" charset="0"/>
              </a:rPr>
              <a:t>Mưa nói: Thật là ngốc nếu các bạn mãi chống đối nhau. Các bạn không biết rằng mỗi màu được tạo ra cho một mục đích rõ ràng sao? Mỗi màu đều có một </a:t>
            </a:r>
            <a:r>
              <a:rPr lang="vi-VN" sz="2200" b="0" i="0" u="none" strike="noStrike">
                <a:effectLst/>
                <a:latin typeface="Arial-Rounded" panose="020B0500000000000000" pitchFamily="34" charset="0"/>
                <a:ea typeface="Arial-Rounded" panose="020B0500000000000000" pitchFamily="34" charset="0"/>
                <a:cs typeface="Arial-Rounded" panose="020B0500000000000000" pitchFamily="34" charset="0"/>
              </a:rPr>
              <a:t>tính cách</a:t>
            </a:r>
            <a:r>
              <a:rPr lang="vi-VN" sz="2200" b="0" i="0">
                <a:effectLst/>
                <a:latin typeface="Arial-Rounded" panose="020B0500000000000000" pitchFamily="34" charset="0"/>
                <a:ea typeface="Arial-Rounded" panose="020B0500000000000000" pitchFamily="34" charset="0"/>
                <a:cs typeface="Arial-Rounded" panose="020B0500000000000000" pitchFamily="34" charset="0"/>
              </a:rPr>
              <a:t> độc nhất và đặc biệt trong thế giới này. Hãy bắt tay nhau và cùng đến với tôi.</a:t>
            </a:r>
          </a:p>
          <a:p>
            <a:pPr algn="just" fontAlgn="base"/>
            <a:r>
              <a:rPr lang="en-US" sz="2200" b="0" i="0">
                <a:effectLst/>
                <a:latin typeface="Arial-Rounded" panose="020B0500000000000000" pitchFamily="34" charset="0"/>
                <a:ea typeface="Arial-Rounded" panose="020B0500000000000000" pitchFamily="34" charset="0"/>
                <a:cs typeface="Arial-Rounded" panose="020B0500000000000000" pitchFamily="34" charset="0"/>
              </a:rPr>
              <a:t>	</a:t>
            </a:r>
            <a:r>
              <a:rPr lang="vi-VN" sz="2200" b="0" i="0">
                <a:effectLst/>
                <a:latin typeface="Arial-Rounded" panose="020B0500000000000000" pitchFamily="34" charset="0"/>
                <a:ea typeface="Arial-Rounded" panose="020B0500000000000000" pitchFamily="34" charset="0"/>
                <a:cs typeface="Arial-Rounded" panose="020B0500000000000000" pitchFamily="34" charset="0"/>
              </a:rPr>
              <a:t>Các màu nghe có lý và làm theo đề nghị của mưa. Chúng đến bắt tay nhau.</a:t>
            </a:r>
          </a:p>
          <a:p>
            <a:pPr algn="just" fontAlgn="base"/>
            <a:r>
              <a:rPr lang="en-US" sz="2200" b="0" i="0">
                <a:effectLst/>
                <a:latin typeface="Arial-Rounded" panose="020B0500000000000000" pitchFamily="34" charset="0"/>
                <a:ea typeface="Arial-Rounded" panose="020B0500000000000000" pitchFamily="34" charset="0"/>
                <a:cs typeface="Arial-Rounded" panose="020B0500000000000000" pitchFamily="34" charset="0"/>
              </a:rPr>
              <a:t>	</a:t>
            </a:r>
            <a:r>
              <a:rPr lang="vi-VN" sz="2200" b="0" i="0">
                <a:effectLst/>
                <a:latin typeface="Arial-Rounded" panose="020B0500000000000000" pitchFamily="34" charset="0"/>
                <a:ea typeface="Arial-Rounded" panose="020B0500000000000000" pitchFamily="34" charset="0"/>
                <a:cs typeface="Arial-Rounded" panose="020B0500000000000000" pitchFamily="34" charset="0"/>
              </a:rPr>
              <a:t>Mưa khuyên tiếp: Từ giờ trở đi, khi nào mưa mỗi bạn hãy nổi lên thành một cầu vồng trên bầu trời để chứng tỏ các bạn đã chung sống hòa bình. Cầu vồng là hình ảnh của sự hy vọng và hòa giải.</a:t>
            </a:r>
          </a:p>
        </p:txBody>
      </p:sp>
      <p:sp>
        <p:nvSpPr>
          <p:cNvPr id="4" name="TextBox 3">
            <a:extLst>
              <a:ext uri="{FF2B5EF4-FFF2-40B4-BE49-F238E27FC236}">
                <a16:creationId xmlns:a16="http://schemas.microsoft.com/office/drawing/2014/main" id="{50DD6241-A8AD-4B2D-8D75-B68A2331373D}"/>
              </a:ext>
            </a:extLst>
          </p:cNvPr>
          <p:cNvSpPr txBox="1"/>
          <p:nvPr/>
        </p:nvSpPr>
        <p:spPr>
          <a:xfrm>
            <a:off x="611395" y="119705"/>
            <a:ext cx="1025912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Sự tích</a:t>
            </a:r>
            <a:r>
              <a:rPr kumimoji="0" lang="en-US" sz="3200" b="1" i="0" u="none" strike="noStrike" kern="1200" cap="none" spc="0" normalizeH="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cầu vồng</a:t>
            </a:r>
            <a:endParaRPr kumimoji="0" lang="en-US" sz="3200" b="1" i="0" u="none" strike="noStrike" kern="1200" cap="none" spc="0" normalizeH="0" baseline="0" noProof="0" dirty="0">
              <a:ln>
                <a:noFill/>
              </a:ln>
              <a:solidFill>
                <a:srgbClr val="FF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AC9B1381-696D-4872-BC99-4B879F52C3F5}"/>
              </a:ext>
            </a:extLst>
          </p:cNvPr>
          <p:cNvSpPr/>
          <p:nvPr/>
        </p:nvSpPr>
        <p:spPr>
          <a:xfrm>
            <a:off x="9335813" y="-32789"/>
            <a:ext cx="2617076" cy="584775"/>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Nghe kể chuyện</a:t>
            </a:r>
          </a:p>
        </p:txBody>
      </p:sp>
    </p:spTree>
    <p:extLst>
      <p:ext uri="{BB962C8B-B14F-4D97-AF65-F5344CB8AC3E}">
        <p14:creationId xmlns:p14="http://schemas.microsoft.com/office/powerpoint/2010/main" val="174260635"/>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stretch>
            <a:fillRect/>
          </a:stretch>
        </p:blipFill>
        <p:spPr>
          <a:xfrm>
            <a:off x="4888902" y="990309"/>
            <a:ext cx="1932244" cy="1563361"/>
          </a:xfrm>
          <a:prstGeom prst="rect">
            <a:avLst/>
          </a:prstGeom>
        </p:spPr>
      </p:pic>
      <p:pic>
        <p:nvPicPr>
          <p:cNvPr id="10" name="图片 9"/>
          <p:cNvPicPr>
            <a:picLocks noChangeAspect="1"/>
          </p:cNvPicPr>
          <p:nvPr/>
        </p:nvPicPr>
        <p:blipFill>
          <a:blip r:embed="rId4"/>
          <a:stretch>
            <a:fillRect/>
          </a:stretch>
        </p:blipFill>
        <p:spPr>
          <a:xfrm>
            <a:off x="1105448" y="1145178"/>
            <a:ext cx="1981200" cy="1465684"/>
          </a:xfrm>
          <a:prstGeom prst="rect">
            <a:avLst/>
          </a:prstGeom>
        </p:spPr>
      </p:pic>
      <p:grpSp>
        <p:nvGrpSpPr>
          <p:cNvPr id="6" name="组合 5"/>
          <p:cNvGrpSpPr/>
          <p:nvPr/>
        </p:nvGrpSpPr>
        <p:grpSpPr>
          <a:xfrm>
            <a:off x="2125893" y="-22566"/>
            <a:ext cx="8596312" cy="1149417"/>
            <a:chOff x="512177" y="165021"/>
            <a:chExt cx="8596312" cy="1149417"/>
          </a:xfrm>
        </p:grpSpPr>
        <p:sp>
          <p:nvSpPr>
            <p:cNvPr id="7" name="文本框 14"/>
            <p:cNvSpPr/>
            <p:nvPr/>
          </p:nvSpPr>
          <p:spPr>
            <a:xfrm>
              <a:off x="1300904" y="508897"/>
              <a:ext cx="7807585" cy="646331"/>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Chia </a:t>
              </a:r>
              <a:r>
                <a:rPr kumimoji="0" lang="en-US" altLang="zh-CN" sz="3600" b="1" i="0" u="none" strike="noStrike" kern="1200" cap="none" spc="0" normalizeH="0" baseline="0" noProof="0" dirty="0" err="1">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sẻ</a:t>
              </a:r>
              <a:r>
                <a:rPr kumimoji="0" lang="en-US" altLang="zh-CN" sz="3600" b="1" i="0" u="none" strike="noStrike" kern="1200" cap="none" spc="0" normalizeH="0" baseline="0" noProof="0" dirty="0">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altLang="zh-CN" sz="3600" b="1" i="0" u="none" strike="noStrike" kern="1200" cap="none" spc="0" normalizeH="0" baseline="0" noProof="0" dirty="0">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altLang="zh-CN" sz="3600" b="1" i="0" u="none" strike="noStrike" kern="1200" cap="none" spc="0" normalizeH="0" baseline="0" noProof="0" dirty="0">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altLang="zh-CN" sz="3600" b="1" i="0" u="none" strike="noStrike" kern="1200" cap="none" spc="0" normalizeH="0" baseline="0" noProof="0" dirty="0">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altLang="zh-CN" sz="3600" b="1" i="0" u="none" strike="noStrike" kern="1200" cap="none" spc="0" normalizeH="0" baseline="0" noProof="0" dirty="0">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altLang="zh-CN" sz="3600" b="1" i="0" u="none" strike="noStrike" kern="1200" cap="none" spc="0" normalizeH="0" baseline="0" noProof="0" dirty="0">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图片 7"/>
            <p:cNvPicPr>
              <a:picLocks noChangeAspect="1"/>
            </p:cNvPicPr>
            <p:nvPr/>
          </p:nvPicPr>
          <p:blipFill>
            <a:blip r:embed="rId5"/>
            <a:stretch>
              <a:fillRect/>
            </a:stretch>
          </p:blipFill>
          <p:spPr>
            <a:xfrm>
              <a:off x="512177" y="165021"/>
              <a:ext cx="837560" cy="1149417"/>
            </a:xfrm>
            <a:prstGeom prst="rect">
              <a:avLst/>
            </a:prstGeom>
          </p:spPr>
        </p:pic>
      </p:grpSp>
      <p:grpSp>
        <p:nvGrpSpPr>
          <p:cNvPr id="2" name="组合 1"/>
          <p:cNvGrpSpPr/>
          <p:nvPr/>
        </p:nvGrpSpPr>
        <p:grpSpPr>
          <a:xfrm>
            <a:off x="238212" y="2242930"/>
            <a:ext cx="3731027" cy="3179864"/>
            <a:chOff x="930956" y="2227630"/>
            <a:chExt cx="4555443" cy="3811220"/>
          </a:xfrm>
          <a:effectLst>
            <a:outerShdw blurRad="50800" dist="38100" algn="l" rotWithShape="0">
              <a:prstClr val="black">
                <a:alpha val="40000"/>
              </a:prstClr>
            </a:outerShdw>
          </a:effectLst>
        </p:grpSpPr>
        <p:sp>
          <p:nvSpPr>
            <p:cNvPr id="5" name="椭圆 4"/>
            <p:cNvSpPr/>
            <p:nvPr/>
          </p:nvSpPr>
          <p:spPr>
            <a:xfrm>
              <a:off x="930956" y="2227630"/>
              <a:ext cx="4555443" cy="3811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椭圆 8"/>
            <p:cNvSpPr/>
            <p:nvPr/>
          </p:nvSpPr>
          <p:spPr>
            <a:xfrm>
              <a:off x="1058863" y="2404622"/>
              <a:ext cx="4275137" cy="3495335"/>
            </a:xfrm>
            <a:prstGeom prst="ellipse">
              <a:avLst/>
            </a:prstGeom>
            <a:solidFill>
              <a:schemeClr val="bg1"/>
            </a:solidFill>
            <a:ln w="57150">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3" name="文本框 14"/>
          <p:cNvSpPr/>
          <p:nvPr/>
        </p:nvSpPr>
        <p:spPr>
          <a:xfrm>
            <a:off x="342755" y="3543483"/>
            <a:ext cx="3521939" cy="646331"/>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zh-CN" sz="36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altLang="zh-CN" sz="36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endParaRPr kumimoji="0" lang="en-US" altLang="zh-CN" sz="36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5" name="组合 14"/>
          <p:cNvGrpSpPr/>
          <p:nvPr/>
        </p:nvGrpSpPr>
        <p:grpSpPr>
          <a:xfrm>
            <a:off x="4094058" y="2242929"/>
            <a:ext cx="3731027" cy="3215297"/>
            <a:chOff x="930956" y="2227630"/>
            <a:chExt cx="4555443" cy="3811220"/>
          </a:xfrm>
          <a:effectLst>
            <a:outerShdw blurRad="50800" dist="38100" algn="l" rotWithShape="0">
              <a:prstClr val="black">
                <a:alpha val="40000"/>
              </a:prstClr>
            </a:outerShdw>
          </a:effectLst>
        </p:grpSpPr>
        <p:sp>
          <p:nvSpPr>
            <p:cNvPr id="16" name="椭圆 15"/>
            <p:cNvSpPr/>
            <p:nvPr/>
          </p:nvSpPr>
          <p:spPr>
            <a:xfrm>
              <a:off x="930956" y="2227630"/>
              <a:ext cx="4555443" cy="3811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椭圆 16"/>
            <p:cNvSpPr/>
            <p:nvPr/>
          </p:nvSpPr>
          <p:spPr>
            <a:xfrm>
              <a:off x="1058863" y="2404622"/>
              <a:ext cx="4275137" cy="3495335"/>
            </a:xfrm>
            <a:prstGeom prst="ellipse">
              <a:avLst/>
            </a:prstGeom>
            <a:solidFill>
              <a:schemeClr val="bg1"/>
            </a:solidFill>
            <a:ln w="57150">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文本框 14"/>
          <p:cNvSpPr/>
          <p:nvPr/>
        </p:nvSpPr>
        <p:spPr>
          <a:xfrm>
            <a:off x="4294826" y="3532963"/>
            <a:ext cx="3521939" cy="646331"/>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zh-CN" sz="36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tác</a:t>
            </a:r>
            <a:r>
              <a:rPr kumimoji="0" lang="en-US" altLang="zh-CN" sz="36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endParaRPr kumimoji="0" lang="en-US" altLang="zh-CN" sz="36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图片 9">
            <a:extLst>
              <a:ext uri="{FF2B5EF4-FFF2-40B4-BE49-F238E27FC236}">
                <a16:creationId xmlns:a16="http://schemas.microsoft.com/office/drawing/2014/main" id="{8E98A03E-9383-4DE4-A4B7-E5D75D2AFE36}"/>
              </a:ext>
            </a:extLst>
          </p:cNvPr>
          <p:cNvPicPr>
            <a:picLocks noChangeAspect="1"/>
          </p:cNvPicPr>
          <p:nvPr/>
        </p:nvPicPr>
        <p:blipFill>
          <a:blip r:embed="rId4"/>
          <a:stretch>
            <a:fillRect/>
          </a:stretch>
        </p:blipFill>
        <p:spPr>
          <a:xfrm>
            <a:off x="9248163" y="990309"/>
            <a:ext cx="1981200" cy="1465684"/>
          </a:xfrm>
          <a:prstGeom prst="rect">
            <a:avLst/>
          </a:prstGeom>
        </p:spPr>
      </p:pic>
      <p:grpSp>
        <p:nvGrpSpPr>
          <p:cNvPr id="22" name="组合 1">
            <a:extLst>
              <a:ext uri="{FF2B5EF4-FFF2-40B4-BE49-F238E27FC236}">
                <a16:creationId xmlns:a16="http://schemas.microsoft.com/office/drawing/2014/main" id="{510D1648-D8F3-4174-BA64-3C0D15E15C61}"/>
              </a:ext>
            </a:extLst>
          </p:cNvPr>
          <p:cNvGrpSpPr/>
          <p:nvPr/>
        </p:nvGrpSpPr>
        <p:grpSpPr>
          <a:xfrm>
            <a:off x="7929845" y="2242929"/>
            <a:ext cx="4149132" cy="3215297"/>
            <a:chOff x="930956" y="2227630"/>
            <a:chExt cx="4555443" cy="3811220"/>
          </a:xfrm>
          <a:effectLst>
            <a:outerShdw blurRad="50800" dist="38100" algn="l" rotWithShape="0">
              <a:prstClr val="black">
                <a:alpha val="40000"/>
              </a:prstClr>
            </a:outerShdw>
          </a:effectLst>
        </p:grpSpPr>
        <p:sp>
          <p:nvSpPr>
            <p:cNvPr id="23" name="椭圆 4">
              <a:extLst>
                <a:ext uri="{FF2B5EF4-FFF2-40B4-BE49-F238E27FC236}">
                  <a16:creationId xmlns:a16="http://schemas.microsoft.com/office/drawing/2014/main" id="{F92E42B2-B736-436C-9CF3-8847BE620D17}"/>
                </a:ext>
              </a:extLst>
            </p:cNvPr>
            <p:cNvSpPr/>
            <p:nvPr/>
          </p:nvSpPr>
          <p:spPr>
            <a:xfrm>
              <a:off x="930956" y="2227630"/>
              <a:ext cx="4555443" cy="3811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椭圆 8">
              <a:extLst>
                <a:ext uri="{FF2B5EF4-FFF2-40B4-BE49-F238E27FC236}">
                  <a16:creationId xmlns:a16="http://schemas.microsoft.com/office/drawing/2014/main" id="{B2DF513D-0E53-40D6-AE04-BB06BD6FE31C}"/>
                </a:ext>
              </a:extLst>
            </p:cNvPr>
            <p:cNvSpPr/>
            <p:nvPr/>
          </p:nvSpPr>
          <p:spPr>
            <a:xfrm>
              <a:off x="1058863" y="2404622"/>
              <a:ext cx="4275137" cy="3495335"/>
            </a:xfrm>
            <a:prstGeom prst="ellipse">
              <a:avLst/>
            </a:prstGeom>
            <a:solidFill>
              <a:schemeClr val="bg1"/>
            </a:solidFill>
            <a:ln w="57150">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4" name="文本框 14">
            <a:extLst>
              <a:ext uri="{FF2B5EF4-FFF2-40B4-BE49-F238E27FC236}">
                <a16:creationId xmlns:a16="http://schemas.microsoft.com/office/drawing/2014/main" id="{BF2A7D1B-2AFF-4531-86C3-9265B2297709}"/>
              </a:ext>
            </a:extLst>
          </p:cNvPr>
          <p:cNvSpPr/>
          <p:nvPr/>
        </p:nvSpPr>
        <p:spPr>
          <a:xfrm>
            <a:off x="7880727" y="3544755"/>
            <a:ext cx="4247367" cy="646331"/>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Chi </a:t>
            </a:r>
            <a:r>
              <a:rPr kumimoji="0" lang="en-US" altLang="zh-CN" sz="36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36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altLang="zh-CN" sz="36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ấn</a:t>
            </a:r>
            <a:r>
              <a:rPr kumimoji="0" lang="en-US" altLang="zh-CN" sz="36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tượng</a:t>
            </a:r>
            <a:endParaRPr kumimoji="0" lang="en-US" altLang="zh-CN" sz="36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 calcmode="lin" valueType="num">
                                      <p:cBhvr additive="base">
                                        <p:cTn id="1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512285" y="0"/>
            <a:ext cx="7001058" cy="6657609"/>
          </a:xfrm>
          <a:prstGeom prst="rect">
            <a:avLst/>
          </a:prstGeom>
        </p:spPr>
      </p:pic>
      <p:pic>
        <p:nvPicPr>
          <p:cNvPr id="7" name="图片 6"/>
          <p:cNvPicPr>
            <a:picLocks noChangeAspect="1"/>
          </p:cNvPicPr>
          <p:nvPr/>
        </p:nvPicPr>
        <p:blipFill>
          <a:blip r:embed="rId4"/>
          <a:stretch>
            <a:fillRect/>
          </a:stretch>
        </p:blipFill>
        <p:spPr>
          <a:xfrm>
            <a:off x="0" y="4838467"/>
            <a:ext cx="12192000" cy="2019533"/>
          </a:xfrm>
          <a:prstGeom prst="rect">
            <a:avLst/>
          </a:prstGeom>
        </p:spPr>
      </p:pic>
      <p:pic>
        <p:nvPicPr>
          <p:cNvPr id="8" name="图片 7"/>
          <p:cNvPicPr>
            <a:picLocks noChangeAspect="1"/>
          </p:cNvPicPr>
          <p:nvPr/>
        </p:nvPicPr>
        <p:blipFill>
          <a:blip r:embed="rId5"/>
          <a:stretch>
            <a:fillRect/>
          </a:stretch>
        </p:blipFill>
        <p:spPr>
          <a:xfrm>
            <a:off x="678075" y="2803200"/>
            <a:ext cx="4511250" cy="3273750"/>
          </a:xfrm>
          <a:prstGeom prst="rect">
            <a:avLst/>
          </a:prstGeom>
        </p:spPr>
      </p:pic>
      <p:pic>
        <p:nvPicPr>
          <p:cNvPr id="9" name="图片 8"/>
          <p:cNvPicPr>
            <a:picLocks noChangeAspect="1"/>
          </p:cNvPicPr>
          <p:nvPr/>
        </p:nvPicPr>
        <p:blipFill>
          <a:blip r:embed="rId6"/>
          <a:stretch>
            <a:fillRect/>
          </a:stretch>
        </p:blipFill>
        <p:spPr>
          <a:xfrm>
            <a:off x="7921200" y="3805468"/>
            <a:ext cx="3623100" cy="2624507"/>
          </a:xfrm>
          <a:prstGeom prst="rect">
            <a:avLst/>
          </a:prstGeom>
        </p:spPr>
      </p:pic>
      <p:sp>
        <p:nvSpPr>
          <p:cNvPr id="15" name="文本框 14"/>
          <p:cNvSpPr/>
          <p:nvPr/>
        </p:nvSpPr>
        <p:spPr>
          <a:xfrm>
            <a:off x="4523571" y="1821816"/>
            <a:ext cx="4270159" cy="1938992"/>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altLang="zh-CN" sz="40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altLang="zh-CN" sz="40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phiếu</a:t>
            </a:r>
            <a:r>
              <a:rPr kumimoji="0" lang="en-US" altLang="zh-CN" sz="40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0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altLang="zh-CN" sz="40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altLang="zh-CN" sz="40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altLang="zh-CN" sz="40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altLang="zh-CN" sz="40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altLang="zh-CN" sz="40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altLang="zh-CN" sz="4000" b="1" i="0" u="none" strike="noStrike" kern="1200" cap="none" spc="0" normalizeH="0" baseline="0" noProof="0" dirty="0" err="1">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rPr>
              <a:t>sẻ</a:t>
            </a:r>
            <a:endParaRPr kumimoji="0" lang="en-US" altLang="zh-CN" sz="4000" b="1" i="0" u="none" strike="noStrike" kern="1200" cap="none" spc="0" normalizeH="0" baseline="0" noProof="0" dirty="0">
              <a:ln>
                <a:noFill/>
              </a:ln>
              <a:solidFill>
                <a:srgbClr val="FFA4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图片 15"/>
          <p:cNvPicPr>
            <a:picLocks noChangeAspect="1"/>
          </p:cNvPicPr>
          <p:nvPr/>
        </p:nvPicPr>
        <p:blipFill>
          <a:blip r:embed="rId7"/>
          <a:stretch>
            <a:fillRect/>
          </a:stretch>
        </p:blipFill>
        <p:spPr>
          <a:xfrm>
            <a:off x="8815688" y="556174"/>
            <a:ext cx="2874119" cy="1188679"/>
          </a:xfrm>
          <a:prstGeom prst="rect">
            <a:avLst/>
          </a:prstGeom>
        </p:spPr>
      </p:pic>
      <p:sp>
        <p:nvSpPr>
          <p:cNvPr id="10" name="TextBox 9">
            <a:extLst>
              <a:ext uri="{FF2B5EF4-FFF2-40B4-BE49-F238E27FC236}">
                <a16:creationId xmlns:a16="http://schemas.microsoft.com/office/drawing/2014/main" id="{379AC1E9-EB43-4537-BA45-D4EFEBDAD325}"/>
              </a:ext>
            </a:extLst>
          </p:cNvPr>
          <p:cNvSpPr txBox="1"/>
          <p:nvPr/>
        </p:nvSpPr>
        <p:spPr>
          <a:xfrm flipH="1">
            <a:off x="1165977" y="479469"/>
            <a:ext cx="5953571" cy="707886"/>
          </a:xfrm>
          <a:prstGeom prst="rect">
            <a:avLst/>
          </a:prstGeom>
          <a:noFill/>
        </p:spPr>
        <p:txBody>
          <a:bodyPr wrap="square" rtlCol="0">
            <a:spAutoFit/>
          </a:bodyPr>
          <a:lstStyle/>
          <a:p>
            <a:r>
              <a:rPr lang="en-US"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HOẠT ĐỘNG TIẾP NỐI </a:t>
            </a:r>
          </a:p>
        </p:txBody>
      </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2812" y="1267038"/>
            <a:ext cx="7246978" cy="2647492"/>
          </a:xfrm>
          <a:prstGeom prst="rect">
            <a:avLst/>
          </a:prstGeom>
        </p:spPr>
      </p:pic>
      <p:pic>
        <p:nvPicPr>
          <p:cNvPr id="42" name="图片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8527" y="4915578"/>
            <a:ext cx="3003473" cy="1406690"/>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98" y="5318943"/>
            <a:ext cx="12192000" cy="1539057"/>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2661" y="4400587"/>
            <a:ext cx="1790496" cy="1980974"/>
          </a:xfrm>
          <a:prstGeom prst="rect">
            <a:avLst/>
          </a:prstGeom>
        </p:spPr>
      </p:pic>
      <p:pic>
        <p:nvPicPr>
          <p:cNvPr id="16" name="图片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80900" y="4720083"/>
            <a:ext cx="1201460" cy="1341982"/>
          </a:xfrm>
          <a:prstGeom prst="rect">
            <a:avLst/>
          </a:prstGeom>
        </p:spPr>
      </p:pic>
      <p:pic>
        <p:nvPicPr>
          <p:cNvPr id="20" name="图片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898" y="5143069"/>
            <a:ext cx="2792259" cy="1088341"/>
          </a:xfrm>
          <a:prstGeom prst="rect">
            <a:avLst/>
          </a:prstGeom>
        </p:spPr>
      </p:pic>
      <p:pic>
        <p:nvPicPr>
          <p:cNvPr id="18"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87314" y="5845075"/>
            <a:ext cx="1101646" cy="632092"/>
          </a:xfrm>
          <a:prstGeom prst="rect">
            <a:avLst/>
          </a:prstGeom>
        </p:spPr>
      </p:pic>
      <p:pic>
        <p:nvPicPr>
          <p:cNvPr id="24" name="图片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743" y="3961988"/>
            <a:ext cx="2264238" cy="2775264"/>
          </a:xfrm>
          <a:prstGeom prst="rect">
            <a:avLst/>
          </a:prstGeom>
        </p:spPr>
      </p:pic>
      <p:pic>
        <p:nvPicPr>
          <p:cNvPr id="26" name="图片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58380" y="609584"/>
            <a:ext cx="1303954" cy="1259753"/>
          </a:xfrm>
          <a:prstGeom prst="rect">
            <a:avLst/>
          </a:prstGeom>
        </p:spPr>
      </p:pic>
      <p:pic>
        <p:nvPicPr>
          <p:cNvPr id="28" name="图片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2" name="图片 3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66339" y="349233"/>
            <a:ext cx="2155720" cy="628650"/>
          </a:xfrm>
          <a:prstGeom prst="rect">
            <a:avLst/>
          </a:prstGeom>
        </p:spPr>
      </p:pic>
      <p:pic>
        <p:nvPicPr>
          <p:cNvPr id="34" name="图片 3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6" name="图片 3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03139" y="1228642"/>
            <a:ext cx="1636497" cy="1975083"/>
          </a:xfrm>
          <a:prstGeom prst="rect">
            <a:avLst/>
          </a:prstGeom>
        </p:spPr>
      </p:pic>
      <p:pic>
        <p:nvPicPr>
          <p:cNvPr id="22" name="图片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516475" y="2813451"/>
            <a:ext cx="1704722" cy="1219200"/>
          </a:xfrm>
          <a:prstGeom prst="rect">
            <a:avLst/>
          </a:prstGeom>
        </p:spPr>
      </p:pic>
      <p:pic>
        <p:nvPicPr>
          <p:cNvPr id="44" name="图片 4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276147" y="6291429"/>
            <a:ext cx="361950" cy="371475"/>
          </a:xfrm>
          <a:prstGeom prst="rect">
            <a:avLst/>
          </a:prstGeom>
        </p:spPr>
      </p:pic>
      <p:pic>
        <p:nvPicPr>
          <p:cNvPr id="49" name="图片 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0136" y="407677"/>
            <a:ext cx="1480533" cy="628650"/>
          </a:xfrm>
          <a:prstGeom prst="rect">
            <a:avLst/>
          </a:prstGeom>
        </p:spPr>
      </p:pic>
      <p:pic>
        <p:nvPicPr>
          <p:cNvPr id="54" name="图片 5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32493" y="3980385"/>
            <a:ext cx="449539" cy="265774"/>
          </a:xfrm>
          <a:prstGeom prst="rect">
            <a:avLst/>
          </a:prstGeom>
        </p:spPr>
      </p:pic>
      <p:pic>
        <p:nvPicPr>
          <p:cNvPr id="55" name="图片 5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531565">
            <a:off x="1911468" y="2401706"/>
            <a:ext cx="744732" cy="719487"/>
          </a:xfrm>
          <a:prstGeom prst="rect">
            <a:avLst/>
          </a:prstGeom>
        </p:spPr>
      </p:pic>
      <p:pic>
        <p:nvPicPr>
          <p:cNvPr id="2" name="背景音乐01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555015" y="-715069"/>
            <a:ext cx="609600" cy="609600"/>
          </a:xfrm>
          <a:prstGeom prst="rect">
            <a:avLst/>
          </a:prstGeom>
        </p:spPr>
      </p:pic>
      <p:sp>
        <p:nvSpPr>
          <p:cNvPr id="25" name="Rectangle 24">
            <a:extLst>
              <a:ext uri="{FF2B5EF4-FFF2-40B4-BE49-F238E27FC236}">
                <a16:creationId xmlns:a16="http://schemas.microsoft.com/office/drawing/2014/main" id="{619D48F7-7B6A-4483-9201-05F08E01C6A8}"/>
              </a:ext>
            </a:extLst>
          </p:cNvPr>
          <p:cNvSpPr/>
          <p:nvPr/>
        </p:nvSpPr>
        <p:spPr>
          <a:xfrm>
            <a:off x="2975527" y="1400719"/>
            <a:ext cx="6240946" cy="1688218"/>
          </a:xfrm>
          <a:prstGeom prst="rect">
            <a:avLst/>
          </a:prstGeom>
          <a:noFill/>
        </p:spPr>
        <p:txBody>
          <a:bodyPr wrap="none" lIns="68580" tIns="34291" rIns="68580" bIns="34291" numCol="1">
            <a:prstTxWarp prst="textTriangle">
              <a:avLst>
                <a:gd name="adj" fmla="val 30003"/>
              </a:avLst>
            </a:prstTxWarp>
            <a:spAutoFit/>
          </a:bodyPr>
          <a:lstStyle/>
          <a:p>
            <a:pPr algn="ctr" defTabSz="685766"/>
            <a:r>
              <a:rPr lang="vi-VN" sz="4951">
                <a:ln w="0"/>
                <a:solidFill>
                  <a:srgbClr val="FFFF00"/>
                </a:solidFill>
                <a:effectLst>
                  <a:reflection blurRad="6350" stA="53000" endA="300" endPos="35500" dir="5400000" sy="-90000" algn="bl" rotWithShape="0"/>
                </a:effectLst>
                <a:latin typeface="Arial" panose="020B0604020202020204" pitchFamily="34" charset="0"/>
              </a:rPr>
              <a:t>CHÚC CÁC CON </a:t>
            </a:r>
          </a:p>
          <a:p>
            <a:pPr algn="ctr" defTabSz="685766"/>
            <a:r>
              <a:rPr lang="vi-VN" sz="4951">
                <a:ln w="0"/>
                <a:solidFill>
                  <a:srgbClr val="FFFF00"/>
                </a:solidFill>
                <a:effectLst>
                  <a:reflection blurRad="6350" stA="53000" endA="300" endPos="35500" dir="5400000" sy="-90000" algn="bl" rotWithShape="0"/>
                </a:effectLst>
                <a:latin typeface="Arial" panose="020B0604020202020204" pitchFamily="34" charset="0"/>
              </a:rPr>
              <a:t>CHĂM NGOAN HỌC GIỎI</a:t>
            </a:r>
            <a:endParaRPr lang="en-US" sz="4951">
              <a:ln w="0"/>
              <a:solidFill>
                <a:srgbClr val="FFFF00"/>
              </a:solidFill>
              <a:effectLst>
                <a:reflection blurRad="6350" stA="53000" endA="300" endPos="35500" dir="5400000" sy="-90000" algn="bl" rotWithShape="0"/>
              </a:effectLst>
              <a:latin typeface="Calibri"/>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3" presetClass="entr" presetSubtype="36" fill="hold" nodeType="withEffect">
                                  <p:stCondLst>
                                    <p:cond delay="600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10" presetClass="entr" presetSubtype="0" fill="hold" nodeType="withEffect">
                                  <p:stCondLst>
                                    <p:cond delay="13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2000"/>
                                        <p:tgtEl>
                                          <p:spTgt spid="32"/>
                                        </p:tgtEl>
                                      </p:cBhvr>
                                    </p:animEffect>
                                  </p:childTnLst>
                                </p:cTn>
                              </p:par>
                              <p:par>
                                <p:cTn id="18" presetID="63" presetClass="path" presetSubtype="0" repeatCount="indefinite" autoRev="1" fill="hold" nodeType="withEffect">
                                  <p:stCondLst>
                                    <p:cond delay="1400"/>
                                  </p:stCondLst>
                                  <p:childTnLst>
                                    <p:animMotion origin="layout" path="M -2.08333E-6 2.22222E-6 L 0.09753 2.22222E-6 " pathEditMode="relative" rAng="0" ptsTypes="AA">
                                      <p:cBhvr>
                                        <p:cTn id="19" dur="5000" spd="-100000" fill="hold"/>
                                        <p:tgtEl>
                                          <p:spTgt spid="32"/>
                                        </p:tgtEl>
                                        <p:attrNameLst>
                                          <p:attrName>ppt_x</p:attrName>
                                          <p:attrName>ppt_y</p:attrName>
                                        </p:attrNameLst>
                                      </p:cBhvr>
                                      <p:rCtr x="4870" y="0"/>
                                    </p:animMotion>
                                  </p:childTnLst>
                                </p:cTn>
                              </p:par>
                              <p:par>
                                <p:cTn id="20" presetID="10"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2000"/>
                                        <p:tgtEl>
                                          <p:spTgt spid="49"/>
                                        </p:tgtEl>
                                      </p:cBhvr>
                                    </p:animEffect>
                                  </p:childTnLst>
                                </p:cTn>
                              </p:par>
                              <p:par>
                                <p:cTn id="23" presetID="63" presetClass="path" presetSubtype="0" repeatCount="indefinite" autoRev="1" fill="hold" nodeType="withEffect">
                                  <p:stCondLst>
                                    <p:cond delay="0"/>
                                  </p:stCondLst>
                                  <p:childTnLst>
                                    <p:animMotion origin="layout" path="M -2.91667E-6 -2.96296E-6 L 0.08985 0.00371 " pathEditMode="relative" rAng="0" ptsTypes="AA">
                                      <p:cBhvr>
                                        <p:cTn id="24" dur="5000" fill="hold"/>
                                        <p:tgtEl>
                                          <p:spTgt spid="49"/>
                                        </p:tgtEl>
                                        <p:attrNameLst>
                                          <p:attrName>ppt_x</p:attrName>
                                          <p:attrName>ppt_y</p:attrName>
                                        </p:attrNameLst>
                                      </p:cBhvr>
                                      <p:rCtr x="4492" y="185"/>
                                    </p:animMotion>
                                  </p:childTnLst>
                                </p:cTn>
                              </p:par>
                              <p:par>
                                <p:cTn id="25" presetID="42" presetClass="entr" presetSubtype="0" fill="hold" nodeType="withEffect">
                                  <p:stCondLst>
                                    <p:cond delay="570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620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2" presetClass="entr" presetSubtype="8" fill="hold" nodeType="withEffect">
                                  <p:stCondLst>
                                    <p:cond delay="53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1900" fill="hold"/>
                                        <p:tgtEl>
                                          <p:spTgt spid="18"/>
                                        </p:tgtEl>
                                        <p:attrNameLst>
                                          <p:attrName>ppt_x</p:attrName>
                                        </p:attrNameLst>
                                      </p:cBhvr>
                                      <p:tavLst>
                                        <p:tav tm="0">
                                          <p:val>
                                            <p:strVal val="0-#ppt_w/2"/>
                                          </p:val>
                                        </p:tav>
                                        <p:tav tm="100000">
                                          <p:val>
                                            <p:strVal val="#ppt_x"/>
                                          </p:val>
                                        </p:tav>
                                      </p:tavLst>
                                    </p:anim>
                                    <p:anim calcmode="lin" valueType="num">
                                      <p:cBhvr additive="base">
                                        <p:cTn id="38" dur="1900" fill="hold"/>
                                        <p:tgtEl>
                                          <p:spTgt spid="18"/>
                                        </p:tgtEl>
                                        <p:attrNameLst>
                                          <p:attrName>ppt_y</p:attrName>
                                        </p:attrNameLst>
                                      </p:cBhvr>
                                      <p:tavLst>
                                        <p:tav tm="0">
                                          <p:val>
                                            <p:strVal val="#ppt_y"/>
                                          </p:val>
                                        </p:tav>
                                        <p:tav tm="100000">
                                          <p:val>
                                            <p:strVal val="#ppt_y"/>
                                          </p:val>
                                        </p:tav>
                                      </p:tavLst>
                                    </p:anim>
                                  </p:childTnLst>
                                </p:cTn>
                              </p:par>
                              <p:par>
                                <p:cTn id="39" presetID="32" presetClass="emph" presetSubtype="0" repeatCount="indefinite" fill="hold" nodeType="withEffect">
                                  <p:stCondLst>
                                    <p:cond delay="60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par>
                                <p:cTn id="45" presetID="10" presetClass="entr" presetSubtype="0" fill="hold" nodeType="withEffect">
                                  <p:stCondLst>
                                    <p:cond delay="190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8" presetClass="emph" presetSubtype="0" repeatCount="indefinite" fill="hold" nodeType="withEffect">
                                  <p:stCondLst>
                                    <p:cond delay="2300"/>
                                  </p:stCondLst>
                                  <p:childTnLst>
                                    <p:animRot by="21600000">
                                      <p:cBhvr>
                                        <p:cTn id="49" dur="2700" fill="hold"/>
                                        <p:tgtEl>
                                          <p:spTgt spid="26"/>
                                        </p:tgtEl>
                                        <p:attrNameLst>
                                          <p:attrName>r</p:attrName>
                                        </p:attrNameLst>
                                      </p:cBhvr>
                                    </p:animRot>
                                  </p:childTnLst>
                                </p:cTn>
                              </p:par>
                              <p:par>
                                <p:cTn id="50" presetID="10" presetClass="entr" presetSubtype="0" fill="hold" nodeType="withEffect">
                                  <p:stCondLst>
                                    <p:cond delay="190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8" presetClass="emph" presetSubtype="0" repeatCount="indefinite" fill="hold" nodeType="withEffect">
                                  <p:stCondLst>
                                    <p:cond delay="2300"/>
                                  </p:stCondLst>
                                  <p:childTnLst>
                                    <p:animRot by="21600000">
                                      <p:cBhvr>
                                        <p:cTn id="54" dur="2000" fill="hold"/>
                                        <p:tgtEl>
                                          <p:spTgt spid="55"/>
                                        </p:tgtEl>
                                        <p:attrNameLst>
                                          <p:attrName>r</p:attrName>
                                        </p:attrNameLst>
                                      </p:cBhvr>
                                    </p:animRot>
                                  </p:childTnLst>
                                </p:cTn>
                              </p:par>
                              <p:par>
                                <p:cTn id="55" presetID="2" presetClass="entr" presetSubtype="2" fill="hold" nodeType="withEffect">
                                  <p:stCondLst>
                                    <p:cond delay="620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1000" fill="hold"/>
                                        <p:tgtEl>
                                          <p:spTgt spid="22"/>
                                        </p:tgtEl>
                                        <p:attrNameLst>
                                          <p:attrName>ppt_x</p:attrName>
                                        </p:attrNameLst>
                                      </p:cBhvr>
                                      <p:tavLst>
                                        <p:tav tm="0">
                                          <p:val>
                                            <p:strVal val="1+#ppt_w/2"/>
                                          </p:val>
                                        </p:tav>
                                        <p:tav tm="100000">
                                          <p:val>
                                            <p:strVal val="#ppt_x"/>
                                          </p:val>
                                        </p:tav>
                                      </p:tavLst>
                                    </p:anim>
                                    <p:anim calcmode="lin" valueType="num">
                                      <p:cBhvr additive="base">
                                        <p:cTn id="58"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9" repeatCount="indefinite"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923</Words>
  <Application>Microsoft Office PowerPoint</Application>
  <PresentationFormat>Widescreen</PresentationFormat>
  <Paragraphs>40</Paragraphs>
  <Slides>8</Slides>
  <Notes>4</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vt:i4>
      </vt:variant>
    </vt:vector>
  </HeadingPairs>
  <TitlesOfParts>
    <vt:vector size="20" baseType="lpstr">
      <vt:lpstr>等线</vt:lpstr>
      <vt:lpstr>Arial</vt:lpstr>
      <vt:lpstr>Arial-Rounded</vt:lpstr>
      <vt:lpstr>Averta Std CY Bold</vt:lpstr>
      <vt:lpstr>Calibri</vt:lpstr>
      <vt:lpstr>HP001 4 hàng</vt:lpstr>
      <vt:lpstr>Lato Hairline</vt:lpstr>
      <vt:lpstr>Lato Light</vt:lpstr>
      <vt:lpstr>Lato Regular</vt:lpstr>
      <vt:lpstr>Quicksand Medium</vt:lpstr>
      <vt:lpstr>Hoạt động</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Ms Quyen</cp:lastModifiedBy>
  <cp:revision>5</cp:revision>
  <dcterms:created xsi:type="dcterms:W3CDTF">2021-08-01T03:51:03Z</dcterms:created>
  <dcterms:modified xsi:type="dcterms:W3CDTF">2022-02-06T13:54:34Z</dcterms:modified>
</cp:coreProperties>
</file>