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14" r:id="rId3"/>
    <p:sldId id="315" r:id="rId4"/>
    <p:sldId id="316" r:id="rId5"/>
    <p:sldId id="318" r:id="rId6"/>
    <p:sldId id="319" r:id="rId7"/>
    <p:sldId id="320" r:id="rId8"/>
    <p:sldId id="307" r:id="rId9"/>
    <p:sldId id="321" r:id="rId10"/>
    <p:sldId id="322" r:id="rId11"/>
    <p:sldId id="308" r:id="rId12"/>
    <p:sldId id="323" r:id="rId13"/>
    <p:sldId id="324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4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DC86E-69EF-4950-9056-C3F3FB55C50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17EB2-3592-4514-859D-C861F04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1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4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3375-48AD-497F-86C3-692FC75FF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05372-30DA-492F-AA00-C416CAEF0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5649D-5EEC-4186-BB5D-CD0D5DCC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AA7D8-EBDB-4CFC-BEE3-F4844101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CD6DA-F68A-4C28-8DD6-607672780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3157-6332-4DB8-8998-E92EB9C9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E12C3-481B-41AF-80C5-2D52997D8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827EC-AFDA-44ED-88BF-6A6D03CC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06840-77D7-4C31-9168-B5993120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97615-27AC-49B6-B731-4175D7E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85A3B3-BD86-40D5-B62B-9D98BC064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F0B32-F6E3-479C-A65B-B97BC8E43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9C092-C880-4271-9553-8926AC4C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289E-8194-4AA6-AB1B-478E3104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735D-986C-4356-B079-83D455B8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6080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93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62A1-D5DE-4183-A343-E25ADCF0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2EEA4-0850-4774-ABF4-09664A67B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D201-5E66-4978-B2D7-DD0580BB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6E62-A7DE-4C9E-98FA-FA3C0012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B3ABE-D9E2-45ED-9171-7486C316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8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B249-FEC6-44EC-A0B0-C7A538A85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BFD1-B958-431C-9F08-29AEE58C6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0B87-8E45-4BDF-A3DC-C0B5352E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55E3-1F8A-4F90-9315-BE4947AA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9BF41-A761-4988-A5A0-4CF394A4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5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4237-3C0F-4392-A12F-ACC8AE2B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C5D73-6B1D-4032-A2FF-D65426CD7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E93A0-131D-4788-8555-D9EDED072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95926-3F2F-42F8-9A85-0F9A3380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E0FED-BCB3-49BA-9BAB-7B502DD1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79A61-6E0F-4343-B614-BD700AEB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5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2CE8-F443-46FC-AA25-82CA07BE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E32C8-56FC-40B8-B310-7399C088C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315F0-5019-4409-B60D-EB77CF33B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D8A78-5377-4F7D-8D64-6D85555B8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DB41E-E91B-4E2C-914C-EB5ABBA89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525B1B-B744-4F64-A98E-5E1B8A64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60DF62-4325-45DE-91AB-6872684AE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8FD22-3A8C-468B-B153-1D535E7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5749-765A-4FB8-9F36-67F73F99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67344-92B8-42B9-A71C-63823314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2B43A-1E38-4723-80F0-9FC66404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E1BC3-BF47-4ED0-B1A4-1EC1DD8C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8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52C46-FBB0-49A8-88DD-08A3549B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51D59-11BD-42DC-A9E1-3691758F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9B53D-5389-4E26-954B-B3C71AB1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C4A7-02C5-497F-904D-0A5D4149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72669-05FC-4D29-8734-C1D6FB48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3ECA9-F525-4431-91D5-412214179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5C2B1-C1B4-4614-BD1B-E520C5B8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97D91-797D-4AB4-A90C-57CF0EFC6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99188-9742-4162-9447-EF68B5F86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BB2D-BC24-44CF-9E33-ED9B8C54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0C1490-ECF0-4809-B20C-DBD2E1366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53AAF-6896-4387-8B4A-A445FF8CB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20A4B-7274-40FA-9E78-8661B998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E391C-4BAA-4070-BE29-DBEF3289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1CB32-268A-4F53-852B-3F543B8F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B92535-F76C-4E9B-83B7-DFAB2273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873DB-8CEA-4760-B890-DC04F018F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C98FC-74F8-4DB0-A7F8-62047B0E6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AE417-9FBF-4F45-83D9-1D420864CC5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2BA2-B5C2-4D8D-AB51-63DFA3D90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6836-7D43-4546-83F6-155A9F6DE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06CA-C31F-4EB3-88E9-EF0121792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9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67D7E-79A5-4936-AD70-E8AB64D9E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37901-C6C2-412D-9C22-B2D3D0EE48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4F360-4C68-444B-B3A6-D9CA4292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69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9C589-A0AF-4E14-AD14-50AE83443A1A}"/>
              </a:ext>
            </a:extLst>
          </p:cNvPr>
          <p:cNvSpPr txBox="1"/>
          <p:nvPr/>
        </p:nvSpPr>
        <p:spPr>
          <a:xfrm>
            <a:off x="1728481" y="602084"/>
            <a:ext cx="9731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b) Đo rồi tính độ dài đường gấp khúc MNPQ.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D4EDA-24E6-4617-B84E-B059010215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8693" y="1203419"/>
            <a:ext cx="6647036" cy="2383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8EF0D-1E36-4CFE-AB17-AC74ECCA65CA}"/>
              </a:ext>
            </a:extLst>
          </p:cNvPr>
          <p:cNvSpPr txBox="1"/>
          <p:nvPr/>
        </p:nvSpPr>
        <p:spPr>
          <a:xfrm rot="19235732">
            <a:off x="3682471" y="2077513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5cm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74E09D-0B1D-4DA9-B494-8CBF07DD3A7B}"/>
              </a:ext>
            </a:extLst>
          </p:cNvPr>
          <p:cNvSpPr txBox="1"/>
          <p:nvPr/>
        </p:nvSpPr>
        <p:spPr>
          <a:xfrm>
            <a:off x="5656659" y="2145560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3</a:t>
            </a:r>
            <a:r>
              <a:rPr lang="vi-VN" sz="2800">
                <a:solidFill>
                  <a:srgbClr val="0070C0"/>
                </a:solidFill>
              </a:rPr>
              <a:t>cm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8274A-A59A-452E-A5F4-DB3020240F42}"/>
              </a:ext>
            </a:extLst>
          </p:cNvPr>
          <p:cNvSpPr txBox="1"/>
          <p:nvPr/>
        </p:nvSpPr>
        <p:spPr>
          <a:xfrm>
            <a:off x="6929637" y="2735927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25DD-1E81-4F42-89EB-A6DCC2E6CF7F}"/>
              </a:ext>
            </a:extLst>
          </p:cNvPr>
          <p:cNvSpPr txBox="1"/>
          <p:nvPr/>
        </p:nvSpPr>
        <p:spPr>
          <a:xfrm>
            <a:off x="2468125" y="4061855"/>
            <a:ext cx="6377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Độ dài đường gấp khúc MNPQ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8AC9E-BEB3-4992-AF68-F239BC5A4860}"/>
              </a:ext>
            </a:extLst>
          </p:cNvPr>
          <p:cNvSpPr txBox="1"/>
          <p:nvPr/>
        </p:nvSpPr>
        <p:spPr>
          <a:xfrm>
            <a:off x="3478941" y="4712024"/>
            <a:ext cx="365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 + 3 + 6 = 14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A405C-4C96-4254-ACA7-021A3642EE36}"/>
              </a:ext>
            </a:extLst>
          </p:cNvPr>
          <p:cNvSpPr txBox="1"/>
          <p:nvPr/>
        </p:nvSpPr>
        <p:spPr>
          <a:xfrm>
            <a:off x="5180781" y="5251388"/>
            <a:ext cx="2826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Đáp số: 14cm.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238D3A-5E21-4C94-9AFF-5863CAFD51CF}"/>
              </a:ext>
            </a:extLst>
          </p:cNvPr>
          <p:cNvSpPr/>
          <p:nvPr/>
        </p:nvSpPr>
        <p:spPr>
          <a:xfrm>
            <a:off x="1043325" y="60208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9373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EFC4F-5F36-46F0-8D88-3A69886A3C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996" y="2602395"/>
            <a:ext cx="8762008" cy="16532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AA53D51-F666-44BE-91EB-F15AB98FECE3}"/>
              </a:ext>
            </a:extLst>
          </p:cNvPr>
          <p:cNvSpPr/>
          <p:nvPr/>
        </p:nvSpPr>
        <p:spPr>
          <a:xfrm>
            <a:off x="1277674" y="58570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9E717-69D2-4F43-ADD6-B7FBFEB838C7}"/>
              </a:ext>
            </a:extLst>
          </p:cNvPr>
          <p:cNvSpPr txBox="1"/>
          <p:nvPr/>
        </p:nvSpPr>
        <p:spPr>
          <a:xfrm>
            <a:off x="1825955" y="511978"/>
            <a:ext cx="772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Chọn hình thích hợp đặt vào dấu “?”.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BB9788-FB95-429F-80FF-19DED1640237}"/>
              </a:ext>
            </a:extLst>
          </p:cNvPr>
          <p:cNvSpPr/>
          <p:nvPr/>
        </p:nvSpPr>
        <p:spPr>
          <a:xfrm>
            <a:off x="1714996" y="2602395"/>
            <a:ext cx="2883508" cy="6762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7FD7F-CDAD-437E-B8EE-BA5FA59E8151}"/>
              </a:ext>
            </a:extLst>
          </p:cNvPr>
          <p:cNvSpPr/>
          <p:nvPr/>
        </p:nvSpPr>
        <p:spPr>
          <a:xfrm>
            <a:off x="4654246" y="2602395"/>
            <a:ext cx="2883508" cy="6762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C497D-AE04-4D96-86EF-F2B4FB09F618}"/>
              </a:ext>
            </a:extLst>
          </p:cNvPr>
          <p:cNvSpPr/>
          <p:nvPr/>
        </p:nvSpPr>
        <p:spPr>
          <a:xfrm>
            <a:off x="7593168" y="2602395"/>
            <a:ext cx="2883508" cy="67625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114206-9723-4064-93A2-6BF8F8F83C1E}"/>
              </a:ext>
            </a:extLst>
          </p:cNvPr>
          <p:cNvSpPr/>
          <p:nvPr/>
        </p:nvSpPr>
        <p:spPr>
          <a:xfrm>
            <a:off x="2411895" y="2538296"/>
            <a:ext cx="730396" cy="86349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FF4DA0-6303-48C3-8354-3FEDF2737268}"/>
              </a:ext>
            </a:extLst>
          </p:cNvPr>
          <p:cNvSpPr/>
          <p:nvPr/>
        </p:nvSpPr>
        <p:spPr>
          <a:xfrm>
            <a:off x="5325297" y="2542169"/>
            <a:ext cx="730396" cy="8557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06E902-A534-47A1-AF37-4260A14D9E89}"/>
              </a:ext>
            </a:extLst>
          </p:cNvPr>
          <p:cNvSpPr/>
          <p:nvPr/>
        </p:nvSpPr>
        <p:spPr>
          <a:xfrm>
            <a:off x="8264547" y="2542169"/>
            <a:ext cx="730396" cy="8557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5AEB34-204B-4A7A-966C-36A1DF952535}"/>
              </a:ext>
            </a:extLst>
          </p:cNvPr>
          <p:cNvSpPr/>
          <p:nvPr/>
        </p:nvSpPr>
        <p:spPr>
          <a:xfrm>
            <a:off x="4598504" y="3605096"/>
            <a:ext cx="591248" cy="6748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2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AA25B3-9CD5-4A98-8570-FE2AEE56A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294" y="1114163"/>
            <a:ext cx="7989301" cy="53897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7644FC-54E3-4ABB-858A-5C35C4DC0490}"/>
              </a:ext>
            </a:extLst>
          </p:cNvPr>
          <p:cNvSpPr/>
          <p:nvPr/>
        </p:nvSpPr>
        <p:spPr>
          <a:xfrm>
            <a:off x="1147526" y="301398"/>
            <a:ext cx="707381" cy="6957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75399-BB6F-4B75-A084-FB4A3C002373}"/>
              </a:ext>
            </a:extLst>
          </p:cNvPr>
          <p:cNvSpPr txBox="1"/>
          <p:nvPr/>
        </p:nvSpPr>
        <p:spPr>
          <a:xfrm>
            <a:off x="2086294" y="418432"/>
            <a:ext cx="1043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Dùng bao nhiêu hình A để xếp thành hình B?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50275C3-45BF-45A2-BABE-077CEF063EE4}"/>
              </a:ext>
            </a:extLst>
          </p:cNvPr>
          <p:cNvSpPr/>
          <p:nvPr/>
        </p:nvSpPr>
        <p:spPr>
          <a:xfrm rot="8107184">
            <a:off x="4791070" y="2996184"/>
            <a:ext cx="1906375" cy="964424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1145A1C-8EAD-4D07-AB25-3316075C2168}"/>
              </a:ext>
            </a:extLst>
          </p:cNvPr>
          <p:cNvSpPr/>
          <p:nvPr/>
        </p:nvSpPr>
        <p:spPr>
          <a:xfrm rot="13526487">
            <a:off x="6788076" y="2997099"/>
            <a:ext cx="1850402" cy="982986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D240AA6-27F5-45FE-B194-7F95312D5DDA}"/>
              </a:ext>
            </a:extLst>
          </p:cNvPr>
          <p:cNvSpPr/>
          <p:nvPr/>
        </p:nvSpPr>
        <p:spPr>
          <a:xfrm rot="2744813">
            <a:off x="6152488" y="2367620"/>
            <a:ext cx="1887835" cy="940041"/>
          </a:xfrm>
          <a:prstGeom prst="triangle">
            <a:avLst>
              <a:gd name="adj" fmla="val 4896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C7D4703-F998-4683-A762-8FF526125517}"/>
              </a:ext>
            </a:extLst>
          </p:cNvPr>
          <p:cNvSpPr/>
          <p:nvPr/>
        </p:nvSpPr>
        <p:spPr>
          <a:xfrm rot="13526487">
            <a:off x="5458637" y="2989737"/>
            <a:ext cx="1876071" cy="956920"/>
          </a:xfrm>
          <a:prstGeom prst="triangle">
            <a:avLst>
              <a:gd name="adj" fmla="val 481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6B75B72-5331-47D1-8A2C-29BA75F020E1}"/>
              </a:ext>
            </a:extLst>
          </p:cNvPr>
          <p:cNvSpPr/>
          <p:nvPr/>
        </p:nvSpPr>
        <p:spPr>
          <a:xfrm rot="13526487">
            <a:off x="5519587" y="4336010"/>
            <a:ext cx="1783833" cy="907720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3225750-842F-4BCB-97E3-94BEF3D03FDE}"/>
              </a:ext>
            </a:extLst>
          </p:cNvPr>
          <p:cNvSpPr/>
          <p:nvPr/>
        </p:nvSpPr>
        <p:spPr>
          <a:xfrm rot="2744813">
            <a:off x="6121013" y="3656464"/>
            <a:ext cx="1869483" cy="968330"/>
          </a:xfrm>
          <a:prstGeom prst="triangle">
            <a:avLst>
              <a:gd name="adj" fmla="val 4995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E85A0F-10C4-453D-9ED5-81C82B03AD04}"/>
              </a:ext>
            </a:extLst>
          </p:cNvPr>
          <p:cNvSpPr/>
          <p:nvPr/>
        </p:nvSpPr>
        <p:spPr>
          <a:xfrm>
            <a:off x="5021672" y="5471046"/>
            <a:ext cx="3417193" cy="73445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 hình</a:t>
            </a:r>
          </a:p>
        </p:txBody>
      </p:sp>
    </p:spTree>
    <p:extLst>
      <p:ext uri="{BB962C8B-B14F-4D97-AF65-F5344CB8AC3E}">
        <p14:creationId xmlns:p14="http://schemas.microsoft.com/office/powerpoint/2010/main" val="9012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1345AEF-69C8-482C-B473-E02F212761F2}"/>
              </a:ext>
            </a:extLst>
          </p:cNvPr>
          <p:cNvSpPr/>
          <p:nvPr/>
        </p:nvSpPr>
        <p:spPr>
          <a:xfrm>
            <a:off x="1668168" y="564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599F3-C45D-49DA-9698-BD3205AD2CAF}"/>
              </a:ext>
            </a:extLst>
          </p:cNvPr>
          <p:cNvSpPr txBox="1"/>
          <p:nvPr/>
        </p:nvSpPr>
        <p:spPr>
          <a:xfrm>
            <a:off x="2105490" y="564008"/>
            <a:ext cx="926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Chọn câu trả lời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71652F-A3BA-4795-98A3-FBD4929BCE8C}"/>
              </a:ext>
            </a:extLst>
          </p:cNvPr>
          <p:cNvSpPr txBox="1"/>
          <p:nvPr/>
        </p:nvSpPr>
        <p:spPr>
          <a:xfrm>
            <a:off x="2105490" y="1403398"/>
            <a:ext cx="1196332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Số hình tam giác có trong hình sau là: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3 	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4	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5	       </a:t>
            </a:r>
            <a:r>
              <a:rPr lang="vi-VN" sz="3200" dirty="0">
                <a:solidFill>
                  <a:srgbClr val="F35757"/>
                </a:solidFill>
              </a:rPr>
              <a:t>D. </a:t>
            </a:r>
            <a:r>
              <a:rPr lang="vi-VN" sz="3200" dirty="0"/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84C17-F3CD-4DF5-89E0-B66CDDE8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3556" y="3340978"/>
            <a:ext cx="4449734" cy="1988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730D2-928B-4E86-B77A-C0B1F6BAFEBC}"/>
              </a:ext>
            </a:extLst>
          </p:cNvPr>
          <p:cNvSpPr txBox="1"/>
          <p:nvPr/>
        </p:nvSpPr>
        <p:spPr>
          <a:xfrm>
            <a:off x="4902474" y="439862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7E32F-7C2F-4C7F-A0D5-480A4E3D9F09}"/>
              </a:ext>
            </a:extLst>
          </p:cNvPr>
          <p:cNvSpPr txBox="1"/>
          <p:nvPr/>
        </p:nvSpPr>
        <p:spPr>
          <a:xfrm>
            <a:off x="5592398" y="449878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6591D-5C9C-470E-A41E-47C108AC06AE}"/>
              </a:ext>
            </a:extLst>
          </p:cNvPr>
          <p:cNvSpPr txBox="1"/>
          <p:nvPr/>
        </p:nvSpPr>
        <p:spPr>
          <a:xfrm>
            <a:off x="6499302" y="43766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0236A8-DF67-44D6-AF5B-B8F691FE2CDF}"/>
              </a:ext>
            </a:extLst>
          </p:cNvPr>
          <p:cNvGrpSpPr/>
          <p:nvPr/>
        </p:nvGrpSpPr>
        <p:grpSpPr>
          <a:xfrm>
            <a:off x="4300547" y="3504964"/>
            <a:ext cx="2105025" cy="1670051"/>
            <a:chOff x="6492875" y="4592637"/>
            <a:chExt cx="2105025" cy="16700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BA6A68-0531-4A64-B537-54DE0EFE7A8B}"/>
                </a:ext>
              </a:extLst>
            </p:cNvPr>
            <p:cNvGrpSpPr/>
            <p:nvPr/>
          </p:nvGrpSpPr>
          <p:grpSpPr>
            <a:xfrm>
              <a:off x="6492875" y="4592637"/>
              <a:ext cx="2105025" cy="1670051"/>
              <a:chOff x="6492875" y="4592637"/>
              <a:chExt cx="2105025" cy="1670051"/>
            </a:xfrm>
          </p:grpSpPr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CFA0BD3F-DD36-48AD-A22C-83DD58F31456}"/>
                  </a:ext>
                </a:extLst>
              </p:cNvPr>
              <p:cNvSpPr/>
              <p:nvPr/>
            </p:nvSpPr>
            <p:spPr>
              <a:xfrm>
                <a:off x="6492875" y="4592637"/>
                <a:ext cx="2105025" cy="1670050"/>
              </a:xfrm>
              <a:prstGeom prst="triangle">
                <a:avLst>
                  <a:gd name="adj" fmla="val 62684"/>
                </a:avLst>
              </a:prstGeom>
              <a:solidFill>
                <a:srgbClr val="FFD86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B2D0F0B-63B4-40CE-A50A-8030B3AEBEB9}"/>
                  </a:ext>
                </a:extLst>
              </p:cNvPr>
              <p:cNvCxnSpPr>
                <a:stCxn id="12" idx="0"/>
              </p:cNvCxnSpPr>
              <p:nvPr/>
            </p:nvCxnSpPr>
            <p:spPr>
              <a:xfrm flipH="1">
                <a:off x="7537754" y="4592637"/>
                <a:ext cx="274635" cy="16700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4A93B0-AE6E-4A6C-83F3-08A3C620FAAC}"/>
                </a:ext>
              </a:extLst>
            </p:cNvPr>
            <p:cNvSpPr txBox="1"/>
            <p:nvPr/>
          </p:nvSpPr>
          <p:spPr>
            <a:xfrm>
              <a:off x="7123757" y="5534618"/>
              <a:ext cx="41229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DEC0B8-DC67-47EB-8BE9-7CE6080C49C7}"/>
              </a:ext>
            </a:extLst>
          </p:cNvPr>
          <p:cNvGrpSpPr/>
          <p:nvPr/>
        </p:nvGrpSpPr>
        <p:grpSpPr>
          <a:xfrm>
            <a:off x="5352755" y="3504963"/>
            <a:ext cx="3122918" cy="1682403"/>
            <a:chOff x="6472767" y="4609933"/>
            <a:chExt cx="2146079" cy="16824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7111B5-8541-4793-91B7-C7F363132D90}"/>
                </a:ext>
              </a:extLst>
            </p:cNvPr>
            <p:cNvGrpSpPr/>
            <p:nvPr/>
          </p:nvGrpSpPr>
          <p:grpSpPr>
            <a:xfrm>
              <a:off x="6472767" y="4609933"/>
              <a:ext cx="2146079" cy="1682403"/>
              <a:chOff x="6472767" y="4609933"/>
              <a:chExt cx="2146079" cy="1682403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03ACB026-1911-4DED-91BB-687B76C276DE}"/>
                  </a:ext>
                </a:extLst>
              </p:cNvPr>
              <p:cNvSpPr/>
              <p:nvPr/>
            </p:nvSpPr>
            <p:spPr>
              <a:xfrm>
                <a:off x="6472767" y="4609933"/>
                <a:ext cx="2146079" cy="1670050"/>
              </a:xfrm>
              <a:prstGeom prst="triangle">
                <a:avLst>
                  <a:gd name="adj" fmla="val 8951"/>
                </a:avLst>
              </a:prstGeom>
              <a:solidFill>
                <a:srgbClr val="FCC8C3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2DDDDB1-B169-41D9-908B-C1026A4CB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3432" y="4622285"/>
                <a:ext cx="872163" cy="16700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CB17B4-1224-46CB-961A-5DEB0432037C}"/>
                </a:ext>
              </a:extLst>
            </p:cNvPr>
            <p:cNvSpPr txBox="1"/>
            <p:nvPr/>
          </p:nvSpPr>
          <p:spPr>
            <a:xfrm>
              <a:off x="7279570" y="5513683"/>
              <a:ext cx="25074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3200">
                  <a:solidFill>
                    <a:srgbClr val="0070C0"/>
                  </a:solidFill>
                </a:rPr>
                <a:t>5</a:t>
              </a:r>
              <a:endParaRPr lang="vi-VN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644F2-12BE-4706-84B2-D724EAE18ED2}"/>
              </a:ext>
            </a:extLst>
          </p:cNvPr>
          <p:cNvGrpSpPr/>
          <p:nvPr/>
        </p:nvGrpSpPr>
        <p:grpSpPr>
          <a:xfrm>
            <a:off x="4290860" y="3455221"/>
            <a:ext cx="4175126" cy="1704856"/>
            <a:chOff x="6497029" y="4570181"/>
            <a:chExt cx="4175126" cy="170485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B8A264E-C650-4BF9-B039-FE1016F390EC}"/>
                </a:ext>
              </a:extLst>
            </p:cNvPr>
            <p:cNvGrpSpPr/>
            <p:nvPr/>
          </p:nvGrpSpPr>
          <p:grpSpPr>
            <a:xfrm>
              <a:off x="6497029" y="4576994"/>
              <a:ext cx="4175126" cy="1698043"/>
              <a:chOff x="6474902" y="4588198"/>
              <a:chExt cx="2146079" cy="169183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C48EF2D-A35D-4C48-8BBF-D99706AC6BC1}"/>
                  </a:ext>
                </a:extLst>
              </p:cNvPr>
              <p:cNvGrpSpPr/>
              <p:nvPr/>
            </p:nvGrpSpPr>
            <p:grpSpPr>
              <a:xfrm>
                <a:off x="6474902" y="4588198"/>
                <a:ext cx="2146079" cy="1691833"/>
                <a:chOff x="6474902" y="4588198"/>
                <a:chExt cx="2146079" cy="1691833"/>
              </a:xfrm>
            </p:grpSpPr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82B721E8-4FB2-4EF5-A066-0AA2036B0439}"/>
                    </a:ext>
                  </a:extLst>
                </p:cNvPr>
                <p:cNvSpPr/>
                <p:nvPr/>
              </p:nvSpPr>
              <p:spPr>
                <a:xfrm>
                  <a:off x="6474902" y="4588198"/>
                  <a:ext cx="2146079" cy="1688507"/>
                </a:xfrm>
                <a:prstGeom prst="triangle">
                  <a:avLst>
                    <a:gd name="adj" fmla="val 31765"/>
                  </a:avLst>
                </a:prstGeom>
                <a:solidFill>
                  <a:srgbClr val="92D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3200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5D1A80E-F054-4F31-9B4B-FC23711482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8190" y="4597573"/>
                  <a:ext cx="664536" cy="168245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1AD590-7CAE-430D-8E26-9168F9803FCB}"/>
                  </a:ext>
                </a:extLst>
              </p:cNvPr>
              <p:cNvSpPr txBox="1"/>
              <p:nvPr/>
            </p:nvSpPr>
            <p:spPr>
              <a:xfrm>
                <a:off x="7221631" y="5521521"/>
                <a:ext cx="190968" cy="5826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3200">
                    <a:solidFill>
                      <a:srgbClr val="0070C0"/>
                    </a:solidFill>
                  </a:rPr>
                  <a:t>6</a:t>
                </a:r>
                <a:endParaRPr lang="vi-VN" sz="3200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CB9BF9B-F990-4F90-BC92-A8E1320AD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2753" y="4570181"/>
              <a:ext cx="296965" cy="16925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13272E0D-0C4F-4787-B3A3-0251011F1069}"/>
              </a:ext>
            </a:extLst>
          </p:cNvPr>
          <p:cNvSpPr/>
          <p:nvPr/>
        </p:nvSpPr>
        <p:spPr>
          <a:xfrm>
            <a:off x="6499302" y="2203270"/>
            <a:ext cx="591248" cy="6748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185207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8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8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0461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solidFill>
                  <a:prstClr val="black"/>
                </a:solidFill>
                <a:latin typeface=".VnAvant" panose="020B7200000000000000" pitchFamily="34" charset="0"/>
              </a:rPr>
              <a:t>To¸n</a:t>
            </a:r>
            <a:endParaRPr lang="en-US" sz="4000" u="sng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762" y="2191386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phẳng (tiết 2)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2A9631-736A-4312-9DC7-9C7A9B85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741498" y="2280314"/>
            <a:ext cx="6709003" cy="1802316"/>
          </a:xfrm>
          <a:prstGeom prst="rect">
            <a:avLst/>
          </a:prstGeom>
        </p:spPr>
      </p:pic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38860DF6-0B14-4730-95D0-D3D83EEA9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A22FDD-FBAC-40AB-8417-8D69DB2FA702}"/>
              </a:ext>
            </a:extLst>
          </p:cNvPr>
          <p:cNvSpPr/>
          <p:nvPr/>
        </p:nvSpPr>
        <p:spPr>
          <a:xfrm>
            <a:off x="2967936" y="66327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6C944-9572-4C53-B72A-F0D18A6F0157}"/>
              </a:ext>
            </a:extLst>
          </p:cNvPr>
          <p:cNvSpPr txBox="1"/>
          <p:nvPr/>
        </p:nvSpPr>
        <p:spPr>
          <a:xfrm>
            <a:off x="3405258" y="663274"/>
            <a:ext cx="6109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lphaLcParenR"/>
            </a:pPr>
            <a:r>
              <a:rPr lang="vi-VN" sz="2400" dirty="0"/>
              <a:t>Vẽ đoạn thẳng AB dài 5cm.</a:t>
            </a:r>
          </a:p>
          <a:p>
            <a:pPr marL="457200" indent="-457200" algn="just">
              <a:buAutoNum type="alphaLcParenR"/>
            </a:pPr>
            <a:r>
              <a:rPr lang="vi-VN" sz="2400" dirty="0"/>
              <a:t>Vẽ đoạn thẳng CD dài 7cm.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596EA7-AC1A-4D20-A1FB-69145D694A1D}"/>
              </a:ext>
            </a:extLst>
          </p:cNvPr>
          <p:cNvSpPr/>
          <p:nvPr/>
        </p:nvSpPr>
        <p:spPr>
          <a:xfrm>
            <a:off x="3554298" y="2361258"/>
            <a:ext cx="103734" cy="1103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8984B-C8F6-421A-AAD5-8F283030A3AD}"/>
              </a:ext>
            </a:extLst>
          </p:cNvPr>
          <p:cNvSpPr txBox="1"/>
          <p:nvPr/>
        </p:nvSpPr>
        <p:spPr>
          <a:xfrm>
            <a:off x="3234518" y="183803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F0C5B3-18DD-49EE-8D60-F5C6A69D9465}"/>
              </a:ext>
            </a:extLst>
          </p:cNvPr>
          <p:cNvSpPr/>
          <p:nvPr/>
        </p:nvSpPr>
        <p:spPr>
          <a:xfrm>
            <a:off x="6564198" y="2361258"/>
            <a:ext cx="103734" cy="1103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66066-3E71-49E8-8C40-D32E1BE562AD}"/>
              </a:ext>
            </a:extLst>
          </p:cNvPr>
          <p:cNvSpPr txBox="1"/>
          <p:nvPr/>
        </p:nvSpPr>
        <p:spPr>
          <a:xfrm>
            <a:off x="6244418" y="183803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B</a:t>
            </a:r>
          </a:p>
        </p:txBody>
      </p:sp>
      <p:pic>
        <p:nvPicPr>
          <p:cNvPr id="12" name="Picture 8" descr="Cartoon pencil Royalty Free Vector Image - VectorStock">
            <a:extLst>
              <a:ext uri="{FF2B5EF4-FFF2-40B4-BE49-F238E27FC236}">
                <a16:creationId xmlns:a16="http://schemas.microsoft.com/office/drawing/2014/main" id="{3A4CB0B8-2AC6-4B26-BF06-79FAD853D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3594580" y="1674251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6521E-7C7C-483D-819D-36625BD19B70}"/>
              </a:ext>
            </a:extLst>
          </p:cNvPr>
          <p:cNvCxnSpPr/>
          <p:nvPr/>
        </p:nvCxnSpPr>
        <p:spPr>
          <a:xfrm>
            <a:off x="3581800" y="2405951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F7252E-5DC8-4BBE-811D-42632555CE81}"/>
              </a:ext>
            </a:extLst>
          </p:cNvPr>
          <p:cNvSpPr txBox="1"/>
          <p:nvPr/>
        </p:nvSpPr>
        <p:spPr>
          <a:xfrm>
            <a:off x="4495318" y="175962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E081F9-19CD-49A8-BD12-CE2834956D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2741498" y="4882987"/>
            <a:ext cx="6709003" cy="18023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102296D-9AEB-4AF1-BC1C-4B4B32D97BB6}"/>
              </a:ext>
            </a:extLst>
          </p:cNvPr>
          <p:cNvSpPr/>
          <p:nvPr/>
        </p:nvSpPr>
        <p:spPr>
          <a:xfrm>
            <a:off x="3554298" y="4963931"/>
            <a:ext cx="103734" cy="1103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7E05C-F202-4153-920F-C60A1AA3100D}"/>
              </a:ext>
            </a:extLst>
          </p:cNvPr>
          <p:cNvSpPr txBox="1"/>
          <p:nvPr/>
        </p:nvSpPr>
        <p:spPr>
          <a:xfrm>
            <a:off x="3234518" y="444071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2221B2-CAFB-49F0-894F-1396C1A84B1C}"/>
              </a:ext>
            </a:extLst>
          </p:cNvPr>
          <p:cNvSpPr/>
          <p:nvPr/>
        </p:nvSpPr>
        <p:spPr>
          <a:xfrm>
            <a:off x="7797686" y="4963931"/>
            <a:ext cx="103734" cy="1103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B52F5-D938-47A5-8844-16E10696B565}"/>
              </a:ext>
            </a:extLst>
          </p:cNvPr>
          <p:cNvSpPr txBox="1"/>
          <p:nvPr/>
        </p:nvSpPr>
        <p:spPr>
          <a:xfrm>
            <a:off x="7477906" y="444071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D</a:t>
            </a:r>
          </a:p>
        </p:txBody>
      </p:sp>
      <p:pic>
        <p:nvPicPr>
          <p:cNvPr id="20" name="Picture 8" descr="Cartoon pencil Royalty Free Vector Image - VectorStock">
            <a:extLst>
              <a:ext uri="{FF2B5EF4-FFF2-40B4-BE49-F238E27FC236}">
                <a16:creationId xmlns:a16="http://schemas.microsoft.com/office/drawing/2014/main" id="{E1E32F94-0FD4-4035-ABEB-6BDB429B1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3594580" y="4276924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B311C9-F295-454D-B157-83B581DA3EFB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3581800" y="5008624"/>
            <a:ext cx="4215886" cy="104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E13F01-2A23-430B-82D4-6495FC622FCC}"/>
              </a:ext>
            </a:extLst>
          </p:cNvPr>
          <p:cNvSpPr txBox="1"/>
          <p:nvPr/>
        </p:nvSpPr>
        <p:spPr>
          <a:xfrm>
            <a:off x="5225113" y="435286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</p:spTree>
    <p:extLst>
      <p:ext uri="{BB962C8B-B14F-4D97-AF65-F5344CB8AC3E}">
        <p14:creationId xmlns:p14="http://schemas.microsoft.com/office/powerpoint/2010/main" val="189368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4974 0.00092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4792 0.00602 " pathEditMode="relative" rAng="0" ptsTypes="AA">
                                      <p:cBhvr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9" grpId="0" animBg="1"/>
      <p:bldP spid="10" grpId="0"/>
      <p:bldP spid="14" grpId="0"/>
      <p:bldP spid="16" grpId="0" animBg="1"/>
      <p:bldP spid="17" grpId="0"/>
      <p:bldP spid="18" grpId="0" animBg="1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C87F860-E081-4DC8-98BE-29216097DD48}"/>
              </a:ext>
            </a:extLst>
          </p:cNvPr>
          <p:cNvSpPr/>
          <p:nvPr/>
        </p:nvSpPr>
        <p:spPr>
          <a:xfrm>
            <a:off x="807351" y="3810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A51E8-A9A7-47CC-835C-9A3E820E9531}"/>
              </a:ext>
            </a:extLst>
          </p:cNvPr>
          <p:cNvSpPr txBox="1"/>
          <p:nvPr/>
        </p:nvSpPr>
        <p:spPr>
          <a:xfrm>
            <a:off x="1463334" y="381094"/>
            <a:ext cx="6109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a) Tính độ dài đoạn thẳng BC.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E696A7-5617-4E15-863D-D815719FE3BD}"/>
              </a:ext>
            </a:extLst>
          </p:cNvPr>
          <p:cNvGrpSpPr/>
          <p:nvPr/>
        </p:nvGrpSpPr>
        <p:grpSpPr>
          <a:xfrm>
            <a:off x="1026012" y="1379804"/>
            <a:ext cx="8771600" cy="1970693"/>
            <a:chOff x="730152" y="3212270"/>
            <a:chExt cx="4947352" cy="14862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46A107-3694-4E2D-87EC-B9EFAA908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3318562"/>
              <a:ext cx="4947352" cy="13225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3CB66E-F2B8-4183-BAAA-367926659B9C}"/>
                </a:ext>
              </a:extLst>
            </p:cNvPr>
            <p:cNvSpPr txBox="1"/>
            <p:nvPr/>
          </p:nvSpPr>
          <p:spPr>
            <a:xfrm>
              <a:off x="1685321" y="3232469"/>
              <a:ext cx="681164" cy="3945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6cm</a:t>
              </a:r>
              <a:endParaRPr lang="vi-VN" sz="2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F9A4A5-F4D9-41AC-BBB9-314D18D802BB}"/>
                </a:ext>
              </a:extLst>
            </p:cNvPr>
            <p:cNvSpPr txBox="1"/>
            <p:nvPr/>
          </p:nvSpPr>
          <p:spPr>
            <a:xfrm>
              <a:off x="4002818" y="3212270"/>
              <a:ext cx="667629" cy="3945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?cm</a:t>
              </a:r>
              <a:endParaRPr lang="vi-VN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F24E8E-7F7D-48FB-8025-B4821BF663FC}"/>
                </a:ext>
              </a:extLst>
            </p:cNvPr>
            <p:cNvSpPr txBox="1"/>
            <p:nvPr/>
          </p:nvSpPr>
          <p:spPr>
            <a:xfrm>
              <a:off x="2651646" y="4303896"/>
              <a:ext cx="835484" cy="3945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13cm</a:t>
              </a:r>
              <a:endParaRPr lang="vi-VN" sz="28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8844B11-3A5B-4068-A8B1-715010FE7E7A}"/>
              </a:ext>
            </a:extLst>
          </p:cNvPr>
          <p:cNvSpPr txBox="1"/>
          <p:nvPr/>
        </p:nvSpPr>
        <p:spPr>
          <a:xfrm>
            <a:off x="2657419" y="3743650"/>
            <a:ext cx="4762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Độ dài đoạn thẳng BC là: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8ABDB-3CE3-472B-AF25-6EB00251093A}"/>
              </a:ext>
            </a:extLst>
          </p:cNvPr>
          <p:cNvSpPr txBox="1"/>
          <p:nvPr/>
        </p:nvSpPr>
        <p:spPr>
          <a:xfrm>
            <a:off x="3697726" y="4333262"/>
            <a:ext cx="295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13 – 6 = 7 (cm)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027CE-52BD-4DC7-ADC9-DA02B51D84D2}"/>
              </a:ext>
            </a:extLst>
          </p:cNvPr>
          <p:cNvSpPr txBox="1"/>
          <p:nvPr/>
        </p:nvSpPr>
        <p:spPr>
          <a:xfrm>
            <a:off x="4974349" y="4893421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Đáp số: 7cm.</a:t>
            </a:r>
          </a:p>
        </p:txBody>
      </p:sp>
    </p:spTree>
    <p:extLst>
      <p:ext uri="{BB962C8B-B14F-4D97-AF65-F5344CB8AC3E}">
        <p14:creationId xmlns:p14="http://schemas.microsoft.com/office/powerpoint/2010/main" val="28990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296</Words>
  <Application>Microsoft Office PowerPoint</Application>
  <PresentationFormat>Widescreen</PresentationFormat>
  <Paragraphs>89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2022-01-03T13:35:52Z</dcterms:created>
  <dcterms:modified xsi:type="dcterms:W3CDTF">2022-01-03T13:46:21Z</dcterms:modified>
</cp:coreProperties>
</file>