
<file path=[Content_Types].xml><?xml version="1.0" encoding="utf-8"?>
<Types xmlns="http://schemas.openxmlformats.org/package/2006/content-types">
  <Default Extension="jpeg" ContentType="image/jpeg"/>
  <Default Extension="jpg" ContentType="image/pn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media/image9.jpg" ContentType="image/jpeg"/>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26"/>
  </p:notesMasterIdLst>
  <p:sldIdLst>
    <p:sldId id="2007577100" r:id="rId3"/>
    <p:sldId id="2007577101" r:id="rId4"/>
    <p:sldId id="320" r:id="rId5"/>
    <p:sldId id="2007577130" r:id="rId6"/>
    <p:sldId id="2007577127" r:id="rId7"/>
    <p:sldId id="356" r:id="rId8"/>
    <p:sldId id="2007577131" r:id="rId9"/>
    <p:sldId id="2007577096" r:id="rId10"/>
    <p:sldId id="2007577136" r:id="rId11"/>
    <p:sldId id="364" r:id="rId12"/>
    <p:sldId id="2007577097" r:id="rId13"/>
    <p:sldId id="367" r:id="rId14"/>
    <p:sldId id="327" r:id="rId15"/>
    <p:sldId id="359" r:id="rId16"/>
    <p:sldId id="360" r:id="rId17"/>
    <p:sldId id="368" r:id="rId18"/>
    <p:sldId id="2007577134" r:id="rId19"/>
    <p:sldId id="362" r:id="rId20"/>
    <p:sldId id="2007577135" r:id="rId21"/>
    <p:sldId id="366" r:id="rId22"/>
    <p:sldId id="326" r:id="rId23"/>
    <p:sldId id="358" r:id="rId24"/>
    <p:sldId id="32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3969" autoAdjust="0"/>
  </p:normalViewPr>
  <p:slideViewPr>
    <p:cSldViewPr snapToGrid="0">
      <p:cViewPr varScale="1">
        <p:scale>
          <a:sx n="61" d="100"/>
          <a:sy n="61" d="100"/>
        </p:scale>
        <p:origin x="96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1EC7AB-5B1A-407B-BE87-5FD75047DD72}" type="datetimeFigureOut">
              <a:rPr lang="en-US" smtClean="0"/>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F7BC4B-7848-401F-8553-223C920BD81A}" type="slidenum">
              <a:rPr lang="en-US" smtClean="0"/>
              <a:t>‹#›</a:t>
            </a:fld>
            <a:endParaRPr lang="en-US"/>
          </a:p>
        </p:txBody>
      </p:sp>
    </p:spTree>
    <p:extLst>
      <p:ext uri="{BB962C8B-B14F-4D97-AF65-F5344CB8AC3E}">
        <p14:creationId xmlns:p14="http://schemas.microsoft.com/office/powerpoint/2010/main" val="419823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FBE8AA-52C3-4508-A74C-9B5F52229672}" type="slidenum">
              <a:rPr lang="zh-CN" altLang="en-US" smtClean="0"/>
              <a:t>5</a:t>
            </a:fld>
            <a:endParaRPr lang="zh-CN" altLang="en-US"/>
          </a:p>
        </p:txBody>
      </p:sp>
    </p:spTree>
    <p:extLst>
      <p:ext uri="{BB962C8B-B14F-4D97-AF65-F5344CB8AC3E}">
        <p14:creationId xmlns:p14="http://schemas.microsoft.com/office/powerpoint/2010/main" val="4080083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5425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715331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183213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716459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153"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702162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722390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24599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593739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556617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91796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922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86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102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2398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1984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875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2885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029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081207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737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9110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67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55359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326882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77023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413131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97610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734433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9906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1/28/2022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i="1">
                <a:solidFill>
                  <a:srgbClr val="7030A0"/>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008770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1FDED92B-7180-4E8E-9FA1-47FFA8006457}" type="datetimeFigureOut">
              <a:rPr lang="zh-CN" altLang="en-US" smtClean="0">
                <a:solidFill>
                  <a:prstClr val="black">
                    <a:tint val="75000"/>
                  </a:prstClr>
                </a:solidFill>
              </a:rPr>
              <a:pPr defTabSz="914377"/>
              <a:t>2022/1/28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3B11227F-0E14-47DF-A00B-C9B5FCB87C35}" type="slidenum">
              <a:rPr lang="zh-CN" altLang="en-US" smtClean="0">
                <a:solidFill>
                  <a:prstClr val="black">
                    <a:tint val="75000"/>
                  </a:prstClr>
                </a:solidFill>
              </a:rPr>
              <a:pPr defTabSz="914377"/>
              <a:t>‹#›</a:t>
            </a:fld>
            <a:endParaRPr lang="zh-CN" altLang="en-US">
              <a:solidFill>
                <a:prstClr val="black">
                  <a:tint val="75000"/>
                </a:prstClr>
              </a:solidFill>
            </a:endParaRPr>
          </a:p>
        </p:txBody>
      </p:sp>
      <p:sp>
        <p:nvSpPr>
          <p:cNvPr id="8" name="TextBox 7">
            <a:extLst>
              <a:ext uri="{FF2B5EF4-FFF2-40B4-BE49-F238E27FC236}">
                <a16:creationId xmlns:a16="http://schemas.microsoft.com/office/drawing/2014/main" id="{366C5E70-9109-46EA-8A1E-67902B5A3549}"/>
              </a:ext>
            </a:extLst>
          </p:cNvPr>
          <p:cNvSpPr txBox="1"/>
          <p:nvPr userDrawn="1"/>
        </p:nvSpPr>
        <p:spPr>
          <a:xfrm>
            <a:off x="9641840" y="6492875"/>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4122766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14.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1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8.xml"/><Relationship Id="rId5" Type="http://schemas.microsoft.com/office/2007/relationships/hdphoto" Target="../media/hdphoto3.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07/relationships/media" Target="../media/media2.mp4"/><Relationship Id="rId7" Type="http://schemas.openxmlformats.org/officeDocument/2006/relationships/image" Target="../media/image22.jpeg"/><Relationship Id="rId2" Type="http://schemas.openxmlformats.org/officeDocument/2006/relationships/video" Target="NULL" TargetMode="External"/><Relationship Id="rId1" Type="http://schemas.openxmlformats.org/officeDocument/2006/relationships/tags" Target="../tags/tag19.xml"/><Relationship Id="rId6" Type="http://schemas.microsoft.com/office/2007/relationships/hdphoto" Target="../media/hdphoto4.wdp"/><Relationship Id="rId5" Type="http://schemas.openxmlformats.org/officeDocument/2006/relationships/image" Target="../media/image21.png"/><Relationship Id="rId10" Type="http://schemas.openxmlformats.org/officeDocument/2006/relationships/slide" Target="slide9.xml"/><Relationship Id="rId4" Type="http://schemas.openxmlformats.org/officeDocument/2006/relationships/slideLayout" Target="../slideLayouts/slideLayout7.xml"/><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slide" Target="slide9.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slide" Target="slide9.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13.pn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1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notesSlide" Target="../notesSlides/notesSlide3.xml"/><Relationship Id="rId5" Type="http://schemas.openxmlformats.org/officeDocument/2006/relationships/tags" Target="../tags/tag8.xml"/><Relationship Id="rId10" Type="http://schemas.openxmlformats.org/officeDocument/2006/relationships/slideLayout" Target="../slideLayouts/slideLayout7.xml"/><Relationship Id="rId4" Type="http://schemas.openxmlformats.org/officeDocument/2006/relationships/tags" Target="../tags/tag7.xml"/><Relationship Id="rId9" Type="http://schemas.openxmlformats.org/officeDocument/2006/relationships/tags" Target="../tags/tag1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slide" Target="slide21.xml"/><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slide" Target="slide22.xml"/><Relationship Id="rId9" Type="http://schemas.openxmlformats.org/officeDocument/2006/relationships/slide" Target="slide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235E60-1C91-4B04-B877-80E945C58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8111"/>
          </a:xfrm>
          <a:prstGeom prst="rect">
            <a:avLst/>
          </a:prstGeom>
        </p:spPr>
      </p:pic>
      <p:pic>
        <p:nvPicPr>
          <p:cNvPr id="5" name="Picture 4">
            <a:extLst>
              <a:ext uri="{FF2B5EF4-FFF2-40B4-BE49-F238E27FC236}">
                <a16:creationId xmlns:a16="http://schemas.microsoft.com/office/drawing/2014/main" id="{AE1A37A9-5289-4AEC-8881-2B2FE3F2E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09" y="174522"/>
            <a:ext cx="1433052" cy="1433052"/>
          </a:xfrm>
          <a:prstGeom prst="rect">
            <a:avLst/>
          </a:prstGeom>
        </p:spPr>
      </p:pic>
      <p:grpSp>
        <p:nvGrpSpPr>
          <p:cNvPr id="6" name="Group 5">
            <a:extLst>
              <a:ext uri="{FF2B5EF4-FFF2-40B4-BE49-F238E27FC236}">
                <a16:creationId xmlns:a16="http://schemas.microsoft.com/office/drawing/2014/main" id="{78D92BD4-C1A5-4C7C-98D8-BE7AD84D7217}"/>
              </a:ext>
            </a:extLst>
          </p:cNvPr>
          <p:cNvGrpSpPr/>
          <p:nvPr/>
        </p:nvGrpSpPr>
        <p:grpSpPr>
          <a:xfrm>
            <a:off x="1312510" y="1782097"/>
            <a:ext cx="9566979" cy="2941742"/>
            <a:chOff x="1233756" y="3227454"/>
            <a:chExt cx="9566979" cy="2941742"/>
          </a:xfrm>
          <a:solidFill>
            <a:srgbClr val="FF0066"/>
          </a:solidFill>
        </p:grpSpPr>
        <p:sp>
          <p:nvSpPr>
            <p:cNvPr id="7" name="Rectangle: Rounded Corners 6">
              <a:extLst>
                <a:ext uri="{FF2B5EF4-FFF2-40B4-BE49-F238E27FC236}">
                  <a16:creationId xmlns:a16="http://schemas.microsoft.com/office/drawing/2014/main" id="{FD6A4BD1-E1A7-4760-8107-2BC720B21D86}"/>
                </a:ext>
              </a:extLst>
            </p:cNvPr>
            <p:cNvSpPr/>
            <p:nvPr/>
          </p:nvSpPr>
          <p:spPr>
            <a:xfrm>
              <a:off x="1233756" y="3227454"/>
              <a:ext cx="9409470" cy="279981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45F1B52-9865-494D-B91B-ACF38EA5361C}"/>
                </a:ext>
              </a:extLst>
            </p:cNvPr>
            <p:cNvSpPr/>
            <p:nvPr/>
          </p:nvSpPr>
          <p:spPr>
            <a:xfrm>
              <a:off x="1391265" y="3369385"/>
              <a:ext cx="9409470" cy="2799811"/>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B5EF7A5C-9ADE-4524-9C34-E15DB00781D2}"/>
              </a:ext>
            </a:extLst>
          </p:cNvPr>
          <p:cNvSpPr txBox="1"/>
          <p:nvPr/>
        </p:nvSpPr>
        <p:spPr>
          <a:xfrm>
            <a:off x="3772878" y="525937"/>
            <a:ext cx="4488729" cy="954107"/>
          </a:xfrm>
          <a:prstGeom prst="rect">
            <a:avLst/>
          </a:prstGeom>
          <a:noFill/>
        </p:spPr>
        <p:txBody>
          <a:bodyPr wrap="none" rtlCol="0">
            <a:spAutoFit/>
          </a:bodyPr>
          <a:lstStyle/>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
        <p:nvSpPr>
          <p:cNvPr id="10" name="TextBox 9">
            <a:extLst>
              <a:ext uri="{FF2B5EF4-FFF2-40B4-BE49-F238E27FC236}">
                <a16:creationId xmlns:a16="http://schemas.microsoft.com/office/drawing/2014/main" id="{762AFA3D-DD2D-48FD-A678-99A303EC1FF6}"/>
              </a:ext>
            </a:extLst>
          </p:cNvPr>
          <p:cNvSpPr txBox="1"/>
          <p:nvPr/>
        </p:nvSpPr>
        <p:spPr>
          <a:xfrm>
            <a:off x="2611831" y="2440315"/>
            <a:ext cx="6810825" cy="1569660"/>
          </a:xfrm>
          <a:prstGeom prst="rect">
            <a:avLst/>
          </a:prstGeom>
          <a:noFill/>
        </p:spPr>
        <p:txBody>
          <a:bodyPr wrap="square" rtlCol="0">
            <a:spAutoFit/>
          </a:bodyPr>
          <a:lstStyle/>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CHÀO MỪNG CÁC EM </a:t>
            </a:r>
          </a:p>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 TIẾT TIẾNG VIỆT</a:t>
            </a:r>
          </a:p>
        </p:txBody>
      </p:sp>
      <p:pic>
        <p:nvPicPr>
          <p:cNvPr id="11" name="图片 6">
            <a:extLst>
              <a:ext uri="{FF2B5EF4-FFF2-40B4-BE49-F238E27FC236}">
                <a16:creationId xmlns:a16="http://schemas.microsoft.com/office/drawing/2014/main" id="{99B33DA4-2A27-4BB9-9B04-DAE86C35A4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327944"/>
            <a:ext cx="12192000" cy="1568824"/>
          </a:xfrm>
          <a:prstGeom prst="rect">
            <a:avLst/>
          </a:prstGeom>
        </p:spPr>
      </p:pic>
      <p:pic>
        <p:nvPicPr>
          <p:cNvPr id="12" name="图片 9">
            <a:extLst>
              <a:ext uri="{FF2B5EF4-FFF2-40B4-BE49-F238E27FC236}">
                <a16:creationId xmlns:a16="http://schemas.microsoft.com/office/drawing/2014/main" id="{B0B23C7C-F98E-45FE-8F81-B3B318B666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3545" y="3983653"/>
            <a:ext cx="3200400" cy="3039035"/>
          </a:xfrm>
          <a:prstGeom prst="rect">
            <a:avLst/>
          </a:prstGeom>
        </p:spPr>
      </p:pic>
      <p:pic>
        <p:nvPicPr>
          <p:cNvPr id="13" name="图片 10">
            <a:extLst>
              <a:ext uri="{FF2B5EF4-FFF2-40B4-BE49-F238E27FC236}">
                <a16:creationId xmlns:a16="http://schemas.microsoft.com/office/drawing/2014/main" id="{FFFA0E9A-BF3A-461A-8B2C-E86191CBE75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09587" y="3557499"/>
            <a:ext cx="2263295" cy="3827929"/>
          </a:xfrm>
          <a:prstGeom prst="rect">
            <a:avLst/>
          </a:prstGeom>
        </p:spPr>
      </p:pic>
    </p:spTree>
    <p:extLst>
      <p:ext uri="{BB962C8B-B14F-4D97-AF65-F5344CB8AC3E}">
        <p14:creationId xmlns:p14="http://schemas.microsoft.com/office/powerpoint/2010/main" val="3679641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a:t>
            </a:r>
            <a:r>
              <a:rPr lang="vi-VN" sz="2667" kern="0">
                <a:solidFill>
                  <a:srgbClr val="000000"/>
                </a:solidFill>
                <a:latin typeface="Arial-Rounded"/>
                <a:ea typeface="Arial-Rounded" panose="020B0500000000000000" pitchFamily="34" charset="0"/>
                <a:cs typeface="Arial-Rounded" panose="020B0500000000000000" pitchFamily="34" charset="0"/>
                <a:sym typeface="Arial"/>
              </a:rPr>
              <a:t>tiếng hoạ </a:t>
            </a: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a:t>
            </a:r>
            <a:r>
              <a:rPr lang="vi-VN" sz="2667" kern="0">
                <a:solidFill>
                  <a:srgbClr val="000000"/>
                </a:solidFill>
                <a:latin typeface="Arial-Rounded"/>
                <a:ea typeface="Arial-Rounded" panose="020B0500000000000000" pitchFamily="34" charset="0"/>
                <a:cs typeface="Arial-Rounded" panose="020B0500000000000000" pitchFamily="34" charset="0"/>
                <a:sym typeface="Arial"/>
              </a:rPr>
              <a:t>sông </a:t>
            </a:r>
            <a:r>
              <a:rPr kumimoji="0" lang="en-US" sz="2667" b="0" i="0" u="none" strike="noStrike" kern="0" cap="none" spc="0" normalizeH="0" baseline="0" noProof="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đang </a:t>
            </a:r>
            <a:r>
              <a:rPr lang="vi-VN" sz="2667" kern="0">
                <a:solidFill>
                  <a:srgbClr val="000000"/>
                </a:solidFill>
                <a:latin typeface="Arial-Rounded"/>
                <a:ea typeface="Arial-Rounded" panose="020B0500000000000000" pitchFamily="34" charset="0"/>
                <a:cs typeface="Arial-Rounded" panose="020B0500000000000000" pitchFamily="34" charset="0"/>
                <a:sym typeface="Arial"/>
              </a:rPr>
              <a:t>đổi </a:t>
            </a: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288" y="1034877"/>
            <a:ext cx="320363" cy="302735"/>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495" y="1973711"/>
            <a:ext cx="317355" cy="317355"/>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495" y="5504083"/>
            <a:ext cx="304588" cy="304588"/>
          </a:xfrm>
          <a:prstGeom prst="rect">
            <a:avLst/>
          </a:prstGeom>
        </p:spPr>
      </p:pic>
      <p:sp>
        <p:nvSpPr>
          <p:cNvPr id="16" name="Rectangle: Rounded Corners 15">
            <a:extLst>
              <a:ext uri="{FF2B5EF4-FFF2-40B4-BE49-F238E27FC236}">
                <a16:creationId xmlns:a16="http://schemas.microsoft.com/office/drawing/2014/main" id="{12B158BD-CEA3-4CEA-BFF4-DF90C346CCBB}"/>
              </a:ext>
            </a:extLst>
          </p:cNvPr>
          <p:cNvSpPr/>
          <p:nvPr/>
        </p:nvSpPr>
        <p:spPr>
          <a:xfrm>
            <a:off x="8143513" y="97180"/>
            <a:ext cx="3416232" cy="722271"/>
          </a:xfrm>
          <a:prstGeom prst="roundRect">
            <a:avLst/>
          </a:prstGeom>
          <a:solidFill>
            <a:schemeClr val="accent1">
              <a:lumMod val="20000"/>
              <a:lumOff val="80000"/>
            </a:schemeClr>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600" kern="0" dirty="0" err="1">
                <a:solidFill>
                  <a:srgbClr val="002060"/>
                </a:solidFill>
                <a:latin typeface="Arial-Rounded"/>
                <a:sym typeface="Arial"/>
              </a:rPr>
              <a:t>Đọc</a:t>
            </a:r>
            <a:r>
              <a:rPr lang="en-US" sz="3600" kern="0" dirty="0">
                <a:solidFill>
                  <a:srgbClr val="002060"/>
                </a:solidFill>
                <a:latin typeface="Arial-Rounded"/>
                <a:sym typeface="Arial"/>
              </a:rPr>
              <a:t> </a:t>
            </a:r>
            <a:r>
              <a:rPr lang="en-US" sz="3600" kern="0" dirty="0" err="1">
                <a:solidFill>
                  <a:srgbClr val="002060"/>
                </a:solidFill>
                <a:latin typeface="Arial-Rounded"/>
                <a:sym typeface="Arial"/>
              </a:rPr>
              <a:t>theo</a:t>
            </a:r>
            <a:r>
              <a:rPr lang="en-US" sz="3600" kern="0" dirty="0">
                <a:solidFill>
                  <a:srgbClr val="002060"/>
                </a:solidFill>
                <a:latin typeface="Arial-Rounded"/>
                <a:sym typeface="Arial"/>
              </a:rPr>
              <a:t> </a:t>
            </a:r>
            <a:r>
              <a:rPr lang="en-US" sz="3600" kern="0" dirty="0" err="1">
                <a:solidFill>
                  <a:srgbClr val="002060"/>
                </a:solidFill>
                <a:latin typeface="Arial-Rounded"/>
                <a:sym typeface="Arial"/>
              </a:rPr>
              <a:t>nhóm</a:t>
            </a:r>
            <a:endParaRPr lang="en-US" sz="3600" kern="0" dirty="0">
              <a:solidFill>
                <a:srgbClr val="002060"/>
              </a:solidFill>
              <a:latin typeface="Arial-Rounded"/>
              <a:sym typeface="Arial"/>
            </a:endParaRPr>
          </a:p>
        </p:txBody>
      </p:sp>
    </p:spTree>
    <p:custDataLst>
      <p:tags r:id="rId1"/>
    </p:custDataLst>
    <p:extLst>
      <p:ext uri="{BB962C8B-B14F-4D97-AF65-F5344CB8AC3E}">
        <p14:creationId xmlns:p14="http://schemas.microsoft.com/office/powerpoint/2010/main" val="4111917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FFAB40">
                    <a:lumMod val="50000"/>
                  </a:srgbClr>
                </a:solidFill>
                <a:effectLst/>
                <a:uLnTx/>
                <a:uFillTx/>
                <a:latin typeface="Arial-Rounded"/>
                <a:ea typeface="+mn-ea"/>
                <a:cs typeface="Arial"/>
                <a:sym typeface="Arial"/>
              </a:rPr>
              <a:t>Hoạ mi hót</a:t>
            </a:r>
            <a:endParaRPr kumimoji="0" lang="en-US" sz="3733" b="1" i="0" u="none" strike="noStrike" kern="0" cap="none" spc="0" normalizeH="0" baseline="0" noProof="0" dirty="0">
              <a:ln>
                <a:noFill/>
              </a:ln>
              <a:solidFill>
                <a:srgbClr val="FFAB40">
                  <a:lumMod val="50000"/>
                </a:srgbClr>
              </a:solidFill>
              <a:effectLst/>
              <a:uLnTx/>
              <a:uFillTx/>
              <a:latin typeface="Arial-Rounded"/>
              <a:ea typeface="+mn-ea"/>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a:t>
            </a:r>
            <a:r>
              <a:rPr kumimoji="0" lang="vi-VN" sz="2667" b="0" i="0" u="none" strike="noStrike" kern="0" cap="none" spc="0" normalizeH="0" baseline="0" noProof="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tiếng hoạ </a:t>
            </a: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a:t>
            </a:r>
            <a:r>
              <a:rPr kumimoji="0" lang="vi-VN" sz="2667" b="0" i="0" u="none" strike="noStrike" kern="0" cap="none" spc="0" normalizeH="0" baseline="0" noProof="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núi s</a:t>
            </a:r>
            <a:r>
              <a:rPr lang="en-US" sz="2667" kern="0">
                <a:solidFill>
                  <a:srgbClr val="000000"/>
                </a:solidFill>
                <a:latin typeface="Arial-Rounded"/>
                <a:ea typeface="Arial-Rounded" panose="020B0500000000000000" pitchFamily="34" charset="0"/>
                <a:cs typeface="Arial-Rounded" panose="020B0500000000000000" pitchFamily="34" charset="0"/>
                <a:sym typeface="Arial"/>
              </a:rPr>
              <a:t>ô</a:t>
            </a:r>
            <a:r>
              <a:rPr kumimoji="0" lang="vi-VN" sz="2667" b="0" i="0" u="none" strike="noStrike" kern="0" cap="none" spc="0" normalizeH="0" baseline="0" noProof="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ng</a:t>
            </a:r>
            <a:r>
              <a:rPr kumimoji="0" lang="en-US" sz="2667" b="0" i="0" u="none" strike="noStrike" kern="0" cap="none" spc="0" normalizeH="0" baseline="0" noProof="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đang</a:t>
            </a:r>
            <a:r>
              <a:rPr kumimoji="0" lang="vi-VN" sz="2667" b="0" i="0" u="none" strike="noStrike" kern="0" cap="none" spc="0" normalizeH="0" baseline="0" noProof="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a:t>
            </a: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đổi mới.</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marL="0" marR="0" lvl="0" indent="0" algn="r"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(Theo Võ Quảng)</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en-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a:t>
            </a:r>
          </a:p>
        </p:txBody>
      </p:sp>
      <p:sp>
        <p:nvSpPr>
          <p:cNvPr id="16" name="Rectangle: Rounded Corners 15">
            <a:extLst>
              <a:ext uri="{FF2B5EF4-FFF2-40B4-BE49-F238E27FC236}">
                <a16:creationId xmlns:a16="http://schemas.microsoft.com/office/drawing/2014/main" id="{12B158BD-CEA3-4CEA-BFF4-DF90C346CCBB}"/>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kern="0" noProof="0" dirty="0" err="1">
                <a:solidFill>
                  <a:srgbClr val="FFFFFF"/>
                </a:solidFill>
                <a:latin typeface="Arial-Rounded"/>
                <a:sym typeface="Arial"/>
              </a:rPr>
              <a:t>Đọc</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toàn</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bài</a:t>
            </a:r>
            <a:endParaRPr kumimoji="0" lang="en-US" sz="3733" b="0" i="0" u="none" strike="noStrike" kern="0" cap="none" spc="0" normalizeH="0" baseline="0" noProof="0" dirty="0">
              <a:ln>
                <a:noFill/>
              </a:ln>
              <a:solidFill>
                <a:srgbClr val="FFFFFF"/>
              </a:solidFill>
              <a:effectLst/>
              <a:uLnTx/>
              <a:uFillTx/>
              <a:latin typeface="Arial-Rounded"/>
              <a:ea typeface="+mn-ea"/>
              <a:cs typeface="+mn-cs"/>
              <a:sym typeface="Arial"/>
            </a:endParaRPr>
          </a:p>
        </p:txBody>
      </p:sp>
    </p:spTree>
    <p:custDataLst>
      <p:tags r:id="rId1"/>
    </p:custDataLst>
    <p:extLst>
      <p:ext uri="{BB962C8B-B14F-4D97-AF65-F5344CB8AC3E}">
        <p14:creationId xmlns:p14="http://schemas.microsoft.com/office/powerpoint/2010/main" val="2519642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6" y="304166"/>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1" y="304165"/>
            <a:ext cx="3070225" cy="2225040"/>
          </a:xfrm>
          <a:prstGeom prst="rect">
            <a:avLst/>
          </a:prstGeom>
        </p:spPr>
      </p:pic>
      <p:sp>
        <p:nvSpPr>
          <p:cNvPr id="7" name="Rectangle 6"/>
          <p:cNvSpPr/>
          <p:nvPr/>
        </p:nvSpPr>
        <p:spPr>
          <a:xfrm>
            <a:off x="1885954" y="3428276"/>
            <a:ext cx="7667423" cy="1257269"/>
          </a:xfrm>
          <a:prstGeom prst="rect">
            <a:avLst/>
          </a:prstGeom>
          <a:noFill/>
          <a:ln>
            <a:noFill/>
          </a:ln>
          <a:effectLst/>
        </p:spPr>
        <p:txBody>
          <a:bodyPr lIns="91416" tIns="45711" rIns="91416" bIns="45711" rtlCol="0" anchor="ctr"/>
          <a:lstStyle/>
          <a:p>
            <a:pPr algn="ctr" defTabSz="914130">
              <a:defRPr/>
            </a:pPr>
            <a:r>
              <a:rPr lang="en-US" sz="7200" b="1" kern="0" dirty="0" err="1">
                <a:solidFill>
                  <a:prstClr val="white"/>
                </a:solidFill>
                <a:latin typeface="Calibri" panose="020F0502020204030204" pitchFamily="34" charset="0"/>
                <a:cs typeface="Arial"/>
                <a:sym typeface="Arial"/>
              </a:rPr>
              <a:t>Trả</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lời</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câu</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hỏi</a:t>
            </a:r>
            <a:endParaRPr lang="en-US" sz="7200" b="1" kern="0" dirty="0">
              <a:solidFill>
                <a:prstClr val="white"/>
              </a:solidFill>
              <a:latin typeface="Calibri" panose="020F0502020204030204" pitchFamily="34" charset="0"/>
              <a:cs typeface="Arial"/>
              <a:sym typeface="Arial"/>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655012" y="1554497"/>
            <a:ext cx="11100021" cy="1354089"/>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a:ea typeface="Arial-Rounded" panose="020B0500000000000000" pitchFamily="34" charset="0"/>
                <a:cs typeface="Arial-Rounded" panose="020B0500000000000000" pitchFamily="34" charset="0"/>
                <a:sym typeface="Arial"/>
              </a:rPr>
              <a:t>1. </a:t>
            </a:r>
            <a:r>
              <a:rPr lang="vi-VN" sz="2933" kern="0" dirty="0">
                <a:solidFill>
                  <a:srgbClr val="000000"/>
                </a:solidFill>
                <a:latin typeface="Arial-Rounded"/>
                <a:ea typeface="Arial-Rounded" panose="020B0500000000000000" pitchFamily="34" charset="0"/>
                <a:cs typeface="Arial-Rounded" panose="020B0500000000000000" pitchFamily="34" charset="0"/>
                <a:sym typeface="Arial"/>
              </a:rPr>
              <a:t>Tiếng hót kì diệu của hoạ mi đã làm cho những sự vật trên bầu trời thay đổi như thế nào?</a:t>
            </a:r>
          </a:p>
        </p:txBody>
      </p:sp>
      <p:sp>
        <p:nvSpPr>
          <p:cNvPr id="10" name="TextBox 9">
            <a:extLst>
              <a:ext uri="{FF2B5EF4-FFF2-40B4-BE49-F238E27FC236}">
                <a16:creationId xmlns:a16="http://schemas.microsoft.com/office/drawing/2014/main" id="{CC238813-6EDC-49C5-8D5C-B80523462C08}"/>
              </a:ext>
            </a:extLst>
          </p:cNvPr>
          <p:cNvSpPr txBox="1"/>
          <p:nvPr/>
        </p:nvSpPr>
        <p:spPr>
          <a:xfrm>
            <a:off x="3809042" y="585409"/>
            <a:ext cx="10327204" cy="830997"/>
          </a:xfrm>
          <a:prstGeom prst="rect">
            <a:avLst/>
          </a:prstGeom>
          <a:noFill/>
        </p:spPr>
        <p:txBody>
          <a:bodyPr wrap="square" rtlCol="0">
            <a:spAutoFit/>
          </a:bodyPr>
          <a:lstStyle/>
          <a:p>
            <a:pPr defTabSz="1219170">
              <a:buClr>
                <a:srgbClr val="000000"/>
              </a:buClr>
            </a:pPr>
            <a:r>
              <a:rPr lang="vi-VN" sz="4800" b="1" kern="0" dirty="0">
                <a:solidFill>
                  <a:srgbClr val="FF0000"/>
                </a:solidFill>
                <a:latin typeface="Arial-Rounded"/>
                <a:ea typeface="Arial-Rounded" panose="020B0500000000000000" pitchFamily="34" charset="0"/>
                <a:cs typeface="Arial-Rounded" panose="020B0500000000000000" pitchFamily="34" charset="0"/>
                <a:sym typeface="Arial"/>
              </a:rPr>
              <a:t>TRẢ LỜI CÂU HỎI</a:t>
            </a:r>
            <a:endParaRPr lang="en-US" sz="4800" b="1" kern="0" dirty="0">
              <a:solidFill>
                <a:srgbClr val="FF0000"/>
              </a:solidFill>
              <a:latin typeface="Arial-Rounded"/>
              <a:ea typeface="Arial-Rounded" panose="020B0500000000000000" pitchFamily="34" charset="0"/>
              <a:cs typeface="Arial-Rounded" panose="020B0500000000000000" pitchFamily="34" charset="0"/>
              <a:sym typeface="Arial"/>
            </a:endParaRPr>
          </a:p>
        </p:txBody>
      </p:sp>
      <p:pic>
        <p:nvPicPr>
          <p:cNvPr id="3" name="Picture 2">
            <a:extLst>
              <a:ext uri="{FF2B5EF4-FFF2-40B4-BE49-F238E27FC236}">
                <a16:creationId xmlns:a16="http://schemas.microsoft.com/office/drawing/2014/main" id="{649EB6D9-57A4-DF4C-A943-78FC2D09D038}"/>
              </a:ext>
            </a:extLst>
          </p:cNvPr>
          <p:cNvPicPr>
            <a:picLocks noChangeAspect="1"/>
          </p:cNvPicPr>
          <p:nvPr/>
        </p:nvPicPr>
        <p:blipFill>
          <a:blip r:embed="rId3">
            <a:clrChange>
              <a:clrFrom>
                <a:srgbClr val="FBFFFF"/>
              </a:clrFrom>
              <a:clrTo>
                <a:srgbClr val="FBFFFF">
                  <a:alpha val="0"/>
                </a:srgbClr>
              </a:clrTo>
            </a:clrChange>
          </a:blip>
          <a:stretch>
            <a:fillRect/>
          </a:stretch>
        </p:blipFill>
        <p:spPr>
          <a:xfrm>
            <a:off x="8333795" y="5059709"/>
            <a:ext cx="3179996" cy="1391043"/>
          </a:xfrm>
          <a:prstGeom prst="round2SameRect">
            <a:avLst>
              <a:gd name="adj1" fmla="val 0"/>
              <a:gd name="adj2" fmla="val 39412"/>
            </a:avLst>
          </a:prstGeom>
        </p:spPr>
      </p:pic>
      <p:sp>
        <p:nvSpPr>
          <p:cNvPr id="17" name="TextBox 16">
            <a:extLst>
              <a:ext uri="{FF2B5EF4-FFF2-40B4-BE49-F238E27FC236}">
                <a16:creationId xmlns:a16="http://schemas.microsoft.com/office/drawing/2014/main" id="{9DC59F8C-EFBC-E845-85DB-19AF407A4D02}"/>
              </a:ext>
            </a:extLst>
          </p:cNvPr>
          <p:cNvSpPr txBox="1"/>
          <p:nvPr/>
        </p:nvSpPr>
        <p:spPr>
          <a:xfrm>
            <a:off x="655012" y="2827482"/>
            <a:ext cx="10543429" cy="2708177"/>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a:ea typeface="Arial-Rounded" panose="020B0500000000000000" pitchFamily="34" charset="0"/>
                <a:cs typeface="Arial-Rounded" panose="020B0500000000000000" pitchFamily="34" charset="0"/>
                <a:sym typeface="Wingdings" panose="05000000000000000000" pitchFamily="2" charset="2"/>
              </a:rPr>
              <a:t> </a:t>
            </a:r>
            <a:r>
              <a:rPr lang="vi-VN" sz="2933" kern="0" dirty="0">
                <a:solidFill>
                  <a:srgbClr val="FC7D77">
                    <a:lumMod val="75000"/>
                  </a:srgbClr>
                </a:solidFill>
                <a:latin typeface="Arial-Rounded"/>
                <a:ea typeface="Arial-Rounded" panose="020B0500000000000000" pitchFamily="34" charset="0"/>
                <a:cs typeface="Arial-Rounded" panose="020B0500000000000000" pitchFamily="34" charset="0"/>
                <a:sym typeface="Arial"/>
              </a:rPr>
              <a:t>Tiếng hót kì diệu của hoạ mi đã làm cho những sự vật trên bầu trời thay đổi: trời bỗng sáng ra, những luồng sáng chiếu qua các chùm lộc mới nhú, rực rỡ hơn; da trời bỗng xanh hơn, những làn mây trắng trắng hơn, xốp hơn,... </a:t>
            </a:r>
          </a:p>
        </p:txBody>
      </p:sp>
      <p:pic>
        <p:nvPicPr>
          <p:cNvPr id="14" name="Picture 13">
            <a:extLst>
              <a:ext uri="{FF2B5EF4-FFF2-40B4-BE49-F238E27FC236}">
                <a16:creationId xmlns:a16="http://schemas.microsoft.com/office/drawing/2014/main" id="{FD3A7896-1880-1443-A55D-0E0F2F6424AC}"/>
              </a:ext>
            </a:extLst>
          </p:cNvPr>
          <p:cNvPicPr>
            <a:picLocks noChangeAspect="1"/>
          </p:cNvPicPr>
          <p:nvPr/>
        </p:nvPicPr>
        <p:blipFill rotWithShape="1">
          <a:blip r:embed="rId3">
            <a:clrChange>
              <a:clrFrom>
                <a:srgbClr val="FBFFFF"/>
              </a:clrFrom>
              <a:clrTo>
                <a:srgbClr val="FBFFFF">
                  <a:alpha val="0"/>
                </a:srgbClr>
              </a:clrTo>
            </a:clrChange>
          </a:blip>
          <a:srcRect l="15092" r="7561"/>
          <a:stretch/>
        </p:blipFill>
        <p:spPr>
          <a:xfrm>
            <a:off x="191870" y="39643"/>
            <a:ext cx="2331205" cy="1720380"/>
          </a:xfrm>
          <a:prstGeom prst="ellipse">
            <a:avLst/>
          </a:prstGeom>
        </p:spPr>
      </p:pic>
    </p:spTree>
    <p:custDataLst>
      <p:tags r:id="rId1"/>
    </p:custDataLst>
    <p:extLst>
      <p:ext uri="{BB962C8B-B14F-4D97-AF65-F5344CB8AC3E}">
        <p14:creationId xmlns:p14="http://schemas.microsoft.com/office/powerpoint/2010/main" val="1051072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F89615-D37D-784F-82CD-06534B8D47AE}"/>
              </a:ext>
            </a:extLst>
          </p:cNvPr>
          <p:cNvSpPr txBox="1"/>
          <p:nvPr/>
        </p:nvSpPr>
        <p:spPr>
          <a:xfrm>
            <a:off x="666171" y="1019606"/>
            <a:ext cx="11059879" cy="1117101"/>
          </a:xfrm>
          <a:prstGeom prst="rect">
            <a:avLst/>
          </a:prstGeom>
          <a:noFill/>
        </p:spPr>
        <p:txBody>
          <a:bodyPr wrap="square" rtlCol="0">
            <a:spAutoFit/>
          </a:bodyPr>
          <a:lstStyle/>
          <a:p>
            <a:pPr algn="just" defTabSz="1219170">
              <a:lnSpc>
                <a:spcPct val="120000"/>
              </a:lnSpc>
              <a:buClr>
                <a:srgbClr val="000000"/>
              </a:buClr>
            </a:pPr>
            <a:r>
              <a:rPr lang="vi-VN" sz="2933"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gợn sóng trên hồ có thay đổi gì khi hoà nhịp với tiếng hoạ mi hót?</a:t>
            </a:r>
          </a:p>
        </p:txBody>
      </p:sp>
      <p:sp>
        <p:nvSpPr>
          <p:cNvPr id="3" name="TextBox 2">
            <a:extLst>
              <a:ext uri="{FF2B5EF4-FFF2-40B4-BE49-F238E27FC236}">
                <a16:creationId xmlns:a16="http://schemas.microsoft.com/office/drawing/2014/main" id="{11F3115C-A5D3-E54C-8C97-558BE2B41A52}"/>
              </a:ext>
            </a:extLst>
          </p:cNvPr>
          <p:cNvSpPr txBox="1"/>
          <p:nvPr/>
        </p:nvSpPr>
        <p:spPr>
          <a:xfrm>
            <a:off x="637110" y="2030343"/>
            <a:ext cx="11223462" cy="575479"/>
          </a:xfrm>
          <a:prstGeom prst="rect">
            <a:avLst/>
          </a:prstGeom>
          <a:noFill/>
        </p:spPr>
        <p:txBody>
          <a:bodyPr wrap="square" rtlCol="0">
            <a:spAutoFit/>
          </a:bodyPr>
          <a:lstStyle/>
          <a:p>
            <a:pPr algn="just" defTabSz="1219170">
              <a:lnSpc>
                <a:spcPct val="120000"/>
              </a:lnSpc>
              <a:buClr>
                <a:srgbClr val="000000"/>
              </a:buClr>
            </a:pPr>
            <a:r>
              <a:rPr lang="vi-VN"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Những </a:t>
            </a: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gợn sóng trên hồ hoà nhịp với tiếng hoại mi hót, lấp lánh thêm.</a:t>
            </a:r>
          </a:p>
        </p:txBody>
      </p:sp>
      <p:sp>
        <p:nvSpPr>
          <p:cNvPr id="4" name="TextBox 3">
            <a:extLst>
              <a:ext uri="{FF2B5EF4-FFF2-40B4-BE49-F238E27FC236}">
                <a16:creationId xmlns:a16="http://schemas.microsoft.com/office/drawing/2014/main" id="{0A87A9B8-A978-4A44-ACF1-5B7E75F7552D}"/>
              </a:ext>
            </a:extLst>
          </p:cNvPr>
          <p:cNvSpPr txBox="1"/>
          <p:nvPr/>
        </p:nvSpPr>
        <p:spPr>
          <a:xfrm>
            <a:off x="666171" y="2765363"/>
            <a:ext cx="11194401" cy="2741969"/>
          </a:xfrm>
          <a:prstGeom prst="rect">
            <a:avLst/>
          </a:prstGeom>
          <a:noFill/>
        </p:spPr>
        <p:txBody>
          <a:bodyPr wrap="square" rtlCol="0">
            <a:spAutoFit/>
          </a:bodyPr>
          <a:lstStyle/>
          <a:p>
            <a:pPr algn="just" defTabSz="1219170">
              <a:lnSpc>
                <a:spcPct val="120000"/>
              </a:lnSpc>
              <a:buClr>
                <a:srgbClr val="000000"/>
              </a:buClr>
            </a:pPr>
            <a:r>
              <a:rPr lang="vi-VN" sz="2933"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 tiếp sự thay đổi của các sự vật trên mặt đất khi nghe hoạ mi hót.</a:t>
            </a:r>
          </a:p>
          <a:p>
            <a:pPr marL="514350" indent="-514350" algn="just" defTabSz="1219170">
              <a:lnSpc>
                <a:spcPct val="120000"/>
              </a:lnSpc>
              <a:buClr>
                <a:srgbClr val="000000"/>
              </a:buClr>
              <a:buAutoNum type="alphaLcPeriod"/>
            </a:pPr>
            <a:r>
              <a:rPr lang="vi-VN" sz="29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Các loài hoa</a:t>
            </a:r>
            <a:endParaRPr lang="en-US" sz="29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20000"/>
              </a:lnSpc>
              <a:buClr>
                <a:srgbClr val="000000"/>
              </a:buClr>
            </a:pPr>
            <a:endParaRPr lang="en-US" sz="29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20000"/>
              </a:lnSpc>
              <a:buClr>
                <a:srgbClr val="000000"/>
              </a:buClr>
            </a:pPr>
            <a:endPar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20000"/>
              </a:lnSpc>
              <a:buClr>
                <a:srgbClr val="000000"/>
              </a:buClr>
            </a:pP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 Các loài chim</a:t>
            </a:r>
          </a:p>
        </p:txBody>
      </p:sp>
      <p:sp>
        <p:nvSpPr>
          <p:cNvPr id="5" name="TextBox 4">
            <a:extLst>
              <a:ext uri="{FF2B5EF4-FFF2-40B4-BE49-F238E27FC236}">
                <a16:creationId xmlns:a16="http://schemas.microsoft.com/office/drawing/2014/main" id="{A0343597-5D69-8049-8DFF-2A75E7D0D5C3}"/>
              </a:ext>
            </a:extLst>
          </p:cNvPr>
          <p:cNvSpPr txBox="1"/>
          <p:nvPr/>
        </p:nvSpPr>
        <p:spPr>
          <a:xfrm>
            <a:off x="637110" y="3865172"/>
            <a:ext cx="11223462" cy="1117101"/>
          </a:xfrm>
          <a:prstGeom prst="rect">
            <a:avLst/>
          </a:prstGeom>
          <a:noFill/>
        </p:spPr>
        <p:txBody>
          <a:bodyPr wrap="square" rtlCol="0">
            <a:spAutoFit/>
          </a:bodyPr>
          <a:lstStyle/>
          <a:p>
            <a:pPr algn="just" defTabSz="1219170">
              <a:lnSpc>
                <a:spcPct val="120000"/>
              </a:lnSpc>
              <a:buClr>
                <a:srgbClr val="000000"/>
              </a:buClr>
            </a:pPr>
            <a:r>
              <a:rPr lang="en-US"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a:t>
            </a:r>
            <a:r>
              <a:rPr lang="vi-VN"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ghe </a:t>
            </a: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tiếng hót trong suốt của hoạ mi </a:t>
            </a:r>
            <a:r>
              <a:rPr lang="vi-VN"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chợt bừnggiấc, xoè những cánh hoa đẹp, bày đủ các màu sắc xanh tươi.</a:t>
            </a:r>
            <a:endParaRPr lang="en-VN" sz="29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TextBox 6">
            <a:extLst>
              <a:ext uri="{FF2B5EF4-FFF2-40B4-BE49-F238E27FC236}">
                <a16:creationId xmlns:a16="http://schemas.microsoft.com/office/drawing/2014/main" id="{06565D94-6B2E-C44E-8B31-2088291BAC12}"/>
              </a:ext>
            </a:extLst>
          </p:cNvPr>
          <p:cNvSpPr txBox="1"/>
          <p:nvPr/>
        </p:nvSpPr>
        <p:spPr>
          <a:xfrm>
            <a:off x="798454" y="5425434"/>
            <a:ext cx="11393546" cy="575479"/>
          </a:xfrm>
          <a:prstGeom prst="rect">
            <a:avLst/>
          </a:prstGeom>
          <a:noFill/>
        </p:spPr>
        <p:txBody>
          <a:bodyPr wrap="square" rtlCol="0">
            <a:spAutoFit/>
          </a:bodyPr>
          <a:lstStyle/>
          <a:p>
            <a:pPr algn="just" defTabSz="1219170">
              <a:lnSpc>
                <a:spcPct val="120000"/>
              </a:lnSpc>
              <a:buClr>
                <a:srgbClr val="000000"/>
              </a:buClr>
            </a:pPr>
            <a:r>
              <a:rPr lang="en-US"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D</a:t>
            </a:r>
            <a:r>
              <a:rPr lang="vi-VN"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ạo </a:t>
            </a: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lên những khúc nhạc tưng bừng, </a:t>
            </a:r>
            <a:r>
              <a:rPr lang="vi-VN"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ngợi ca</a:t>
            </a:r>
            <a:r>
              <a:rPr lang="en-US"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núi sông đổi mới.</a:t>
            </a:r>
            <a:endParaRPr lang="en-VN" sz="29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561911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left)">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uiExpand="1" build="p"/>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BE477-9BA9-B044-BFF5-C99C4A2D59D3}"/>
              </a:ext>
            </a:extLst>
          </p:cNvPr>
          <p:cNvSpPr txBox="1"/>
          <p:nvPr/>
        </p:nvSpPr>
        <p:spPr>
          <a:xfrm>
            <a:off x="670873" y="1049767"/>
            <a:ext cx="9401529" cy="2946191"/>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4.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Nếu được đặt tên cho bài đọc, em sẽ chọn tên nào?</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 Sứ giả của mùa xuân</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 Hoạ mi và mùa xuân</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 Hoạ mi hót</a:t>
            </a:r>
          </a:p>
        </p:txBody>
      </p:sp>
      <p:pic>
        <p:nvPicPr>
          <p:cNvPr id="3" name="Picture 2">
            <a:extLst>
              <a:ext uri="{FF2B5EF4-FFF2-40B4-BE49-F238E27FC236}">
                <a16:creationId xmlns:a16="http://schemas.microsoft.com/office/drawing/2014/main" id="{9D03DA19-070E-9443-A74F-A6BD0E407829}"/>
              </a:ext>
            </a:extLst>
          </p:cNvPr>
          <p:cNvPicPr>
            <a:picLocks noChangeAspect="1"/>
          </p:cNvPicPr>
          <p:nvPr/>
        </p:nvPicPr>
        <p:blipFill>
          <a:blip r:embed="rId2">
            <a:clrChange>
              <a:clrFrom>
                <a:srgbClr val="FBFFFF"/>
              </a:clrFrom>
              <a:clrTo>
                <a:srgbClr val="FBFFFF">
                  <a:alpha val="0"/>
                </a:srgbClr>
              </a:clrTo>
            </a:clrChange>
          </a:blip>
          <a:stretch>
            <a:fillRect/>
          </a:stretch>
        </p:blipFill>
        <p:spPr>
          <a:xfrm>
            <a:off x="5514085" y="1817361"/>
            <a:ext cx="5867072" cy="4357195"/>
          </a:xfrm>
          <a:prstGeom prst="round2SameRect">
            <a:avLst>
              <a:gd name="adj1" fmla="val 0"/>
              <a:gd name="adj2" fmla="val 39412"/>
            </a:avLst>
          </a:prstGeom>
        </p:spPr>
      </p:pic>
    </p:spTree>
    <p:extLst>
      <p:ext uri="{BB962C8B-B14F-4D97-AF65-F5344CB8AC3E}">
        <p14:creationId xmlns:p14="http://schemas.microsoft.com/office/powerpoint/2010/main" val="4115903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a:t>
            </a:r>
            <a:r>
              <a:rPr lang="vi-VN" sz="2667" kern="0">
                <a:solidFill>
                  <a:srgbClr val="000000"/>
                </a:solidFill>
                <a:latin typeface="Arial-Rounded"/>
                <a:ea typeface="Arial-Rounded" panose="020B0500000000000000" pitchFamily="34" charset="0"/>
                <a:cs typeface="Arial-Rounded" panose="020B0500000000000000" pitchFamily="34" charset="0"/>
                <a:sym typeface="Arial"/>
              </a:rPr>
              <a:t>tiếng hoạ </a:t>
            </a: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a:t>
            </a:r>
            <a:r>
              <a:rPr lang="vi-VN" sz="2667" kern="0">
                <a:solidFill>
                  <a:srgbClr val="000000"/>
                </a:solidFill>
                <a:latin typeface="Arial-Rounded"/>
                <a:ea typeface="Arial-Rounded" panose="020B0500000000000000" pitchFamily="34" charset="0"/>
                <a:cs typeface="Arial-Rounded" panose="020B0500000000000000" pitchFamily="34" charset="0"/>
                <a:sym typeface="Arial"/>
              </a:rPr>
              <a:t>núi s</a:t>
            </a:r>
            <a:r>
              <a:rPr lang="en-US" sz="2667" kern="0">
                <a:solidFill>
                  <a:srgbClr val="000000"/>
                </a:solidFill>
                <a:latin typeface="Arial-Rounded"/>
                <a:ea typeface="Arial-Rounded" panose="020B0500000000000000" pitchFamily="34" charset="0"/>
                <a:cs typeface="Arial-Rounded" panose="020B0500000000000000" pitchFamily="34" charset="0"/>
                <a:sym typeface="Arial"/>
              </a:rPr>
              <a:t>ô</a:t>
            </a:r>
            <a:r>
              <a:rPr lang="vi-VN" sz="2667" kern="0">
                <a:solidFill>
                  <a:srgbClr val="000000"/>
                </a:solidFill>
                <a:latin typeface="Arial-Rounded"/>
                <a:ea typeface="Arial-Rounded" panose="020B0500000000000000" pitchFamily="34" charset="0"/>
                <a:cs typeface="Arial-Rounded" panose="020B0500000000000000" pitchFamily="34" charset="0"/>
                <a:sym typeface="Arial"/>
              </a:rPr>
              <a:t>ng</a:t>
            </a:r>
            <a:r>
              <a:rPr lang="en-US" sz="2667" kern="0">
                <a:solidFill>
                  <a:srgbClr val="000000"/>
                </a:solidFill>
                <a:latin typeface="Arial-Rounded"/>
                <a:ea typeface="Arial-Rounded" panose="020B0500000000000000" pitchFamily="34" charset="0"/>
                <a:cs typeface="Arial-Rounded" panose="020B0500000000000000" pitchFamily="34" charset="0"/>
                <a:sym typeface="Arial"/>
              </a:rPr>
              <a:t> đang</a:t>
            </a:r>
            <a:r>
              <a:rPr lang="vi-VN" sz="2667" kern="0">
                <a:solidFill>
                  <a:srgbClr val="000000"/>
                </a:solidFill>
                <a:latin typeface="Arial-Rounded"/>
                <a:ea typeface="Arial-Rounded" panose="020B0500000000000000" pitchFamily="34" charset="0"/>
                <a:cs typeface="Arial-Rounded" panose="020B0500000000000000" pitchFamily="34" charset="0"/>
                <a:sym typeface="Arial"/>
              </a:rPr>
              <a:t> </a:t>
            </a: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288" y="1034877"/>
            <a:ext cx="320363" cy="302735"/>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495" y="1973711"/>
            <a:ext cx="317355" cy="317355"/>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495" y="5504083"/>
            <a:ext cx="304588" cy="304588"/>
          </a:xfrm>
          <a:prstGeom prst="rect">
            <a:avLst/>
          </a:prstGeom>
        </p:spPr>
      </p:pic>
      <p:sp>
        <p:nvSpPr>
          <p:cNvPr id="16" name="Rectangle: Rounded Corners 15">
            <a:extLst>
              <a:ext uri="{FF2B5EF4-FFF2-40B4-BE49-F238E27FC236}">
                <a16:creationId xmlns:a16="http://schemas.microsoft.com/office/drawing/2014/main" id="{F2930D7C-B604-47EA-8DC4-1BB668431519}"/>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kern="0" noProof="0" dirty="0" err="1">
                <a:solidFill>
                  <a:srgbClr val="FFFFFF"/>
                </a:solidFill>
                <a:latin typeface="Arial-Rounded"/>
                <a:sym typeface="Arial"/>
              </a:rPr>
              <a:t>Luyện</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đọc</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lại</a:t>
            </a:r>
            <a:endParaRPr kumimoji="0" lang="en-US" sz="3733" b="0" i="0" u="none" strike="noStrike" kern="0" cap="none" spc="0" normalizeH="0" baseline="0" noProof="0" dirty="0">
              <a:ln>
                <a:noFill/>
              </a:ln>
              <a:solidFill>
                <a:srgbClr val="FFFFFF"/>
              </a:solidFill>
              <a:effectLst/>
              <a:uLnTx/>
              <a:uFillTx/>
              <a:latin typeface="Arial-Rounded"/>
              <a:ea typeface="+mn-ea"/>
              <a:cs typeface="+mn-cs"/>
              <a:sym typeface="Arial"/>
            </a:endParaRPr>
          </a:p>
        </p:txBody>
      </p:sp>
    </p:spTree>
    <p:custDataLst>
      <p:tags r:id="rId1"/>
    </p:custDataLst>
    <p:extLst>
      <p:ext uri="{BB962C8B-B14F-4D97-AF65-F5344CB8AC3E}">
        <p14:creationId xmlns:p14="http://schemas.microsoft.com/office/powerpoint/2010/main" val="3753731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96175" y="69475"/>
            <a:ext cx="3060231" cy="624017"/>
          </a:xfrm>
          <a:prstGeom prst="rect">
            <a:avLst/>
          </a:prstGeom>
          <a:noFill/>
        </p:spPr>
        <p:txBody>
          <a:bodyPr wrap="square" rtlCol="0">
            <a:spAutoFit/>
          </a:bodyPr>
          <a:lstStyle/>
          <a:p>
            <a:pPr defTabSz="1219170">
              <a:lnSpc>
                <a:spcPct val="150000"/>
              </a:lnSpc>
              <a:buClr>
                <a:srgbClr val="000000"/>
              </a:buClr>
            </a:pP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Luyện</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đọc</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lại</a:t>
            </a:r>
            <a:r>
              <a:rPr lang="vi-VN" sz="2667" b="1" kern="0" dirty="0">
                <a:solidFill>
                  <a:srgbClr val="17479D"/>
                </a:solidFill>
                <a:latin typeface="Arial-Rounded"/>
                <a:ea typeface="Arial-Rounded" panose="020B0500000000000000" pitchFamily="34" charset="0"/>
                <a:cs typeface="Arial-Rounded" panose="020B0500000000000000" pitchFamily="34" charset="0"/>
                <a:sym typeface="Arial"/>
              </a:rPr>
              <a:t> </a:t>
            </a:r>
            <a:endParaRPr lang="en-US" sz="2667" b="1" kern="0" dirty="0">
              <a:solidFill>
                <a:srgbClr val="17479D"/>
              </a:solidFill>
              <a:latin typeface="Arial-Rounded"/>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019764" y="13784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797139" y="580956"/>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213318" y="1199564"/>
            <a:ext cx="11588097" cy="6316866"/>
          </a:xfrm>
          <a:prstGeom prst="roundRect">
            <a:avLst>
              <a:gd name="adj" fmla="val 7439"/>
            </a:avLst>
          </a:prstGeom>
          <a:noFill/>
        </p:spPr>
        <p:txBody>
          <a:bodyPr wrap="square" rtlCol="0">
            <a:spAutoFit/>
          </a:bodyPr>
          <a:lstStyle/>
          <a:p>
            <a:pPr algn="just" defTabSz="1219170">
              <a:lnSpc>
                <a:spcPct val="123000"/>
              </a:lnSpc>
              <a:buClr>
                <a:srgbClr val="000000"/>
              </a:buClr>
            </a:pPr>
            <a:r>
              <a:rPr lang="en-US" sz="3200" kern="0">
                <a:solidFill>
                  <a:srgbClr val="000000"/>
                </a:solidFill>
                <a:latin typeface="Arial-Rounded"/>
                <a:ea typeface="Arial-Rounded" panose="020B0500000000000000" pitchFamily="34" charset="0"/>
                <a:cs typeface="Arial-Rounded" panose="020B0500000000000000" pitchFamily="34" charset="0"/>
                <a:sym typeface="Arial"/>
              </a:rPr>
              <a:t>	</a:t>
            </a:r>
            <a:r>
              <a:rPr lang="vi-VN" sz="3200" kern="0">
                <a:solidFill>
                  <a:srgbClr val="000000"/>
                </a:solidFill>
                <a:latin typeface="Arial-Rounded"/>
                <a:ea typeface="Arial-Rounded" panose="020B0500000000000000" pitchFamily="34" charset="0"/>
                <a:cs typeface="Arial-Rounded" panose="020B0500000000000000" pitchFamily="34" charset="0"/>
                <a:sym typeface="Arial"/>
              </a:rPr>
              <a:t>Trời </a:t>
            </a:r>
            <a:r>
              <a:rPr lang="vi-VN" sz="3200" kern="0" dirty="0">
                <a:solidFill>
                  <a:srgbClr val="000000"/>
                </a:solidFill>
                <a:latin typeface="Arial-Rounded"/>
                <a:ea typeface="Arial-Rounded" panose="020B0500000000000000" pitchFamily="34" charset="0"/>
                <a:cs typeface="Arial-Rounded" panose="020B0500000000000000" pitchFamily="34" charset="0"/>
                <a:sym typeface="Arial"/>
              </a:rPr>
              <a:t>bỗng sáng ra. Những luồng sáng chiếu qua các chùm lộc mới nhú, rực rỡ hơn. Những gợn sóng trên hồ hoà nhịp với </a:t>
            </a:r>
            <a:r>
              <a:rPr lang="vi-VN" sz="3200" kern="0">
                <a:solidFill>
                  <a:srgbClr val="000000"/>
                </a:solidFill>
                <a:latin typeface="Arial-Rounded"/>
                <a:ea typeface="Arial-Rounded" panose="020B0500000000000000" pitchFamily="34" charset="0"/>
                <a:cs typeface="Arial-Rounded" panose="020B0500000000000000" pitchFamily="34" charset="0"/>
                <a:sym typeface="Arial"/>
              </a:rPr>
              <a:t>tiếng hoạ </a:t>
            </a:r>
            <a:r>
              <a:rPr lang="vi-VN" sz="3200" kern="0" dirty="0">
                <a:solidFill>
                  <a:srgbClr val="000000"/>
                </a:solidFill>
                <a:latin typeface="Arial-Rounded"/>
                <a:ea typeface="Arial-Rounded" panose="020B0500000000000000" pitchFamily="34" charset="0"/>
                <a:cs typeface="Arial-Rounded" panose="020B0500000000000000" pitchFamily="34" charset="0"/>
                <a:sym typeface="Arial"/>
              </a:rPr>
              <a:t>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r" defTabSz="1219170">
              <a:lnSpc>
                <a:spcPct val="123000"/>
              </a:lnSpc>
              <a:buClr>
                <a:srgbClr val="000000"/>
              </a:buClr>
            </a:pPr>
            <a:r>
              <a:rPr lang="vi-VN" sz="3200"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3200"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sp>
        <p:nvSpPr>
          <p:cNvPr id="16" name="Rectangle: Rounded Corners 15">
            <a:extLst>
              <a:ext uri="{FF2B5EF4-FFF2-40B4-BE49-F238E27FC236}">
                <a16:creationId xmlns:a16="http://schemas.microsoft.com/office/drawing/2014/main" id="{F2930D7C-B604-47EA-8DC4-1BB668431519}"/>
              </a:ext>
            </a:extLst>
          </p:cNvPr>
          <p:cNvSpPr/>
          <p:nvPr/>
        </p:nvSpPr>
        <p:spPr>
          <a:xfrm>
            <a:off x="8068099" y="397040"/>
            <a:ext cx="3416232" cy="722271"/>
          </a:xfrm>
          <a:prstGeom prst="roundRect">
            <a:avLst/>
          </a:prstGeom>
          <a:solidFill>
            <a:schemeClr val="accent1">
              <a:lumMod val="20000"/>
              <a:lumOff val="80000"/>
            </a:schemeClr>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kern="0" noProof="0" dirty="0" err="1">
                <a:solidFill>
                  <a:schemeClr val="accent4">
                    <a:lumMod val="10000"/>
                  </a:schemeClr>
                </a:solidFill>
                <a:latin typeface="Arial-Rounded"/>
                <a:sym typeface="Arial"/>
              </a:rPr>
              <a:t>Luyện</a:t>
            </a:r>
            <a:r>
              <a:rPr lang="en-US" sz="3733" kern="0" noProof="0" dirty="0">
                <a:solidFill>
                  <a:schemeClr val="accent4">
                    <a:lumMod val="10000"/>
                  </a:schemeClr>
                </a:solidFill>
                <a:latin typeface="Arial-Rounded"/>
                <a:sym typeface="Arial"/>
              </a:rPr>
              <a:t> </a:t>
            </a:r>
            <a:r>
              <a:rPr lang="en-US" sz="3733" kern="0" noProof="0" dirty="0" err="1">
                <a:solidFill>
                  <a:schemeClr val="accent4">
                    <a:lumMod val="10000"/>
                  </a:schemeClr>
                </a:solidFill>
                <a:latin typeface="Arial-Rounded"/>
                <a:sym typeface="Arial"/>
              </a:rPr>
              <a:t>đọc</a:t>
            </a:r>
            <a:r>
              <a:rPr lang="en-US" sz="3733" kern="0" noProof="0" dirty="0">
                <a:solidFill>
                  <a:schemeClr val="accent4">
                    <a:lumMod val="10000"/>
                  </a:schemeClr>
                </a:solidFill>
                <a:latin typeface="Arial-Rounded"/>
                <a:sym typeface="Arial"/>
              </a:rPr>
              <a:t> </a:t>
            </a:r>
            <a:r>
              <a:rPr lang="en-US" sz="3733" kern="0" noProof="0" dirty="0" err="1">
                <a:solidFill>
                  <a:schemeClr val="accent4">
                    <a:lumMod val="10000"/>
                  </a:schemeClr>
                </a:solidFill>
                <a:latin typeface="Arial-Rounded"/>
                <a:sym typeface="Arial"/>
              </a:rPr>
              <a:t>lại</a:t>
            </a:r>
            <a:endParaRPr kumimoji="0" lang="en-US" sz="3733" b="0" i="0" u="none" strike="noStrike" kern="0" cap="none" spc="0" normalizeH="0" baseline="0" noProof="0" dirty="0">
              <a:ln>
                <a:noFill/>
              </a:ln>
              <a:solidFill>
                <a:schemeClr val="accent4">
                  <a:lumMod val="10000"/>
                </a:schemeClr>
              </a:solidFill>
              <a:effectLst/>
              <a:uLnTx/>
              <a:uFillTx/>
              <a:latin typeface="Arial-Rounded"/>
              <a:sym typeface="Arial"/>
            </a:endParaRPr>
          </a:p>
        </p:txBody>
      </p:sp>
      <p:grpSp>
        <p:nvGrpSpPr>
          <p:cNvPr id="54" name="Group 53">
            <a:extLst>
              <a:ext uri="{FF2B5EF4-FFF2-40B4-BE49-F238E27FC236}">
                <a16:creationId xmlns:a16="http://schemas.microsoft.com/office/drawing/2014/main" id="{C576C320-41E3-48A0-8F04-D63DF7BBF575}"/>
              </a:ext>
            </a:extLst>
          </p:cNvPr>
          <p:cNvGrpSpPr/>
          <p:nvPr/>
        </p:nvGrpSpPr>
        <p:grpSpPr>
          <a:xfrm>
            <a:off x="4685997" y="1362517"/>
            <a:ext cx="170409" cy="561022"/>
            <a:chOff x="2706929" y="725333"/>
            <a:chExt cx="170409" cy="561022"/>
          </a:xfrm>
        </p:grpSpPr>
        <p:cxnSp>
          <p:nvCxnSpPr>
            <p:cNvPr id="55" name="Straight Connector 54">
              <a:extLst>
                <a:ext uri="{FF2B5EF4-FFF2-40B4-BE49-F238E27FC236}">
                  <a16:creationId xmlns:a16="http://schemas.microsoft.com/office/drawing/2014/main" id="{7A4D95B9-7F6F-4D39-A822-537933303C3D}"/>
                </a:ext>
              </a:extLst>
            </p:cNvPr>
            <p:cNvCxnSpPr>
              <a:cxnSpLocks/>
            </p:cNvCxnSpPr>
            <p:nvPr/>
          </p:nvCxnSpPr>
          <p:spPr>
            <a:xfrm flipV="1">
              <a:off x="2706929" y="725333"/>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id="{4976C057-D279-4602-82A2-4A1536376E21}"/>
                </a:ext>
              </a:extLst>
            </p:cNvPr>
            <p:cNvCxnSpPr>
              <a:cxnSpLocks/>
            </p:cNvCxnSpPr>
            <p:nvPr/>
          </p:nvCxnSpPr>
          <p:spPr>
            <a:xfrm flipV="1">
              <a:off x="2773381" y="729735"/>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grpSp>
      <p:grpSp>
        <p:nvGrpSpPr>
          <p:cNvPr id="57" name="Group 56">
            <a:extLst>
              <a:ext uri="{FF2B5EF4-FFF2-40B4-BE49-F238E27FC236}">
                <a16:creationId xmlns:a16="http://schemas.microsoft.com/office/drawing/2014/main" id="{D8C529D3-BA2F-4FE3-A2E3-1AF6E26E8D0D}"/>
              </a:ext>
            </a:extLst>
          </p:cNvPr>
          <p:cNvGrpSpPr/>
          <p:nvPr/>
        </p:nvGrpSpPr>
        <p:grpSpPr>
          <a:xfrm>
            <a:off x="4685997" y="1923539"/>
            <a:ext cx="170409" cy="561022"/>
            <a:chOff x="2706929" y="725333"/>
            <a:chExt cx="170409" cy="561022"/>
          </a:xfrm>
        </p:grpSpPr>
        <p:cxnSp>
          <p:nvCxnSpPr>
            <p:cNvPr id="58" name="Straight Connector 57">
              <a:extLst>
                <a:ext uri="{FF2B5EF4-FFF2-40B4-BE49-F238E27FC236}">
                  <a16:creationId xmlns:a16="http://schemas.microsoft.com/office/drawing/2014/main" id="{07273A51-0725-418B-84B0-397A85E3A463}"/>
                </a:ext>
              </a:extLst>
            </p:cNvPr>
            <p:cNvCxnSpPr>
              <a:cxnSpLocks/>
            </p:cNvCxnSpPr>
            <p:nvPr/>
          </p:nvCxnSpPr>
          <p:spPr>
            <a:xfrm flipV="1">
              <a:off x="2706929" y="725333"/>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59" name="Straight Connector 58">
              <a:extLst>
                <a:ext uri="{FF2B5EF4-FFF2-40B4-BE49-F238E27FC236}">
                  <a16:creationId xmlns:a16="http://schemas.microsoft.com/office/drawing/2014/main" id="{ABA2C867-B2A4-45D8-BBD5-772521C211F7}"/>
                </a:ext>
              </a:extLst>
            </p:cNvPr>
            <p:cNvCxnSpPr>
              <a:cxnSpLocks/>
            </p:cNvCxnSpPr>
            <p:nvPr/>
          </p:nvCxnSpPr>
          <p:spPr>
            <a:xfrm flipV="1">
              <a:off x="2773381" y="729735"/>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grpSp>
      <p:grpSp>
        <p:nvGrpSpPr>
          <p:cNvPr id="60" name="Group 59">
            <a:extLst>
              <a:ext uri="{FF2B5EF4-FFF2-40B4-BE49-F238E27FC236}">
                <a16:creationId xmlns:a16="http://schemas.microsoft.com/office/drawing/2014/main" id="{35D0F88C-9611-47B8-A48D-0F489E880C10}"/>
              </a:ext>
            </a:extLst>
          </p:cNvPr>
          <p:cNvGrpSpPr/>
          <p:nvPr/>
        </p:nvGrpSpPr>
        <p:grpSpPr>
          <a:xfrm>
            <a:off x="6096000" y="2569925"/>
            <a:ext cx="170409" cy="561022"/>
            <a:chOff x="2706929" y="725333"/>
            <a:chExt cx="170409" cy="561022"/>
          </a:xfrm>
        </p:grpSpPr>
        <p:cxnSp>
          <p:nvCxnSpPr>
            <p:cNvPr id="61" name="Straight Connector 60">
              <a:extLst>
                <a:ext uri="{FF2B5EF4-FFF2-40B4-BE49-F238E27FC236}">
                  <a16:creationId xmlns:a16="http://schemas.microsoft.com/office/drawing/2014/main" id="{FE1AC3EC-C484-494E-AAB8-14344AADA0E8}"/>
                </a:ext>
              </a:extLst>
            </p:cNvPr>
            <p:cNvCxnSpPr>
              <a:cxnSpLocks/>
            </p:cNvCxnSpPr>
            <p:nvPr/>
          </p:nvCxnSpPr>
          <p:spPr>
            <a:xfrm flipV="1">
              <a:off x="2706929" y="725333"/>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62" name="Straight Connector 61">
              <a:extLst>
                <a:ext uri="{FF2B5EF4-FFF2-40B4-BE49-F238E27FC236}">
                  <a16:creationId xmlns:a16="http://schemas.microsoft.com/office/drawing/2014/main" id="{11A136FE-D862-488D-BCD5-B78E9AC00507}"/>
                </a:ext>
              </a:extLst>
            </p:cNvPr>
            <p:cNvCxnSpPr>
              <a:cxnSpLocks/>
            </p:cNvCxnSpPr>
            <p:nvPr/>
          </p:nvCxnSpPr>
          <p:spPr>
            <a:xfrm flipV="1">
              <a:off x="2773381" y="729735"/>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grpSp>
      <p:grpSp>
        <p:nvGrpSpPr>
          <p:cNvPr id="63" name="Group 62">
            <a:extLst>
              <a:ext uri="{FF2B5EF4-FFF2-40B4-BE49-F238E27FC236}">
                <a16:creationId xmlns:a16="http://schemas.microsoft.com/office/drawing/2014/main" id="{45CC0BE2-6CAE-48DD-A820-FDBBD4D0E023}"/>
              </a:ext>
            </a:extLst>
          </p:cNvPr>
          <p:cNvGrpSpPr/>
          <p:nvPr/>
        </p:nvGrpSpPr>
        <p:grpSpPr>
          <a:xfrm>
            <a:off x="10037379" y="3148489"/>
            <a:ext cx="170409" cy="561022"/>
            <a:chOff x="2706929" y="725333"/>
            <a:chExt cx="170409" cy="561022"/>
          </a:xfrm>
        </p:grpSpPr>
        <p:cxnSp>
          <p:nvCxnSpPr>
            <p:cNvPr id="64" name="Straight Connector 63">
              <a:extLst>
                <a:ext uri="{FF2B5EF4-FFF2-40B4-BE49-F238E27FC236}">
                  <a16:creationId xmlns:a16="http://schemas.microsoft.com/office/drawing/2014/main" id="{E09C2F3B-98DD-44A3-8AFB-5601BE9F1887}"/>
                </a:ext>
              </a:extLst>
            </p:cNvPr>
            <p:cNvCxnSpPr>
              <a:cxnSpLocks/>
            </p:cNvCxnSpPr>
            <p:nvPr/>
          </p:nvCxnSpPr>
          <p:spPr>
            <a:xfrm flipV="1">
              <a:off x="2706929" y="725333"/>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65" name="Straight Connector 64">
              <a:extLst>
                <a:ext uri="{FF2B5EF4-FFF2-40B4-BE49-F238E27FC236}">
                  <a16:creationId xmlns:a16="http://schemas.microsoft.com/office/drawing/2014/main" id="{F085EAD9-0CCD-46F7-AFC1-A2E4F02C8F18}"/>
                </a:ext>
              </a:extLst>
            </p:cNvPr>
            <p:cNvCxnSpPr>
              <a:cxnSpLocks/>
            </p:cNvCxnSpPr>
            <p:nvPr/>
          </p:nvCxnSpPr>
          <p:spPr>
            <a:xfrm flipV="1">
              <a:off x="2773381" y="729735"/>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grpSp>
      <p:grpSp>
        <p:nvGrpSpPr>
          <p:cNvPr id="66" name="Group 65">
            <a:extLst>
              <a:ext uri="{FF2B5EF4-FFF2-40B4-BE49-F238E27FC236}">
                <a16:creationId xmlns:a16="http://schemas.microsoft.com/office/drawing/2014/main" id="{325B9D4F-CCC3-464F-94D4-492BC599DA98}"/>
              </a:ext>
            </a:extLst>
          </p:cNvPr>
          <p:cNvGrpSpPr/>
          <p:nvPr/>
        </p:nvGrpSpPr>
        <p:grpSpPr>
          <a:xfrm>
            <a:off x="9776215" y="4357997"/>
            <a:ext cx="170409" cy="561022"/>
            <a:chOff x="2706929" y="725333"/>
            <a:chExt cx="170409" cy="561022"/>
          </a:xfrm>
        </p:grpSpPr>
        <p:cxnSp>
          <p:nvCxnSpPr>
            <p:cNvPr id="67" name="Straight Connector 66">
              <a:extLst>
                <a:ext uri="{FF2B5EF4-FFF2-40B4-BE49-F238E27FC236}">
                  <a16:creationId xmlns:a16="http://schemas.microsoft.com/office/drawing/2014/main" id="{01191B00-20A6-4903-BF96-07DE4B8F0836}"/>
                </a:ext>
              </a:extLst>
            </p:cNvPr>
            <p:cNvCxnSpPr>
              <a:cxnSpLocks/>
            </p:cNvCxnSpPr>
            <p:nvPr/>
          </p:nvCxnSpPr>
          <p:spPr>
            <a:xfrm flipV="1">
              <a:off x="2706929" y="725333"/>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68" name="Straight Connector 67">
              <a:extLst>
                <a:ext uri="{FF2B5EF4-FFF2-40B4-BE49-F238E27FC236}">
                  <a16:creationId xmlns:a16="http://schemas.microsoft.com/office/drawing/2014/main" id="{A2DBC58F-C914-46D1-8BDB-E79EDAEDE510}"/>
                </a:ext>
              </a:extLst>
            </p:cNvPr>
            <p:cNvCxnSpPr>
              <a:cxnSpLocks/>
            </p:cNvCxnSpPr>
            <p:nvPr/>
          </p:nvCxnSpPr>
          <p:spPr>
            <a:xfrm flipV="1">
              <a:off x="2773381" y="729735"/>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grpSp>
      <p:grpSp>
        <p:nvGrpSpPr>
          <p:cNvPr id="69" name="Group 68">
            <a:extLst>
              <a:ext uri="{FF2B5EF4-FFF2-40B4-BE49-F238E27FC236}">
                <a16:creationId xmlns:a16="http://schemas.microsoft.com/office/drawing/2014/main" id="{D933E472-302F-40BC-95E2-D4C14F9A027A}"/>
              </a:ext>
            </a:extLst>
          </p:cNvPr>
          <p:cNvGrpSpPr/>
          <p:nvPr/>
        </p:nvGrpSpPr>
        <p:grpSpPr>
          <a:xfrm>
            <a:off x="6670408" y="5524645"/>
            <a:ext cx="170409" cy="561022"/>
            <a:chOff x="2706929" y="725333"/>
            <a:chExt cx="170409" cy="561022"/>
          </a:xfrm>
        </p:grpSpPr>
        <p:cxnSp>
          <p:nvCxnSpPr>
            <p:cNvPr id="70" name="Straight Connector 69">
              <a:extLst>
                <a:ext uri="{FF2B5EF4-FFF2-40B4-BE49-F238E27FC236}">
                  <a16:creationId xmlns:a16="http://schemas.microsoft.com/office/drawing/2014/main" id="{5122C40D-F7CE-4D37-B42C-5D1406A87FD3}"/>
                </a:ext>
              </a:extLst>
            </p:cNvPr>
            <p:cNvCxnSpPr>
              <a:cxnSpLocks/>
            </p:cNvCxnSpPr>
            <p:nvPr/>
          </p:nvCxnSpPr>
          <p:spPr>
            <a:xfrm flipV="1">
              <a:off x="2706929" y="725333"/>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71" name="Straight Connector 70">
              <a:extLst>
                <a:ext uri="{FF2B5EF4-FFF2-40B4-BE49-F238E27FC236}">
                  <a16:creationId xmlns:a16="http://schemas.microsoft.com/office/drawing/2014/main" id="{49B77004-9032-4DE0-9253-E2895284B390}"/>
                </a:ext>
              </a:extLst>
            </p:cNvPr>
            <p:cNvCxnSpPr>
              <a:cxnSpLocks/>
            </p:cNvCxnSpPr>
            <p:nvPr/>
          </p:nvCxnSpPr>
          <p:spPr>
            <a:xfrm flipV="1">
              <a:off x="2773381" y="729735"/>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grpSp>
      <p:cxnSp>
        <p:nvCxnSpPr>
          <p:cNvPr id="76" name="Straight Connector 75">
            <a:extLst>
              <a:ext uri="{FF2B5EF4-FFF2-40B4-BE49-F238E27FC236}">
                <a16:creationId xmlns:a16="http://schemas.microsoft.com/office/drawing/2014/main" id="{24D6298B-9029-4603-B265-F6A5F7D7A914}"/>
              </a:ext>
            </a:extLst>
          </p:cNvPr>
          <p:cNvCxnSpPr>
            <a:cxnSpLocks/>
          </p:cNvCxnSpPr>
          <p:nvPr/>
        </p:nvCxnSpPr>
        <p:spPr>
          <a:xfrm flipV="1">
            <a:off x="2256548" y="5524645"/>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77" name="Straight Connector 76">
            <a:extLst>
              <a:ext uri="{FF2B5EF4-FFF2-40B4-BE49-F238E27FC236}">
                <a16:creationId xmlns:a16="http://schemas.microsoft.com/office/drawing/2014/main" id="{1F1E4B29-DCE4-4156-91AE-E66AF6A14B42}"/>
              </a:ext>
            </a:extLst>
          </p:cNvPr>
          <p:cNvCxnSpPr>
            <a:cxnSpLocks/>
          </p:cNvCxnSpPr>
          <p:nvPr/>
        </p:nvCxnSpPr>
        <p:spPr>
          <a:xfrm flipV="1">
            <a:off x="7066264" y="4968025"/>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78" name="Straight Connector 77">
            <a:extLst>
              <a:ext uri="{FF2B5EF4-FFF2-40B4-BE49-F238E27FC236}">
                <a16:creationId xmlns:a16="http://schemas.microsoft.com/office/drawing/2014/main" id="{92E15DEE-D811-4063-8DFE-DBB0CBCDA2FE}"/>
              </a:ext>
            </a:extLst>
          </p:cNvPr>
          <p:cNvCxnSpPr>
            <a:cxnSpLocks/>
          </p:cNvCxnSpPr>
          <p:nvPr/>
        </p:nvCxnSpPr>
        <p:spPr>
          <a:xfrm flipV="1">
            <a:off x="3797139" y="4968025"/>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79" name="Straight Connector 78">
            <a:extLst>
              <a:ext uri="{FF2B5EF4-FFF2-40B4-BE49-F238E27FC236}">
                <a16:creationId xmlns:a16="http://schemas.microsoft.com/office/drawing/2014/main" id="{E24400BA-5519-4D61-9ADE-06A5128114A4}"/>
              </a:ext>
            </a:extLst>
          </p:cNvPr>
          <p:cNvCxnSpPr>
            <a:cxnSpLocks/>
          </p:cNvCxnSpPr>
          <p:nvPr/>
        </p:nvCxnSpPr>
        <p:spPr>
          <a:xfrm flipV="1">
            <a:off x="4204474" y="4357997"/>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80" name="Straight Connector 79">
            <a:extLst>
              <a:ext uri="{FF2B5EF4-FFF2-40B4-BE49-F238E27FC236}">
                <a16:creationId xmlns:a16="http://schemas.microsoft.com/office/drawing/2014/main" id="{02860B4A-8C9C-49C2-84A9-2C8F0DCC9AEA}"/>
              </a:ext>
            </a:extLst>
          </p:cNvPr>
          <p:cNvCxnSpPr>
            <a:cxnSpLocks/>
          </p:cNvCxnSpPr>
          <p:nvPr/>
        </p:nvCxnSpPr>
        <p:spPr>
          <a:xfrm flipV="1">
            <a:off x="7987527" y="3801377"/>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81" name="Straight Connector 80">
            <a:extLst>
              <a:ext uri="{FF2B5EF4-FFF2-40B4-BE49-F238E27FC236}">
                <a16:creationId xmlns:a16="http://schemas.microsoft.com/office/drawing/2014/main" id="{70C5A22B-CC9B-4426-9FAC-DB484267C7F3}"/>
              </a:ext>
            </a:extLst>
          </p:cNvPr>
          <p:cNvCxnSpPr>
            <a:cxnSpLocks/>
          </p:cNvCxnSpPr>
          <p:nvPr/>
        </p:nvCxnSpPr>
        <p:spPr>
          <a:xfrm flipV="1">
            <a:off x="6471855" y="3148489"/>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82" name="Straight Connector 81">
            <a:extLst>
              <a:ext uri="{FF2B5EF4-FFF2-40B4-BE49-F238E27FC236}">
                <a16:creationId xmlns:a16="http://schemas.microsoft.com/office/drawing/2014/main" id="{9D237795-9047-48E1-BCBC-A8E9BA9B46DD}"/>
              </a:ext>
            </a:extLst>
          </p:cNvPr>
          <p:cNvCxnSpPr>
            <a:cxnSpLocks/>
          </p:cNvCxnSpPr>
          <p:nvPr/>
        </p:nvCxnSpPr>
        <p:spPr>
          <a:xfrm flipV="1">
            <a:off x="4805246" y="3148489"/>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83" name="Straight Connector 82">
            <a:extLst>
              <a:ext uri="{FF2B5EF4-FFF2-40B4-BE49-F238E27FC236}">
                <a16:creationId xmlns:a16="http://schemas.microsoft.com/office/drawing/2014/main" id="{E840D98D-5E3E-45F0-AFC2-42F550150667}"/>
              </a:ext>
            </a:extLst>
          </p:cNvPr>
          <p:cNvCxnSpPr>
            <a:cxnSpLocks/>
          </p:cNvCxnSpPr>
          <p:nvPr/>
        </p:nvCxnSpPr>
        <p:spPr>
          <a:xfrm flipV="1">
            <a:off x="10364593" y="2569925"/>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84" name="Straight Connector 83">
            <a:extLst>
              <a:ext uri="{FF2B5EF4-FFF2-40B4-BE49-F238E27FC236}">
                <a16:creationId xmlns:a16="http://schemas.microsoft.com/office/drawing/2014/main" id="{A1F219AE-59E8-4E17-9B96-A43A42DF4E2D}"/>
              </a:ext>
            </a:extLst>
          </p:cNvPr>
          <p:cNvCxnSpPr>
            <a:cxnSpLocks/>
          </p:cNvCxnSpPr>
          <p:nvPr/>
        </p:nvCxnSpPr>
        <p:spPr>
          <a:xfrm flipV="1">
            <a:off x="3419400" y="2569925"/>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85" name="Straight Connector 84">
            <a:extLst>
              <a:ext uri="{FF2B5EF4-FFF2-40B4-BE49-F238E27FC236}">
                <a16:creationId xmlns:a16="http://schemas.microsoft.com/office/drawing/2014/main" id="{9BDDB74C-E6B8-4BF1-B078-0E238D40494F}"/>
              </a:ext>
            </a:extLst>
          </p:cNvPr>
          <p:cNvCxnSpPr>
            <a:cxnSpLocks/>
          </p:cNvCxnSpPr>
          <p:nvPr/>
        </p:nvCxnSpPr>
        <p:spPr>
          <a:xfrm flipV="1">
            <a:off x="9218966" y="1928321"/>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86" name="Straight Connector 85">
            <a:extLst>
              <a:ext uri="{FF2B5EF4-FFF2-40B4-BE49-F238E27FC236}">
                <a16:creationId xmlns:a16="http://schemas.microsoft.com/office/drawing/2014/main" id="{8592D352-73CC-4612-8433-451CD2A9C804}"/>
              </a:ext>
            </a:extLst>
          </p:cNvPr>
          <p:cNvCxnSpPr>
            <a:cxnSpLocks/>
          </p:cNvCxnSpPr>
          <p:nvPr/>
        </p:nvCxnSpPr>
        <p:spPr>
          <a:xfrm flipV="1">
            <a:off x="2632729" y="1923539"/>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87" name="Straight Connector 86">
            <a:extLst>
              <a:ext uri="{FF2B5EF4-FFF2-40B4-BE49-F238E27FC236}">
                <a16:creationId xmlns:a16="http://schemas.microsoft.com/office/drawing/2014/main" id="{D5EB4DDE-045C-4BDA-8044-61121AA4C9DC}"/>
              </a:ext>
            </a:extLst>
          </p:cNvPr>
          <p:cNvCxnSpPr>
            <a:cxnSpLocks/>
          </p:cNvCxnSpPr>
          <p:nvPr/>
        </p:nvCxnSpPr>
        <p:spPr>
          <a:xfrm flipV="1">
            <a:off x="8065194" y="1381592"/>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88" name="Straight Connector 87">
            <a:extLst>
              <a:ext uri="{FF2B5EF4-FFF2-40B4-BE49-F238E27FC236}">
                <a16:creationId xmlns:a16="http://schemas.microsoft.com/office/drawing/2014/main" id="{4B584982-FB32-4A8D-B551-A1D5CA516D87}"/>
              </a:ext>
            </a:extLst>
          </p:cNvPr>
          <p:cNvCxnSpPr>
            <a:cxnSpLocks/>
          </p:cNvCxnSpPr>
          <p:nvPr/>
        </p:nvCxnSpPr>
        <p:spPr>
          <a:xfrm flipV="1">
            <a:off x="10832565" y="3801377"/>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5" name="Straight Connector 4">
            <a:extLst>
              <a:ext uri="{FF2B5EF4-FFF2-40B4-BE49-F238E27FC236}">
                <a16:creationId xmlns:a16="http://schemas.microsoft.com/office/drawing/2014/main" id="{CE402261-FDDB-4207-A46D-8D57E44DFD4B}"/>
              </a:ext>
            </a:extLst>
          </p:cNvPr>
          <p:cNvCxnSpPr>
            <a:cxnSpLocks/>
          </p:cNvCxnSpPr>
          <p:nvPr/>
        </p:nvCxnSpPr>
        <p:spPr>
          <a:xfrm>
            <a:off x="3346951" y="1915027"/>
            <a:ext cx="844088"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8E603B2-C18D-4722-833C-F9E83A6C5E8A}"/>
              </a:ext>
            </a:extLst>
          </p:cNvPr>
          <p:cNvCxnSpPr>
            <a:cxnSpLocks/>
          </p:cNvCxnSpPr>
          <p:nvPr/>
        </p:nvCxnSpPr>
        <p:spPr>
          <a:xfrm>
            <a:off x="6162452" y="1949721"/>
            <a:ext cx="1833759"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695E53E-4A76-4DEA-91A1-9782B9CE334A}"/>
              </a:ext>
            </a:extLst>
          </p:cNvPr>
          <p:cNvCxnSpPr>
            <a:cxnSpLocks/>
          </p:cNvCxnSpPr>
          <p:nvPr/>
        </p:nvCxnSpPr>
        <p:spPr>
          <a:xfrm>
            <a:off x="1139214" y="2522627"/>
            <a:ext cx="537509"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2CD9926-4DAB-443E-AD99-7E95E5BA9390}"/>
              </a:ext>
            </a:extLst>
          </p:cNvPr>
          <p:cNvCxnSpPr>
            <a:cxnSpLocks/>
          </p:cNvCxnSpPr>
          <p:nvPr/>
        </p:nvCxnSpPr>
        <p:spPr>
          <a:xfrm>
            <a:off x="2771168" y="2522627"/>
            <a:ext cx="1077949"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722EDFB5-D182-4EDC-9653-8FBFEACCC660}"/>
              </a:ext>
            </a:extLst>
          </p:cNvPr>
          <p:cNvCxnSpPr>
            <a:cxnSpLocks/>
          </p:cNvCxnSpPr>
          <p:nvPr/>
        </p:nvCxnSpPr>
        <p:spPr>
          <a:xfrm>
            <a:off x="9407649" y="2522627"/>
            <a:ext cx="1528873"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27E5029-44F9-4D72-88AE-AA6D71B8579E}"/>
              </a:ext>
            </a:extLst>
          </p:cNvPr>
          <p:cNvCxnSpPr>
            <a:cxnSpLocks/>
          </p:cNvCxnSpPr>
          <p:nvPr/>
        </p:nvCxnSpPr>
        <p:spPr>
          <a:xfrm>
            <a:off x="3543994" y="3126545"/>
            <a:ext cx="1528873"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C534437-0F0D-4E29-AC7F-3720C584428E}"/>
              </a:ext>
            </a:extLst>
          </p:cNvPr>
          <p:cNvCxnSpPr>
            <a:cxnSpLocks/>
          </p:cNvCxnSpPr>
          <p:nvPr/>
        </p:nvCxnSpPr>
        <p:spPr>
          <a:xfrm>
            <a:off x="8678915" y="3126545"/>
            <a:ext cx="1528873"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DD5B1B7-5229-432F-945C-C3F17CF9A323}"/>
              </a:ext>
            </a:extLst>
          </p:cNvPr>
          <p:cNvCxnSpPr>
            <a:cxnSpLocks/>
          </p:cNvCxnSpPr>
          <p:nvPr/>
        </p:nvCxnSpPr>
        <p:spPr>
          <a:xfrm>
            <a:off x="2015121" y="3757378"/>
            <a:ext cx="1833996"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F19F2F0-2BE7-4467-B1EB-B09D955F6543}"/>
              </a:ext>
            </a:extLst>
          </p:cNvPr>
          <p:cNvCxnSpPr>
            <a:cxnSpLocks/>
          </p:cNvCxnSpPr>
          <p:nvPr/>
        </p:nvCxnSpPr>
        <p:spPr>
          <a:xfrm>
            <a:off x="4940369" y="3736641"/>
            <a:ext cx="132604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C88A167E-8689-4894-90F1-A8C1E4CFB5E3}"/>
              </a:ext>
            </a:extLst>
          </p:cNvPr>
          <p:cNvCxnSpPr>
            <a:cxnSpLocks/>
          </p:cNvCxnSpPr>
          <p:nvPr/>
        </p:nvCxnSpPr>
        <p:spPr>
          <a:xfrm>
            <a:off x="7384970" y="3710294"/>
            <a:ext cx="1833996"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F869645-D0D3-4870-9B42-A5A5F80E8DC1}"/>
              </a:ext>
            </a:extLst>
          </p:cNvPr>
          <p:cNvCxnSpPr>
            <a:cxnSpLocks/>
          </p:cNvCxnSpPr>
          <p:nvPr/>
        </p:nvCxnSpPr>
        <p:spPr>
          <a:xfrm>
            <a:off x="10310218" y="3689557"/>
            <a:ext cx="13260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7713908-720C-4C5C-92C4-1BD81CC23176}"/>
              </a:ext>
            </a:extLst>
          </p:cNvPr>
          <p:cNvCxnSpPr>
            <a:cxnSpLocks/>
          </p:cNvCxnSpPr>
          <p:nvPr/>
        </p:nvCxnSpPr>
        <p:spPr>
          <a:xfrm>
            <a:off x="4048332" y="4326465"/>
            <a:ext cx="1721847"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623675B-F445-4B7D-986E-F61AAC0D962A}"/>
              </a:ext>
            </a:extLst>
          </p:cNvPr>
          <p:cNvCxnSpPr>
            <a:cxnSpLocks/>
          </p:cNvCxnSpPr>
          <p:nvPr/>
        </p:nvCxnSpPr>
        <p:spPr>
          <a:xfrm>
            <a:off x="9017955" y="4326465"/>
            <a:ext cx="1721847"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E13095A-4DE7-43B4-B72B-2E378DA2706B}"/>
              </a:ext>
            </a:extLst>
          </p:cNvPr>
          <p:cNvCxnSpPr>
            <a:cxnSpLocks/>
          </p:cNvCxnSpPr>
          <p:nvPr/>
        </p:nvCxnSpPr>
        <p:spPr>
          <a:xfrm>
            <a:off x="10973238" y="4326465"/>
            <a:ext cx="537509"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56F77BA-3867-43E9-9635-F9C61F6A7764}"/>
              </a:ext>
            </a:extLst>
          </p:cNvPr>
          <p:cNvCxnSpPr>
            <a:cxnSpLocks/>
          </p:cNvCxnSpPr>
          <p:nvPr/>
        </p:nvCxnSpPr>
        <p:spPr>
          <a:xfrm>
            <a:off x="5095308" y="4914617"/>
            <a:ext cx="537509"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F6257E9-82F0-41EC-81C3-6BF7F116ABEE}"/>
              </a:ext>
            </a:extLst>
          </p:cNvPr>
          <p:cNvCxnSpPr>
            <a:cxnSpLocks/>
          </p:cNvCxnSpPr>
          <p:nvPr/>
        </p:nvCxnSpPr>
        <p:spPr>
          <a:xfrm>
            <a:off x="394905" y="5524645"/>
            <a:ext cx="132604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98B203F-9343-4F89-92A9-B549BCD3F35F}"/>
              </a:ext>
            </a:extLst>
          </p:cNvPr>
          <p:cNvCxnSpPr>
            <a:cxnSpLocks/>
          </p:cNvCxnSpPr>
          <p:nvPr/>
        </p:nvCxnSpPr>
        <p:spPr>
          <a:xfrm>
            <a:off x="3980400" y="5504655"/>
            <a:ext cx="537509"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B52F16B-CAE3-4C70-8B9B-752841772D30}"/>
              </a:ext>
            </a:extLst>
          </p:cNvPr>
          <p:cNvCxnSpPr>
            <a:cxnSpLocks/>
          </p:cNvCxnSpPr>
          <p:nvPr/>
        </p:nvCxnSpPr>
        <p:spPr>
          <a:xfrm>
            <a:off x="7199740" y="5527134"/>
            <a:ext cx="1266343"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7228A96-34D8-4640-9BEA-6126C9E9411F}"/>
              </a:ext>
            </a:extLst>
          </p:cNvPr>
          <p:cNvCxnSpPr>
            <a:cxnSpLocks/>
          </p:cNvCxnSpPr>
          <p:nvPr/>
        </p:nvCxnSpPr>
        <p:spPr>
          <a:xfrm>
            <a:off x="470135" y="6087979"/>
            <a:ext cx="1786413"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AFBD377-C867-49C2-A503-E6482DE151A2}"/>
              </a:ext>
            </a:extLst>
          </p:cNvPr>
          <p:cNvCxnSpPr>
            <a:cxnSpLocks/>
          </p:cNvCxnSpPr>
          <p:nvPr/>
        </p:nvCxnSpPr>
        <p:spPr>
          <a:xfrm>
            <a:off x="2360505" y="6087979"/>
            <a:ext cx="1266343"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F9A37CB-72F1-40C1-A2A8-6196B243CB46}"/>
              </a:ext>
            </a:extLst>
          </p:cNvPr>
          <p:cNvCxnSpPr>
            <a:cxnSpLocks/>
          </p:cNvCxnSpPr>
          <p:nvPr/>
        </p:nvCxnSpPr>
        <p:spPr>
          <a:xfrm>
            <a:off x="5374194" y="6090468"/>
            <a:ext cx="1266343"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33880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barn(inVertical)">
                                      <p:cBhvr>
                                        <p:cTn id="17" dur="500"/>
                                        <p:tgtEl>
                                          <p:spTgt spid="76"/>
                                        </p:tgtEl>
                                      </p:cBhvr>
                                    </p:animEffect>
                                  </p:childTnLst>
                                </p:cTn>
                              </p:par>
                              <p:par>
                                <p:cTn id="18" presetID="16" presetClass="entr" presetSubtype="21" fill="hold" nodeType="with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barn(inVertical)">
                                      <p:cBhvr>
                                        <p:cTn id="20" dur="500"/>
                                        <p:tgtEl>
                                          <p:spTgt spid="77"/>
                                        </p:tgtEl>
                                      </p:cBhvr>
                                    </p:animEffect>
                                  </p:childTnLst>
                                </p:cTn>
                              </p:par>
                              <p:par>
                                <p:cTn id="21" presetID="16" presetClass="entr" presetSubtype="21" fill="hold" nodeType="with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barn(inVertical)">
                                      <p:cBhvr>
                                        <p:cTn id="23" dur="500"/>
                                        <p:tgtEl>
                                          <p:spTgt spid="78"/>
                                        </p:tgtEl>
                                      </p:cBhvr>
                                    </p:animEffect>
                                  </p:childTnLst>
                                </p:cTn>
                              </p:par>
                              <p:par>
                                <p:cTn id="24" presetID="16" presetClass="entr" presetSubtype="21" fill="hold" nodeType="with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barn(inVertical)">
                                      <p:cBhvr>
                                        <p:cTn id="26" dur="500"/>
                                        <p:tgtEl>
                                          <p:spTgt spid="79"/>
                                        </p:tgtEl>
                                      </p:cBhvr>
                                    </p:animEffect>
                                  </p:childTnLst>
                                </p:cTn>
                              </p:par>
                              <p:par>
                                <p:cTn id="27" presetID="16" presetClass="entr" presetSubtype="21" fill="hold" nodeType="with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barn(inVertical)">
                                      <p:cBhvr>
                                        <p:cTn id="29" dur="500"/>
                                        <p:tgtEl>
                                          <p:spTgt spid="80"/>
                                        </p:tgtEl>
                                      </p:cBhvr>
                                    </p:animEffect>
                                  </p:childTnLst>
                                </p:cTn>
                              </p:par>
                              <p:par>
                                <p:cTn id="30" presetID="16" presetClass="entr" presetSubtype="21"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barn(inVertical)">
                                      <p:cBhvr>
                                        <p:cTn id="32" dur="500"/>
                                        <p:tgtEl>
                                          <p:spTgt spid="81"/>
                                        </p:tgtEl>
                                      </p:cBhvr>
                                    </p:animEffect>
                                  </p:childTnLst>
                                </p:cTn>
                              </p:par>
                              <p:par>
                                <p:cTn id="33" presetID="16" presetClass="entr" presetSubtype="21" fill="hold" nodeType="with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barn(inVertical)">
                                      <p:cBhvr>
                                        <p:cTn id="35" dur="500"/>
                                        <p:tgtEl>
                                          <p:spTgt spid="82"/>
                                        </p:tgtEl>
                                      </p:cBhvr>
                                    </p:animEffect>
                                  </p:childTnLst>
                                </p:cTn>
                              </p:par>
                              <p:par>
                                <p:cTn id="36" presetID="16" presetClass="entr" presetSubtype="21" fill="hold" nodeType="with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barn(inVertical)">
                                      <p:cBhvr>
                                        <p:cTn id="38" dur="500"/>
                                        <p:tgtEl>
                                          <p:spTgt spid="83"/>
                                        </p:tgtEl>
                                      </p:cBhvr>
                                    </p:animEffect>
                                  </p:childTnLst>
                                </p:cTn>
                              </p:par>
                              <p:par>
                                <p:cTn id="39" presetID="16" presetClass="entr" presetSubtype="21" fill="hold" nodeType="withEffect">
                                  <p:stCondLst>
                                    <p:cond delay="0"/>
                                  </p:stCondLst>
                                  <p:childTnLst>
                                    <p:set>
                                      <p:cBhvr>
                                        <p:cTn id="40" dur="1" fill="hold">
                                          <p:stCondLst>
                                            <p:cond delay="0"/>
                                          </p:stCondLst>
                                        </p:cTn>
                                        <p:tgtEl>
                                          <p:spTgt spid="84"/>
                                        </p:tgtEl>
                                        <p:attrNameLst>
                                          <p:attrName>style.visibility</p:attrName>
                                        </p:attrNameLst>
                                      </p:cBhvr>
                                      <p:to>
                                        <p:strVal val="visible"/>
                                      </p:to>
                                    </p:set>
                                    <p:animEffect transition="in" filter="barn(inVertical)">
                                      <p:cBhvr>
                                        <p:cTn id="41" dur="500"/>
                                        <p:tgtEl>
                                          <p:spTgt spid="84"/>
                                        </p:tgtEl>
                                      </p:cBhvr>
                                    </p:animEffect>
                                  </p:childTnLst>
                                </p:cTn>
                              </p:par>
                              <p:par>
                                <p:cTn id="42" presetID="16" presetClass="entr" presetSubtype="21" fill="hold" nodeType="withEffect">
                                  <p:stCondLst>
                                    <p:cond delay="0"/>
                                  </p:stCondLst>
                                  <p:childTnLst>
                                    <p:set>
                                      <p:cBhvr>
                                        <p:cTn id="43" dur="1" fill="hold">
                                          <p:stCondLst>
                                            <p:cond delay="0"/>
                                          </p:stCondLst>
                                        </p:cTn>
                                        <p:tgtEl>
                                          <p:spTgt spid="85"/>
                                        </p:tgtEl>
                                        <p:attrNameLst>
                                          <p:attrName>style.visibility</p:attrName>
                                        </p:attrNameLst>
                                      </p:cBhvr>
                                      <p:to>
                                        <p:strVal val="visible"/>
                                      </p:to>
                                    </p:set>
                                    <p:animEffect transition="in" filter="barn(inVertical)">
                                      <p:cBhvr>
                                        <p:cTn id="44" dur="500"/>
                                        <p:tgtEl>
                                          <p:spTgt spid="85"/>
                                        </p:tgtEl>
                                      </p:cBhvr>
                                    </p:animEffect>
                                  </p:childTnLst>
                                </p:cTn>
                              </p:par>
                              <p:par>
                                <p:cTn id="45" presetID="16" presetClass="entr" presetSubtype="21" fill="hold" nodeType="withEffect">
                                  <p:stCondLst>
                                    <p:cond delay="0"/>
                                  </p:stCondLst>
                                  <p:childTnLst>
                                    <p:set>
                                      <p:cBhvr>
                                        <p:cTn id="46" dur="1" fill="hold">
                                          <p:stCondLst>
                                            <p:cond delay="0"/>
                                          </p:stCondLst>
                                        </p:cTn>
                                        <p:tgtEl>
                                          <p:spTgt spid="86"/>
                                        </p:tgtEl>
                                        <p:attrNameLst>
                                          <p:attrName>style.visibility</p:attrName>
                                        </p:attrNameLst>
                                      </p:cBhvr>
                                      <p:to>
                                        <p:strVal val="visible"/>
                                      </p:to>
                                    </p:set>
                                    <p:animEffect transition="in" filter="barn(inVertical)">
                                      <p:cBhvr>
                                        <p:cTn id="47" dur="500"/>
                                        <p:tgtEl>
                                          <p:spTgt spid="86"/>
                                        </p:tgtEl>
                                      </p:cBhvr>
                                    </p:animEffect>
                                  </p:childTnLst>
                                </p:cTn>
                              </p:par>
                              <p:par>
                                <p:cTn id="48" presetID="16" presetClass="entr" presetSubtype="21" fill="hold" nodeType="with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barn(inVertical)">
                                      <p:cBhvr>
                                        <p:cTn id="50" dur="500"/>
                                        <p:tgtEl>
                                          <p:spTgt spid="87"/>
                                        </p:tgtEl>
                                      </p:cBhvr>
                                    </p:animEffect>
                                  </p:childTnLst>
                                </p:cTn>
                              </p:par>
                              <p:par>
                                <p:cTn id="51" presetID="16" presetClass="entr" presetSubtype="21" fill="hold" nodeType="withEffect">
                                  <p:stCondLst>
                                    <p:cond delay="0"/>
                                  </p:stCondLst>
                                  <p:childTnLst>
                                    <p:set>
                                      <p:cBhvr>
                                        <p:cTn id="52" dur="1" fill="hold">
                                          <p:stCondLst>
                                            <p:cond delay="0"/>
                                          </p:stCondLst>
                                        </p:cTn>
                                        <p:tgtEl>
                                          <p:spTgt spid="88"/>
                                        </p:tgtEl>
                                        <p:attrNameLst>
                                          <p:attrName>style.visibility</p:attrName>
                                        </p:attrNameLst>
                                      </p:cBhvr>
                                      <p:to>
                                        <p:strVal val="visible"/>
                                      </p:to>
                                    </p:set>
                                    <p:animEffect transition="in" filter="barn(inVertical)">
                                      <p:cBhvr>
                                        <p:cTn id="53" dur="500"/>
                                        <p:tgtEl>
                                          <p:spTgt spid="88"/>
                                        </p:tgtEl>
                                      </p:cBhvr>
                                    </p:animEffect>
                                  </p:childTnLst>
                                </p:cTn>
                              </p:par>
                              <p:par>
                                <p:cTn id="54" presetID="16" presetClass="entr" presetSubtype="21" fill="hold" nodeType="with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barn(inVertical)">
                                      <p:cBhvr>
                                        <p:cTn id="56" dur="500"/>
                                        <p:tgtEl>
                                          <p:spTgt spid="54"/>
                                        </p:tgtEl>
                                      </p:cBhvr>
                                    </p:animEffect>
                                  </p:childTnLst>
                                </p:cTn>
                              </p:par>
                              <p:par>
                                <p:cTn id="57" presetID="16" presetClass="entr" presetSubtype="21"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barn(inVertical)">
                                      <p:cBhvr>
                                        <p:cTn id="59" dur="500"/>
                                        <p:tgtEl>
                                          <p:spTgt spid="57"/>
                                        </p:tgtEl>
                                      </p:cBhvr>
                                    </p:animEffect>
                                  </p:childTnLst>
                                </p:cTn>
                              </p:par>
                              <p:par>
                                <p:cTn id="60" presetID="16" presetClass="entr" presetSubtype="21" fill="hold" nodeType="with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barn(inVertical)">
                                      <p:cBhvr>
                                        <p:cTn id="62" dur="500"/>
                                        <p:tgtEl>
                                          <p:spTgt spid="60"/>
                                        </p:tgtEl>
                                      </p:cBhvr>
                                    </p:animEffect>
                                  </p:childTnLst>
                                </p:cTn>
                              </p:par>
                              <p:par>
                                <p:cTn id="63" presetID="16" presetClass="entr" presetSubtype="21" fill="hold"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barn(inVertical)">
                                      <p:cBhvr>
                                        <p:cTn id="65" dur="500"/>
                                        <p:tgtEl>
                                          <p:spTgt spid="63"/>
                                        </p:tgtEl>
                                      </p:cBhvr>
                                    </p:animEffect>
                                  </p:childTnLst>
                                </p:cTn>
                              </p:par>
                              <p:par>
                                <p:cTn id="66" presetID="16" presetClass="entr" presetSubtype="21" fill="hold" nodeType="with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barn(inVertical)">
                                      <p:cBhvr>
                                        <p:cTn id="68" dur="500"/>
                                        <p:tgtEl>
                                          <p:spTgt spid="66"/>
                                        </p:tgtEl>
                                      </p:cBhvr>
                                    </p:animEffect>
                                  </p:childTnLst>
                                </p:cTn>
                              </p:par>
                              <p:par>
                                <p:cTn id="69" presetID="16" presetClass="entr" presetSubtype="21" fill="hold" nodeType="with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barn(inVertical)">
                                      <p:cBhvr>
                                        <p:cTn id="71" dur="500"/>
                                        <p:tgtEl>
                                          <p:spTgt spid="69"/>
                                        </p:tgtEl>
                                      </p:cBhvr>
                                    </p:animEffect>
                                  </p:childTnLst>
                                </p:cTn>
                              </p:par>
                              <p:par>
                                <p:cTn id="72" presetID="16" presetClass="entr" presetSubtype="21" fill="hold" nodeType="with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barn(inVertical)">
                                      <p:cBhvr>
                                        <p:cTn id="74" dur="500"/>
                                        <p:tgtEl>
                                          <p:spTgt spid="5"/>
                                        </p:tgtEl>
                                      </p:cBhvr>
                                    </p:animEffect>
                                  </p:childTnLst>
                                </p:cTn>
                              </p:par>
                              <p:par>
                                <p:cTn id="75" presetID="16" presetClass="entr" presetSubtype="21" fill="hold" nodeType="withEffect">
                                  <p:stCondLst>
                                    <p:cond delay="0"/>
                                  </p:stCondLst>
                                  <p:childTnLst>
                                    <p:set>
                                      <p:cBhvr>
                                        <p:cTn id="76" dur="1" fill="hold">
                                          <p:stCondLst>
                                            <p:cond delay="0"/>
                                          </p:stCondLst>
                                        </p:cTn>
                                        <p:tgtEl>
                                          <p:spTgt spid="89"/>
                                        </p:tgtEl>
                                        <p:attrNameLst>
                                          <p:attrName>style.visibility</p:attrName>
                                        </p:attrNameLst>
                                      </p:cBhvr>
                                      <p:to>
                                        <p:strVal val="visible"/>
                                      </p:to>
                                    </p:set>
                                    <p:animEffect transition="in" filter="barn(inVertical)">
                                      <p:cBhvr>
                                        <p:cTn id="77" dur="500"/>
                                        <p:tgtEl>
                                          <p:spTgt spid="89"/>
                                        </p:tgtEl>
                                      </p:cBhvr>
                                    </p:animEffect>
                                  </p:childTnLst>
                                </p:cTn>
                              </p:par>
                              <p:par>
                                <p:cTn id="78" presetID="16" presetClass="entr" presetSubtype="21" fill="hold" nodeType="withEffect">
                                  <p:stCondLst>
                                    <p:cond delay="0"/>
                                  </p:stCondLst>
                                  <p:childTnLst>
                                    <p:set>
                                      <p:cBhvr>
                                        <p:cTn id="79" dur="1" fill="hold">
                                          <p:stCondLst>
                                            <p:cond delay="0"/>
                                          </p:stCondLst>
                                        </p:cTn>
                                        <p:tgtEl>
                                          <p:spTgt spid="90"/>
                                        </p:tgtEl>
                                        <p:attrNameLst>
                                          <p:attrName>style.visibility</p:attrName>
                                        </p:attrNameLst>
                                      </p:cBhvr>
                                      <p:to>
                                        <p:strVal val="visible"/>
                                      </p:to>
                                    </p:set>
                                    <p:animEffect transition="in" filter="barn(inVertical)">
                                      <p:cBhvr>
                                        <p:cTn id="80" dur="500"/>
                                        <p:tgtEl>
                                          <p:spTgt spid="90"/>
                                        </p:tgtEl>
                                      </p:cBhvr>
                                    </p:animEffect>
                                  </p:childTnLst>
                                </p:cTn>
                              </p:par>
                              <p:par>
                                <p:cTn id="81" presetID="16" presetClass="entr" presetSubtype="21" fill="hold" nodeType="withEffect">
                                  <p:stCondLst>
                                    <p:cond delay="0"/>
                                  </p:stCondLst>
                                  <p:childTnLst>
                                    <p:set>
                                      <p:cBhvr>
                                        <p:cTn id="82" dur="1" fill="hold">
                                          <p:stCondLst>
                                            <p:cond delay="0"/>
                                          </p:stCondLst>
                                        </p:cTn>
                                        <p:tgtEl>
                                          <p:spTgt spid="91"/>
                                        </p:tgtEl>
                                        <p:attrNameLst>
                                          <p:attrName>style.visibility</p:attrName>
                                        </p:attrNameLst>
                                      </p:cBhvr>
                                      <p:to>
                                        <p:strVal val="visible"/>
                                      </p:to>
                                    </p:set>
                                    <p:animEffect transition="in" filter="barn(inVertical)">
                                      <p:cBhvr>
                                        <p:cTn id="83" dur="500"/>
                                        <p:tgtEl>
                                          <p:spTgt spid="91"/>
                                        </p:tgtEl>
                                      </p:cBhvr>
                                    </p:animEffect>
                                  </p:childTnLst>
                                </p:cTn>
                              </p:par>
                              <p:par>
                                <p:cTn id="84" presetID="16" presetClass="entr" presetSubtype="21" fill="hold" nodeType="withEffect">
                                  <p:stCondLst>
                                    <p:cond delay="0"/>
                                  </p:stCondLst>
                                  <p:childTnLst>
                                    <p:set>
                                      <p:cBhvr>
                                        <p:cTn id="85" dur="1" fill="hold">
                                          <p:stCondLst>
                                            <p:cond delay="0"/>
                                          </p:stCondLst>
                                        </p:cTn>
                                        <p:tgtEl>
                                          <p:spTgt spid="92"/>
                                        </p:tgtEl>
                                        <p:attrNameLst>
                                          <p:attrName>style.visibility</p:attrName>
                                        </p:attrNameLst>
                                      </p:cBhvr>
                                      <p:to>
                                        <p:strVal val="visible"/>
                                      </p:to>
                                    </p:set>
                                    <p:animEffect transition="in" filter="barn(inVertical)">
                                      <p:cBhvr>
                                        <p:cTn id="86" dur="500"/>
                                        <p:tgtEl>
                                          <p:spTgt spid="92"/>
                                        </p:tgtEl>
                                      </p:cBhvr>
                                    </p:animEffect>
                                  </p:childTnLst>
                                </p:cTn>
                              </p:par>
                              <p:par>
                                <p:cTn id="87" presetID="16" presetClass="entr" presetSubtype="21" fill="hold" nodeType="withEffect">
                                  <p:stCondLst>
                                    <p:cond delay="0"/>
                                  </p:stCondLst>
                                  <p:childTnLst>
                                    <p:set>
                                      <p:cBhvr>
                                        <p:cTn id="88" dur="1" fill="hold">
                                          <p:stCondLst>
                                            <p:cond delay="0"/>
                                          </p:stCondLst>
                                        </p:cTn>
                                        <p:tgtEl>
                                          <p:spTgt spid="93"/>
                                        </p:tgtEl>
                                        <p:attrNameLst>
                                          <p:attrName>style.visibility</p:attrName>
                                        </p:attrNameLst>
                                      </p:cBhvr>
                                      <p:to>
                                        <p:strVal val="visible"/>
                                      </p:to>
                                    </p:set>
                                    <p:animEffect transition="in" filter="barn(inVertical)">
                                      <p:cBhvr>
                                        <p:cTn id="89" dur="500"/>
                                        <p:tgtEl>
                                          <p:spTgt spid="93"/>
                                        </p:tgtEl>
                                      </p:cBhvr>
                                    </p:animEffect>
                                  </p:childTnLst>
                                </p:cTn>
                              </p:par>
                              <p:par>
                                <p:cTn id="90" presetID="16" presetClass="entr" presetSubtype="21" fill="hold" nodeType="withEffect">
                                  <p:stCondLst>
                                    <p:cond delay="0"/>
                                  </p:stCondLst>
                                  <p:childTnLst>
                                    <p:set>
                                      <p:cBhvr>
                                        <p:cTn id="91" dur="1" fill="hold">
                                          <p:stCondLst>
                                            <p:cond delay="0"/>
                                          </p:stCondLst>
                                        </p:cTn>
                                        <p:tgtEl>
                                          <p:spTgt spid="94"/>
                                        </p:tgtEl>
                                        <p:attrNameLst>
                                          <p:attrName>style.visibility</p:attrName>
                                        </p:attrNameLst>
                                      </p:cBhvr>
                                      <p:to>
                                        <p:strVal val="visible"/>
                                      </p:to>
                                    </p:set>
                                    <p:animEffect transition="in" filter="barn(inVertical)">
                                      <p:cBhvr>
                                        <p:cTn id="92" dur="500"/>
                                        <p:tgtEl>
                                          <p:spTgt spid="94"/>
                                        </p:tgtEl>
                                      </p:cBhvr>
                                    </p:animEffect>
                                  </p:childTnLst>
                                </p:cTn>
                              </p:par>
                              <p:par>
                                <p:cTn id="93" presetID="16" presetClass="entr" presetSubtype="21" fill="hold" nodeType="withEffect">
                                  <p:stCondLst>
                                    <p:cond delay="0"/>
                                  </p:stCondLst>
                                  <p:childTnLst>
                                    <p:set>
                                      <p:cBhvr>
                                        <p:cTn id="94" dur="1" fill="hold">
                                          <p:stCondLst>
                                            <p:cond delay="0"/>
                                          </p:stCondLst>
                                        </p:cTn>
                                        <p:tgtEl>
                                          <p:spTgt spid="95"/>
                                        </p:tgtEl>
                                        <p:attrNameLst>
                                          <p:attrName>style.visibility</p:attrName>
                                        </p:attrNameLst>
                                      </p:cBhvr>
                                      <p:to>
                                        <p:strVal val="visible"/>
                                      </p:to>
                                    </p:set>
                                    <p:animEffect transition="in" filter="barn(inVertical)">
                                      <p:cBhvr>
                                        <p:cTn id="95" dur="500"/>
                                        <p:tgtEl>
                                          <p:spTgt spid="95"/>
                                        </p:tgtEl>
                                      </p:cBhvr>
                                    </p:animEffect>
                                  </p:childTnLst>
                                </p:cTn>
                              </p:par>
                              <p:par>
                                <p:cTn id="96" presetID="16" presetClass="entr" presetSubtype="21" fill="hold" nodeType="withEffect">
                                  <p:stCondLst>
                                    <p:cond delay="0"/>
                                  </p:stCondLst>
                                  <p:childTnLst>
                                    <p:set>
                                      <p:cBhvr>
                                        <p:cTn id="97" dur="1" fill="hold">
                                          <p:stCondLst>
                                            <p:cond delay="0"/>
                                          </p:stCondLst>
                                        </p:cTn>
                                        <p:tgtEl>
                                          <p:spTgt spid="96"/>
                                        </p:tgtEl>
                                        <p:attrNameLst>
                                          <p:attrName>style.visibility</p:attrName>
                                        </p:attrNameLst>
                                      </p:cBhvr>
                                      <p:to>
                                        <p:strVal val="visible"/>
                                      </p:to>
                                    </p:set>
                                    <p:animEffect transition="in" filter="barn(inVertical)">
                                      <p:cBhvr>
                                        <p:cTn id="98" dur="500"/>
                                        <p:tgtEl>
                                          <p:spTgt spid="96"/>
                                        </p:tgtEl>
                                      </p:cBhvr>
                                    </p:animEffect>
                                  </p:childTnLst>
                                </p:cTn>
                              </p:par>
                              <p:par>
                                <p:cTn id="99" presetID="16" presetClass="entr" presetSubtype="21" fill="hold" nodeType="withEffect">
                                  <p:stCondLst>
                                    <p:cond delay="0"/>
                                  </p:stCondLst>
                                  <p:childTnLst>
                                    <p:set>
                                      <p:cBhvr>
                                        <p:cTn id="100" dur="1" fill="hold">
                                          <p:stCondLst>
                                            <p:cond delay="0"/>
                                          </p:stCondLst>
                                        </p:cTn>
                                        <p:tgtEl>
                                          <p:spTgt spid="98"/>
                                        </p:tgtEl>
                                        <p:attrNameLst>
                                          <p:attrName>style.visibility</p:attrName>
                                        </p:attrNameLst>
                                      </p:cBhvr>
                                      <p:to>
                                        <p:strVal val="visible"/>
                                      </p:to>
                                    </p:set>
                                    <p:animEffect transition="in" filter="barn(inVertical)">
                                      <p:cBhvr>
                                        <p:cTn id="101" dur="500"/>
                                        <p:tgtEl>
                                          <p:spTgt spid="98"/>
                                        </p:tgtEl>
                                      </p:cBhvr>
                                    </p:animEffect>
                                  </p:childTnLst>
                                </p:cTn>
                              </p:par>
                              <p:par>
                                <p:cTn id="102" presetID="16" presetClass="entr" presetSubtype="21" fill="hold" nodeType="withEffect">
                                  <p:stCondLst>
                                    <p:cond delay="0"/>
                                  </p:stCondLst>
                                  <p:childTnLst>
                                    <p:set>
                                      <p:cBhvr>
                                        <p:cTn id="103" dur="1" fill="hold">
                                          <p:stCondLst>
                                            <p:cond delay="0"/>
                                          </p:stCondLst>
                                        </p:cTn>
                                        <p:tgtEl>
                                          <p:spTgt spid="99"/>
                                        </p:tgtEl>
                                        <p:attrNameLst>
                                          <p:attrName>style.visibility</p:attrName>
                                        </p:attrNameLst>
                                      </p:cBhvr>
                                      <p:to>
                                        <p:strVal val="visible"/>
                                      </p:to>
                                    </p:set>
                                    <p:animEffect transition="in" filter="barn(inVertical)">
                                      <p:cBhvr>
                                        <p:cTn id="104" dur="500"/>
                                        <p:tgtEl>
                                          <p:spTgt spid="99"/>
                                        </p:tgtEl>
                                      </p:cBhvr>
                                    </p:animEffect>
                                  </p:childTnLst>
                                </p:cTn>
                              </p:par>
                              <p:par>
                                <p:cTn id="105" presetID="16" presetClass="entr" presetSubtype="21" fill="hold" nodeType="withEffect">
                                  <p:stCondLst>
                                    <p:cond delay="0"/>
                                  </p:stCondLst>
                                  <p:childTnLst>
                                    <p:set>
                                      <p:cBhvr>
                                        <p:cTn id="106" dur="1" fill="hold">
                                          <p:stCondLst>
                                            <p:cond delay="0"/>
                                          </p:stCondLst>
                                        </p:cTn>
                                        <p:tgtEl>
                                          <p:spTgt spid="100"/>
                                        </p:tgtEl>
                                        <p:attrNameLst>
                                          <p:attrName>style.visibility</p:attrName>
                                        </p:attrNameLst>
                                      </p:cBhvr>
                                      <p:to>
                                        <p:strVal val="visible"/>
                                      </p:to>
                                    </p:set>
                                    <p:animEffect transition="in" filter="barn(inVertical)">
                                      <p:cBhvr>
                                        <p:cTn id="107" dur="500"/>
                                        <p:tgtEl>
                                          <p:spTgt spid="100"/>
                                        </p:tgtEl>
                                      </p:cBhvr>
                                    </p:animEffect>
                                  </p:childTnLst>
                                </p:cTn>
                              </p:par>
                              <p:par>
                                <p:cTn id="108" presetID="16" presetClass="entr" presetSubtype="21" fill="hold" nodeType="withEffect">
                                  <p:stCondLst>
                                    <p:cond delay="0"/>
                                  </p:stCondLst>
                                  <p:childTnLst>
                                    <p:set>
                                      <p:cBhvr>
                                        <p:cTn id="109" dur="1" fill="hold">
                                          <p:stCondLst>
                                            <p:cond delay="0"/>
                                          </p:stCondLst>
                                        </p:cTn>
                                        <p:tgtEl>
                                          <p:spTgt spid="102"/>
                                        </p:tgtEl>
                                        <p:attrNameLst>
                                          <p:attrName>style.visibility</p:attrName>
                                        </p:attrNameLst>
                                      </p:cBhvr>
                                      <p:to>
                                        <p:strVal val="visible"/>
                                      </p:to>
                                    </p:set>
                                    <p:animEffect transition="in" filter="barn(inVertical)">
                                      <p:cBhvr>
                                        <p:cTn id="110" dur="500"/>
                                        <p:tgtEl>
                                          <p:spTgt spid="102"/>
                                        </p:tgtEl>
                                      </p:cBhvr>
                                    </p:animEffect>
                                  </p:childTnLst>
                                </p:cTn>
                              </p:par>
                              <p:par>
                                <p:cTn id="111" presetID="16" presetClass="entr" presetSubtype="21" fill="hold" nodeType="withEffect">
                                  <p:stCondLst>
                                    <p:cond delay="0"/>
                                  </p:stCondLst>
                                  <p:childTnLst>
                                    <p:set>
                                      <p:cBhvr>
                                        <p:cTn id="112" dur="1" fill="hold">
                                          <p:stCondLst>
                                            <p:cond delay="0"/>
                                          </p:stCondLst>
                                        </p:cTn>
                                        <p:tgtEl>
                                          <p:spTgt spid="103"/>
                                        </p:tgtEl>
                                        <p:attrNameLst>
                                          <p:attrName>style.visibility</p:attrName>
                                        </p:attrNameLst>
                                      </p:cBhvr>
                                      <p:to>
                                        <p:strVal val="visible"/>
                                      </p:to>
                                    </p:set>
                                    <p:animEffect transition="in" filter="barn(inVertical)">
                                      <p:cBhvr>
                                        <p:cTn id="113" dur="500"/>
                                        <p:tgtEl>
                                          <p:spTgt spid="103"/>
                                        </p:tgtEl>
                                      </p:cBhvr>
                                    </p:animEffect>
                                  </p:childTnLst>
                                </p:cTn>
                              </p:par>
                              <p:par>
                                <p:cTn id="114" presetID="16" presetClass="entr" presetSubtype="21" fill="hold" nodeType="withEffect">
                                  <p:stCondLst>
                                    <p:cond delay="0"/>
                                  </p:stCondLst>
                                  <p:childTnLst>
                                    <p:set>
                                      <p:cBhvr>
                                        <p:cTn id="115" dur="1" fill="hold">
                                          <p:stCondLst>
                                            <p:cond delay="0"/>
                                          </p:stCondLst>
                                        </p:cTn>
                                        <p:tgtEl>
                                          <p:spTgt spid="104"/>
                                        </p:tgtEl>
                                        <p:attrNameLst>
                                          <p:attrName>style.visibility</p:attrName>
                                        </p:attrNameLst>
                                      </p:cBhvr>
                                      <p:to>
                                        <p:strVal val="visible"/>
                                      </p:to>
                                    </p:set>
                                    <p:animEffect transition="in" filter="barn(inVertical)">
                                      <p:cBhvr>
                                        <p:cTn id="116" dur="500"/>
                                        <p:tgtEl>
                                          <p:spTgt spid="104"/>
                                        </p:tgtEl>
                                      </p:cBhvr>
                                    </p:animEffect>
                                  </p:childTnLst>
                                </p:cTn>
                              </p:par>
                              <p:par>
                                <p:cTn id="117" presetID="16" presetClass="entr" presetSubtype="21" fill="hold" nodeType="withEffect">
                                  <p:stCondLst>
                                    <p:cond delay="0"/>
                                  </p:stCondLst>
                                  <p:childTnLst>
                                    <p:set>
                                      <p:cBhvr>
                                        <p:cTn id="118" dur="1" fill="hold">
                                          <p:stCondLst>
                                            <p:cond delay="0"/>
                                          </p:stCondLst>
                                        </p:cTn>
                                        <p:tgtEl>
                                          <p:spTgt spid="105"/>
                                        </p:tgtEl>
                                        <p:attrNameLst>
                                          <p:attrName>style.visibility</p:attrName>
                                        </p:attrNameLst>
                                      </p:cBhvr>
                                      <p:to>
                                        <p:strVal val="visible"/>
                                      </p:to>
                                    </p:set>
                                    <p:animEffect transition="in" filter="barn(inVertical)">
                                      <p:cBhvr>
                                        <p:cTn id="119" dur="500"/>
                                        <p:tgtEl>
                                          <p:spTgt spid="105"/>
                                        </p:tgtEl>
                                      </p:cBhvr>
                                    </p:animEffect>
                                  </p:childTnLst>
                                </p:cTn>
                              </p:par>
                              <p:par>
                                <p:cTn id="120" presetID="16" presetClass="entr" presetSubtype="21" fill="hold" nodeType="withEffect">
                                  <p:stCondLst>
                                    <p:cond delay="0"/>
                                  </p:stCondLst>
                                  <p:childTnLst>
                                    <p:set>
                                      <p:cBhvr>
                                        <p:cTn id="121" dur="1" fill="hold">
                                          <p:stCondLst>
                                            <p:cond delay="0"/>
                                          </p:stCondLst>
                                        </p:cTn>
                                        <p:tgtEl>
                                          <p:spTgt spid="106"/>
                                        </p:tgtEl>
                                        <p:attrNameLst>
                                          <p:attrName>style.visibility</p:attrName>
                                        </p:attrNameLst>
                                      </p:cBhvr>
                                      <p:to>
                                        <p:strVal val="visible"/>
                                      </p:to>
                                    </p:set>
                                    <p:animEffect transition="in" filter="barn(inVertical)">
                                      <p:cBhvr>
                                        <p:cTn id="122" dur="500"/>
                                        <p:tgtEl>
                                          <p:spTgt spid="106"/>
                                        </p:tgtEl>
                                      </p:cBhvr>
                                    </p:animEffect>
                                  </p:childTnLst>
                                </p:cTn>
                              </p:par>
                              <p:par>
                                <p:cTn id="123" presetID="16" presetClass="entr" presetSubtype="21" fill="hold" nodeType="withEffect">
                                  <p:stCondLst>
                                    <p:cond delay="0"/>
                                  </p:stCondLst>
                                  <p:childTnLst>
                                    <p:set>
                                      <p:cBhvr>
                                        <p:cTn id="124" dur="1" fill="hold">
                                          <p:stCondLst>
                                            <p:cond delay="0"/>
                                          </p:stCondLst>
                                        </p:cTn>
                                        <p:tgtEl>
                                          <p:spTgt spid="107"/>
                                        </p:tgtEl>
                                        <p:attrNameLst>
                                          <p:attrName>style.visibility</p:attrName>
                                        </p:attrNameLst>
                                      </p:cBhvr>
                                      <p:to>
                                        <p:strVal val="visible"/>
                                      </p:to>
                                    </p:set>
                                    <p:animEffect transition="in" filter="barn(inVertical)">
                                      <p:cBhvr>
                                        <p:cTn id="125" dur="500"/>
                                        <p:tgtEl>
                                          <p:spTgt spid="107"/>
                                        </p:tgtEl>
                                      </p:cBhvr>
                                    </p:animEffect>
                                  </p:childTnLst>
                                </p:cTn>
                              </p:par>
                              <p:par>
                                <p:cTn id="126" presetID="16" presetClass="entr" presetSubtype="21" fill="hold" nodeType="withEffect">
                                  <p:stCondLst>
                                    <p:cond delay="0"/>
                                  </p:stCondLst>
                                  <p:childTnLst>
                                    <p:set>
                                      <p:cBhvr>
                                        <p:cTn id="127" dur="1" fill="hold">
                                          <p:stCondLst>
                                            <p:cond delay="0"/>
                                          </p:stCondLst>
                                        </p:cTn>
                                        <p:tgtEl>
                                          <p:spTgt spid="109"/>
                                        </p:tgtEl>
                                        <p:attrNameLst>
                                          <p:attrName>style.visibility</p:attrName>
                                        </p:attrNameLst>
                                      </p:cBhvr>
                                      <p:to>
                                        <p:strVal val="visible"/>
                                      </p:to>
                                    </p:set>
                                    <p:animEffect transition="in" filter="barn(inVertical)">
                                      <p:cBhvr>
                                        <p:cTn id="128" dur="500"/>
                                        <p:tgtEl>
                                          <p:spTgt spid="109"/>
                                        </p:tgtEl>
                                      </p:cBhvr>
                                    </p:animEffect>
                                  </p:childTnLst>
                                </p:cTn>
                              </p:par>
                              <p:par>
                                <p:cTn id="129" presetID="16" presetClass="entr" presetSubtype="21" fill="hold" nodeType="withEffect">
                                  <p:stCondLst>
                                    <p:cond delay="0"/>
                                  </p:stCondLst>
                                  <p:childTnLst>
                                    <p:set>
                                      <p:cBhvr>
                                        <p:cTn id="130" dur="1" fill="hold">
                                          <p:stCondLst>
                                            <p:cond delay="0"/>
                                          </p:stCondLst>
                                        </p:cTn>
                                        <p:tgtEl>
                                          <p:spTgt spid="110"/>
                                        </p:tgtEl>
                                        <p:attrNameLst>
                                          <p:attrName>style.visibility</p:attrName>
                                        </p:attrNameLst>
                                      </p:cBhvr>
                                      <p:to>
                                        <p:strVal val="visible"/>
                                      </p:to>
                                    </p:set>
                                    <p:animEffect transition="in" filter="barn(inVertical)">
                                      <p:cBhvr>
                                        <p:cTn id="131" dur="500"/>
                                        <p:tgtEl>
                                          <p:spTgt spid="110"/>
                                        </p:tgtEl>
                                      </p:cBhvr>
                                    </p:animEffect>
                                  </p:childTnLst>
                                </p:cTn>
                              </p:par>
                              <p:par>
                                <p:cTn id="132" presetID="16" presetClass="entr" presetSubtype="21" fill="hold" nodeType="withEffect">
                                  <p:stCondLst>
                                    <p:cond delay="0"/>
                                  </p:stCondLst>
                                  <p:childTnLst>
                                    <p:set>
                                      <p:cBhvr>
                                        <p:cTn id="133" dur="1" fill="hold">
                                          <p:stCondLst>
                                            <p:cond delay="0"/>
                                          </p:stCondLst>
                                        </p:cTn>
                                        <p:tgtEl>
                                          <p:spTgt spid="113"/>
                                        </p:tgtEl>
                                        <p:attrNameLst>
                                          <p:attrName>style.visibility</p:attrName>
                                        </p:attrNameLst>
                                      </p:cBhvr>
                                      <p:to>
                                        <p:strVal val="visible"/>
                                      </p:to>
                                    </p:set>
                                    <p:animEffect transition="in" filter="barn(inVertical)">
                                      <p:cBhvr>
                                        <p:cTn id="134"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1BDBA16-E421-4B4C-B71C-36209713B7C4}"/>
              </a:ext>
            </a:extLst>
          </p:cNvPr>
          <p:cNvSpPr txBox="1">
            <a:spLocks/>
          </p:cNvSpPr>
          <p:nvPr/>
        </p:nvSpPr>
        <p:spPr>
          <a:xfrm>
            <a:off x="1588181" y="2456741"/>
            <a:ext cx="11980244" cy="884665"/>
          </a:xfrm>
          <a:prstGeom prst="rect">
            <a:avLst/>
          </a:prstGeom>
        </p:spPr>
        <p:txBody>
          <a:bodyPr vert="horz" lIns="76809" tIns="38405" rIns="76809" bIns="38405"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2044" indent="-432044">
              <a:buFont typeface="Arial" panose="020B0604020202020204" pitchFamily="34" charset="0"/>
              <a:buAutoNum type="arabicPeriod"/>
            </a:pPr>
            <a:r>
              <a:rPr lang="en-US" sz="3200">
                <a:latin typeface="Arial-Rounded" panose="020B0500000000000000" pitchFamily="34" charset="0"/>
                <a:ea typeface="Arial-Rounded" panose="020B0500000000000000" pitchFamily="34" charset="0"/>
                <a:cs typeface="Arial-Rounded" panose="020B0500000000000000" pitchFamily="34" charset="0"/>
              </a:rPr>
              <a:t>Tìm trong bài đọc từ ngữ tả tiếng hót của họa mi.</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398B44B5-1B2A-6245-8D66-BDDA80D27AED}"/>
              </a:ext>
            </a:extLst>
          </p:cNvPr>
          <p:cNvPicPr>
            <a:picLocks noChangeAspect="1"/>
          </p:cNvPicPr>
          <p:nvPr/>
        </p:nvPicPr>
        <p:blipFill rotWithShape="1">
          <a:blip r:embed="rId2">
            <a:clrChange>
              <a:clrFrom>
                <a:srgbClr val="FBFFFF"/>
              </a:clrFrom>
              <a:clrTo>
                <a:srgbClr val="FBFFFF">
                  <a:alpha val="0"/>
                </a:srgbClr>
              </a:clrTo>
            </a:clrChange>
          </a:blip>
          <a:srcRect l="15092" r="7561"/>
          <a:stretch/>
        </p:blipFill>
        <p:spPr>
          <a:xfrm>
            <a:off x="482769" y="418035"/>
            <a:ext cx="1713699" cy="1720380"/>
          </a:xfrm>
          <a:prstGeom prst="ellipse">
            <a:avLst/>
          </a:prstGeom>
        </p:spPr>
      </p:pic>
      <p:sp>
        <p:nvSpPr>
          <p:cNvPr id="4" name="TextBox 3">
            <a:extLst>
              <a:ext uri="{FF2B5EF4-FFF2-40B4-BE49-F238E27FC236}">
                <a16:creationId xmlns:a16="http://schemas.microsoft.com/office/drawing/2014/main" id="{CC238813-6EDC-49C5-8D5C-B80523462C08}"/>
              </a:ext>
            </a:extLst>
          </p:cNvPr>
          <p:cNvSpPr txBox="1"/>
          <p:nvPr/>
        </p:nvSpPr>
        <p:spPr>
          <a:xfrm>
            <a:off x="2769383" y="883277"/>
            <a:ext cx="7591660" cy="789896"/>
          </a:xfrm>
          <a:prstGeom prst="rect">
            <a:avLst/>
          </a:prstGeom>
          <a:noFill/>
        </p:spPr>
        <p:txBody>
          <a:bodyPr wrap="square" rtlCol="0">
            <a:spAutoFit/>
          </a:bodyPr>
          <a:lstStyle/>
          <a:p>
            <a:r>
              <a:rPr lang="vi-VN" sz="4533" dirty="0">
                <a:ln w="0"/>
                <a:solidFill>
                  <a:srgbClr val="FF0000"/>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Luyện tập theo văn bản đọc</a:t>
            </a:r>
            <a:endParaRPr lang="en-US" sz="4533" dirty="0">
              <a:ln w="0"/>
              <a:solidFill>
                <a:srgbClr val="FF0000"/>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ontent Placeholder 2">
            <a:extLst>
              <a:ext uri="{FF2B5EF4-FFF2-40B4-BE49-F238E27FC236}">
                <a16:creationId xmlns:a16="http://schemas.microsoft.com/office/drawing/2014/main" id="{862FFCCD-D569-4871-89F9-2F948DF91C25}"/>
              </a:ext>
            </a:extLst>
          </p:cNvPr>
          <p:cNvSpPr txBox="1">
            <a:spLocks/>
          </p:cNvSpPr>
          <p:nvPr/>
        </p:nvSpPr>
        <p:spPr>
          <a:xfrm>
            <a:off x="1463053" y="4474781"/>
            <a:ext cx="11980244" cy="884665"/>
          </a:xfrm>
          <a:prstGeom prst="rect">
            <a:avLst/>
          </a:prstGeom>
        </p:spPr>
        <p:txBody>
          <a:bodyPr vert="horz" lIns="76809" tIns="38405" rIns="76809" bIns="38405"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latin typeface="Arial-Rounded" panose="020B0500000000000000" pitchFamily="34" charset="0"/>
                <a:ea typeface="Arial-Rounded" panose="020B0500000000000000" pitchFamily="34" charset="0"/>
                <a:cs typeface="Arial-Rounded" panose="020B0500000000000000" pitchFamily="34" charset="0"/>
              </a:rPr>
              <a:t>2. Đặt một câu với từ ngữ vừa tìm được.</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ontent Placeholder 2">
            <a:extLst>
              <a:ext uri="{FF2B5EF4-FFF2-40B4-BE49-F238E27FC236}">
                <a16:creationId xmlns:a16="http://schemas.microsoft.com/office/drawing/2014/main" id="{7B51BC52-ACDC-4E01-A3A1-925A79C557C1}"/>
              </a:ext>
            </a:extLst>
          </p:cNvPr>
          <p:cNvSpPr txBox="1">
            <a:spLocks/>
          </p:cNvSpPr>
          <p:nvPr/>
        </p:nvSpPr>
        <p:spPr>
          <a:xfrm>
            <a:off x="1463053" y="3358941"/>
            <a:ext cx="11980244" cy="884665"/>
          </a:xfrm>
          <a:prstGeom prst="rect">
            <a:avLst/>
          </a:prstGeom>
        </p:spPr>
        <p:txBody>
          <a:bodyPr vert="horz" lIns="76809" tIns="38405" rIns="76809" bIns="38405"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vang lừng, trong suốt, dìu dặt, kì diệu</a:t>
            </a:r>
            <a:endPar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ontent Placeholder 2">
            <a:extLst>
              <a:ext uri="{FF2B5EF4-FFF2-40B4-BE49-F238E27FC236}">
                <a16:creationId xmlns:a16="http://schemas.microsoft.com/office/drawing/2014/main" id="{6BA89D81-2588-453B-8B2E-D469B7527B6E}"/>
              </a:ext>
            </a:extLst>
          </p:cNvPr>
          <p:cNvSpPr txBox="1">
            <a:spLocks/>
          </p:cNvSpPr>
          <p:nvPr/>
        </p:nvSpPr>
        <p:spPr>
          <a:xfrm>
            <a:off x="1463053" y="5359446"/>
            <a:ext cx="11980244" cy="884665"/>
          </a:xfrm>
          <a:prstGeom prst="rect">
            <a:avLst/>
          </a:prstGeom>
        </p:spPr>
        <p:txBody>
          <a:bodyPr vert="horz" lIns="76809" tIns="38405" rIns="76809" bIns="38405"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Tiếng hót của họa mi vang lừng thật hay.</a:t>
            </a:r>
            <a:endPar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65749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352227-6E6B-4803-B729-3704D124E29A}"/>
              </a:ext>
            </a:extLst>
          </p:cNvPr>
          <p:cNvSpPr txBox="1"/>
          <p:nvPr/>
        </p:nvSpPr>
        <p:spPr>
          <a:xfrm flipH="1">
            <a:off x="4129239" y="675836"/>
            <a:ext cx="6140917" cy="707886"/>
          </a:xfrm>
          <a:prstGeom prst="rect">
            <a:avLst/>
          </a:prstGeom>
          <a:noFill/>
        </p:spPr>
        <p:txBody>
          <a:bodyPr wrap="square" rtlCol="0">
            <a:spAutoFit/>
          </a:bodyPr>
          <a:lstStyle/>
          <a:p>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HOẠT ĐỘNG TIẾP NỐI </a:t>
            </a:r>
          </a:p>
        </p:txBody>
      </p:sp>
      <p:pic>
        <p:nvPicPr>
          <p:cNvPr id="4" name="Picture 3">
            <a:extLst>
              <a:ext uri="{FF2B5EF4-FFF2-40B4-BE49-F238E27FC236}">
                <a16:creationId xmlns:a16="http://schemas.microsoft.com/office/drawing/2014/main" id="{6E6573C8-C47B-4354-9564-7B23E340836E}"/>
              </a:ext>
            </a:extLst>
          </p:cNvPr>
          <p:cNvPicPr>
            <a:picLocks noChangeAspect="1"/>
          </p:cNvPicPr>
          <p:nvPr/>
        </p:nvPicPr>
        <p:blipFill>
          <a:blip r:embed="rId2">
            <a:clrChange>
              <a:clrFrom>
                <a:srgbClr val="FBFFFF"/>
              </a:clrFrom>
              <a:clrTo>
                <a:srgbClr val="FBFFFF">
                  <a:alpha val="0"/>
                </a:srgbClr>
              </a:clrTo>
            </a:clrChange>
          </a:blip>
          <a:stretch>
            <a:fillRect/>
          </a:stretch>
        </p:blipFill>
        <p:spPr>
          <a:xfrm>
            <a:off x="741145" y="616017"/>
            <a:ext cx="2067469" cy="1535411"/>
          </a:xfrm>
          <a:prstGeom prst="round2SameRect">
            <a:avLst>
              <a:gd name="adj1" fmla="val 0"/>
              <a:gd name="adj2" fmla="val 39412"/>
            </a:avLst>
          </a:prstGeom>
        </p:spPr>
      </p:pic>
      <p:sp>
        <p:nvSpPr>
          <p:cNvPr id="5" name="TextBox 4">
            <a:extLst>
              <a:ext uri="{FF2B5EF4-FFF2-40B4-BE49-F238E27FC236}">
                <a16:creationId xmlns:a16="http://schemas.microsoft.com/office/drawing/2014/main" id="{9FB4184A-462C-4983-832B-218EFA4C4007}"/>
              </a:ext>
            </a:extLst>
          </p:cNvPr>
          <p:cNvSpPr txBox="1"/>
          <p:nvPr/>
        </p:nvSpPr>
        <p:spPr>
          <a:xfrm flipH="1">
            <a:off x="1649750" y="2545667"/>
            <a:ext cx="9602182" cy="2554545"/>
          </a:xfrm>
          <a:prstGeom prst="rect">
            <a:avLst/>
          </a:prstGeom>
          <a:noFill/>
        </p:spPr>
        <p:txBody>
          <a:bodyPr wrap="square" rtlCol="0">
            <a:spAutoFit/>
          </a:bodyPr>
          <a:lstStyle/>
          <a:p>
            <a:pPr marL="742950" indent="-742950">
              <a:buAutoNum type="arabicPeriod"/>
            </a:pPr>
            <a:r>
              <a:rPr lang="en-US" sz="4000">
                <a:latin typeface="Arial-Rounded" panose="020B0500000000000000" pitchFamily="34" charset="0"/>
                <a:ea typeface="Arial-Rounded" panose="020B0500000000000000" pitchFamily="34" charset="0"/>
                <a:cs typeface="Arial-Rounded" panose="020B0500000000000000" pitchFamily="34" charset="0"/>
              </a:rPr>
              <a:t>Luyện đọc lại bài Họa mi hót</a:t>
            </a:r>
          </a:p>
          <a:p>
            <a:pPr marL="742950" indent="-742950">
              <a:buAutoNum type="arabicPeriod"/>
            </a:pPr>
            <a:r>
              <a:rPr lang="en-US" sz="4000">
                <a:latin typeface="Arial-Rounded" panose="020B0500000000000000" pitchFamily="34" charset="0"/>
                <a:ea typeface="Arial-Rounded" panose="020B0500000000000000" pitchFamily="34" charset="0"/>
                <a:cs typeface="Arial-Rounded" panose="020B0500000000000000" pitchFamily="34" charset="0"/>
              </a:rPr>
              <a:t>Nói cho người thân nghe câu đặt về từ ngữ tả tiếng hót của họa mi.</a:t>
            </a:r>
          </a:p>
          <a:p>
            <a:pPr marL="742950" indent="-742950">
              <a:buAutoNum type="arabicPeriod"/>
            </a:pPr>
            <a:r>
              <a:rPr lang="en-US" sz="4000">
                <a:latin typeface="Arial-Rounded" panose="020B0500000000000000" pitchFamily="34" charset="0"/>
                <a:ea typeface="Arial-Rounded" panose="020B0500000000000000" pitchFamily="34" charset="0"/>
                <a:cs typeface="Arial-Rounded" panose="020B0500000000000000" pitchFamily="34" charset="0"/>
              </a:rPr>
              <a:t>Chuẩn bị bài học sau.</a:t>
            </a:r>
          </a:p>
        </p:txBody>
      </p:sp>
    </p:spTree>
    <p:extLst>
      <p:ext uri="{BB962C8B-B14F-4D97-AF65-F5344CB8AC3E}">
        <p14:creationId xmlns:p14="http://schemas.microsoft.com/office/powerpoint/2010/main" val="2231563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EDB72-C6B1-4B80-ACC5-5F9DB47B5334}"/>
              </a:ext>
            </a:extLst>
          </p:cNvPr>
          <p:cNvSpPr>
            <a:spLocks noGrp="1"/>
          </p:cNvSpPr>
          <p:nvPr>
            <p:ph type="title" idx="4294967295"/>
          </p:nvPr>
        </p:nvSpPr>
        <p:spPr>
          <a:xfrm>
            <a:off x="2886855" y="2103438"/>
            <a:ext cx="8504237" cy="1325562"/>
          </a:xfrm>
        </p:spPr>
        <p:txBody>
          <a:bodyPr>
            <a:noAutofit/>
          </a:bodyPr>
          <a:lstStyle/>
          <a:p>
            <a:r>
              <a:rPr lang="en-US" sz="10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KHỞI ĐỘNG</a:t>
            </a:r>
          </a:p>
        </p:txBody>
      </p:sp>
      <p:pic>
        <p:nvPicPr>
          <p:cNvPr id="4" name="图片 9">
            <a:extLst>
              <a:ext uri="{FF2B5EF4-FFF2-40B4-BE49-F238E27FC236}">
                <a16:creationId xmlns:a16="http://schemas.microsoft.com/office/drawing/2014/main" id="{0D42EAB9-4323-4C89-9723-9A0D6157CA3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3545" y="3983653"/>
            <a:ext cx="3200400" cy="3039035"/>
          </a:xfrm>
          <a:prstGeom prst="rect">
            <a:avLst/>
          </a:prstGeom>
        </p:spPr>
      </p:pic>
      <p:pic>
        <p:nvPicPr>
          <p:cNvPr id="5" name="图片 10">
            <a:extLst>
              <a:ext uri="{FF2B5EF4-FFF2-40B4-BE49-F238E27FC236}">
                <a16:creationId xmlns:a16="http://schemas.microsoft.com/office/drawing/2014/main" id="{C2E73592-91DE-4D49-B373-FEFCB63128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90323" y="3293246"/>
            <a:ext cx="2263295" cy="3827929"/>
          </a:xfrm>
          <a:prstGeom prst="rect">
            <a:avLst/>
          </a:prstGeom>
        </p:spPr>
      </p:pic>
    </p:spTree>
    <p:extLst>
      <p:ext uri="{BB962C8B-B14F-4D97-AF65-F5344CB8AC3E}">
        <p14:creationId xmlns:p14="http://schemas.microsoft.com/office/powerpoint/2010/main" val="3744770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DB786E-AACD-47A3-BA91-9A4A8DC7A014}"/>
              </a:ext>
            </a:extLst>
          </p:cNvPr>
          <p:cNvSpPr/>
          <p:nvPr/>
        </p:nvSpPr>
        <p:spPr>
          <a:xfrm>
            <a:off x="2287746" y="1723682"/>
            <a:ext cx="7616508" cy="2045708"/>
          </a:xfrm>
          <a:prstGeom prst="rect">
            <a:avLst/>
          </a:prstGeom>
          <a:noFill/>
        </p:spPr>
        <p:txBody>
          <a:bodyPr wrap="none" lIns="68580" tIns="34291" rIns="68580" bIns="34291" numCol="1">
            <a:prstTxWarp prst="textTriangle">
              <a:avLst>
                <a:gd name="adj" fmla="val 30003"/>
              </a:avLst>
            </a:prstTxWarp>
            <a:spAutoFit/>
          </a:bodyPr>
          <a:lstStyle/>
          <a:p>
            <a:pPr algn="ctr" defTabSz="685783"/>
            <a:r>
              <a:rPr lang="vi-VN" sz="4951">
                <a:ln w="0"/>
                <a:solidFill>
                  <a:srgbClr val="FF0000"/>
                </a:solidFill>
                <a:effectLst>
                  <a:reflection blurRad="6350" stA="53000" endA="300" endPos="35500" dir="5400000" sy="-90000" algn="bl" rotWithShape="0"/>
                </a:effectLst>
                <a:latin typeface="Arial" panose="020B0604020202020204" pitchFamily="34" charset="0"/>
              </a:rPr>
              <a:t>CHÚC CÁC CON </a:t>
            </a:r>
          </a:p>
          <a:p>
            <a:pPr algn="ctr" defTabSz="685783"/>
            <a:r>
              <a:rPr lang="vi-VN" sz="4951">
                <a:ln w="0"/>
                <a:solidFill>
                  <a:srgbClr val="FF0000"/>
                </a:solidFill>
                <a:effectLst>
                  <a:reflection blurRad="6350" stA="53000" endA="300" endPos="35500" dir="5400000" sy="-90000" algn="bl" rotWithShape="0"/>
                </a:effectLst>
                <a:latin typeface="Arial" panose="020B0604020202020204" pitchFamily="34" charset="0"/>
              </a:rPr>
              <a:t>CHĂM NGOAN HỌC GIỎI</a:t>
            </a:r>
            <a:endParaRPr lang="en-US" sz="4951">
              <a:ln w="0"/>
              <a:solidFill>
                <a:srgbClr val="FF0000"/>
              </a:solidFill>
              <a:effectLst>
                <a:reflection blurRad="6350" stA="53000" endA="300" endPos="35500" dir="5400000" sy="-90000" algn="bl" rotWithShape="0"/>
              </a:effectLst>
              <a:latin typeface="Calibri"/>
            </a:endParaRPr>
          </a:p>
        </p:txBody>
      </p:sp>
    </p:spTree>
    <p:extLst>
      <p:ext uri="{BB962C8B-B14F-4D97-AF65-F5344CB8AC3E}">
        <p14:creationId xmlns:p14="http://schemas.microsoft.com/office/powerpoint/2010/main" val="3683018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à Nội đẹp mơ màng trong nắng mùa thu">
            <a:extLst>
              <a:ext uri="{FF2B5EF4-FFF2-40B4-BE49-F238E27FC236}">
                <a16:creationId xmlns:a16="http://schemas.microsoft.com/office/drawing/2014/main" id="{714753B2-A9E4-4949-A752-05951E48B52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19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97111" y="2855362"/>
            <a:ext cx="8944062" cy="37285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A05FE84-F3FF-423B-ADA4-6F77209D652D}"/>
              </a:ext>
            </a:extLst>
          </p:cNvPr>
          <p:cNvSpPr/>
          <p:nvPr/>
        </p:nvSpPr>
        <p:spPr>
          <a:xfrm>
            <a:off x="518857" y="682953"/>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luồng sáng</a:t>
            </a:r>
          </a:p>
        </p:txBody>
      </p:sp>
      <p:sp>
        <p:nvSpPr>
          <p:cNvPr id="5" name="Oval 4">
            <a:extLst>
              <a:ext uri="{FF2B5EF4-FFF2-40B4-BE49-F238E27FC236}">
                <a16:creationId xmlns:a16="http://schemas.microsoft.com/office/drawing/2014/main" id="{2C8AD751-7B5F-4219-A003-AE328012CD5C}"/>
              </a:ext>
            </a:extLst>
          </p:cNvPr>
          <p:cNvSpPr/>
          <p:nvPr/>
        </p:nvSpPr>
        <p:spPr>
          <a:xfrm>
            <a:off x="672361" y="1012880"/>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TextBox 28">
            <a:extLst>
              <a:ext uri="{FF2B5EF4-FFF2-40B4-BE49-F238E27FC236}">
                <a16:creationId xmlns:a16="http://schemas.microsoft.com/office/drawing/2014/main" id="{3BCDD889-B037-48BC-924C-9A4CE9368C89}"/>
              </a:ext>
            </a:extLst>
          </p:cNvPr>
          <p:cNvSpPr txBox="1"/>
          <p:nvPr/>
        </p:nvSpPr>
        <p:spPr>
          <a:xfrm>
            <a:off x="3509318" y="907089"/>
            <a:ext cx="7977423" cy="1241237"/>
          </a:xfrm>
          <a:prstGeom prst="rect">
            <a:avLst/>
          </a:prstGeom>
          <a:noFill/>
        </p:spPr>
        <p:txBody>
          <a:bodyPr wrap="square" rtlCol="0">
            <a:spAutoFit/>
          </a:bodyPr>
          <a:lstStyle/>
          <a:p>
            <a:pPr defTabSz="1219170">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ánh sáng di chuyển theo </a:t>
            </a:r>
            <a:r>
              <a:rPr lang="vi-VN" sz="3733" kern="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một chiều</a:t>
            </a:r>
            <a:r>
              <a:rPr lang="en-US" sz="3733" kern="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nhất định</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Rectangle 16">
            <a:extLst>
              <a:ext uri="{FF2B5EF4-FFF2-40B4-BE49-F238E27FC236}">
                <a16:creationId xmlns:a16="http://schemas.microsoft.com/office/drawing/2014/main" id="{1EEB790A-D3A7-4D1B-9C69-9F5B7263684E}"/>
              </a:ext>
            </a:extLst>
          </p:cNvPr>
          <p:cNvSpPr/>
          <p:nvPr/>
        </p:nvSpPr>
        <p:spPr>
          <a:xfrm>
            <a:off x="518857" y="2074945"/>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lộc</a:t>
            </a:r>
          </a:p>
        </p:txBody>
      </p:sp>
      <p:sp>
        <p:nvSpPr>
          <p:cNvPr id="21" name="Oval 20">
            <a:extLst>
              <a:ext uri="{FF2B5EF4-FFF2-40B4-BE49-F238E27FC236}">
                <a16:creationId xmlns:a16="http://schemas.microsoft.com/office/drawing/2014/main" id="{067102A3-F8E7-4514-A802-3744B33BEE1A}"/>
              </a:ext>
            </a:extLst>
          </p:cNvPr>
          <p:cNvSpPr/>
          <p:nvPr/>
        </p:nvSpPr>
        <p:spPr>
          <a:xfrm>
            <a:off x="672361" y="2453260"/>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TextBox 21">
            <a:extLst>
              <a:ext uri="{FF2B5EF4-FFF2-40B4-BE49-F238E27FC236}">
                <a16:creationId xmlns:a16="http://schemas.microsoft.com/office/drawing/2014/main" id="{919D315A-1D08-44CF-A486-39F6CCD16F88}"/>
              </a:ext>
            </a:extLst>
          </p:cNvPr>
          <p:cNvSpPr txBox="1"/>
          <p:nvPr/>
        </p:nvSpPr>
        <p:spPr>
          <a:xfrm>
            <a:off x="1885178" y="2059997"/>
            <a:ext cx="8184920" cy="836511"/>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lá mới bắt đầu mọc vào mùa xuân. </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3" name="Picture 22" descr="Lộc non đầu năm mới">
            <a:extLst>
              <a:ext uri="{FF2B5EF4-FFF2-40B4-BE49-F238E27FC236}">
                <a16:creationId xmlns:a16="http://schemas.microsoft.com/office/drawing/2014/main" id="{2B7BEA9E-645C-43FF-8F83-DA2371D6A1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5781" y="3376175"/>
            <a:ext cx="3845869" cy="29867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Lộc non mùa hạ sau trận mưa rào | Rồi 3 ngày nữa sẽ toi vì b… | Flickr">
            <a:extLst>
              <a:ext uri="{FF2B5EF4-FFF2-40B4-BE49-F238E27FC236}">
                <a16:creationId xmlns:a16="http://schemas.microsoft.com/office/drawing/2014/main" id="{7C5A730B-6E51-48B7-B5AF-DD22BD97B6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7854" y="3395249"/>
            <a:ext cx="3845869" cy="296765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A33325DC-F39E-4794-AFD4-69C786C296E4}"/>
              </a:ext>
            </a:extLst>
          </p:cNvPr>
          <p:cNvSpPr/>
          <p:nvPr/>
        </p:nvSpPr>
        <p:spPr>
          <a:xfrm>
            <a:off x="518857" y="3528289"/>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dìu dặt</a:t>
            </a:r>
          </a:p>
        </p:txBody>
      </p:sp>
      <p:sp>
        <p:nvSpPr>
          <p:cNvPr id="28" name="Oval 27">
            <a:extLst>
              <a:ext uri="{FF2B5EF4-FFF2-40B4-BE49-F238E27FC236}">
                <a16:creationId xmlns:a16="http://schemas.microsoft.com/office/drawing/2014/main" id="{8A96B0E2-2EE1-4FE4-83AF-A08D2FC6A4B8}"/>
              </a:ext>
            </a:extLst>
          </p:cNvPr>
          <p:cNvSpPr/>
          <p:nvPr/>
        </p:nvSpPr>
        <p:spPr>
          <a:xfrm>
            <a:off x="689632" y="3905720"/>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TextBox 30">
            <a:extLst>
              <a:ext uri="{FF2B5EF4-FFF2-40B4-BE49-F238E27FC236}">
                <a16:creationId xmlns:a16="http://schemas.microsoft.com/office/drawing/2014/main" id="{ABD99D01-8FE0-4906-9431-237140367752}"/>
              </a:ext>
            </a:extLst>
          </p:cNvPr>
          <p:cNvSpPr txBox="1"/>
          <p:nvPr/>
        </p:nvSpPr>
        <p:spPr>
          <a:xfrm>
            <a:off x="2756847" y="3700429"/>
            <a:ext cx="8531382" cy="1241237"/>
          </a:xfrm>
          <a:prstGeom prst="rect">
            <a:avLst/>
          </a:prstGeom>
          <a:noFill/>
        </p:spPr>
        <p:txBody>
          <a:bodyPr wrap="square" rtlCol="0">
            <a:spAutoFit/>
          </a:bodyPr>
          <a:lstStyle/>
          <a:p>
            <a:pPr defTabSz="1219170">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âm thanh lúc nhanh, lúc chậm </a:t>
            </a:r>
            <a:r>
              <a:rPr lang="vi-VN" sz="3733" kern="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một cách nhịp nhàng và êm nhẹ</a:t>
            </a:r>
            <a:r>
              <a:rPr lang="en-US" sz="3733" kern="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2" name="Mi già rừng hót đảo giọng liên tục (online-video-cutter.com).mp4" descr="Mi già rừng hót đảo giọng liên tục (online-video-cutter.com).mp4">
            <a:hlinkClick r:id="" action="ppaction://media"/>
            <a:extLst>
              <a:ext uri="{FF2B5EF4-FFF2-40B4-BE49-F238E27FC236}">
                <a16:creationId xmlns:a16="http://schemas.microsoft.com/office/drawing/2014/main" id="{59682559-0AFF-4E0A-9945-4CD6E4FFC281}"/>
              </a:ext>
            </a:extLst>
          </p:cNvPr>
          <p:cNvPicPr>
            <a:picLocks noChangeAspect="1"/>
          </p:cNvPicPr>
          <p:nvPr>
            <a:videoFile r:link="rId2"/>
            <p:extLst>
              <p:ext uri="{DAA4B4D4-6D71-4841-9C94-3DE7FCFB9230}">
                <p14:media xmlns:p14="http://schemas.microsoft.com/office/powerpoint/2010/main" r:embed="rId3">
                  <p14:trim end="6921"/>
                </p14:media>
              </p:ext>
            </p:extLst>
          </p:nvPr>
        </p:nvPicPr>
        <p:blipFill>
          <a:blip r:embed="rId9"/>
          <a:stretch>
            <a:fillRect/>
          </a:stretch>
        </p:blipFill>
        <p:spPr>
          <a:xfrm>
            <a:off x="7667093" y="4393357"/>
            <a:ext cx="4184747" cy="2309305"/>
          </a:xfrm>
          <a:prstGeom prst="rect">
            <a:avLst/>
          </a:prstGeom>
        </p:spPr>
      </p:pic>
      <p:sp>
        <p:nvSpPr>
          <p:cNvPr id="2" name="Arrow: Right 1">
            <a:hlinkClick r:id="rId10" action="ppaction://hlinksldjump"/>
            <a:extLst>
              <a:ext uri="{FF2B5EF4-FFF2-40B4-BE49-F238E27FC236}">
                <a16:creationId xmlns:a16="http://schemas.microsoft.com/office/drawing/2014/main" id="{C14AA7B5-D29B-4F8F-B725-D1B85B23AC34}"/>
              </a:ext>
            </a:extLst>
          </p:cNvPr>
          <p:cNvSpPr/>
          <p:nvPr/>
        </p:nvSpPr>
        <p:spPr>
          <a:xfrm>
            <a:off x="10736317" y="204952"/>
            <a:ext cx="1115523" cy="478001"/>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75883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23"/>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2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left)">
                                      <p:cBhvr>
                                        <p:cTn id="56" dur="500"/>
                                        <p:tgtEl>
                                          <p:spTgt spid="28"/>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childTnLst>
                          </p:cTn>
                        </p:par>
                        <p:par>
                          <p:cTn id="64" fill="hold">
                            <p:stCondLst>
                              <p:cond delay="1000"/>
                            </p:stCondLst>
                            <p:childTnLst>
                              <p:par>
                                <p:cTn id="65" presetID="1" presetClass="entr" presetSubtype="0" fill="hold" nodeType="after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32"/>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32"/>
                                        </p:tgtEl>
                                      </p:cBhvr>
                                    </p:cmd>
                                  </p:childTnLst>
                                </p:cTn>
                              </p:par>
                            </p:childTnLst>
                          </p:cTn>
                        </p:par>
                      </p:childTnLst>
                    </p:cTn>
                  </p:par>
                </p:childTnLst>
              </p:cTn>
              <p:nextCondLst>
                <p:cond evt="onClick" delay="0">
                  <p:tgtEl>
                    <p:spTgt spid="32"/>
                  </p:tgtEl>
                </p:cond>
              </p:nextCondLst>
            </p:seq>
            <p:video>
              <p:cMediaNode vol="80000">
                <p:cTn id="72" fill="hold" display="0">
                  <p:stCondLst>
                    <p:cond delay="indefinite"/>
                  </p:stCondLst>
                </p:cTn>
                <p:tgtEl>
                  <p:spTgt spid="32"/>
                </p:tgtEl>
              </p:cMediaNode>
            </p:video>
          </p:childTnLst>
        </p:cTn>
      </p:par>
    </p:tnLst>
    <p:bldLst>
      <p:bldP spid="4" grpId="0"/>
      <p:bldP spid="5" grpId="0" animBg="1"/>
      <p:bldP spid="29" grpId="0"/>
      <p:bldP spid="17" grpId="0"/>
      <p:bldP spid="21" grpId="0" animBg="1"/>
      <p:bldP spid="22" grpId="0"/>
      <p:bldP spid="27" grpId="0"/>
      <p:bldP spid="28" grpId="0" animBg="1"/>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C8AD751-7B5F-4219-A003-AE328012CD5C}"/>
              </a:ext>
            </a:extLst>
          </p:cNvPr>
          <p:cNvSpPr/>
          <p:nvPr/>
        </p:nvSpPr>
        <p:spPr>
          <a:xfrm>
            <a:off x="884672" y="687688"/>
            <a:ext cx="362191"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000" kern="0" dirty="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TextBox 28">
            <a:extLst>
              <a:ext uri="{FF2B5EF4-FFF2-40B4-BE49-F238E27FC236}">
                <a16:creationId xmlns:a16="http://schemas.microsoft.com/office/drawing/2014/main" id="{3BCDD889-B037-48BC-924C-9A4CE9368C89}"/>
              </a:ext>
            </a:extLst>
          </p:cNvPr>
          <p:cNvSpPr txBox="1"/>
          <p:nvPr/>
        </p:nvSpPr>
        <p:spPr>
          <a:xfrm>
            <a:off x="1357163" y="406484"/>
            <a:ext cx="10604008" cy="1478418"/>
          </a:xfrm>
          <a:prstGeom prst="rect">
            <a:avLst/>
          </a:prstGeom>
          <a:noFill/>
        </p:spPr>
        <p:txBody>
          <a:bodyPr wrap="square" rtlCol="0">
            <a:spAutoFit/>
          </a:bodyPr>
          <a:lstStyle/>
          <a:p>
            <a:pPr defTabSz="1219170">
              <a:lnSpc>
                <a:spcPct val="150000"/>
              </a:lnSpc>
              <a:buClr>
                <a:srgbClr val="000000"/>
              </a:buClr>
            </a:pPr>
            <a:r>
              <a:rPr lang="en-US" sz="3200" ker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Họa mi</a:t>
            </a:r>
            <a:r>
              <a:rPr lang="vi-VN" sz="3200" ker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2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loài chim nhỏ có màu nâu vàng</a:t>
            </a:r>
            <a:r>
              <a:rPr lang="vi-VN" sz="32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trên mí mắt có vành lông trắng. Giọng hót rất trong và </a:t>
            </a:r>
            <a:r>
              <a:rPr lang="en-US" sz="32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cao.</a:t>
            </a:r>
            <a:endParaRPr lang="en-US" sz="32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52" name="Picture 4" descr="Họa Mi - Dogily Petshop - Mua Bán Chó Mèo Cảnh &amp;amp; Phụ Kiện Thú Cưng">
            <a:extLst>
              <a:ext uri="{FF2B5EF4-FFF2-40B4-BE49-F238E27FC236}">
                <a16:creationId xmlns:a16="http://schemas.microsoft.com/office/drawing/2014/main" id="{D585ED2D-D458-CA4E-8D5D-9C4D5E1B3ED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121037" y="2078803"/>
            <a:ext cx="7949926" cy="4372888"/>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5" action="ppaction://hlinksldjump"/>
            <a:extLst>
              <a:ext uri="{FF2B5EF4-FFF2-40B4-BE49-F238E27FC236}">
                <a16:creationId xmlns:a16="http://schemas.microsoft.com/office/drawing/2014/main" id="{F15667CC-ADBE-4150-ADCA-4BE247419844}"/>
              </a:ext>
            </a:extLst>
          </p:cNvPr>
          <p:cNvSpPr/>
          <p:nvPr/>
        </p:nvSpPr>
        <p:spPr>
          <a:xfrm>
            <a:off x="10736317" y="204952"/>
            <a:ext cx="1115523" cy="478001"/>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82113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696057" y="492457"/>
            <a:ext cx="1084780" cy="570734"/>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19644" y="53251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371725" y="894735"/>
            <a:ext cx="7154436" cy="889667"/>
          </a:xfrm>
          <a:prstGeom prst="rect">
            <a:avLst/>
          </a:prstGeom>
          <a:noFill/>
        </p:spPr>
        <p:txBody>
          <a:bodyPr wrap="square" rtlCol="0">
            <a:spAutoFit/>
          </a:bodyPr>
          <a:lstStyle/>
          <a:p>
            <a:pPr algn="ctr" defTabSz="1219170">
              <a:lnSpc>
                <a:spcPct val="150000"/>
              </a:lnSpc>
              <a:buClr>
                <a:srgbClr val="000000"/>
              </a:buClr>
            </a:pPr>
            <a:r>
              <a:rPr lang="vi-VN" sz="40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Ngắt nghỉ câu dài </a:t>
            </a:r>
            <a:endParaRPr lang="en-US" sz="40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8E52BE51-D649-4526-9277-FF3ADEE969EC}"/>
              </a:ext>
            </a:extLst>
          </p:cNvPr>
          <p:cNvSpPr/>
          <p:nvPr/>
        </p:nvSpPr>
        <p:spPr>
          <a:xfrm>
            <a:off x="919644" y="2007397"/>
            <a:ext cx="10708849" cy="1824923"/>
          </a:xfrm>
          <a:prstGeom prst="rect">
            <a:avLst/>
          </a:prstGeom>
        </p:spPr>
        <p:txBody>
          <a:bodyPr wrap="square">
            <a:spAutoFit/>
          </a:bodyPr>
          <a:lstStyle/>
          <a:p>
            <a:pPr algn="just" defTabSz="1219170">
              <a:lnSpc>
                <a:spcPct val="150000"/>
              </a:lnSpc>
              <a:buClr>
                <a:srgbClr val="000000"/>
              </a:buClr>
            </a:pPr>
            <a:r>
              <a:rPr lang="vi-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Da trời bỗng xanh hơn, những làn mây trắng trắng hơn, xốp hơn, trôi nhẹ nhàng hơn.</a:t>
            </a:r>
          </a:p>
        </p:txBody>
      </p:sp>
      <p:sp>
        <p:nvSpPr>
          <p:cNvPr id="16" name="Oval 15">
            <a:extLst>
              <a:ext uri="{FF2B5EF4-FFF2-40B4-BE49-F238E27FC236}">
                <a16:creationId xmlns:a16="http://schemas.microsoft.com/office/drawing/2014/main" id="{D90A4D81-9D8A-9042-80C5-490D2B9D1F32}"/>
              </a:ext>
            </a:extLst>
          </p:cNvPr>
          <p:cNvSpPr/>
          <p:nvPr/>
        </p:nvSpPr>
        <p:spPr>
          <a:xfrm>
            <a:off x="407563" y="2372459"/>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0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4" name="Straight Connector 3">
            <a:extLst>
              <a:ext uri="{FF2B5EF4-FFF2-40B4-BE49-F238E27FC236}">
                <a16:creationId xmlns:a16="http://schemas.microsoft.com/office/drawing/2014/main" id="{6BD91C97-C0F7-4BFD-ABF9-1D1D4BC54331}"/>
              </a:ext>
            </a:extLst>
          </p:cNvPr>
          <p:cNvCxnSpPr/>
          <p:nvPr/>
        </p:nvCxnSpPr>
        <p:spPr>
          <a:xfrm flipH="1">
            <a:off x="6438507" y="2276250"/>
            <a:ext cx="226244" cy="565608"/>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9BF019FD-E0B0-45C7-A84A-5601930FFC60}"/>
              </a:ext>
            </a:extLst>
          </p:cNvPr>
          <p:cNvCxnSpPr/>
          <p:nvPr/>
        </p:nvCxnSpPr>
        <p:spPr>
          <a:xfrm flipH="1">
            <a:off x="3102480" y="3161758"/>
            <a:ext cx="226244" cy="565608"/>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481CF163-300B-4D4D-884D-82BAD6C0A84D}"/>
              </a:ext>
            </a:extLst>
          </p:cNvPr>
          <p:cNvCxnSpPr/>
          <p:nvPr/>
        </p:nvCxnSpPr>
        <p:spPr>
          <a:xfrm flipH="1">
            <a:off x="5063981" y="3161758"/>
            <a:ext cx="226244" cy="565608"/>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62990FC5-C32B-4DB2-BDE2-259DCD15B1C8}"/>
              </a:ext>
            </a:extLst>
          </p:cNvPr>
          <p:cNvCxnSpPr/>
          <p:nvPr/>
        </p:nvCxnSpPr>
        <p:spPr>
          <a:xfrm flipH="1">
            <a:off x="9470662" y="3146196"/>
            <a:ext cx="226244" cy="565608"/>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59FFB337-72A9-4A52-8480-7AD469B6AE0C}"/>
              </a:ext>
            </a:extLst>
          </p:cNvPr>
          <p:cNvCxnSpPr/>
          <p:nvPr/>
        </p:nvCxnSpPr>
        <p:spPr>
          <a:xfrm flipH="1">
            <a:off x="9413039" y="3146196"/>
            <a:ext cx="226244" cy="565608"/>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sp>
        <p:nvSpPr>
          <p:cNvPr id="12" name="Arrow: Right 11">
            <a:hlinkClick r:id="rId5" action="ppaction://hlinksldjump"/>
            <a:extLst>
              <a:ext uri="{FF2B5EF4-FFF2-40B4-BE49-F238E27FC236}">
                <a16:creationId xmlns:a16="http://schemas.microsoft.com/office/drawing/2014/main" id="{8F9E6478-730E-4347-BDE3-83FBCA365C7E}"/>
              </a:ext>
            </a:extLst>
          </p:cNvPr>
          <p:cNvSpPr/>
          <p:nvPr/>
        </p:nvSpPr>
        <p:spPr>
          <a:xfrm>
            <a:off x="10736317" y="204952"/>
            <a:ext cx="1115523" cy="478001"/>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47767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88327" y="474811"/>
            <a:ext cx="927752"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810792" y="425153"/>
            <a:ext cx="9992881" cy="1077218"/>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Hình ảnh trong bức tranh thể hiện mùa nào trong năm?</a:t>
            </a:r>
          </a:p>
          <a:p>
            <a:pPr algn="just" defTabSz="1219170">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pic>
        <p:nvPicPr>
          <p:cNvPr id="6" name="Picture 5">
            <a:extLst>
              <a:ext uri="{FF2B5EF4-FFF2-40B4-BE49-F238E27FC236}">
                <a16:creationId xmlns:a16="http://schemas.microsoft.com/office/drawing/2014/main" id="{A647D18D-04E8-E64A-BF90-FBFBF6E968ED}"/>
              </a:ext>
            </a:extLst>
          </p:cNvPr>
          <p:cNvPicPr>
            <a:picLocks noChangeAspect="1"/>
          </p:cNvPicPr>
          <p:nvPr/>
        </p:nvPicPr>
        <p:blipFill>
          <a:blip r:embed="rId5"/>
          <a:stretch>
            <a:fillRect/>
          </a:stretch>
        </p:blipFill>
        <p:spPr>
          <a:xfrm>
            <a:off x="1426356" y="1502371"/>
            <a:ext cx="9637277" cy="4571490"/>
          </a:xfrm>
          <a:prstGeom prst="round2SameRect">
            <a:avLst>
              <a:gd name="adj1" fmla="val 0"/>
              <a:gd name="adj2" fmla="val 30886"/>
            </a:avLst>
          </a:prstGeom>
        </p:spPr>
      </p:pic>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789" y="0"/>
            <a:ext cx="11472421" cy="6889670"/>
          </a:xfrm>
          <a:prstGeom prst="rect">
            <a:avLst/>
          </a:prstGeom>
        </p:spPr>
      </p:pic>
      <p:sp>
        <p:nvSpPr>
          <p:cNvPr id="5" name="TextBox 4"/>
          <p:cNvSpPr txBox="1"/>
          <p:nvPr/>
        </p:nvSpPr>
        <p:spPr>
          <a:xfrm>
            <a:off x="1286688" y="1046308"/>
            <a:ext cx="7188009" cy="523220"/>
          </a:xfrm>
          <a:prstGeom prst="rect">
            <a:avLst/>
          </a:prstGeom>
          <a:noFill/>
        </p:spPr>
        <p:txBody>
          <a:bodyPr wrap="square" rtlCol="0">
            <a:spAutoFit/>
          </a:bodyPr>
          <a:lstStyle/>
          <a:p>
            <a:pPr defTabSz="685783">
              <a:defRPr/>
            </a:pPr>
            <a:r>
              <a:rPr lang="en-US" sz="2800" b="1">
                <a:solidFill>
                  <a:prstClr val="white"/>
                </a:solidFill>
                <a:latin typeface="HP001 4 hàng" panose="020B0603050302020204" pitchFamily="34" charset="0"/>
              </a:rPr>
              <a:t>Thứ hai ngày 24 tháng 1 năm 2022</a:t>
            </a:r>
          </a:p>
        </p:txBody>
      </p:sp>
      <p:sp>
        <p:nvSpPr>
          <p:cNvPr id="6" name="TextBox 5"/>
          <p:cNvSpPr txBox="1"/>
          <p:nvPr/>
        </p:nvSpPr>
        <p:spPr>
          <a:xfrm>
            <a:off x="3203672" y="1742872"/>
            <a:ext cx="1962217" cy="523220"/>
          </a:xfrm>
          <a:prstGeom prst="rect">
            <a:avLst/>
          </a:prstGeom>
          <a:noFill/>
        </p:spPr>
        <p:txBody>
          <a:bodyPr wrap="square" rtlCol="0">
            <a:spAutoFit/>
          </a:bodyPr>
          <a:lstStyle/>
          <a:p>
            <a:pPr defTabSz="685783">
              <a:defRPr/>
            </a:pPr>
            <a:r>
              <a:rPr lang="en-US" sz="2800" b="1">
                <a:solidFill>
                  <a:prstClr val="white"/>
                </a:solidFill>
                <a:latin typeface="HP001 4 hàng" panose="020B0603050302020204" pitchFamily="34" charset="0"/>
              </a:rPr>
              <a:t>Tiếng Việt</a:t>
            </a:r>
          </a:p>
        </p:txBody>
      </p:sp>
      <p:sp>
        <p:nvSpPr>
          <p:cNvPr id="7" name="TextBox 6"/>
          <p:cNvSpPr txBox="1"/>
          <p:nvPr/>
        </p:nvSpPr>
        <p:spPr>
          <a:xfrm>
            <a:off x="2538018" y="2420582"/>
            <a:ext cx="5644448" cy="523220"/>
          </a:xfrm>
          <a:prstGeom prst="rect">
            <a:avLst/>
          </a:prstGeom>
          <a:noFill/>
        </p:spPr>
        <p:txBody>
          <a:bodyPr wrap="square" rtlCol="0">
            <a:spAutoFit/>
          </a:bodyPr>
          <a:lstStyle/>
          <a:p>
            <a:pPr defTabSz="685783">
              <a:defRPr/>
            </a:pPr>
            <a:r>
              <a:rPr lang="en-US" sz="2800" b="1">
                <a:solidFill>
                  <a:srgbClr val="FFFF00"/>
                </a:solidFill>
                <a:latin typeface="HP001 4 hàng" panose="020B0603050302020204" pitchFamily="34" charset="0"/>
              </a:rPr>
              <a:t>Đǌ: Họa mi hót (tiết 1+2)</a:t>
            </a:r>
          </a:p>
        </p:txBody>
      </p:sp>
    </p:spTree>
    <p:extLst>
      <p:ext uri="{BB962C8B-B14F-4D97-AF65-F5344CB8AC3E}">
        <p14:creationId xmlns:p14="http://schemas.microsoft.com/office/powerpoint/2010/main" val="236797450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a:extLst>
              <a:ext uri="{FF2B5EF4-FFF2-40B4-BE49-F238E27FC236}">
                <a16:creationId xmlns:a16="http://schemas.microsoft.com/office/drawing/2014/main" id="{B084D209-23B3-4351-8DDB-9DF7E55EAE1B}"/>
              </a:ext>
            </a:extLst>
          </p:cNvPr>
          <p:cNvPicPr>
            <a:picLocks noChangeAspect="1"/>
          </p:cNvPicPr>
          <p:nvPr/>
        </p:nvPicPr>
        <p:blipFill>
          <a:blip r:embed="rId3"/>
          <a:stretch>
            <a:fillRect/>
          </a:stretch>
        </p:blipFill>
        <p:spPr>
          <a:xfrm>
            <a:off x="1096783" y="2048860"/>
            <a:ext cx="792549" cy="755971"/>
          </a:xfrm>
          <a:prstGeom prst="rect">
            <a:avLst/>
          </a:prstGeom>
        </p:spPr>
      </p:pic>
      <p:pic>
        <p:nvPicPr>
          <p:cNvPr id="55" name="图片 54">
            <a:extLst>
              <a:ext uri="{FF2B5EF4-FFF2-40B4-BE49-F238E27FC236}">
                <a16:creationId xmlns:a16="http://schemas.microsoft.com/office/drawing/2014/main" id="{8A48957D-0930-4CC6-BD89-09BECFA4F117}"/>
              </a:ext>
            </a:extLst>
          </p:cNvPr>
          <p:cNvPicPr>
            <a:picLocks noChangeAspect="1"/>
          </p:cNvPicPr>
          <p:nvPr/>
        </p:nvPicPr>
        <p:blipFill>
          <a:blip r:embed="rId3"/>
          <a:stretch>
            <a:fillRect/>
          </a:stretch>
        </p:blipFill>
        <p:spPr>
          <a:xfrm>
            <a:off x="1034195" y="3427591"/>
            <a:ext cx="792549" cy="755971"/>
          </a:xfrm>
          <a:prstGeom prst="rect">
            <a:avLst/>
          </a:prstGeom>
        </p:spPr>
      </p:pic>
      <p:sp>
        <p:nvSpPr>
          <p:cNvPr id="10" name="文本框 22">
            <a:extLst>
              <a:ext uri="{FF2B5EF4-FFF2-40B4-BE49-F238E27FC236}">
                <a16:creationId xmlns:a16="http://schemas.microsoft.com/office/drawing/2014/main" id="{0C9928D3-15CE-463A-8DD4-D2BDB8DB2C15}"/>
              </a:ext>
            </a:extLst>
          </p:cNvPr>
          <p:cNvSpPr txBox="1"/>
          <p:nvPr/>
        </p:nvSpPr>
        <p:spPr>
          <a:xfrm>
            <a:off x="3576534" y="727197"/>
            <a:ext cx="4115355" cy="715709"/>
          </a:xfrm>
          <a:prstGeom prst="rect">
            <a:avLst/>
          </a:prstGeom>
          <a:noFill/>
        </p:spPr>
        <p:txBody>
          <a:bodyPr wrap="square" rtlCol="0">
            <a:spAutoFit/>
          </a:bodyPr>
          <a:lstStyle/>
          <a:p>
            <a:r>
              <a:rPr lang="vi-VN" altLang="zh-CN" sz="4051" b="1" dirty="0">
                <a:ln w="0"/>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 cầu cần đạt:</a:t>
            </a:r>
            <a:endParaRPr lang="zh-CN" altLang="en-US" sz="4051" b="1" dirty="0">
              <a:ln w="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F8E31A8D-1ACD-499F-A029-A548BFAB4EF3}"/>
              </a:ext>
            </a:extLst>
          </p:cNvPr>
          <p:cNvSpPr txBox="1"/>
          <p:nvPr/>
        </p:nvSpPr>
        <p:spPr>
          <a:xfrm>
            <a:off x="2064470" y="1962121"/>
            <a:ext cx="9341963" cy="954107"/>
          </a:xfrm>
          <a:prstGeom prst="rect">
            <a:avLst/>
          </a:prstGeom>
          <a:noFill/>
        </p:spPr>
        <p:txBody>
          <a:bodyPr wrap="square">
            <a:spAutoFit/>
          </a:bodyPr>
          <a:lstStyle/>
          <a:p>
            <a:pPr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đúng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rõ</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ràng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Họa mi hót với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tốc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phù</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hơi</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mỗi</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TextBox 11">
            <a:extLst>
              <a:ext uri="{FF2B5EF4-FFF2-40B4-BE49-F238E27FC236}">
                <a16:creationId xmlns:a16="http://schemas.microsoft.com/office/drawing/2014/main" id="{1A1D5846-644B-4362-ACAC-34CDDE66F124}"/>
              </a:ext>
            </a:extLst>
          </p:cNvPr>
          <p:cNvSpPr txBox="1"/>
          <p:nvPr/>
        </p:nvSpPr>
        <p:spPr>
          <a:xfrm>
            <a:off x="2149311" y="3450968"/>
            <a:ext cx="9172279" cy="954107"/>
          </a:xfrm>
          <a:prstGeom prst="rect">
            <a:avLst/>
          </a:prstGeom>
          <a:noFill/>
        </p:spPr>
        <p:txBody>
          <a:bodyPr wrap="square">
            <a:spAutoFit/>
          </a:bodyPr>
          <a:lstStyle/>
          <a:p>
            <a:pPr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a:solidFill>
                  <a:srgbClr val="002060"/>
                </a:solidFill>
                <a:latin typeface="Arial-Rounded" panose="020B0500000000000000" pitchFamily="34" charset="0"/>
                <a:ea typeface="Arial-Rounded" panose="020B0500000000000000" pitchFamily="34" charset="0"/>
                <a:cs typeface="Arial-Rounded" panose="020B0500000000000000" pitchFamily="34" charset="0"/>
              </a:rPr>
              <a:t> được sự thay đổi của các sự vật trên bầu trời và mặt đất khi nghe tiếng hót của họa mi.</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图片 54">
            <a:extLst>
              <a:ext uri="{FF2B5EF4-FFF2-40B4-BE49-F238E27FC236}">
                <a16:creationId xmlns:a16="http://schemas.microsoft.com/office/drawing/2014/main" id="{BF079657-1FFE-4780-8D68-69B58F68674A}"/>
              </a:ext>
            </a:extLst>
          </p:cNvPr>
          <p:cNvPicPr>
            <a:picLocks noChangeAspect="1"/>
          </p:cNvPicPr>
          <p:nvPr/>
        </p:nvPicPr>
        <p:blipFill>
          <a:blip r:embed="rId3"/>
          <a:stretch>
            <a:fillRect/>
          </a:stretch>
        </p:blipFill>
        <p:spPr>
          <a:xfrm>
            <a:off x="1096782" y="4727797"/>
            <a:ext cx="792549" cy="755971"/>
          </a:xfrm>
          <a:prstGeom prst="rect">
            <a:avLst/>
          </a:prstGeom>
        </p:spPr>
      </p:pic>
      <p:sp>
        <p:nvSpPr>
          <p:cNvPr id="16" name="TextBox 15">
            <a:extLst>
              <a:ext uri="{FF2B5EF4-FFF2-40B4-BE49-F238E27FC236}">
                <a16:creationId xmlns:a16="http://schemas.microsoft.com/office/drawing/2014/main" id="{FAB6DA8E-861F-4FA2-B8DB-03A331906277}"/>
              </a:ext>
            </a:extLst>
          </p:cNvPr>
          <p:cNvSpPr txBox="1"/>
          <p:nvPr/>
        </p:nvSpPr>
        <p:spPr>
          <a:xfrm>
            <a:off x="2337846" y="4727797"/>
            <a:ext cx="9068585" cy="954107"/>
          </a:xfrm>
          <a:prstGeom prst="rect">
            <a:avLst/>
          </a:prstGeom>
          <a:noFill/>
        </p:spPr>
        <p:txBody>
          <a:bodyPr wrap="square">
            <a:spAutoFit/>
          </a:bodyPr>
          <a:lstStyle/>
          <a:p>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iểu</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tiếng hót của họa mi là tín hiệu báo hiệu mùa xuân về</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659643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anim calcmode="lin" valueType="num">
                                      <p:cBhvr>
                                        <p:cTn id="8" dur="500" fill="hold"/>
                                        <p:tgtEl>
                                          <p:spTgt spid="54"/>
                                        </p:tgtEl>
                                        <p:attrNameLst>
                                          <p:attrName>style.rotation</p:attrName>
                                        </p:attrNameLst>
                                      </p:cBhvr>
                                      <p:tavLst>
                                        <p:tav tm="0">
                                          <p:val>
                                            <p:fltVal val="720"/>
                                          </p:val>
                                        </p:tav>
                                        <p:tav tm="100000">
                                          <p:val>
                                            <p:fltVal val="0"/>
                                          </p:val>
                                        </p:tav>
                                      </p:tavLst>
                                    </p:anim>
                                    <p:anim calcmode="lin" valueType="num">
                                      <p:cBhvr>
                                        <p:cTn id="9" dur="500" fill="hold"/>
                                        <p:tgtEl>
                                          <p:spTgt spid="54"/>
                                        </p:tgtEl>
                                        <p:attrNameLst>
                                          <p:attrName>ppt_h</p:attrName>
                                        </p:attrNameLst>
                                      </p:cBhvr>
                                      <p:tavLst>
                                        <p:tav tm="0">
                                          <p:val>
                                            <p:fltVal val="0"/>
                                          </p:val>
                                        </p:tav>
                                        <p:tav tm="100000">
                                          <p:val>
                                            <p:strVal val="#ppt_h"/>
                                          </p:val>
                                        </p:tav>
                                      </p:tavLst>
                                    </p:anim>
                                    <p:anim calcmode="lin" valueType="num">
                                      <p:cBhvr>
                                        <p:cTn id="10" dur="500" fill="hold"/>
                                        <p:tgtEl>
                                          <p:spTgt spid="5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anim calcmode="lin" valueType="num">
                                      <p:cBhvr>
                                        <p:cTn id="16" dur="500" fill="hold"/>
                                        <p:tgtEl>
                                          <p:spTgt spid="55"/>
                                        </p:tgtEl>
                                        <p:attrNameLst>
                                          <p:attrName>style.rotation</p:attrName>
                                        </p:attrNameLst>
                                      </p:cBhvr>
                                      <p:tavLst>
                                        <p:tav tm="0">
                                          <p:val>
                                            <p:fltVal val="720"/>
                                          </p:val>
                                        </p:tav>
                                        <p:tav tm="100000">
                                          <p:val>
                                            <p:fltVal val="0"/>
                                          </p:val>
                                        </p:tav>
                                      </p:tavLst>
                                    </p:anim>
                                    <p:anim calcmode="lin" valueType="num">
                                      <p:cBhvr>
                                        <p:cTn id="17" dur="500" fill="hold"/>
                                        <p:tgtEl>
                                          <p:spTgt spid="55"/>
                                        </p:tgtEl>
                                        <p:attrNameLst>
                                          <p:attrName>ppt_h</p:attrName>
                                        </p:attrNameLst>
                                      </p:cBhvr>
                                      <p:tavLst>
                                        <p:tav tm="0">
                                          <p:val>
                                            <p:fltVal val="0"/>
                                          </p:val>
                                        </p:tav>
                                        <p:tav tm="100000">
                                          <p:val>
                                            <p:strVal val="#ppt_h"/>
                                          </p:val>
                                        </p:tav>
                                      </p:tavLst>
                                    </p:anim>
                                    <p:anim calcmode="lin" valueType="num">
                                      <p:cBhvr>
                                        <p:cTn id="18" dur="500" fill="hold"/>
                                        <p:tgtEl>
                                          <p:spTgt spid="55"/>
                                        </p:tgtEl>
                                        <p:attrNameLst>
                                          <p:attrName>ppt_w</p:attrName>
                                        </p:attrNameLst>
                                      </p:cBhvr>
                                      <p:tavLst>
                                        <p:tav tm="0">
                                          <p:val>
                                            <p:fltVal val="0"/>
                                          </p:val>
                                        </p:tav>
                                        <p:tav tm="100000">
                                          <p:val>
                                            <p:strVal val="#ppt_w"/>
                                          </p:val>
                                        </p:tav>
                                      </p:tavLst>
                                    </p:anim>
                                  </p:childTnLst>
                                </p:cTn>
                              </p:par>
                              <p:par>
                                <p:cTn id="19" presetID="56" presetClass="entr" presetSubtype="0" fill="hold" nodeType="withEffect">
                                  <p:stCondLst>
                                    <p:cond delay="0"/>
                                  </p:stCondLst>
                                  <p:iterate type="lt">
                                    <p:tmPct val="3000"/>
                                  </p:iterate>
                                  <p:childTnLst>
                                    <p:set>
                                      <p:cBhvr>
                                        <p:cTn id="20" dur="1" fill="hold">
                                          <p:stCondLst>
                                            <p:cond delay="0"/>
                                          </p:stCondLst>
                                        </p:cTn>
                                        <p:tgtEl>
                                          <p:spTgt spid="10">
                                            <p:txEl>
                                              <p:pRg st="0" end="0"/>
                                            </p:txEl>
                                          </p:spTgt>
                                        </p:tgtEl>
                                        <p:attrNameLst>
                                          <p:attrName>style.visibility</p:attrName>
                                        </p:attrNameLst>
                                      </p:cBhvr>
                                      <p:to>
                                        <p:strVal val="visible"/>
                                      </p:to>
                                    </p:set>
                                    <p:anim by="(-#ppt_w*2)" calcmode="lin" valueType="num">
                                      <p:cBhvr rctx="PPT">
                                        <p:cTn id="21" dur="500" autoRev="1" fill="hold">
                                          <p:stCondLst>
                                            <p:cond delay="0"/>
                                          </p:stCondLst>
                                        </p:cTn>
                                        <p:tgtEl>
                                          <p:spTgt spid="10">
                                            <p:txEl>
                                              <p:pRg st="0" end="0"/>
                                            </p:txEl>
                                          </p:spTgt>
                                        </p:tgtEl>
                                        <p:attrNameLst>
                                          <p:attrName>ppt_w</p:attrName>
                                        </p:attrNameLst>
                                      </p:cBhvr>
                                    </p:anim>
                                    <p:anim by="(#ppt_w*0.50)" calcmode="lin" valueType="num">
                                      <p:cBhvr>
                                        <p:cTn id="22" dur="500" decel="50000" autoRev="1" fill="hold">
                                          <p:stCondLst>
                                            <p:cond delay="0"/>
                                          </p:stCondLst>
                                        </p:cTn>
                                        <p:tgtEl>
                                          <p:spTgt spid="10">
                                            <p:txEl>
                                              <p:pRg st="0" end="0"/>
                                            </p:txEl>
                                          </p:spTgt>
                                        </p:tgtEl>
                                        <p:attrNameLst>
                                          <p:attrName>ppt_x</p:attrName>
                                        </p:attrNameLst>
                                      </p:cBhvr>
                                    </p:anim>
                                    <p:anim from="(-#ppt_h/2)" to="(#ppt_y)" calcmode="lin" valueType="num">
                                      <p:cBhvr>
                                        <p:cTn id="23" dur="1000" fill="hold">
                                          <p:stCondLst>
                                            <p:cond delay="0"/>
                                          </p:stCondLst>
                                        </p:cTn>
                                        <p:tgtEl>
                                          <p:spTgt spid="10">
                                            <p:txEl>
                                              <p:pRg st="0" end="0"/>
                                            </p:txEl>
                                          </p:spTgt>
                                        </p:tgtEl>
                                        <p:attrNameLst>
                                          <p:attrName>ppt_y</p:attrName>
                                        </p:attrNameLst>
                                      </p:cBhvr>
                                    </p:anim>
                                    <p:animRot by="21600000">
                                      <p:cBhvr>
                                        <p:cTn id="24" dur="1000" fill="hold">
                                          <p:stCondLst>
                                            <p:cond delay="0"/>
                                          </p:stCondLst>
                                        </p:cTn>
                                        <p:tgtEl>
                                          <p:spTgt spid="10">
                                            <p:txEl>
                                              <p:pRg st="0" end="0"/>
                                            </p:txEl>
                                          </p:spTgt>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5"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style.rotation</p:attrName>
                                        </p:attrNameLst>
                                      </p:cBhvr>
                                      <p:tavLst>
                                        <p:tav tm="0">
                                          <p:val>
                                            <p:fltVal val="720"/>
                                          </p:val>
                                        </p:tav>
                                        <p:tav tm="100000">
                                          <p:val>
                                            <p:fltVal val="0"/>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 calcmode="lin" valueType="num">
                                      <p:cBhvr>
                                        <p:cTn id="32" dur="5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3C8FAFC-C1D0-49BB-A45E-D744951A028F}"/>
              </a:ext>
            </a:extLst>
          </p:cNvPr>
          <p:cNvSpPr txBox="1"/>
          <p:nvPr/>
        </p:nvSpPr>
        <p:spPr>
          <a:xfrm>
            <a:off x="4381126" y="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0000"/>
                </a:solidFill>
                <a:latin typeface="Arial-Rounded"/>
                <a:cs typeface="Arial"/>
                <a:sym typeface="Arial"/>
              </a:rPr>
              <a:t>Hoạ mi hót</a:t>
            </a:r>
            <a:endParaRPr lang="en-US" sz="3733" b="1" kern="0" dirty="0">
              <a:solidFill>
                <a:srgbClr val="FF0000"/>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346120" y="600863"/>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a:t>
            </a:r>
            <a:r>
              <a:rPr lang="vi-VN" sz="2667" kern="0">
                <a:solidFill>
                  <a:srgbClr val="000000"/>
                </a:solidFill>
                <a:latin typeface="Arial-Rounded"/>
                <a:ea typeface="Arial-Rounded" panose="020B0500000000000000" pitchFamily="34" charset="0"/>
                <a:cs typeface="Arial-Rounded" panose="020B0500000000000000" pitchFamily="34" charset="0"/>
                <a:sym typeface="Arial"/>
              </a:rPr>
              <a:t>tiếng hoạ </a:t>
            </a: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a:t>
            </a:r>
            <a:r>
              <a:rPr lang="vi-VN" sz="2667" kern="0">
                <a:solidFill>
                  <a:srgbClr val="000000"/>
                </a:solidFill>
                <a:latin typeface="Arial-Rounded"/>
                <a:ea typeface="Arial-Rounded" panose="020B0500000000000000" pitchFamily="34" charset="0"/>
                <a:cs typeface="Arial-Rounded" panose="020B0500000000000000" pitchFamily="34" charset="0"/>
                <a:sym typeface="Arial"/>
              </a:rPr>
              <a:t>sông </a:t>
            </a:r>
            <a:r>
              <a:rPr lang="en-US" sz="2667" kern="0">
                <a:solidFill>
                  <a:srgbClr val="000000"/>
                </a:solidFill>
                <a:latin typeface="Arial-Rounded"/>
                <a:ea typeface="Arial-Rounded" panose="020B0500000000000000" pitchFamily="34" charset="0"/>
                <a:cs typeface="Arial-Rounded" panose="020B0500000000000000" pitchFamily="34" charset="0"/>
                <a:sym typeface="Arial"/>
              </a:rPr>
              <a:t>đang </a:t>
            </a:r>
            <a:r>
              <a:rPr lang="vi-VN" sz="2667" kern="0">
                <a:solidFill>
                  <a:srgbClr val="000000"/>
                </a:solidFill>
                <a:latin typeface="Arial-Rounded"/>
                <a:ea typeface="Arial-Rounded" panose="020B0500000000000000" pitchFamily="34" charset="0"/>
                <a:cs typeface="Arial-Rounded" panose="020B0500000000000000" pitchFamily="34" charset="0"/>
                <a:sym typeface="Arial"/>
              </a:rPr>
              <a:t>đổi </a:t>
            </a: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2" name="Audio_ Họa mi hót_HTS">
            <a:hlinkClick r:id="" action="ppaction://media"/>
            <a:extLst>
              <a:ext uri="{FF2B5EF4-FFF2-40B4-BE49-F238E27FC236}">
                <a16:creationId xmlns:a16="http://schemas.microsoft.com/office/drawing/2014/main" id="{671BFC73-E62F-4777-8406-233E92AE1EB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31517" y="226527"/>
            <a:ext cx="487363" cy="487363"/>
          </a:xfrm>
          <a:prstGeom prst="rect">
            <a:avLst/>
          </a:prstGeom>
        </p:spPr>
      </p:pic>
      <p:sp>
        <p:nvSpPr>
          <p:cNvPr id="7" name="Rectangle: Rounded Corners 6">
            <a:extLst>
              <a:ext uri="{FF2B5EF4-FFF2-40B4-BE49-F238E27FC236}">
                <a16:creationId xmlns:a16="http://schemas.microsoft.com/office/drawing/2014/main" id="{7D5DBA08-5F28-43D7-B50D-4FF5FA43744F}"/>
              </a:ext>
            </a:extLst>
          </p:cNvPr>
          <p:cNvSpPr/>
          <p:nvPr/>
        </p:nvSpPr>
        <p:spPr>
          <a:xfrm>
            <a:off x="9228000" y="269241"/>
            <a:ext cx="2617880" cy="56281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mẫu</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513385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 presetClass="mediacall" presetSubtype="0" fill="hold" nodeType="withEffect">
                                  <p:stCondLst>
                                    <p:cond delay="0"/>
                                  </p:stCondLst>
                                  <p:childTnLst>
                                    <p:cmd type="call" cmd="playFrom(0.0)">
                                      <p:cBhvr>
                                        <p:cTn id="9" dur="67474"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11" grpId="0"/>
      <p:bldP spid="12"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3C8FAFC-C1D0-49BB-A45E-D744951A028F}"/>
              </a:ext>
            </a:extLst>
          </p:cNvPr>
          <p:cNvSpPr txBox="1"/>
          <p:nvPr/>
        </p:nvSpPr>
        <p:spPr>
          <a:xfrm>
            <a:off x="1334090" y="734735"/>
            <a:ext cx="9035395" cy="1003031"/>
          </a:xfrm>
          <a:prstGeom prst="rect">
            <a:avLst/>
          </a:prstGeom>
          <a:noFill/>
        </p:spPr>
        <p:txBody>
          <a:bodyPr wrap="square" rtlCol="0">
            <a:spAutoFit/>
          </a:bodyPr>
          <a:lstStyle/>
          <a:p>
            <a:pPr algn="ctr">
              <a:lnSpc>
                <a:spcPct val="150000"/>
              </a:lnSpc>
            </a:pPr>
            <a:r>
              <a:rPr lang="en-US" sz="4400" b="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GIỌNG ĐỌC</a:t>
            </a:r>
            <a:endParaRPr lang="en-US" sz="44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EEF95F1B-E4A1-A64C-B072-6CB8EC6A45EC}"/>
              </a:ext>
            </a:extLst>
          </p:cNvPr>
          <p:cNvSpPr txBox="1"/>
          <p:nvPr/>
        </p:nvSpPr>
        <p:spPr>
          <a:xfrm>
            <a:off x="3232215" y="2484809"/>
            <a:ext cx="5942396" cy="1210011"/>
          </a:xfrm>
          <a:prstGeom prst="rect">
            <a:avLst/>
          </a:prstGeom>
          <a:noFill/>
        </p:spPr>
        <p:txBody>
          <a:bodyPr wrap="none" rtlCol="0">
            <a:spAutoFit/>
          </a:bodyPr>
          <a:lstStyle/>
          <a:p>
            <a:pPr>
              <a:lnSpc>
                <a:spcPct val="150000"/>
              </a:lnSpc>
            </a:pPr>
            <a:r>
              <a:rPr lang="en-US" sz="5400">
                <a:latin typeface="Arial-Rounded" panose="020B0500000000000000" pitchFamily="34" charset="0"/>
                <a:ea typeface="Arial-Rounded" panose="020B0500000000000000" pitchFamily="34" charset="0"/>
                <a:cs typeface="Arial-Rounded" panose="020B0500000000000000" pitchFamily="34" charset="0"/>
              </a:rPr>
              <a:t> Nhẹ nhàng, vui tươi</a:t>
            </a:r>
            <a:endParaRPr lang="en-VN" sz="5400" dirty="0">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858197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1637559" y="441708"/>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luồng</a:t>
            </a: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ực</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ấp</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dìu</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dặt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3C8FAFC-C1D0-49BB-A45E-D744951A028F}"/>
              </a:ext>
            </a:extLst>
          </p:cNvPr>
          <p:cNvSpPr txBox="1"/>
          <p:nvPr/>
        </p:nvSpPr>
        <p:spPr>
          <a:xfrm>
            <a:off x="3846870" y="-61369"/>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570573"/>
            <a:ext cx="11588097" cy="5805241"/>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a:t>
            </a:r>
            <a:r>
              <a:rPr lang="vi-VN" sz="2667" kern="0">
                <a:solidFill>
                  <a:srgbClr val="000000"/>
                </a:solidFill>
                <a:latin typeface="Arial-Rounded"/>
                <a:ea typeface="Arial-Rounded" panose="020B0500000000000000" pitchFamily="34" charset="0"/>
                <a:cs typeface="Arial-Rounded" panose="020B0500000000000000" pitchFamily="34" charset="0"/>
                <a:sym typeface="Arial"/>
              </a:rPr>
              <a:t>tiếng hoạ </a:t>
            </a: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a:t>
            </a:r>
            <a:r>
              <a:rPr lang="vi-VN" sz="2667" kern="0">
                <a:solidFill>
                  <a:srgbClr val="000000"/>
                </a:solidFill>
                <a:latin typeface="Arial-Rounded"/>
                <a:ea typeface="Arial-Rounded" panose="020B0500000000000000" pitchFamily="34" charset="0"/>
                <a:cs typeface="Arial-Rounded" panose="020B0500000000000000" pitchFamily="34" charset="0"/>
                <a:sym typeface="Arial"/>
              </a:rPr>
              <a:t>sông </a:t>
            </a:r>
            <a:r>
              <a:rPr lang="en-US" sz="2667" kern="0">
                <a:solidFill>
                  <a:srgbClr val="000000"/>
                </a:solidFill>
                <a:latin typeface="Arial-Rounded"/>
                <a:ea typeface="Arial-Rounded" panose="020B0500000000000000" pitchFamily="34" charset="0"/>
                <a:cs typeface="Arial-Rounded" panose="020B0500000000000000" pitchFamily="34" charset="0"/>
                <a:sym typeface="Arial"/>
              </a:rPr>
              <a:t>đang </a:t>
            </a:r>
            <a:r>
              <a:rPr lang="vi-VN" sz="2667" kern="0">
                <a:solidFill>
                  <a:srgbClr val="000000"/>
                </a:solidFill>
                <a:latin typeface="Arial-Rounded"/>
                <a:ea typeface="Arial-Rounded" panose="020B0500000000000000" pitchFamily="34" charset="0"/>
                <a:cs typeface="Arial-Rounded" panose="020B0500000000000000" pitchFamily="34" charset="0"/>
                <a:sym typeface="Arial"/>
              </a:rPr>
              <a:t>đổi </a:t>
            </a: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a:t>
            </a:r>
            <a:r>
              <a:rPr lang="vi-VN" sz="2667" kern="0">
                <a:solidFill>
                  <a:srgbClr val="000000"/>
                </a:solidFill>
                <a:latin typeface="Arial-Rounded"/>
                <a:ea typeface="Arial-Rounded" panose="020B0500000000000000" pitchFamily="34" charset="0"/>
                <a:cs typeface="Arial-Rounded" panose="020B0500000000000000" pitchFamily="34" charset="0"/>
                <a:sym typeface="Arial"/>
              </a:rPr>
              <a:t>hay hơn</a:t>
            </a:r>
            <a:r>
              <a:rPr lang="en-US" sz="2667" kern="0">
                <a:solidFill>
                  <a:srgbClr val="000000"/>
                </a:solidFill>
                <a:latin typeface="Arial-Rounded"/>
                <a:ea typeface="Arial-Rounded" panose="020B0500000000000000" pitchFamily="34" charset="0"/>
                <a:cs typeface="Arial-Rounded" panose="020B0500000000000000" pitchFamily="34" charset="0"/>
                <a:sym typeface="Arial"/>
              </a:rPr>
              <a:t>.</a:t>
            </a:r>
            <a:r>
              <a:rPr lang="en-VN" sz="2667" kern="0">
                <a:solidFill>
                  <a:srgbClr val="000000"/>
                </a:solidFill>
                <a:latin typeface="Arial-Rounded"/>
                <a:ea typeface="Arial-Rounded" panose="020B0500000000000000" pitchFamily="34" charset="0"/>
                <a:cs typeface="Arial-Rounded" panose="020B0500000000000000" pitchFamily="34" charset="0"/>
                <a:sym typeface="Arial"/>
              </a:rPr>
              <a:t>      </a:t>
            </a:r>
            <a:endParaRPr lang="en-VN" sz="2667" kern="0" dirty="0">
              <a:solidFill>
                <a:srgbClr val="000000"/>
              </a:solidFill>
              <a:latin typeface="Arial-Rounded"/>
              <a:ea typeface="Arial-Rounded" panose="020B0500000000000000" pitchFamily="34" charset="0"/>
              <a:cs typeface="Arial-Rounded" panose="020B0500000000000000" pitchFamily="34" charset="0"/>
              <a:sym typeface="Arial"/>
            </a:endParaRPr>
          </a:p>
        </p:txBody>
      </p:sp>
      <p:pic>
        <p:nvPicPr>
          <p:cNvPr id="13" name="Picture 12">
            <a:hlinkClick r:id="rId4" action="ppaction://hlinksldjump"/>
            <a:extLst>
              <a:ext uri="{FF2B5EF4-FFF2-40B4-BE49-F238E27FC236}">
                <a16:creationId xmlns:a16="http://schemas.microsoft.com/office/drawing/2014/main" id="{E690EC3B-891B-417A-A712-D5F0015B33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774" y="785021"/>
            <a:ext cx="425209" cy="401812"/>
          </a:xfrm>
          <a:prstGeom prst="rect">
            <a:avLst/>
          </a:prstGeom>
        </p:spPr>
      </p:pic>
      <p:pic>
        <p:nvPicPr>
          <p:cNvPr id="14" name="Picture 13">
            <a:hlinkClick r:id="rId6" action="ppaction://hlinksldjump"/>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19774" y="1799675"/>
            <a:ext cx="421401" cy="421401"/>
          </a:xfrm>
          <a:prstGeom prst="rect">
            <a:avLst/>
          </a:prstGeom>
        </p:spPr>
      </p:pic>
      <p:sp>
        <p:nvSpPr>
          <p:cNvPr id="16" name="Rectangle: Rounded Corners 15">
            <a:extLst>
              <a:ext uri="{FF2B5EF4-FFF2-40B4-BE49-F238E27FC236}">
                <a16:creationId xmlns:a16="http://schemas.microsoft.com/office/drawing/2014/main" id="{12B158BD-CEA3-4CEA-BFF4-DF90C346CCBB}"/>
              </a:ext>
            </a:extLst>
          </p:cNvPr>
          <p:cNvSpPr/>
          <p:nvPr/>
        </p:nvSpPr>
        <p:spPr>
          <a:xfrm>
            <a:off x="7881565" y="86510"/>
            <a:ext cx="4139520" cy="584909"/>
          </a:xfrm>
          <a:prstGeom prst="roundRect">
            <a:avLst/>
          </a:prstGeom>
          <a:solidFill>
            <a:schemeClr val="accent1">
              <a:lumMod val="20000"/>
              <a:lumOff val="80000"/>
            </a:schemeClr>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2800" kern="0" dirty="0" err="1">
                <a:solidFill>
                  <a:srgbClr val="002060"/>
                </a:solidFill>
                <a:latin typeface="Arial-Rounded"/>
                <a:sym typeface="Arial"/>
              </a:rPr>
              <a:t>Bài</a:t>
            </a:r>
            <a:r>
              <a:rPr lang="en-US" sz="2800" kern="0" dirty="0">
                <a:solidFill>
                  <a:srgbClr val="002060"/>
                </a:solidFill>
                <a:latin typeface="Arial-Rounded"/>
                <a:sym typeface="Arial"/>
              </a:rPr>
              <a:t> chia </a:t>
            </a:r>
            <a:r>
              <a:rPr lang="en-US" sz="2800" kern="0" dirty="0" err="1">
                <a:solidFill>
                  <a:srgbClr val="002060"/>
                </a:solidFill>
                <a:latin typeface="Arial-Rounded"/>
                <a:sym typeface="Arial"/>
              </a:rPr>
              <a:t>làm</a:t>
            </a:r>
            <a:r>
              <a:rPr lang="en-US" sz="2800" kern="0" dirty="0">
                <a:solidFill>
                  <a:srgbClr val="002060"/>
                </a:solidFill>
                <a:latin typeface="Arial-Rounded"/>
                <a:sym typeface="Arial"/>
              </a:rPr>
              <a:t> </a:t>
            </a:r>
            <a:r>
              <a:rPr lang="en-US" sz="2800" kern="0" dirty="0" err="1">
                <a:solidFill>
                  <a:srgbClr val="002060"/>
                </a:solidFill>
                <a:latin typeface="Arial-Rounded"/>
                <a:sym typeface="Arial"/>
              </a:rPr>
              <a:t>mấy</a:t>
            </a:r>
            <a:r>
              <a:rPr lang="en-US" sz="2800" kern="0" dirty="0">
                <a:solidFill>
                  <a:srgbClr val="002060"/>
                </a:solidFill>
                <a:latin typeface="Arial-Rounded"/>
                <a:sym typeface="Arial"/>
              </a:rPr>
              <a:t> </a:t>
            </a:r>
            <a:r>
              <a:rPr lang="en-US" sz="2800" kern="0" dirty="0" err="1">
                <a:solidFill>
                  <a:srgbClr val="002060"/>
                </a:solidFill>
                <a:latin typeface="Arial-Rounded"/>
                <a:sym typeface="Arial"/>
              </a:rPr>
              <a:t>đoạn</a:t>
            </a:r>
            <a:r>
              <a:rPr lang="en-US" sz="2800" kern="0" dirty="0">
                <a:solidFill>
                  <a:srgbClr val="002060"/>
                </a:solidFill>
                <a:latin typeface="Arial-Rounded"/>
                <a:sym typeface="Arial"/>
              </a:rPr>
              <a:t>?</a:t>
            </a:r>
          </a:p>
        </p:txBody>
      </p:sp>
      <p:sp>
        <p:nvSpPr>
          <p:cNvPr id="20" name="Rectangle: Rounded Corners 19">
            <a:extLst>
              <a:ext uri="{FF2B5EF4-FFF2-40B4-BE49-F238E27FC236}">
                <a16:creationId xmlns:a16="http://schemas.microsoft.com/office/drawing/2014/main" id="{B590F1E4-1E8E-4536-91F9-681DC6D9A6AB}"/>
              </a:ext>
            </a:extLst>
          </p:cNvPr>
          <p:cNvSpPr/>
          <p:nvPr/>
        </p:nvSpPr>
        <p:spPr>
          <a:xfrm>
            <a:off x="7795314" y="80704"/>
            <a:ext cx="4225771" cy="584909"/>
          </a:xfrm>
          <a:prstGeom prst="roundRect">
            <a:avLst/>
          </a:prstGeom>
          <a:solidFill>
            <a:schemeClr val="accent1">
              <a:lumMod val="20000"/>
              <a:lumOff val="80000"/>
            </a:schemeClr>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002060"/>
                </a:solidFill>
                <a:latin typeface="Arial-Rounded"/>
                <a:sym typeface="Arial"/>
              </a:rPr>
              <a:t>Đọc</a:t>
            </a:r>
            <a:r>
              <a:rPr lang="en-US" sz="3733" kern="0" dirty="0">
                <a:solidFill>
                  <a:srgbClr val="002060"/>
                </a:solidFill>
                <a:latin typeface="Arial-Rounded"/>
                <a:sym typeface="Arial"/>
              </a:rPr>
              <a:t> </a:t>
            </a:r>
            <a:r>
              <a:rPr lang="en-US" sz="3733" kern="0" dirty="0" err="1">
                <a:solidFill>
                  <a:srgbClr val="002060"/>
                </a:solidFill>
                <a:latin typeface="Arial-Rounded"/>
                <a:sym typeface="Arial"/>
              </a:rPr>
              <a:t>nối</a:t>
            </a:r>
            <a:r>
              <a:rPr lang="en-US" sz="3733" kern="0" dirty="0">
                <a:solidFill>
                  <a:srgbClr val="002060"/>
                </a:solidFill>
                <a:latin typeface="Arial-Rounded"/>
                <a:sym typeface="Arial"/>
              </a:rPr>
              <a:t> </a:t>
            </a:r>
            <a:r>
              <a:rPr lang="en-US" sz="3733" kern="0" dirty="0" err="1">
                <a:solidFill>
                  <a:srgbClr val="002060"/>
                </a:solidFill>
                <a:latin typeface="Arial-Rounded"/>
                <a:sym typeface="Arial"/>
              </a:rPr>
              <a:t>tiếp</a:t>
            </a:r>
            <a:r>
              <a:rPr lang="en-US" sz="3733" kern="0" dirty="0">
                <a:solidFill>
                  <a:srgbClr val="002060"/>
                </a:solidFill>
                <a:latin typeface="Arial-Rounded"/>
                <a:sym typeface="Arial"/>
              </a:rPr>
              <a:t> </a:t>
            </a:r>
            <a:r>
              <a:rPr lang="en-US" sz="3733" kern="0" dirty="0" err="1">
                <a:solidFill>
                  <a:srgbClr val="002060"/>
                </a:solidFill>
                <a:latin typeface="Arial-Rounded"/>
                <a:sym typeface="Arial"/>
              </a:rPr>
              <a:t>đoạn</a:t>
            </a:r>
            <a:endParaRPr lang="en-US" sz="3733" kern="0" dirty="0">
              <a:solidFill>
                <a:srgbClr val="002060"/>
              </a:solidFill>
              <a:latin typeface="Arial-Rounded"/>
              <a:sym typeface="Arial"/>
            </a:endParaRPr>
          </a:p>
        </p:txBody>
      </p:sp>
      <p:pic>
        <p:nvPicPr>
          <p:cNvPr id="15" name="Picture 14">
            <a:hlinkClick r:id="rId9" action="ppaction://hlinksldjump"/>
            <a:extLst>
              <a:ext uri="{FF2B5EF4-FFF2-40B4-BE49-F238E27FC236}">
                <a16:creationId xmlns:a16="http://schemas.microsoft.com/office/drawing/2014/main" id="{4A4E56CF-13A6-4CFC-BDFF-C89478191F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4259" y="5289727"/>
            <a:ext cx="413065" cy="413065"/>
          </a:xfrm>
          <a:prstGeom prst="rect">
            <a:avLst/>
          </a:prstGeom>
        </p:spPr>
      </p:pic>
    </p:spTree>
    <p:custDataLst>
      <p:tags r:id="rId1"/>
    </p:custDataLst>
    <p:extLst>
      <p:ext uri="{BB962C8B-B14F-4D97-AF65-F5344CB8AC3E}">
        <p14:creationId xmlns:p14="http://schemas.microsoft.com/office/powerpoint/2010/main" val="504010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animBg="1"/>
      <p:bldP spid="16" grpId="1"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1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1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TotalTime>
  <Words>1686</Words>
  <Application>Microsoft Office PowerPoint</Application>
  <PresentationFormat>Widescreen</PresentationFormat>
  <Paragraphs>102</Paragraphs>
  <Slides>23</Slides>
  <Notes>9</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等线</vt:lpstr>
      <vt:lpstr>Arial</vt:lpstr>
      <vt:lpstr>Arial-Rounded</vt:lpstr>
      <vt:lpstr>Calibri</vt:lpstr>
      <vt:lpstr>Calibri Light</vt:lpstr>
      <vt:lpstr>HP001 4 hàng</vt:lpstr>
      <vt:lpstr>1_Office Theme</vt:lpstr>
      <vt:lpstr>3_Office 主题​​</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Ms Quyen</cp:lastModifiedBy>
  <cp:revision>14</cp:revision>
  <dcterms:created xsi:type="dcterms:W3CDTF">2021-07-31T14:28:31Z</dcterms:created>
  <dcterms:modified xsi:type="dcterms:W3CDTF">2022-01-28T04:11:21Z</dcterms:modified>
</cp:coreProperties>
</file>