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389" r:id="rId5"/>
    <p:sldId id="326" r:id="rId6"/>
    <p:sldId id="365" r:id="rId7"/>
    <p:sldId id="327" r:id="rId8"/>
    <p:sldId id="295" r:id="rId9"/>
    <p:sldId id="367" r:id="rId10"/>
    <p:sldId id="368" r:id="rId11"/>
    <p:sldId id="331" r:id="rId12"/>
    <p:sldId id="369" r:id="rId13"/>
    <p:sldId id="333" r:id="rId14"/>
    <p:sldId id="373" r:id="rId15"/>
    <p:sldId id="386" r:id="rId16"/>
    <p:sldId id="387" r:id="rId17"/>
    <p:sldId id="309" r:id="rId18"/>
    <p:sldId id="305" r:id="rId19"/>
    <p:sldId id="276" r:id="rId20"/>
    <p:sldId id="362" r:id="rId21"/>
    <p:sldId id="381" r:id="rId22"/>
    <p:sldId id="388" r:id="rId23"/>
  </p:sldIdLst>
  <p:sldSz cx="9144000" cy="5143500" type="screen16x9"/>
  <p:notesSz cx="6858000" cy="9144000"/>
  <p:embeddedFontLst>
    <p:embeddedFont>
      <p:font typeface="DFPOP1-W9" panose="020B0604020202020204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5FB"/>
    <a:srgbClr val="C34CE4"/>
    <a:srgbClr val="679C31"/>
    <a:srgbClr val="4CA420"/>
    <a:srgbClr val="F14420"/>
    <a:srgbClr val="C4D836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5" autoAdjust="0"/>
    <p:restoredTop sz="83805" autoAdjust="0"/>
  </p:normalViewPr>
  <p:slideViewPr>
    <p:cSldViewPr snapToGrid="0">
      <p:cViewPr varScale="1">
        <p:scale>
          <a:sx n="71" d="100"/>
          <a:sy n="71" d="100"/>
        </p:scale>
        <p:origin x="6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8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79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28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2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12" Type="http://schemas.openxmlformats.org/officeDocument/2006/relationships/image" Target="../media/image3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646" y="244130"/>
            <a:ext cx="511969" cy="511969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099524" y="216475"/>
            <a:ext cx="309563" cy="151210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2917515" y="563434"/>
            <a:ext cx="610791" cy="251222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7122599" y="630674"/>
            <a:ext cx="404813" cy="19883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5194977" y="132236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6005793" y="914042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2847675" y="147439"/>
            <a:ext cx="360760" cy="16430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7856025" y="1042630"/>
            <a:ext cx="370285" cy="173831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5029726" y="3911137"/>
            <a:ext cx="684829" cy="1048223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6960225" y="3992992"/>
            <a:ext cx="1445209" cy="1018274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37750" y="2985400"/>
            <a:ext cx="2311603" cy="1979145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37750" y="4632572"/>
            <a:ext cx="0" cy="67386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37750" y="2987900"/>
            <a:ext cx="1119854" cy="1976649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1502455" y="3417174"/>
            <a:ext cx="1808339" cy="154737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1502456" y="4632572"/>
            <a:ext cx="3656" cy="73625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1502455" y="3419667"/>
            <a:ext cx="876143" cy="154488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8063166" y="4059634"/>
            <a:ext cx="1043085" cy="893486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8063166" y="4059634"/>
            <a:ext cx="506920" cy="893486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2912326" y="4281917"/>
            <a:ext cx="748194" cy="370622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2981783" y="4514023"/>
            <a:ext cx="104796" cy="84857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3162130" y="4801700"/>
            <a:ext cx="92610" cy="104822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3179190" y="4680655"/>
            <a:ext cx="118201" cy="93592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3340040" y="4781733"/>
            <a:ext cx="88955" cy="101079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3469206" y="4805444"/>
            <a:ext cx="118201" cy="91096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2912326" y="4446638"/>
            <a:ext cx="207155" cy="168465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2912326" y="4285660"/>
            <a:ext cx="352163" cy="366878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2981783" y="4514023"/>
            <a:ext cx="104796" cy="84857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3162130" y="4805444"/>
            <a:ext cx="92610" cy="91096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3179190" y="4680655"/>
            <a:ext cx="85299" cy="93592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132449" y="4271933"/>
            <a:ext cx="121856" cy="549069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1927732" y="4038579"/>
            <a:ext cx="408217" cy="44175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1997189" y="4150889"/>
            <a:ext cx="246149" cy="232106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200690" y="4440397"/>
            <a:ext cx="181565" cy="148499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1575568" y="4339319"/>
            <a:ext cx="121856" cy="549069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492707" y="4105964"/>
            <a:ext cx="408217" cy="44175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1585318" y="4218275"/>
            <a:ext cx="247367" cy="232106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446403" y="4507783"/>
            <a:ext cx="181565" cy="148499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038" y="3847068"/>
            <a:ext cx="197406" cy="633926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038" y="3753477"/>
            <a:ext cx="197406" cy="107318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3633712" y="3878265"/>
            <a:ext cx="965097" cy="1061951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3574003" y="3807136"/>
            <a:ext cx="1080860" cy="640166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3751912" y="4454788"/>
            <a:ext cx="118201" cy="275783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3719011" y="4421095"/>
            <a:ext cx="184003" cy="343169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4374595" y="4454788"/>
            <a:ext cx="121856" cy="275783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4341693" y="4421095"/>
            <a:ext cx="184003" cy="343169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530" y="4157791"/>
            <a:ext cx="253460" cy="2595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3956629" y="4127842"/>
            <a:ext cx="319262" cy="323203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968" y="4605783"/>
            <a:ext cx="247367" cy="334433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4720665" y="4124285"/>
            <a:ext cx="381409" cy="650148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4871767" y="4403811"/>
            <a:ext cx="82862" cy="529103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307052" y="3775526"/>
            <a:ext cx="382627" cy="1030506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505676" y="3772780"/>
            <a:ext cx="684829" cy="70131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705519" y="4127179"/>
            <a:ext cx="297328" cy="693824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5628939" y="4447727"/>
            <a:ext cx="1498825" cy="481684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058291" y="2563794"/>
            <a:ext cx="1044303" cy="576523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5032616" y="3657815"/>
            <a:ext cx="270520" cy="144755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5007025" y="3766382"/>
            <a:ext cx="292454" cy="158482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5086232" y="3677782"/>
            <a:ext cx="296110" cy="165969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5082577" y="3790091"/>
            <a:ext cx="259553" cy="150995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5142286" y="4002895"/>
            <a:ext cx="108452" cy="184687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5154472" y="4036588"/>
            <a:ext cx="88955" cy="49916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5148378" y="4120196"/>
            <a:ext cx="85299" cy="47420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3327854" y="3513883"/>
            <a:ext cx="170598" cy="285766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3241337" y="3585012"/>
            <a:ext cx="224215" cy="228363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3372941" y="3607474"/>
            <a:ext cx="210811" cy="239594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3327854" y="3621200"/>
            <a:ext cx="170598" cy="293253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3327853" y="3648655"/>
            <a:ext cx="180347" cy="138515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3409497" y="3658638"/>
            <a:ext cx="73114" cy="91096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3343695" y="3698570"/>
            <a:ext cx="65802" cy="81113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056" y="2667920"/>
            <a:ext cx="1634066" cy="2319866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210" y="2966592"/>
            <a:ext cx="989166" cy="2042644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2604723" y="195037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001824" y="1714825"/>
            <a:ext cx="641714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54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77"/>
    </mc:Choice>
    <mc:Fallback xmlns="">
      <p:transition advTm="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" y="0"/>
            <a:ext cx="4598127" cy="253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88" y="30480"/>
            <a:ext cx="4319451" cy="2534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24" y="2629846"/>
            <a:ext cx="5503817" cy="24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41"/>
    </mc:Choice>
    <mc:Fallback xmlns="">
      <p:transition advTm="1344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33805" y="-1882804"/>
            <a:ext cx="5143499" cy="8909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59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91"/>
    </mc:Choice>
    <mc:Fallback xmlns="">
      <p:transition advTm="48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1"/>
            <a:ext cx="9144000" cy="5101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79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271"/>
    </mc:Choice>
    <mc:Fallback xmlns="">
      <p:transition advTm="72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59"/>
    </mc:Choice>
    <mc:Fallback xmlns="">
      <p:transition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1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1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1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898"/>
    </mc:Choice>
    <mc:Fallback xmlns="">
      <p:transition advTm="5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3" y="4376"/>
            <a:ext cx="7212806" cy="51391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085643" y="-27623"/>
            <a:ext cx="904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HP001 4 hàng" panose="020B0603050302020204" pitchFamily="34" charset="0"/>
              </a:rPr>
              <a:t>en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2F450-DBBD-4A30-9A54-A213CE5B2609}"/>
              </a:ext>
            </a:extLst>
          </p:cNvPr>
          <p:cNvSpPr txBox="1"/>
          <p:nvPr/>
        </p:nvSpPr>
        <p:spPr>
          <a:xfrm>
            <a:off x="1197476" y="909177"/>
            <a:ext cx="10355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HP001 4 hàng" panose="020B0603050302020204" pitchFamily="34" charset="0"/>
              </a:rPr>
              <a:t>ên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CB028-D410-4FD4-9521-AFBC6868A2A1}"/>
              </a:ext>
            </a:extLst>
          </p:cNvPr>
          <p:cNvSpPr txBox="1"/>
          <p:nvPr/>
        </p:nvSpPr>
        <p:spPr>
          <a:xfrm>
            <a:off x="1186992" y="1841525"/>
            <a:ext cx="1045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HP001 4 hàng"/>
              </a:rPr>
              <a:t>i</a:t>
            </a:r>
            <a:r>
              <a:rPr lang="en-US" sz="4500" b="1" dirty="0">
                <a:latin typeface="HP001 4 hàng"/>
              </a:rPr>
              <a:t>n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17431-5832-4612-B122-DB9211E1A6EF}"/>
              </a:ext>
            </a:extLst>
          </p:cNvPr>
          <p:cNvSpPr txBox="1"/>
          <p:nvPr/>
        </p:nvSpPr>
        <p:spPr>
          <a:xfrm>
            <a:off x="1186287" y="2772689"/>
            <a:ext cx="9520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HP001 4 hàng" panose="020B0603050302020204" pitchFamily="34" charset="0"/>
              </a:rPr>
              <a:t>un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292915" y="3689673"/>
            <a:ext cx="1303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HP001 4 hàng" panose="020B0603050302020204" pitchFamily="34" charset="0"/>
              </a:rPr>
              <a:t>âm</a:t>
            </a:r>
            <a:endParaRPr 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54" y="4634107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HP001 4 hàng"/>
              </a:rPr>
              <a:t>ăm</a:t>
            </a:r>
            <a:endParaRPr lang="en-US" sz="4500" b="1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179" y="4639792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b="1" dirty="0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12"/>
    </mc:Choice>
    <mc:Fallback xmlns="">
      <p:transition advTm="6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13" y="4376"/>
            <a:ext cx="7212806" cy="51391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085643" y="0"/>
            <a:ext cx="2138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latin typeface="HP001 4 hàng" panose="020B0603050302020204" pitchFamily="34" charset="0"/>
              </a:rPr>
              <a:t>nĺn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085643" y="2298390"/>
            <a:ext cx="1303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HP001 4 hàng" panose="020B0603050302020204" pitchFamily="34" charset="0"/>
              </a:rPr>
              <a:t>tăm</a:t>
            </a:r>
            <a:endParaRPr 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064" y="2298390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HP001 4 hàng"/>
              </a:rPr>
              <a:t>tr</a:t>
            </a:r>
            <a:r>
              <a:rPr lang="el-GR" sz="4500" b="1" dirty="0">
                <a:latin typeface="HP001 4 hàng" panose="020B0603050302020204" pitchFamily="34" charset="0"/>
              </a:rPr>
              <a:t>ϊ</a:t>
            </a:r>
            <a:endParaRPr lang="en-US" sz="4500" b="1" dirty="0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179" y="4639792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b="1" dirty="0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51"/>
    </mc:Choice>
    <mc:Fallback xmlns="">
      <p:transition advTm="4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5820" y="5716"/>
            <a:ext cx="9507296" cy="5144075"/>
            <a:chOff x="4032855" y="449581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2855" y="449581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983" y="1744604"/>
              <a:ext cx="4663762" cy="1320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Viết đúng mẫu chữ, viết liền mạch, đúng khoảng cách chữ.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vi-VN" sz="2000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en-US" sz="2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97">
        <p:split orient="vert"/>
      </p:transition>
    </mc:Choice>
    <mc:Fallback xmlns="">
      <p:transition spd="slow" advTm="109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1794612" y="1075011"/>
            <a:ext cx="5282831" cy="2174914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9" y="421548"/>
            <a:ext cx="511969" cy="511969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105197" y="393893"/>
            <a:ext cx="309563" cy="151210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2923188" y="740851"/>
            <a:ext cx="610791" cy="251222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7128272" y="808092"/>
            <a:ext cx="404813" cy="19883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5200650" y="309653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6011466" y="1091460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2853348" y="324856"/>
            <a:ext cx="360760" cy="16430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7861698" y="1220048"/>
            <a:ext cx="370285" cy="173831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5035399" y="4088554"/>
            <a:ext cx="684829" cy="1048223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6965898" y="4170409"/>
            <a:ext cx="1445209" cy="1018274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43423" y="3162818"/>
            <a:ext cx="2311603" cy="1979145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43423" y="4809989"/>
            <a:ext cx="0" cy="67386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43423" y="3165317"/>
            <a:ext cx="1119854" cy="1976649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1508128" y="3594591"/>
            <a:ext cx="1808339" cy="1547377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1508129" y="4809990"/>
            <a:ext cx="3656" cy="73625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1508128" y="3597085"/>
            <a:ext cx="876143" cy="154488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8068839" y="4237051"/>
            <a:ext cx="1043085" cy="893486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8068839" y="4237051"/>
            <a:ext cx="506920" cy="893486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2917999" y="4459335"/>
            <a:ext cx="748194" cy="370622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2987456" y="4691441"/>
            <a:ext cx="104796" cy="84857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3167803" y="4979118"/>
            <a:ext cx="92610" cy="104822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3184863" y="4858073"/>
            <a:ext cx="118201" cy="93592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3345713" y="4959151"/>
            <a:ext cx="88955" cy="101079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3474879" y="4982862"/>
            <a:ext cx="118201" cy="91096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2917999" y="4624055"/>
            <a:ext cx="207155" cy="168465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2917999" y="4463078"/>
            <a:ext cx="352163" cy="366878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2987456" y="4691441"/>
            <a:ext cx="104796" cy="84857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3167803" y="4982862"/>
            <a:ext cx="92610" cy="91096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3184863" y="4858073"/>
            <a:ext cx="85299" cy="93592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138122" y="4449351"/>
            <a:ext cx="121856" cy="549069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1933405" y="4215997"/>
            <a:ext cx="408217" cy="44175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002862" y="4328307"/>
            <a:ext cx="246149" cy="232106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206363" y="4617815"/>
            <a:ext cx="181565" cy="148499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1581241" y="4516737"/>
            <a:ext cx="121856" cy="549069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498380" y="4283382"/>
            <a:ext cx="408217" cy="44175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1590991" y="4395693"/>
            <a:ext cx="247367" cy="232106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452076" y="4685201"/>
            <a:ext cx="181565" cy="148499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711" y="4024486"/>
            <a:ext cx="197406" cy="633926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711" y="3930895"/>
            <a:ext cx="197406" cy="107318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3639385" y="4055683"/>
            <a:ext cx="965097" cy="1061951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3579676" y="3984553"/>
            <a:ext cx="1080860" cy="640166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3757585" y="4632206"/>
            <a:ext cx="118201" cy="275783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3724684" y="4598512"/>
            <a:ext cx="184003" cy="343169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4380268" y="4632206"/>
            <a:ext cx="121856" cy="275783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4347366" y="4598512"/>
            <a:ext cx="184003" cy="343169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203" y="4335209"/>
            <a:ext cx="253460" cy="2595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3962302" y="4305260"/>
            <a:ext cx="319262" cy="323203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641" y="4783201"/>
            <a:ext cx="247367" cy="334433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4726338" y="4301702"/>
            <a:ext cx="381409" cy="650148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4877440" y="4581229"/>
            <a:ext cx="82862" cy="529103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312725" y="3952942"/>
            <a:ext cx="382627" cy="1030505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511349" y="3950197"/>
            <a:ext cx="684829" cy="70131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711192" y="4304596"/>
            <a:ext cx="297328" cy="693824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5634612" y="4625145"/>
            <a:ext cx="1498825" cy="481684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063964" y="2741212"/>
            <a:ext cx="1044303" cy="576523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5038289" y="3835233"/>
            <a:ext cx="270520" cy="144755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5012698" y="3943800"/>
            <a:ext cx="292454" cy="158482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5091905" y="3855200"/>
            <a:ext cx="296110" cy="165969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5088250" y="3967509"/>
            <a:ext cx="259553" cy="150995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5147959" y="4180313"/>
            <a:ext cx="108452" cy="184687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5160145" y="4214005"/>
            <a:ext cx="88955" cy="49916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5154051" y="4297614"/>
            <a:ext cx="85299" cy="47420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3333527" y="3691301"/>
            <a:ext cx="170598" cy="285766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3247010" y="3762430"/>
            <a:ext cx="224215" cy="228363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3378614" y="3784892"/>
            <a:ext cx="210811" cy="239594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3333527" y="3798618"/>
            <a:ext cx="170598" cy="293253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3333526" y="3826072"/>
            <a:ext cx="180347" cy="138515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3415170" y="3836055"/>
            <a:ext cx="73114" cy="91096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3349368" y="3875988"/>
            <a:ext cx="65802" cy="81113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2341622" y="1374574"/>
            <a:ext cx="4300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22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5400" spc="2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1860012" y="1067525"/>
            <a:ext cx="5282831" cy="2174914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729" y="2845338"/>
            <a:ext cx="1634066" cy="2319866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3" y="3144010"/>
            <a:ext cx="989166" cy="20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752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5820" y="5716"/>
            <a:ext cx="9507296" cy="5144075"/>
            <a:chOff x="4032855" y="449581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2855" y="449581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789" y="1744604"/>
              <a:ext cx="4428993" cy="1696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luyện đọc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ên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in, un, am,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ăm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99">
        <p:split orient="vert"/>
      </p:transition>
    </mc:Choice>
    <mc:Fallback xmlns="">
      <p:transition spd="slow" advTm="151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1822793" y="204226"/>
            <a:ext cx="5788161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092">
              <a:defRPr/>
            </a:pP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MỤC TIÊU</a:t>
            </a:r>
            <a:r>
              <a:rPr lang="en-US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BÀI HỌC</a:t>
            </a: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endParaRPr lang="zh-CN" altLang="en-US" sz="3990" b="1" spc="50" dirty="0">
              <a:ln w="0"/>
              <a:solidFill>
                <a:srgbClr val="C1DACD">
                  <a:lumMod val="2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301500" y="1536732"/>
            <a:ext cx="7684961" cy="919401"/>
          </a:xfrm>
          <a:prstGeom prst="roundRect">
            <a:avLst/>
          </a:prstGeom>
          <a:solidFill>
            <a:schemeClr val="tx2"/>
          </a:solidFill>
          <a:ln>
            <a:solidFill>
              <a:srgbClr val="E476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2092"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Ôn luyện, đọc đúng các vần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: </a:t>
            </a: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en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</a:t>
            </a: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ên, in, un, am, ăm, âm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 .</a:t>
            </a:r>
          </a:p>
        </p:txBody>
      </p:sp>
      <p:sp>
        <p:nvSpPr>
          <p:cNvPr id="11" name="等腰三角形 16"/>
          <p:cNvSpPr/>
          <p:nvPr/>
        </p:nvSpPr>
        <p:spPr>
          <a:xfrm rot="5400000">
            <a:off x="991371" y="1879574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E4764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  <p:grpSp>
        <p:nvGrpSpPr>
          <p:cNvPr id="14" name="组合 27"/>
          <p:cNvGrpSpPr/>
          <p:nvPr/>
        </p:nvGrpSpPr>
        <p:grpSpPr>
          <a:xfrm>
            <a:off x="170731" y="1597488"/>
            <a:ext cx="776081" cy="797887"/>
            <a:chOff x="1822662" y="2129767"/>
            <a:chExt cx="1548976" cy="1548976"/>
          </a:xfrm>
        </p:grpSpPr>
        <p:sp>
          <p:nvSpPr>
            <p:cNvPr id="15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6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22" name="组合 29"/>
          <p:cNvGrpSpPr/>
          <p:nvPr/>
        </p:nvGrpSpPr>
        <p:grpSpPr>
          <a:xfrm>
            <a:off x="170732" y="3111863"/>
            <a:ext cx="776081" cy="780953"/>
            <a:chOff x="6487796" y="2129767"/>
            <a:chExt cx="1548976" cy="1548976"/>
          </a:xfrm>
          <a:solidFill>
            <a:schemeClr val="accent2">
              <a:lumMod val="25000"/>
            </a:schemeClr>
          </a:solidFill>
        </p:grpSpPr>
        <p:sp>
          <p:nvSpPr>
            <p:cNvPr id="23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r>
                <a:rPr lang="en-US" altLang="zh-CN" sz="538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宋体" panose="02010600030101010101" pitchFamily="2" charset="-122"/>
                  <a:sym typeface="Arial"/>
                </a:rPr>
                <a:t>3</a:t>
              </a: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24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790478" y="-207915"/>
            <a:ext cx="7937657" cy="1564463"/>
            <a:chOff x="2712689" y="826099"/>
            <a:chExt cx="6596134" cy="1086593"/>
          </a:xfrm>
        </p:grpSpPr>
        <p:pic>
          <p:nvPicPr>
            <p:cNvPr id="32" name="图片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35927">
              <a:off x="8784324" y="826099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任意多边形: 形状 29"/>
            <p:cNvSpPr/>
            <p:nvPr/>
          </p:nvSpPr>
          <p:spPr>
            <a:xfrm>
              <a:off x="2712689" y="1131494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1397" kern="0" dirty="0">
                <a:solidFill>
                  <a:srgbClr val="FCE0D6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sp>
        <p:nvSpPr>
          <p:cNvPr id="34" name="矩形: 圆角 2"/>
          <p:cNvSpPr/>
          <p:nvPr/>
        </p:nvSpPr>
        <p:spPr>
          <a:xfrm flipH="1">
            <a:off x="1697089" y="223469"/>
            <a:ext cx="5833061" cy="651645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w="28575" cap="rnd" cmpd="sng">
            <a:solidFill>
              <a:schemeClr val="tx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b="1" kern="0" spc="50" dirty="0">
              <a:ln w="0"/>
              <a:solidFill>
                <a:srgbClr val="25303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6768" y="2418243"/>
            <a:ext cx="29046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092">
              <a:buClr>
                <a:srgbClr val="000000"/>
              </a:buClr>
              <a:defRPr/>
            </a:pPr>
            <a:r>
              <a:rPr lang="en-US" altLang="zh-CN" sz="139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cs typeface="Arial"/>
                <a:sym typeface="Arial"/>
              </a:rPr>
              <a:t>2</a:t>
            </a:r>
            <a:endParaRPr lang="zh-CN" altLang="en-US" sz="1397" b="1" kern="0" dirty="0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301500" y="3042638"/>
            <a:ext cx="7578959" cy="919401"/>
          </a:xfrm>
          <a:prstGeom prst="roundRect">
            <a:avLst/>
          </a:prstGeom>
          <a:solidFill>
            <a:schemeClr val="tx2"/>
          </a:solidFill>
          <a:ln>
            <a:solidFill>
              <a:srgbClr val="5567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2092"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Biết viết đúng quy trình các vần en, ên, in, un, am, ăm, âm và từ ứng dụng.</a:t>
            </a:r>
            <a:endParaRPr lang="en-US" sz="2400" b="1" kern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9" name="等腰三角形 18"/>
          <p:cNvSpPr/>
          <p:nvPr/>
        </p:nvSpPr>
        <p:spPr>
          <a:xfrm rot="5400000">
            <a:off x="994374" y="3385482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264033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29262"/>
      </p:ext>
    </p:extLst>
  </p:cSld>
  <p:clrMapOvr>
    <a:masterClrMapping/>
  </p:clrMapOvr>
  <p:transition spd="med" advTm="2456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34" grpId="0" animBg="1"/>
      <p:bldP spid="35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51"/>
    </mc:Choice>
    <mc:Fallback xmlns="">
      <p:transition advTm="6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182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en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94462" y="1218201"/>
            <a:ext cx="177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ên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821526" y="1212753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>
            <a:off x="6844967" y="1212753"/>
            <a:ext cx="19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12753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en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94462" y="1212753"/>
            <a:ext cx="177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ên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821526" y="1212753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>
            <a:off x="6844967" y="1212753"/>
            <a:ext cx="19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07305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UTM Avo" pitchFamily="18" charset="0"/>
              </a:rPr>
              <a:t>e</a:t>
            </a:r>
            <a:r>
              <a:rPr lang="en-US" sz="9600" b="1" u="sng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94462" y="1215477"/>
            <a:ext cx="177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ê</a:t>
            </a:r>
            <a:r>
              <a:rPr lang="en-US" sz="9600" b="1" u="sng" dirty="0" err="1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821526" y="1195976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i</a:t>
            </a:r>
            <a:r>
              <a:rPr lang="en-US" sz="9600" b="1" u="sng" dirty="0">
                <a:solidFill>
                  <a:srgbClr val="FF0000"/>
                </a:solidFill>
                <a:latin typeface="UTM Avo" pitchFamily="18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>
            <a:off x="6844967" y="1207305"/>
            <a:ext cx="19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u</a:t>
            </a:r>
            <a:r>
              <a:rPr lang="en-US" sz="9600" b="1" u="sng" dirty="0">
                <a:solidFill>
                  <a:srgbClr val="FF0000"/>
                </a:solidFill>
                <a:latin typeface="UTM Avo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60332" y="1195976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e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87396" y="1215477"/>
            <a:ext cx="177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ê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811717" y="1195976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i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>
            <a:off x="6844967" y="1195976"/>
            <a:ext cx="19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u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2427"/>
    </mc:Choice>
    <mc:Fallback xmlns="">
      <p:transition advTm="72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19" grpId="0"/>
      <p:bldP spid="20" grpId="0"/>
      <p:bldP spid="21" grpId="0"/>
      <p:bldP spid="21" grpId="1" build="allAtOnce"/>
      <p:bldP spid="22" grpId="0"/>
      <p:bldP spid="22" grpId="1" build="allAtOnce"/>
      <p:bldP spid="23" grpId="0"/>
      <p:bldP spid="2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182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768122" y="1152816"/>
            <a:ext cx="211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ăm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6365808" y="1064040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âm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182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757007" y="1152816"/>
            <a:ext cx="1984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ăm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6397551" y="1064040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âm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42151" y="12182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</a:t>
            </a:r>
            <a:r>
              <a:rPr lang="en-US" sz="9600" b="1" u="sng" dirty="0">
                <a:solidFill>
                  <a:srgbClr val="FF0000"/>
                </a:solidFill>
                <a:latin typeface="UTM Avo" pitchFamily="18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768122" y="1152816"/>
            <a:ext cx="208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ă</a:t>
            </a:r>
            <a:r>
              <a:rPr lang="vi-VN" sz="9600" b="1" u="sng" dirty="0">
                <a:solidFill>
                  <a:srgbClr val="FF0000"/>
                </a:solidFill>
                <a:latin typeface="UTM Avo" pitchFamily="18" charset="0"/>
              </a:rPr>
              <a:t>m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6383004" y="1064040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â</a:t>
            </a:r>
            <a:r>
              <a:rPr lang="vi-VN" sz="9600" b="1" u="sng" dirty="0">
                <a:solidFill>
                  <a:srgbClr val="FF0000"/>
                </a:solidFill>
                <a:latin typeface="UTM Avo" pitchFamily="18" charset="0"/>
              </a:rPr>
              <a:t>m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49425" y="1227545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768122" y="1152816"/>
            <a:ext cx="208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ă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6390277" y="1064040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itchFamily="18" charset="0"/>
              </a:rPr>
              <a:t>â</a:t>
            </a:r>
            <a:endParaRPr lang="en-US" sz="9600" b="1" u="sng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4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9330"/>
    </mc:Choice>
    <mc:Fallback xmlns="">
      <p:transition advTm="5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  <p:bldP spid="10" grpId="0"/>
      <p:bldP spid="10" grpId="1"/>
      <p:bldP spid="11" grpId="0"/>
      <p:bldP spid="11" grpId="1"/>
      <p:bldP spid="17" grpId="0"/>
      <p:bldP spid="18" grpId="0"/>
      <p:bldP spid="19" grpId="0"/>
      <p:bldP spid="12" grpId="0"/>
      <p:bldP spid="12" grpId="1" build="allAtOnce"/>
      <p:bldP spid="15" grpId="0"/>
      <p:bldP spid="15" grpId="1" build="allAtOnce"/>
      <p:bldP spid="16" grpId="0"/>
      <p:bldP spid="16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78" y="204185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369" y="204185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725" y="204185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2082" y="204185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053" y="2075788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vi-VN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9080" y="2075788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6007" y="2075788"/>
            <a:ext cx="189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5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956"/>
    </mc:Choice>
    <mc:Fallback xmlns="">
      <p:transition advTm="2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4903077" y="152827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30C28-8849-418D-95D2-ADB3666F1EFA}"/>
              </a:ext>
            </a:extLst>
          </p:cNvPr>
          <p:cNvSpPr txBox="1"/>
          <p:nvPr/>
        </p:nvSpPr>
        <p:spPr>
          <a:xfrm>
            <a:off x="4903077" y="1093503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tăm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tre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5575F-804B-4991-B4FF-0974BC662D04}"/>
              </a:ext>
            </a:extLst>
          </p:cNvPr>
          <p:cNvSpPr txBox="1"/>
          <p:nvPr/>
        </p:nvSpPr>
        <p:spPr>
          <a:xfrm>
            <a:off x="4961144" y="2018672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củ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sâm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E66F5-DD57-40A7-BCF5-2C82972EB6F9}"/>
              </a:ext>
            </a:extLst>
          </p:cNvPr>
          <p:cNvSpPr txBox="1"/>
          <p:nvPr/>
        </p:nvSpPr>
        <p:spPr>
          <a:xfrm>
            <a:off x="578331" y="152827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ngọn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nến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DC3A7-2B93-48FB-B227-2CAB9D124860}"/>
              </a:ext>
            </a:extLst>
          </p:cNvPr>
          <p:cNvSpPr txBox="1"/>
          <p:nvPr/>
        </p:nvSpPr>
        <p:spPr>
          <a:xfrm>
            <a:off x="662154" y="1093502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pin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50CD2-47D2-4820-9895-155A203455A0}"/>
              </a:ext>
            </a:extLst>
          </p:cNvPr>
          <p:cNvSpPr txBox="1"/>
          <p:nvPr/>
        </p:nvSpPr>
        <p:spPr>
          <a:xfrm>
            <a:off x="604087" y="2018671"/>
            <a:ext cx="418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cún</a:t>
            </a:r>
            <a:r>
              <a:rPr lang="en-US" sz="6000" b="1" dirty="0">
                <a:solidFill>
                  <a:srgbClr val="FF0000"/>
                </a:solidFill>
                <a:latin typeface="UTM Avo" pitchFamily="18" charset="0"/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3204"/>
    </mc:Choice>
    <mc:Fallback xmlns="">
      <p:transition advTm="53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59" y="133152"/>
            <a:ext cx="76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114" y="133153"/>
            <a:ext cx="103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493" y="133153"/>
            <a:ext cx="81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6664" y="133153"/>
            <a:ext cx="9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7376" y="133154"/>
            <a:ext cx="108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556" y="133155"/>
            <a:ext cx="93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7690" y="133155"/>
            <a:ext cx="124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E66F5-DD57-40A7-BCF5-2C82972EB6F9}"/>
              </a:ext>
            </a:extLst>
          </p:cNvPr>
          <p:cNvSpPr txBox="1"/>
          <p:nvPr/>
        </p:nvSpPr>
        <p:spPr>
          <a:xfrm>
            <a:off x="432403" y="902593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ngọn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nến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DC3A7-2B93-48FB-B227-2CAB9D124860}"/>
              </a:ext>
            </a:extLst>
          </p:cNvPr>
          <p:cNvSpPr txBox="1"/>
          <p:nvPr/>
        </p:nvSpPr>
        <p:spPr>
          <a:xfrm>
            <a:off x="516226" y="1843268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đèn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pin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50CD2-47D2-4820-9895-155A203455A0}"/>
              </a:ext>
            </a:extLst>
          </p:cNvPr>
          <p:cNvSpPr txBox="1"/>
          <p:nvPr/>
        </p:nvSpPr>
        <p:spPr>
          <a:xfrm>
            <a:off x="458159" y="2768437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cún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4872543" y="902592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cam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30C28-8849-418D-95D2-ADB3666F1EFA}"/>
              </a:ext>
            </a:extLst>
          </p:cNvPr>
          <p:cNvSpPr txBox="1"/>
          <p:nvPr/>
        </p:nvSpPr>
        <p:spPr>
          <a:xfrm>
            <a:off x="4961144" y="1752774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tăm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tre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5575F-804B-4991-B4FF-0974BC662D04}"/>
              </a:ext>
            </a:extLst>
          </p:cNvPr>
          <p:cNvSpPr txBox="1"/>
          <p:nvPr/>
        </p:nvSpPr>
        <p:spPr>
          <a:xfrm>
            <a:off x="4961144" y="2677943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củ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sâm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7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210"/>
    </mc:Choice>
    <mc:Fallback xmlns="">
      <p:transition advTm="34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1.4|1.8|4.3|0.4|1.2|0.4|1.2|0.4|1.3|0.3|14.1|13.1|0.8|3.3|0.8|4.7|0.5|4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1.3|1.1|1.2|1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2.2|2.1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0.9|1.2|1.3|1.2|1.3|1.1|1.1|1.4|1.8|1.6|2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954521b-b4ab-4ce3-8aa8-8bfa99a4c36e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193</Words>
  <Application>Microsoft Office PowerPoint</Application>
  <PresentationFormat>On-screen Show (16:9)</PresentationFormat>
  <Paragraphs>87</Paragraphs>
  <Slides>19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HP001 4 hàng</vt:lpstr>
      <vt:lpstr>Cambria</vt:lpstr>
      <vt:lpstr>Calibri</vt:lpstr>
      <vt:lpstr>Times New Roman</vt:lpstr>
      <vt:lpstr>UTM Avo</vt:lpstr>
      <vt:lpstr>Arial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Ms Quyen</cp:lastModifiedBy>
  <cp:revision>245</cp:revision>
  <dcterms:created xsi:type="dcterms:W3CDTF">2020-08-13T09:19:08Z</dcterms:created>
  <dcterms:modified xsi:type="dcterms:W3CDTF">2022-10-30T12:54:34Z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