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315" r:id="rId3"/>
    <p:sldId id="322" r:id="rId4"/>
    <p:sldId id="316" r:id="rId5"/>
    <p:sldId id="318" r:id="rId6"/>
    <p:sldId id="319" r:id="rId7"/>
    <p:sldId id="320" r:id="rId8"/>
    <p:sldId id="321" r:id="rId9"/>
    <p:sldId id="325" r:id="rId10"/>
    <p:sldId id="327" r:id="rId11"/>
    <p:sldId id="329" r:id="rId12"/>
    <p:sldId id="332" r:id="rId13"/>
    <p:sldId id="334" r:id="rId14"/>
    <p:sldId id="336" r:id="rId15"/>
    <p:sldId id="338" r:id="rId16"/>
    <p:sldId id="326" r:id="rId17"/>
    <p:sldId id="331" r:id="rId18"/>
    <p:sldId id="339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CF763"/>
    <a:srgbClr val="EFF87C"/>
    <a:srgbClr val="EABBEF"/>
    <a:srgbClr val="9A57CD"/>
    <a:srgbClr val="F8F856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 varScale="1">
        <p:scale>
          <a:sx n="77" d="100"/>
          <a:sy n="77" d="100"/>
        </p:scale>
        <p:origin x="888" y="72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2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33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4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0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8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73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5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80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4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89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056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6741" y="1110373"/>
            <a:ext cx="111790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02197" y="149248"/>
            <a:ext cx="1220971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8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893902" y="-34522"/>
            <a:ext cx="6653117" cy="2061514"/>
          </a:xfrm>
          <a:prstGeom prst="rect">
            <a:avLst/>
          </a:prstGeom>
        </p:spPr>
      </p:pic>
      <p:pic>
        <p:nvPicPr>
          <p:cNvPr id="5" name="图片 2069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00" y="2691765"/>
            <a:ext cx="9204279" cy="3535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79650" y="-42466"/>
            <a:ext cx="6667084" cy="8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</a:t>
            </a:r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 defTabSz="1093997"/>
            <a:r>
              <a:rPr lang="en-US" sz="2394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439" y="1280784"/>
            <a:ext cx="9618042" cy="140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425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MÔN TIẾNG VIỆT LỚP 1</a:t>
            </a:r>
            <a:endParaRPr lang="vi-VN" sz="425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17018"/>
      </p:ext>
    </p:extLst>
  </p:cSld>
  <p:clrMapOvr>
    <a:masterClrMapping/>
  </p:clrMapOvr>
  <p:transition spd="slow" advTm="67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194437" y="2209800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 smtClean="0">
                <a:solidFill>
                  <a:schemeClr val="bg1"/>
                </a:solidFill>
                <a:latin typeface="HP001 4 hàng" panose="020B0603050302020204" pitchFamily="34" charset="0"/>
              </a:rPr>
              <a:t>th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24323"/>
      </p:ext>
    </p:extLst>
  </p:cSld>
  <p:clrMapOvr>
    <a:masterClrMapping/>
  </p:clrMapOvr>
  <p:transition spd="slow" advTm="798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499237" y="2209800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 smtClean="0">
                <a:solidFill>
                  <a:schemeClr val="bg1"/>
                </a:solidFill>
                <a:latin typeface="HP001 4 hàng" panose="020B0603050302020204" pitchFamily="34" charset="0"/>
              </a:rPr>
              <a:t>ia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12356"/>
      </p:ext>
    </p:extLst>
  </p:cSld>
  <p:clrMapOvr>
    <a:masterClrMapping/>
  </p:clrMapOvr>
  <p:transition spd="slow" advTm="755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556919" y="2209800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 smtClean="0">
                <a:solidFill>
                  <a:schemeClr val="bg1"/>
                </a:solidFill>
                <a:latin typeface="HP001 4 hàng" panose="020B0603050302020204" pitchFamily="34" charset="0"/>
              </a:rPr>
              <a:t>ua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65591"/>
      </p:ext>
    </p:extLst>
  </p:cSld>
  <p:clrMapOvr>
    <a:masterClrMapping/>
  </p:clrMapOvr>
  <p:transition spd="slow" advTm="1065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-1447800"/>
            <a:ext cx="90678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556919" y="2209800"/>
            <a:ext cx="44772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0">
                <a:solidFill>
                  <a:schemeClr val="bg1"/>
                </a:solidFill>
                <a:latin typeface="HP001 4 hàng" panose="020B0603050302020204" pitchFamily="34" charset="0"/>
              </a:rPr>
              <a:t>ư</a:t>
            </a:r>
            <a:r>
              <a:rPr lang="en-US" sz="20000" smtClean="0">
                <a:solidFill>
                  <a:schemeClr val="bg1"/>
                </a:solidFill>
                <a:latin typeface="HP001 4 hàng" panose="020B0603050302020204" pitchFamily="34" charset="0"/>
              </a:rPr>
              <a:t>a</a:t>
            </a:r>
            <a:endParaRPr lang="en-US" sz="20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40086"/>
      </p:ext>
    </p:extLst>
  </p:cSld>
  <p:clrMapOvr>
    <a:masterClrMapping/>
  </p:clrMapOvr>
  <p:transition spd="slow" advTm="9405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95" y="152400"/>
            <a:ext cx="9375648" cy="6553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81200" y="2362199"/>
            <a:ext cx="3871119" cy="1169552"/>
            <a:chOff x="1981200" y="2362199"/>
            <a:chExt cx="3871119" cy="1169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1981200" y="2362200"/>
              <a:ext cx="11279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cà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032919" y="2362199"/>
              <a:ext cx="2819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chua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794622"/>
      </p:ext>
    </p:extLst>
  </p:cSld>
  <p:clrMapOvr>
    <a:masterClrMapping/>
  </p:clrMapOvr>
  <p:transition spd="slow" advTm="1077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95" y="152400"/>
            <a:ext cx="9375648" cy="6553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66119" y="2362200"/>
            <a:ext cx="2819400" cy="1169551"/>
            <a:chOff x="1966119" y="2362200"/>
            <a:chExt cx="2819400" cy="11695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1966119" y="2362200"/>
              <a:ext cx="15851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7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dưa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642519" y="2362200"/>
              <a:ext cx="1143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l-GR" sz="7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Δ</a:t>
              </a:r>
              <a:r>
                <a:rPr lang="en-US" sz="7000" smtClean="0">
                  <a:solidFill>
                    <a:schemeClr val="bg1"/>
                  </a:solidFill>
                  <a:latin typeface="HP001 4 hàng" panose="020B0603050302020204" pitchFamily="34" charset="0"/>
                </a:rPr>
                <a:t></a:t>
              </a:r>
              <a:endParaRPr lang="en-US" sz="7000" dirty="0">
                <a:solidFill>
                  <a:schemeClr val="bg1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813475"/>
      </p:ext>
    </p:extLst>
  </p:cSld>
  <p:clrMapOvr>
    <a:masterClrMapping/>
  </p:clrMapOvr>
  <p:transition spd="slow" advTm="1138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289719" y="457200"/>
            <a:ext cx="5763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6060711" y="2971800"/>
            <a:ext cx="5483380" cy="36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3669" y="1219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 smtClean="0">
                <a:solidFill>
                  <a:srgbClr val="FF0000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778051250"/>
      </p:ext>
    </p:extLst>
  </p:cSld>
  <p:clrMapOvr>
    <a:masterClrMapping/>
  </p:clrMapOvr>
  <p:transition spd="slow" advTm="18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0"/>
            <a:ext cx="9617075" cy="6852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588424" y="3708737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smtClean="0">
                <a:solidFill>
                  <a:srgbClr val="FF0000"/>
                </a:solidFill>
                <a:latin typeface="HP001 4 hàng" panose="020B0603050302020204" pitchFamily="34" charset="0"/>
              </a:rPr>
              <a:t>th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050" y="14793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64624" y="0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smtClean="0">
                <a:solidFill>
                  <a:srgbClr val="FF0000"/>
                </a:solidFill>
                <a:latin typeface="HP001 4 hàng" panose="020B0603050302020204" pitchFamily="34" charset="0"/>
              </a:rPr>
              <a:t>ia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81498" y="1219200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smtClean="0">
                <a:solidFill>
                  <a:srgbClr val="FF0000"/>
                </a:solidFill>
                <a:latin typeface="HP001 4 hàng" panose="020B0603050302020204" pitchFamily="34" charset="0"/>
              </a:rPr>
              <a:t>ua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681497" y="2489537"/>
            <a:ext cx="120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000" smtClean="0">
                <a:solidFill>
                  <a:srgbClr val="FF0000"/>
                </a:solidFill>
                <a:latin typeface="HP001 4 hàng" panose="020B0603050302020204" pitchFamily="34" charset="0"/>
              </a:rPr>
              <a:t>ưa</a:t>
            </a:r>
            <a:endParaRPr lang="en-US" sz="6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99519" y="4953000"/>
            <a:ext cx="2819400" cy="1015663"/>
            <a:chOff x="2499519" y="4953000"/>
            <a:chExt cx="2819400" cy="1015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499519" y="4953000"/>
              <a:ext cx="12064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600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cà</a:t>
              </a:r>
              <a:endParaRPr lang="en-US" sz="6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413919" y="4953000"/>
              <a:ext cx="190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600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chua</a:t>
              </a:r>
              <a:endParaRPr lang="en-US" sz="6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99519" y="6197263"/>
            <a:ext cx="2438400" cy="1041737"/>
            <a:chOff x="2499519" y="6197263"/>
            <a:chExt cx="2438400" cy="10417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2499519" y="6197263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600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dưa</a:t>
              </a:r>
              <a:endParaRPr lang="en-US" sz="6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6184B3-8351-432D-A764-774EFB8B4647}"/>
                </a:ext>
              </a:extLst>
            </p:cNvPr>
            <p:cNvSpPr txBox="1"/>
            <p:nvPr/>
          </p:nvSpPr>
          <p:spPr>
            <a:xfrm>
              <a:off x="3871119" y="6223337"/>
              <a:ext cx="106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l-GR" sz="600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Δ</a:t>
              </a:r>
              <a:r>
                <a:rPr lang="en-US" sz="600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</a:t>
              </a:r>
              <a:endParaRPr lang="en-US" sz="6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59250" y="149428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09519" y="1524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73850" y="147934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16521" y="149427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43319" y="147934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50972" y="136713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99919" y="1378461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927056" y="1378461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214519" y="1378461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433719" y="1378461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654092" y="1378461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450983" y="25908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30588" y="25908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927056" y="25908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14518" y="25908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33719" y="25908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54092" y="25908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92431" y="383866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623719" y="3838665"/>
            <a:ext cx="44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909276" y="383866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8107250" y="383866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331236" y="383866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0581234" y="3838665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699919" y="4999166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8824119" y="4999166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746509" y="62484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8869250" y="6248400"/>
            <a:ext cx="41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352258"/>
      </p:ext>
    </p:extLst>
  </p:cSld>
  <p:clrMapOvr>
    <a:masterClrMapping/>
  </p:clrMapOvr>
  <p:transition spd="slow" advTm="3236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13" y="8483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168" y="2728966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35" y="30377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9745" y="1847353"/>
            <a:ext cx="7473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10465"/>
      </p:ext>
    </p:extLst>
  </p:cSld>
  <p:clrMapOvr>
    <a:masterClrMapping/>
  </p:clrMapOvr>
  <p:transition spd="slow" advTm="2607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13" y="8483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168" y="2728966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35" y="30377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9745" y="1847353"/>
            <a:ext cx="74735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LUYỆN ĐỌC</a:t>
            </a:r>
            <a:r>
              <a:rPr 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</a:t>
            </a:r>
            <a:r>
              <a:rPr lang="vi-VN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vi-VN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/>
            <a:r>
              <a:rPr lang="vi-VN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th, ia, ua, ưa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48088"/>
      </p:ext>
    </p:extLst>
  </p:cSld>
  <p:clrMapOvr>
    <a:masterClrMapping/>
  </p:clrMapOvr>
  <p:transition spd="slow" advTm="1777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457200"/>
            <a:ext cx="6875297" cy="56694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79" y="3429000"/>
            <a:ext cx="3324744" cy="332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1920" y="2091601"/>
            <a:ext cx="48768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 smtClean="0">
                <a:solidFill>
                  <a:srgbClr val="FF0066"/>
                </a:solidFill>
                <a:latin typeface="Arial-SGK-TV" pitchFamily="2" charset="0"/>
                <a:ea typeface="Kids" pitchFamily="2" charset="0"/>
                <a:cs typeface="Arial-SGK-TV" pitchFamily="2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005285337"/>
      </p:ext>
    </p:extLst>
  </p:cSld>
  <p:clrMapOvr>
    <a:masterClrMapping/>
  </p:clrMapOvr>
  <p:transition spd="slow" advTm="2631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967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7504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âm</a:t>
            </a:r>
            <a:r>
              <a:rPr lang="en-US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vần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842" y="526121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842" y="2175944"/>
            <a:ext cx="2778528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5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endParaRPr lang="en-US" sz="15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9208" y="2175944"/>
            <a:ext cx="2137893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ia</a:t>
            </a:r>
            <a:endParaRPr lang="en-US" sz="15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6546" y="2166477"/>
            <a:ext cx="2419643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ua</a:t>
            </a:r>
            <a:endParaRPr lang="en-US" sz="15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5635" y="2175945"/>
            <a:ext cx="2649016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ưa</a:t>
            </a:r>
            <a:endParaRPr lang="en-US" sz="15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006" y="473070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C000"/>
                </a:solidFill>
              </a:rPr>
              <a:t>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753769"/>
      </p:ext>
    </p:extLst>
  </p:cSld>
  <p:clrMapOvr>
    <a:masterClrMapping/>
  </p:clrMapOvr>
  <p:transition spd="slow" advTm="138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967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7504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842" y="526121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006" y="473070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C000"/>
                </a:solidFill>
              </a:rPr>
              <a:t>2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360" y="1752600"/>
            <a:ext cx="293601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thu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444" y="1752600"/>
            <a:ext cx="297927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8319" y="1752599"/>
            <a:ext cx="32224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múa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104" y="3993220"/>
            <a:ext cx="278027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thùa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2799" y="3993220"/>
            <a:ext cx="28959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sửa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8319" y="3993220"/>
            <a:ext cx="322245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chữa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686053"/>
      </p:ext>
    </p:extLst>
  </p:cSld>
  <p:clrMapOvr>
    <a:masterClrMapping/>
  </p:clrMapOvr>
  <p:transition spd="slow" advTm="285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967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7504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842" y="526121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006" y="473070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C000"/>
                </a:solidFill>
              </a:rPr>
              <a:t>3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609" y="1801762"/>
            <a:ext cx="45067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thìa nhựa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0519" y="1774723"/>
            <a:ext cx="4876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sữa chua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0609" y="3886200"/>
            <a:ext cx="44196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tre nứa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0519" y="3861619"/>
            <a:ext cx="4876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 rùa</a:t>
            </a:r>
            <a:endParaRPr lang="en-US" sz="8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87360" y="2939845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57319" y="2971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119519" y="2939845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23519" y="3098162"/>
            <a:ext cx="10842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66119" y="292018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66319" y="51054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38519" y="5075903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7959449"/>
      </p:ext>
    </p:extLst>
  </p:cSld>
  <p:clrMapOvr>
    <a:masterClrMapping/>
  </p:clrMapOvr>
  <p:transition spd="slow" advTm="635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967" y="356621"/>
            <a:ext cx="3615951" cy="9706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7504" y="473070"/>
            <a:ext cx="293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 b="1" smtClean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842" y="526121"/>
            <a:ext cx="527536" cy="485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006" y="473070"/>
            <a:ext cx="2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C000"/>
                </a:solidFill>
              </a:rPr>
              <a:t>4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19" y="2514600"/>
            <a:ext cx="1171971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 mua khế, mía, dừa, thị cho bé.</a:t>
            </a:r>
            <a:endParaRPr lang="en-US" sz="60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94719" y="34290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1319" y="3433916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71519" y="3404419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90719" y="3433916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4633119" y="2514600"/>
            <a:ext cx="304800" cy="1015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25778" y="2413337"/>
            <a:ext cx="304800" cy="1015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31674" y="2477729"/>
            <a:ext cx="304800" cy="1015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18938" y="2388756"/>
            <a:ext cx="304800" cy="1015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914188" y="2388755"/>
            <a:ext cx="304800" cy="1015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7747546"/>
      </p:ext>
    </p:extLst>
  </p:cSld>
  <p:clrMapOvr>
    <a:masterClrMapping/>
  </p:clrMapOvr>
  <p:transition spd="slow" advTm="828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624" y="-114606"/>
            <a:ext cx="8855503" cy="6708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319" y="3352800"/>
            <a:ext cx="5666887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THƯ GIÃN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432046"/>
      </p:ext>
    </p:extLst>
  </p:cSld>
  <p:clrMapOvr>
    <a:masterClrMapping/>
  </p:clrMapOvr>
  <p:transition spd="slow" advTm="12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7374"/>
            <a:ext cx="9906000" cy="663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8875" y="2362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 smtClean="0">
                <a:solidFill>
                  <a:schemeClr val="bg1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bảng</a:t>
            </a:r>
          </a:p>
        </p:txBody>
      </p:sp>
    </p:spTree>
    <p:extLst>
      <p:ext uri="{BB962C8B-B14F-4D97-AF65-F5344CB8AC3E}">
        <p14:creationId xmlns:p14="http://schemas.microsoft.com/office/powerpoint/2010/main" val="3490922840"/>
      </p:ext>
    </p:extLst>
  </p:cSld>
  <p:clrMapOvr>
    <a:masterClrMapping/>
  </p:clrMapOvr>
  <p:transition spd="slow" advTm="72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6|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6|3.1|2.8|28.5|2.5|1.7|2.2|3.5|2.5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8.5|3.6|2.9|2.9|15.4|1|1.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150</Words>
  <Application>Microsoft Office PowerPoint</Application>
  <PresentationFormat>Custom</PresentationFormat>
  <Paragraphs>87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Arial</vt:lpstr>
      <vt:lpstr>Arial-Rounded</vt:lpstr>
      <vt:lpstr>Arial-SGK-TV</vt:lpstr>
      <vt:lpstr>Calibri</vt:lpstr>
      <vt:lpstr>HP001 4 hàng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238</cp:revision>
  <dcterms:created xsi:type="dcterms:W3CDTF">2021-05-23T10:25:42Z</dcterms:created>
  <dcterms:modified xsi:type="dcterms:W3CDTF">2021-10-22T03:10:27Z</dcterms:modified>
</cp:coreProperties>
</file>