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media/image18.jp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457" r:id="rId2"/>
    <p:sldId id="256" r:id="rId3"/>
    <p:sldId id="257" r:id="rId4"/>
    <p:sldId id="422" r:id="rId5"/>
    <p:sldId id="453" r:id="rId6"/>
    <p:sldId id="456" r:id="rId7"/>
    <p:sldId id="446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A8AD8"/>
    <a:srgbClr val="759CDE"/>
    <a:srgbClr val="BBCFEF"/>
    <a:srgbClr val="487DD4"/>
    <a:srgbClr val="FDF4E3"/>
    <a:srgbClr val="FF7D11"/>
    <a:srgbClr val="E8EEF9"/>
    <a:srgbClr val="FF8682"/>
    <a:srgbClr val="316BC9"/>
    <a:srgbClr val="366E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501" autoAdjust="0"/>
    <p:restoredTop sz="90074" autoAdjust="0"/>
  </p:normalViewPr>
  <p:slideViewPr>
    <p:cSldViewPr>
      <p:cViewPr varScale="1">
        <p:scale>
          <a:sx n="63" d="100"/>
          <a:sy n="63" d="100"/>
        </p:scale>
        <p:origin x="79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0" d="100"/>
          <a:sy n="80" d="100"/>
        </p:scale>
        <p:origin x="400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4567890-AB9D-4D35-B151-A06CCA5C5E5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F02EFB-36EC-445D-9200-A80E6E0BBF1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750CF6-4896-4A68-856C-319905ADE46F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7D16CA-CEDF-4C24-A355-C69AD555810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FEB6B4-4848-4498-BB26-9A1FED40D1B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3E22D6-CDE8-415E-AF08-6181B3942E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6871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74765E-3A23-424C-9D1B-91196D7ABE34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E78A2E-6084-495B-B7F9-EA8B207CE9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737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E78A2E-6084-495B-B7F9-EA8B207CE95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5223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E78A2E-6084-495B-B7F9-EA8B207CE95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8501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b="0" i="0">
                <a:solidFill>
                  <a:srgbClr val="333333"/>
                </a:solidFill>
                <a:effectLst/>
                <a:latin typeface="OpenSans"/>
              </a:rPr>
              <a:t>Điều mình thấy thú vị nhất trong bài thơ </a:t>
            </a:r>
            <a:r>
              <a:rPr lang="vi-VN" b="1" i="0">
                <a:solidFill>
                  <a:srgbClr val="333333"/>
                </a:solidFill>
                <a:effectLst/>
                <a:latin typeface="OpenSansBold"/>
              </a:rPr>
              <a:t>Thỏ thẻ </a:t>
            </a:r>
            <a:r>
              <a:rPr lang="vi-VN" b="0" i="0">
                <a:solidFill>
                  <a:srgbClr val="333333"/>
                </a:solidFill>
                <a:effectLst/>
                <a:latin typeface="OpenSans"/>
              </a:rPr>
              <a:t>của tác giả Hoàng Tá đó là: Cậu bé định giúp ông đun nước tiếp khách, tuy nhiên những việc mà cậu bé nhờ ông làm giúp đã chiếm mất thời gian tiếp khách của ông rồi.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E78A2E-6084-495B-B7F9-EA8B207CE95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8482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E78A2E-6084-495B-B7F9-EA8B207CE95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643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3.png"/><Relationship Id="rId5" Type="http://schemas.openxmlformats.org/officeDocument/2006/relationships/image" Target="../media/image6.png"/><Relationship Id="rId10" Type="http://schemas.openxmlformats.org/officeDocument/2006/relationships/image" Target="../media/image15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alphaModFix amt="9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33">
            <a:extLst>
              <a:ext uri="{FF2B5EF4-FFF2-40B4-BE49-F238E27FC236}">
                <a16:creationId xmlns:a16="http://schemas.microsoft.com/office/drawing/2014/main" id="{0A15BDF3-79C9-4D91-956B-6F36EF1FD4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416"/>
          <a:stretch/>
        </p:blipFill>
        <p:spPr>
          <a:xfrm rot="5400000">
            <a:off x="2663422" y="-2663423"/>
            <a:ext cx="6865153" cy="1219200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DFF0673-76BF-499B-B155-7F07B6F98C2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43032" y="-17321"/>
            <a:ext cx="12311231" cy="153533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48A40D0-AB09-467F-877C-E3BBBC1EF3E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73602" y="1203745"/>
            <a:ext cx="902286" cy="71939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1E935F0-B0B8-4AD6-9F81-3A1AD311346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915565" y="1756325"/>
            <a:ext cx="902286" cy="7193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9478233-B9E8-4BEA-9960-171798E049B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266278" y="1799760"/>
            <a:ext cx="1085182" cy="9022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865DABF-8494-4A65-ACEC-84730532372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37676" y="1730005"/>
            <a:ext cx="2730193" cy="90228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2BFAA88-C854-404C-9769-A80BB2D8B122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4063575" y="5327877"/>
            <a:ext cx="579170" cy="62184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CB33999-25AF-49D5-B1C8-C1A6C854DC78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3050231" y="5255917"/>
            <a:ext cx="1122466" cy="1000174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BCDAFC69-EB06-40DB-AA5E-70C307A2DAD7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6062597" y="4663072"/>
            <a:ext cx="6129402" cy="2330314"/>
          </a:xfrm>
          <a:prstGeom prst="rect">
            <a:avLst/>
          </a:prstGeom>
        </p:spPr>
      </p:pic>
      <p:pic>
        <p:nvPicPr>
          <p:cNvPr id="50" name="7">
            <a:extLst>
              <a:ext uri="{FF2B5EF4-FFF2-40B4-BE49-F238E27FC236}">
                <a16:creationId xmlns:a16="http://schemas.microsoft.com/office/drawing/2014/main" id="{6DEEE3AE-737F-4832-B0AC-77584337667B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006" y="4411107"/>
            <a:ext cx="2279193" cy="2459249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79EE0810-4F51-4D79-BD41-AAD07BE2CA75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298835" y="3830776"/>
            <a:ext cx="1725842" cy="1808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7569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9A7B72F-5362-4E31-BB79-4A0418010C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B29E1F-ABE9-4306-97B6-BC71FA91D5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0116F6-698F-4CE9-B750-782B1637AA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7F7918-7739-404A-AC78-F57EA23E495A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58FCED-E539-4660-971D-EFFE9E9BE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5DC38D-F527-4CCD-B2B6-5EE073607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E92474-8049-44B0-B157-5BB634F04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6159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75149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5983328-5D9C-4CDA-A4B0-8F0932BA2C1A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382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33">
            <a:extLst>
              <a:ext uri="{FF2B5EF4-FFF2-40B4-BE49-F238E27FC236}">
                <a16:creationId xmlns:a16="http://schemas.microsoft.com/office/drawing/2014/main" id="{D61C4FCD-2A9E-4EDF-ABAF-4A3B18712C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416"/>
          <a:stretch/>
        </p:blipFill>
        <p:spPr>
          <a:xfrm rot="5400000">
            <a:off x="2663422" y="-2663423"/>
            <a:ext cx="6865153" cy="12192001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2F069A8F-3759-499C-946B-63524B7D65D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43032" y="-17321"/>
            <a:ext cx="12311231" cy="1535333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EADA2A7E-4FB5-445D-AB76-23556C81E23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83277" y="1390483"/>
            <a:ext cx="902286" cy="71939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541ED44E-4DE9-4022-89B3-67754346614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915565" y="1756325"/>
            <a:ext cx="902286" cy="71939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1A8CF631-C482-44CB-92AF-7D9923D46671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124841" y="1964467"/>
            <a:ext cx="1085182" cy="902286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14B9FE94-2AC3-4D0F-A7E1-DC26E311B208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024008" y="842902"/>
            <a:ext cx="3669217" cy="1212619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0C722039-8E2D-4E1B-AED2-16CA641F5718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772523" y="2336909"/>
            <a:ext cx="579170" cy="621846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BE12B473-D28C-410A-8721-C351AEF8AAF4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457200" y="2810139"/>
            <a:ext cx="1566808" cy="1396105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CA421167-83A6-4F14-875D-F51DCE9D000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flipV="1">
            <a:off x="-8966" y="5352536"/>
            <a:ext cx="12294199" cy="1535333"/>
          </a:xfrm>
          <a:prstGeom prst="rect">
            <a:avLst/>
          </a:prstGeom>
        </p:spPr>
      </p:pic>
      <p:pic>
        <p:nvPicPr>
          <p:cNvPr id="47" name="5">
            <a:extLst>
              <a:ext uri="{FF2B5EF4-FFF2-40B4-BE49-F238E27FC236}">
                <a16:creationId xmlns:a16="http://schemas.microsoft.com/office/drawing/2014/main" id="{CEC97590-F47C-47DB-AB63-40E878A11086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6325" y="4902708"/>
            <a:ext cx="2011854" cy="2011854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16543BE1-8AC9-40BC-B812-462FBC2180AB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2002994" y="4564753"/>
            <a:ext cx="1920406" cy="2011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9858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1">
          <a:blip r:embed="rId2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33">
            <a:extLst>
              <a:ext uri="{FF2B5EF4-FFF2-40B4-BE49-F238E27FC236}">
                <a16:creationId xmlns:a16="http://schemas.microsoft.com/office/drawing/2014/main" id="{87F79A1E-1107-4EF1-AF33-780C1C05DF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416"/>
          <a:stretch/>
        </p:blipFill>
        <p:spPr>
          <a:xfrm rot="5400000">
            <a:off x="2663422" y="-2663423"/>
            <a:ext cx="6865153" cy="1219200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077AEE2-606E-44A7-9E7E-FE4E29B31F60}"/>
              </a:ext>
            </a:extLst>
          </p:cNvPr>
          <p:cNvSpPr/>
          <p:nvPr userDrawn="1"/>
        </p:nvSpPr>
        <p:spPr>
          <a:xfrm>
            <a:off x="138402" y="125599"/>
            <a:ext cx="11915196" cy="6606802"/>
          </a:xfrm>
          <a:prstGeom prst="rect">
            <a:avLst/>
          </a:prstGeom>
          <a:solidFill>
            <a:schemeClr val="bg1">
              <a:alpha val="83000"/>
            </a:schemeClr>
          </a:solidFill>
          <a:ln w="28575">
            <a:solidFill>
              <a:srgbClr val="316BC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10">
            <a:extLst>
              <a:ext uri="{FF2B5EF4-FFF2-40B4-BE49-F238E27FC236}">
                <a16:creationId xmlns:a16="http://schemas.microsoft.com/office/drawing/2014/main" id="{A1BE1AD1-4E8C-423E-AED3-ECF988FF5A1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6287" y="288188"/>
            <a:ext cx="786511" cy="584398"/>
          </a:xfrm>
          <a:prstGeom prst="rect">
            <a:avLst/>
          </a:prstGeom>
        </p:spPr>
      </p:pic>
      <p:sp>
        <p:nvSpPr>
          <p:cNvPr id="10" name="13">
            <a:extLst>
              <a:ext uri="{FF2B5EF4-FFF2-40B4-BE49-F238E27FC236}">
                <a16:creationId xmlns:a16="http://schemas.microsoft.com/office/drawing/2014/main" id="{50DF92FD-3E09-4A96-96C1-3AE7065CD0BA}"/>
              </a:ext>
            </a:extLst>
          </p:cNvPr>
          <p:cNvSpPr/>
          <p:nvPr userDrawn="1"/>
        </p:nvSpPr>
        <p:spPr>
          <a:xfrm>
            <a:off x="11699730" y="1003885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93C7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14">
            <a:extLst>
              <a:ext uri="{FF2B5EF4-FFF2-40B4-BE49-F238E27FC236}">
                <a16:creationId xmlns:a16="http://schemas.microsoft.com/office/drawing/2014/main" id="{DFD796FF-9760-45F7-AB54-358BDA2584E0}"/>
              </a:ext>
            </a:extLst>
          </p:cNvPr>
          <p:cNvSpPr/>
          <p:nvPr userDrawn="1"/>
        </p:nvSpPr>
        <p:spPr>
          <a:xfrm>
            <a:off x="11712220" y="1524000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8F6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9">
            <a:extLst>
              <a:ext uri="{FF2B5EF4-FFF2-40B4-BE49-F238E27FC236}">
                <a16:creationId xmlns:a16="http://schemas.microsoft.com/office/drawing/2014/main" id="{95DA08BF-84D5-445E-B7D4-F92EBA880B8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8054" y="191976"/>
            <a:ext cx="1148179" cy="674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9084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3">
            <a:extLst>
              <a:ext uri="{FF2B5EF4-FFF2-40B4-BE49-F238E27FC236}">
                <a16:creationId xmlns:a16="http://schemas.microsoft.com/office/drawing/2014/main" id="{C21297B0-BE18-4164-BE93-5830F7D8AC8D}"/>
              </a:ext>
            </a:extLst>
          </p:cNvPr>
          <p:cNvSpPr txBox="1"/>
          <p:nvPr userDrawn="1"/>
        </p:nvSpPr>
        <p:spPr>
          <a:xfrm>
            <a:off x="3429000" y="2482706"/>
            <a:ext cx="3426933" cy="9233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 spc="-300">
                <a:ln w="31750">
                  <a:solidFill>
                    <a:srgbClr val="5080AB">
                      <a:alpha val="94000"/>
                    </a:srgbClr>
                  </a:solidFill>
                </a:ln>
                <a:solidFill>
                  <a:schemeClr val="bg1"/>
                </a:solidFill>
                <a:effectLst>
                  <a:outerShdw blurRad="38100" dist="38100" dir="2700000" sx="101000" sy="101000" algn="tl">
                    <a:srgbClr val="5080AB"/>
                  </a:outerShdw>
                </a:effectLst>
                <a:latin typeface="#9Slide03 IcielNovecento sans E" panose="00000900000000000000" pitchFamily="2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TIẾNG VIỆT</a:t>
            </a:r>
            <a:endParaRPr lang="zh-CN" altLang="en-US" sz="5400" b="1" spc="-300" dirty="0">
              <a:ln w="31750">
                <a:solidFill>
                  <a:srgbClr val="5080AB">
                    <a:alpha val="94000"/>
                  </a:srgbClr>
                </a:solidFill>
              </a:ln>
              <a:solidFill>
                <a:schemeClr val="bg1"/>
              </a:solidFill>
              <a:effectLst>
                <a:outerShdw blurRad="38100" dist="38100" dir="2700000" sx="101000" sy="101000" algn="tl">
                  <a:srgbClr val="5080AB"/>
                </a:outerShdw>
              </a:effectLst>
              <a:latin typeface="#9Slide03 IcielNovecento sans E" panose="00000900000000000000" pitchFamily="2" charset="0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385775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ECD93-E32D-4A44-B3C6-72BBB190A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EA8C91-491D-4D05-9699-432E1CD287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7F7918-7739-404A-AC78-F57EA23E495A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4B7508-ADD8-4116-9D95-6AE11BCBA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684CD6-D490-4CC2-B6CE-55BD22A70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E92474-8049-44B0-B157-5BB634F04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0372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F44E52-B30A-44E7-A54F-1874E352C6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7F7918-7739-404A-AC78-F57EA23E495A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FC9984-9183-476D-9FC3-DFC5067E7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F5AAC8-2F53-47FF-A9EA-68C30E9A1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E92474-8049-44B0-B157-5BB634F04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324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3D8D77-1EE2-424B-AB35-22D88765B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FAB928-CE35-46C3-8318-F2E20A7D3C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827F9A-D9A1-40DD-885F-F323E1E9FB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13CF4A-E722-48C7-BD1C-26F0B2A2B2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7F7918-7739-404A-AC78-F57EA23E495A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55FC8E-6694-48B2-9A40-C2A07DF52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B25F9D-DF3D-4B31-8333-FBFB74534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E92474-8049-44B0-B157-5BB634F04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0878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E0269-FE0B-4066-835B-ECC0AA93A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F383AA3-2289-4CAF-86F9-01BE72AB44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1C0B9A-F33C-4622-A756-B2421AB817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A6281A-1830-4814-B723-E1F279007E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7F7918-7739-404A-AC78-F57EA23E495A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000917-3CA7-4433-BD25-355BF2FEF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C198B6-AE48-49AD-B28F-70E324843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E92474-8049-44B0-B157-5BB634F04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2415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15AA1-0564-4E5D-856D-F400B3A99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449DAB-1A7E-47A1-8BE0-10731FE1A1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E1FEB7-BE6C-43DF-91CB-23C4B2D4EA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7F7918-7739-404A-AC78-F57EA23E495A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17E451-88DF-44CE-8DBB-4CA3AD8AF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CD2309-C0B5-48BE-A6CD-A6B1F4E96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E92474-8049-44B0-B157-5BB634F04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1016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475765EF-B6F2-435C-B38E-2791A6ED4912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8" name="18">
            <a:extLst>
              <a:ext uri="{FF2B5EF4-FFF2-40B4-BE49-F238E27FC236}">
                <a16:creationId xmlns:a16="http://schemas.microsoft.com/office/drawing/2014/main" id="{2196D08D-FB3E-4FC6-8840-59F5058BAE12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E41046C-0EA5-431E-B783-D8D8DEBC86D2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-10363200" y="2569389"/>
            <a:ext cx="810838" cy="85961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1818B08-3E26-4350-9848-7C5951A8E15F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5487871" y="13106400"/>
            <a:ext cx="810838" cy="85961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BF47B7B-BCA2-4E31-A253-420F3D349FA2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24384000" y="2569389"/>
            <a:ext cx="810838" cy="8596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74560EF-B19B-44B9-9E2F-7962B55870FC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5487871" y="-7964654"/>
            <a:ext cx="810838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262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10" Type="http://schemas.openxmlformats.org/officeDocument/2006/relationships/image" Target="../media/image35.svg"/><Relationship Id="rId4" Type="http://schemas.openxmlformats.org/officeDocument/2006/relationships/image" Target="../media/image29.svg"/><Relationship Id="rId9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429D675-F97B-4090-A8D6-5564A88360D7}"/>
              </a:ext>
            </a:extLst>
          </p:cNvPr>
          <p:cNvGrpSpPr/>
          <p:nvPr/>
        </p:nvGrpSpPr>
        <p:grpSpPr>
          <a:xfrm>
            <a:off x="339021" y="2163658"/>
            <a:ext cx="9566979" cy="2941742"/>
            <a:chOff x="1233756" y="3227454"/>
            <a:chExt cx="9566979" cy="2941742"/>
          </a:xfrm>
          <a:solidFill>
            <a:srgbClr val="FF0066"/>
          </a:solidFill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92045DAC-AEC3-49B4-AF6C-0E31880E845E}"/>
                </a:ext>
              </a:extLst>
            </p:cNvPr>
            <p:cNvSpPr/>
            <p:nvPr/>
          </p:nvSpPr>
          <p:spPr>
            <a:xfrm>
              <a:off x="1233756" y="3227454"/>
              <a:ext cx="9409470" cy="2799811"/>
            </a:xfrm>
            <a:prstGeom prst="roundRect">
              <a:avLst/>
            </a:prstGeom>
            <a:solidFill>
              <a:srgbClr val="316B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A7154D49-76B7-4DE3-AB52-025F7171626E}"/>
                </a:ext>
              </a:extLst>
            </p:cNvPr>
            <p:cNvSpPr/>
            <p:nvPr/>
          </p:nvSpPr>
          <p:spPr>
            <a:xfrm>
              <a:off x="1391265" y="3369385"/>
              <a:ext cx="9409470" cy="2799811"/>
            </a:xfrm>
            <a:prstGeom prst="roundRect">
              <a:avLst/>
            </a:prstGeom>
            <a:solidFill>
              <a:srgbClr val="E8EE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F0ED8189-8CA5-42E0-947E-330EC674F4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2" y="85046"/>
            <a:ext cx="1433052" cy="143305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5F09EEF-94B4-42A2-89A7-29D012F7FD20}"/>
              </a:ext>
            </a:extLst>
          </p:cNvPr>
          <p:cNvSpPr txBox="1"/>
          <p:nvPr/>
        </p:nvSpPr>
        <p:spPr>
          <a:xfrm>
            <a:off x="3657600" y="8360"/>
            <a:ext cx="448872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PHÒNG GD &amp;ĐT LONG BIÊN</a:t>
            </a:r>
          </a:p>
          <a:p>
            <a:pPr algn="ctr"/>
            <a:r>
              <a:rPr lang="en-US" sz="2800" b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 TIỂU HỌC PHÚC LỢI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BBF9DF-CDA5-494F-8A66-F58539EEC463}"/>
              </a:ext>
            </a:extLst>
          </p:cNvPr>
          <p:cNvSpPr txBox="1"/>
          <p:nvPr/>
        </p:nvSpPr>
        <p:spPr>
          <a:xfrm>
            <a:off x="830828" y="2735998"/>
            <a:ext cx="866321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CHÀO MỪNG CÁC EM </a:t>
            </a:r>
          </a:p>
          <a:p>
            <a:pPr algn="ctr"/>
            <a:r>
              <a:rPr lang="en-US" sz="60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 TIẾT TIẾNG VIỆT</a:t>
            </a:r>
          </a:p>
        </p:txBody>
      </p:sp>
    </p:spTree>
    <p:extLst>
      <p:ext uri="{BB962C8B-B14F-4D97-AF65-F5344CB8AC3E}">
        <p14:creationId xmlns:p14="http://schemas.microsoft.com/office/powerpoint/2010/main" val="27557830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34">
            <a:extLst>
              <a:ext uri="{FF2B5EF4-FFF2-40B4-BE49-F238E27FC236}">
                <a16:creationId xmlns:a16="http://schemas.microsoft.com/office/drawing/2014/main" id="{378325A2-2719-4A56-B347-D951B21351E5}"/>
              </a:ext>
            </a:extLst>
          </p:cNvPr>
          <p:cNvSpPr txBox="1">
            <a:spLocks/>
          </p:cNvSpPr>
          <p:nvPr/>
        </p:nvSpPr>
        <p:spPr>
          <a:xfrm>
            <a:off x="-22965" y="37409"/>
            <a:ext cx="1828800" cy="758852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altLang="en-GB" sz="3200">
                <a:ln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HP-168" panose="020B0803050302020204" pitchFamily="34" charset="0"/>
                <a:ea typeface="华文彩云" panose="02010800040101010101" charset="-122"/>
                <a:cs typeface="Algerian" panose="04020705040A02060702" charset="0"/>
              </a:rPr>
              <a:t>TUẦN 17</a:t>
            </a:r>
          </a:p>
        </p:txBody>
      </p:sp>
      <p:sp>
        <p:nvSpPr>
          <p:cNvPr id="19" name="1">
            <a:extLst>
              <a:ext uri="{FF2B5EF4-FFF2-40B4-BE49-F238E27FC236}">
                <a16:creationId xmlns:a16="http://schemas.microsoft.com/office/drawing/2014/main" id="{B7BDAEE3-B659-4942-92A1-947D1D0DE591}"/>
              </a:ext>
            </a:extLst>
          </p:cNvPr>
          <p:cNvSpPr>
            <a:spLocks noGrp="1"/>
          </p:cNvSpPr>
          <p:nvPr/>
        </p:nvSpPr>
        <p:spPr>
          <a:xfrm>
            <a:off x="5334000" y="4495800"/>
            <a:ext cx="1524000" cy="609600"/>
          </a:xfrm>
        </p:spPr>
        <p:txBody>
          <a:bodyPr/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600" b="1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</a:defRPr>
            </a:lvl1pPr>
          </a:lstStyle>
          <a:p>
            <a:pPr marL="0" marR="0" indent="0" algn="dist" rtl="0">
              <a:lnSpc>
                <a:spcPct val="180000"/>
              </a:lnSpc>
              <a:spcBef>
                <a:spcPts val="0"/>
              </a:spcBef>
            </a:pPr>
            <a:r>
              <a:rPr lang="en-US" altLang="zh-CN" sz="2800" b="1" i="0" u="none" strike="noStrike" kern="2200" baseline="0">
                <a:solidFill>
                  <a:schemeClr val="bg1"/>
                </a:solidFill>
                <a:latin typeface="HP-167" panose="020B0803050302020204" pitchFamily="34" charset="0"/>
                <a:ea typeface="字魂58号-创中黑" panose="00000500000000000000" pitchFamily="2" charset="-122"/>
                <a:cs typeface="字魂58号-创中黑" panose="00000500000000000000" pitchFamily="2" charset="-122"/>
              </a:rPr>
              <a:t>TIẾT 6</a:t>
            </a:r>
            <a:endParaRPr lang="zh-CN" altLang="en-US" sz="2800" b="1" i="0" u="none" strike="noStrike" kern="2200" baseline="0" dirty="0">
              <a:solidFill>
                <a:schemeClr val="bg1"/>
              </a:solidFill>
              <a:latin typeface="HP-167" panose="020B0803050302020204" pitchFamily="34" charset="0"/>
              <a:ea typeface="字魂58号-创中黑" panose="00000500000000000000" pitchFamily="2" charset="-122"/>
              <a:cs typeface="字魂58号-创中黑" panose="00000500000000000000" pitchFamily="2" charset="-122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3236C5E-7D58-4185-B55B-EF2C3AB344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3496" y="1371600"/>
            <a:ext cx="3885008" cy="122614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06993C4-CE49-4D95-BC84-15A4C0C4D0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3341" y="2825351"/>
            <a:ext cx="8925318" cy="1670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4825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62589BD-B48E-409E-BCF3-39611868428F}"/>
              </a:ext>
            </a:extLst>
          </p:cNvPr>
          <p:cNvSpPr txBox="1"/>
          <p:nvPr/>
        </p:nvSpPr>
        <p:spPr>
          <a:xfrm>
            <a:off x="1600200" y="1752600"/>
            <a:ext cx="8362950" cy="337015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 b="1" i="0">
                <a:solidFill>
                  <a:schemeClr val="accent4"/>
                </a:solidFill>
                <a:effectLst/>
                <a:latin typeface="HP001" panose="020B0603050302020204" pitchFamily="34" charset="0"/>
                <a:ea typeface="HP001" panose="020B0603050302020204" pitchFamily="34" charset="0"/>
              </a:rPr>
              <a:t>ǡ</a:t>
            </a:r>
            <a:r>
              <a:rPr lang="el-GR" sz="7200" b="1" i="0">
                <a:solidFill>
                  <a:schemeClr val="accent4"/>
                </a:solidFill>
                <a:effectLst/>
                <a:latin typeface="HP001" panose="020B0603050302020204" pitchFamily="34" charset="0"/>
                <a:ea typeface="HP001" panose="020B0603050302020204" pitchFamily="34" charset="0"/>
              </a:rPr>
              <a:t>μ</a:t>
            </a:r>
            <a:r>
              <a:rPr lang="en-US" sz="7200" b="1" i="0">
                <a:solidFill>
                  <a:schemeClr val="accent4"/>
                </a:solidFill>
                <a:effectLst/>
                <a:latin typeface="HP001" panose="020B0603050302020204" pitchFamily="34" charset="0"/>
                <a:ea typeface="HP001" panose="020B0603050302020204" pitchFamily="34" charset="0"/>
              </a:rPr>
              <a:t>ếnḑ V</a:t>
            </a:r>
            <a:r>
              <a:rPr lang="el-GR" sz="7200" b="1" i="0">
                <a:solidFill>
                  <a:schemeClr val="accent4"/>
                </a:solidFill>
                <a:effectLst/>
                <a:latin typeface="HP001" panose="020B0603050302020204" pitchFamily="34" charset="0"/>
                <a:ea typeface="HP001" panose="020B0603050302020204" pitchFamily="34" charset="0"/>
              </a:rPr>
              <a:t>Θ</a:t>
            </a:r>
            <a:r>
              <a:rPr lang="en-US" sz="7200" b="1" i="0">
                <a:solidFill>
                  <a:schemeClr val="accent4"/>
                </a:solidFill>
                <a:effectLst/>
                <a:latin typeface="HP001" panose="020B0603050302020204" pitchFamily="34" charset="0"/>
                <a:ea typeface="HP001" panose="020B0603050302020204" pitchFamily="34" charset="0"/>
              </a:rPr>
              <a:t>ʸt</a:t>
            </a:r>
            <a:br>
              <a:rPr lang="en-US" sz="8800">
                <a:solidFill>
                  <a:srgbClr val="C2182F"/>
                </a:solidFill>
                <a:latin typeface="HP001" panose="020B0603050302020204" pitchFamily="34" charset="0"/>
                <a:ea typeface="HP001" panose="020B0603050302020204" pitchFamily="34" charset="0"/>
              </a:rPr>
            </a:br>
            <a:r>
              <a:rPr lang="en-US" sz="6600" b="1">
                <a:solidFill>
                  <a:schemeClr val="bg1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Đọ</a:t>
            </a:r>
            <a:r>
              <a:rPr lang="el-GR" sz="6600" b="1">
                <a:solidFill>
                  <a:schemeClr val="bg1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Ο</a:t>
            </a:r>
            <a:r>
              <a:rPr lang="en-US" sz="6600" b="1">
                <a:solidFill>
                  <a:schemeClr val="bg1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ɖ Ǻở ǟộ</a:t>
            </a:r>
            <a:r>
              <a:rPr lang="el-GR" sz="6600" b="1">
                <a:solidFill>
                  <a:schemeClr val="bg1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Ϊ</a:t>
            </a:r>
            <a:r>
              <a:rPr lang="en-US" sz="6600" b="1">
                <a:solidFill>
                  <a:schemeClr val="bg1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ḑ</a:t>
            </a:r>
            <a:endParaRPr lang="en-US" sz="6000">
              <a:solidFill>
                <a:schemeClr val="bg1"/>
              </a:solidFill>
              <a:latin typeface="HP001" panose="020B0603050302020204" pitchFamily="34" charset="0"/>
              <a:ea typeface="HP001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78969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15D25187-F570-465B-90AC-90140355CC46}"/>
              </a:ext>
            </a:extLst>
          </p:cNvPr>
          <p:cNvSpPr txBox="1"/>
          <p:nvPr/>
        </p:nvSpPr>
        <p:spPr>
          <a:xfrm>
            <a:off x="990599" y="152400"/>
            <a:ext cx="1089660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000" b="1" dirty="0">
                <a:solidFill>
                  <a:srgbClr val="FF7D11"/>
                </a:solidFill>
                <a:latin typeface="HP-167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  <a:r>
              <a:rPr lang="en-US" sz="4000" b="1">
                <a:solidFill>
                  <a:srgbClr val="FF7D11"/>
                </a:solidFill>
                <a:latin typeface="HP-167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vi-VN" sz="4000"/>
              <a:t>Tìm đọc </a:t>
            </a:r>
            <a:r>
              <a:rPr lang="en-US" sz="4000"/>
              <a:t>một bài thơ, câu chuyện kể về sinh hoạt chung của gia đình (nấu ăn, thăm họ hàng, du lịch,…). Khi đọc chú ý những điều sau:</a:t>
            </a:r>
            <a:endParaRPr lang="vi-VN" sz="4000">
              <a:solidFill>
                <a:schemeClr val="tx1">
                  <a:lumMod val="85000"/>
                  <a:lumOff val="1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F15981D-97D6-4D94-838B-7A34B5DF80B1}"/>
              </a:ext>
            </a:extLst>
          </p:cNvPr>
          <p:cNvGrpSpPr/>
          <p:nvPr/>
        </p:nvGrpSpPr>
        <p:grpSpPr>
          <a:xfrm>
            <a:off x="161330" y="154354"/>
            <a:ext cx="882787" cy="1116422"/>
            <a:chOff x="253799" y="259752"/>
            <a:chExt cx="882787" cy="1116422"/>
          </a:xfrm>
        </p:grpSpPr>
        <p:sp>
          <p:nvSpPr>
            <p:cNvPr id="12" name="51">
              <a:extLst>
                <a:ext uri="{FF2B5EF4-FFF2-40B4-BE49-F238E27FC236}">
                  <a16:creationId xmlns:a16="http://schemas.microsoft.com/office/drawing/2014/main" id="{9388395F-1AEF-40A8-8DC9-2E743F205455}"/>
                </a:ext>
              </a:extLst>
            </p:cNvPr>
            <p:cNvSpPr/>
            <p:nvPr/>
          </p:nvSpPr>
          <p:spPr>
            <a:xfrm>
              <a:off x="253799" y="259752"/>
              <a:ext cx="571915" cy="891155"/>
            </a:xfrm>
            <a:prstGeom prst="rect">
              <a:avLst/>
            </a:prstGeom>
            <a:solidFill>
              <a:srgbClr val="759C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60120404-204C-4C87-B5E0-0D4ADFA78B6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465741" y="705329"/>
              <a:ext cx="670845" cy="670845"/>
            </a:xfrm>
            <a:prstGeom prst="rect">
              <a:avLst/>
            </a:prstGeom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B7ACEBB5-55BE-45D3-91F8-0D9F49BBC7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3096056"/>
            <a:ext cx="4776285" cy="3751845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8E0C5C5C-8F93-4F61-8DB2-896ADE8A7866}"/>
              </a:ext>
            </a:extLst>
          </p:cNvPr>
          <p:cNvGrpSpPr/>
          <p:nvPr/>
        </p:nvGrpSpPr>
        <p:grpSpPr>
          <a:xfrm>
            <a:off x="447284" y="2303149"/>
            <a:ext cx="6486912" cy="3546677"/>
            <a:chOff x="7467599" y="800023"/>
            <a:chExt cx="3388271" cy="1852515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E8044262-18E0-4FD5-ADBC-D2A14B42247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flipH="1">
              <a:off x="7467599" y="800023"/>
              <a:ext cx="3388271" cy="1852515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F35E3E9-1CDE-4FD8-ABAA-1844D316CBD5}"/>
                </a:ext>
              </a:extLst>
            </p:cNvPr>
            <p:cNvSpPr txBox="1"/>
            <p:nvPr/>
          </p:nvSpPr>
          <p:spPr>
            <a:xfrm>
              <a:off x="8129496" y="1147353"/>
              <a:ext cx="2248763" cy="7234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- Câu chuyện, bài thơ nói về sinh hoạt chung nào của gia đình?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08EC012-E3AE-493B-B75F-D9FD67F42195}"/>
                </a:ext>
              </a:extLst>
            </p:cNvPr>
            <p:cNvSpPr txBox="1"/>
            <p:nvPr/>
          </p:nvSpPr>
          <p:spPr>
            <a:xfrm>
              <a:off x="8129496" y="1825299"/>
              <a:ext cx="2248763" cy="4983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- Chia sẻ về một hoạt động em thích.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73351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5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96E6662A-1B9F-4023-9812-8698DC5A377D}"/>
              </a:ext>
            </a:extLst>
          </p:cNvPr>
          <p:cNvSpPr txBox="1"/>
          <p:nvPr/>
        </p:nvSpPr>
        <p:spPr>
          <a:xfrm>
            <a:off x="1752600" y="873978"/>
            <a:ext cx="4281213" cy="57554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684213" latinLnBrk="0"/>
            <a:r>
              <a:rPr lang="vi-VN" sz="3200" b="1" i="0">
                <a:solidFill>
                  <a:schemeClr val="accent6"/>
                </a:solidFill>
                <a:effectLst/>
                <a:latin typeface="+mj-lt"/>
              </a:rPr>
              <a:t>Thỏ thẻ</a:t>
            </a:r>
            <a:endParaRPr lang="en-US" sz="3200" b="1" i="0">
              <a:solidFill>
                <a:schemeClr val="accent6"/>
              </a:solidFill>
              <a:effectLst/>
              <a:latin typeface="+mj-lt"/>
            </a:endParaRPr>
          </a:p>
          <a:p>
            <a:pPr latinLnBrk="0"/>
            <a:r>
              <a:rPr lang="vi-VN" sz="2400" b="0" i="0">
                <a:solidFill>
                  <a:srgbClr val="000000"/>
                </a:solidFill>
                <a:effectLst/>
                <a:latin typeface="+mj-lt"/>
              </a:rPr>
              <a:t>Hôm nào ông tiếp khách</a:t>
            </a:r>
          </a:p>
          <a:p>
            <a:pPr algn="just" latinLnBrk="0"/>
            <a:r>
              <a:rPr lang="vi-VN" sz="2400" b="0" i="0">
                <a:solidFill>
                  <a:srgbClr val="000000"/>
                </a:solidFill>
                <a:effectLst/>
                <a:latin typeface="+mj-lt"/>
              </a:rPr>
              <a:t>Để cháu đun nước cho</a:t>
            </a:r>
          </a:p>
          <a:p>
            <a:pPr algn="just" latinLnBrk="0"/>
            <a:r>
              <a:rPr lang="vi-VN" sz="2400" b="0" i="0">
                <a:solidFill>
                  <a:srgbClr val="000000"/>
                </a:solidFill>
                <a:effectLst/>
                <a:latin typeface="+mj-lt"/>
              </a:rPr>
              <a:t>Nhưng cái siêu nó to</a:t>
            </a:r>
          </a:p>
          <a:p>
            <a:pPr algn="just" latinLnBrk="0"/>
            <a:r>
              <a:rPr lang="vi-VN" sz="2400" b="0" i="0">
                <a:solidFill>
                  <a:srgbClr val="000000"/>
                </a:solidFill>
                <a:effectLst/>
                <a:latin typeface="+mj-lt"/>
              </a:rPr>
              <a:t>Cháu nhờ ông xách nhé!</a:t>
            </a:r>
          </a:p>
          <a:p>
            <a:pPr algn="just" latinLnBrk="0"/>
            <a:r>
              <a:rPr lang="vi-VN" sz="2400" b="0" i="0">
                <a:solidFill>
                  <a:srgbClr val="000000"/>
                </a:solidFill>
                <a:effectLst/>
                <a:latin typeface="+mj-lt"/>
              </a:rPr>
              <a:t> </a:t>
            </a:r>
          </a:p>
          <a:p>
            <a:pPr algn="just" latinLnBrk="0"/>
            <a:r>
              <a:rPr lang="vi-VN" sz="2400" b="0" i="0">
                <a:solidFill>
                  <a:srgbClr val="000000"/>
                </a:solidFill>
                <a:effectLst/>
                <a:latin typeface="+mj-lt"/>
              </a:rPr>
              <a:t>Cháu ra sân rút rạ</a:t>
            </a:r>
          </a:p>
          <a:p>
            <a:pPr algn="just" latinLnBrk="0"/>
            <a:r>
              <a:rPr lang="vi-VN" sz="2400" b="0" i="0">
                <a:solidFill>
                  <a:srgbClr val="000000"/>
                </a:solidFill>
                <a:effectLst/>
                <a:latin typeface="+mj-lt"/>
              </a:rPr>
              <a:t>Ông phải ôm vào cơ</a:t>
            </a:r>
          </a:p>
          <a:p>
            <a:pPr algn="just" latinLnBrk="0"/>
            <a:r>
              <a:rPr lang="vi-VN" sz="2400" b="0" i="0">
                <a:solidFill>
                  <a:srgbClr val="000000"/>
                </a:solidFill>
                <a:effectLst/>
                <a:latin typeface="+mj-lt"/>
              </a:rPr>
              <a:t>Ngọn lửa nó bùng to</a:t>
            </a:r>
          </a:p>
          <a:p>
            <a:pPr algn="just" latinLnBrk="0"/>
            <a:r>
              <a:rPr lang="vi-VN" sz="2400" b="0" i="0">
                <a:solidFill>
                  <a:srgbClr val="000000"/>
                </a:solidFill>
                <a:effectLst/>
                <a:latin typeface="+mj-lt"/>
              </a:rPr>
              <a:t>Cháu nhờ ông dập bớt.</a:t>
            </a:r>
          </a:p>
          <a:p>
            <a:pPr algn="just" latinLnBrk="0"/>
            <a:r>
              <a:rPr lang="vi-VN" sz="2400" b="0" i="0">
                <a:solidFill>
                  <a:srgbClr val="000000"/>
                </a:solidFill>
                <a:effectLst/>
                <a:latin typeface="+mj-lt"/>
              </a:rPr>
              <a:t> </a:t>
            </a:r>
          </a:p>
          <a:p>
            <a:pPr algn="just" latinLnBrk="0"/>
            <a:r>
              <a:rPr lang="vi-VN" sz="2400" b="0" i="0">
                <a:solidFill>
                  <a:srgbClr val="000000"/>
                </a:solidFill>
                <a:effectLst/>
                <a:latin typeface="+mj-lt"/>
              </a:rPr>
              <a:t>Khói nó chui ra bếp</a:t>
            </a:r>
          </a:p>
          <a:p>
            <a:pPr algn="just" latinLnBrk="0"/>
            <a:r>
              <a:rPr lang="vi-VN" sz="2400" b="0" i="0">
                <a:solidFill>
                  <a:srgbClr val="000000"/>
                </a:solidFill>
                <a:effectLst/>
                <a:latin typeface="+mj-lt"/>
              </a:rPr>
              <a:t>Ông thổi hết nó đi</a:t>
            </a:r>
          </a:p>
          <a:p>
            <a:pPr algn="just" latinLnBrk="0"/>
            <a:r>
              <a:rPr lang="vi-VN" sz="2400" b="0" i="0">
                <a:solidFill>
                  <a:srgbClr val="000000"/>
                </a:solidFill>
                <a:effectLst/>
                <a:latin typeface="+mj-lt"/>
              </a:rPr>
              <a:t>Ông cười xòa: “Thế thì</a:t>
            </a:r>
          </a:p>
          <a:p>
            <a:pPr algn="just" latinLnBrk="0"/>
            <a:r>
              <a:rPr lang="vi-VN" sz="2400" b="0" i="0">
                <a:solidFill>
                  <a:srgbClr val="000000"/>
                </a:solidFill>
                <a:effectLst/>
                <a:latin typeface="+mj-lt"/>
              </a:rPr>
              <a:t>Lấy ai ngồi tiếp khách?”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F15981D-97D6-4D94-838B-7A34B5DF80B1}"/>
              </a:ext>
            </a:extLst>
          </p:cNvPr>
          <p:cNvGrpSpPr/>
          <p:nvPr/>
        </p:nvGrpSpPr>
        <p:grpSpPr>
          <a:xfrm>
            <a:off x="161330" y="154354"/>
            <a:ext cx="882787" cy="1116422"/>
            <a:chOff x="253799" y="259752"/>
            <a:chExt cx="882787" cy="1116422"/>
          </a:xfrm>
        </p:grpSpPr>
        <p:sp>
          <p:nvSpPr>
            <p:cNvPr id="12" name="51">
              <a:extLst>
                <a:ext uri="{FF2B5EF4-FFF2-40B4-BE49-F238E27FC236}">
                  <a16:creationId xmlns:a16="http://schemas.microsoft.com/office/drawing/2014/main" id="{9388395F-1AEF-40A8-8DC9-2E743F205455}"/>
                </a:ext>
              </a:extLst>
            </p:cNvPr>
            <p:cNvSpPr/>
            <p:nvPr/>
          </p:nvSpPr>
          <p:spPr>
            <a:xfrm>
              <a:off x="253799" y="259752"/>
              <a:ext cx="571915" cy="891155"/>
            </a:xfrm>
            <a:prstGeom prst="rect">
              <a:avLst/>
            </a:prstGeom>
            <a:solidFill>
              <a:srgbClr val="759C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60120404-204C-4C87-B5E0-0D4ADFA78B6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465741" y="705329"/>
              <a:ext cx="670845" cy="670845"/>
            </a:xfrm>
            <a:prstGeom prst="rect">
              <a:avLst/>
            </a:prstGeom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73131754-CDD2-4A6D-8265-64AD1CAA1C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1470" y="3855662"/>
            <a:ext cx="3810330" cy="2651990"/>
          </a:xfrm>
          <a:prstGeom prst="roundRect">
            <a:avLst/>
          </a:prstGeom>
          <a:effectLst>
            <a:softEdge rad="31750"/>
          </a:effec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EFB01A80-5BD2-4EFC-9901-20DC5EB582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77"/>
          <a:stretch/>
        </p:blipFill>
        <p:spPr bwMode="auto">
          <a:xfrm>
            <a:off x="6705505" y="951517"/>
            <a:ext cx="3810330" cy="2651760"/>
          </a:xfrm>
          <a:prstGeom prst="round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52D49C4-E95F-4CE6-88FA-6D60458688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5187" y="99171"/>
            <a:ext cx="3354340" cy="81771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564019D-399D-4172-A391-FACE06F5F248}"/>
              </a:ext>
            </a:extLst>
          </p:cNvPr>
          <p:cNvSpPr txBox="1"/>
          <p:nvPr/>
        </p:nvSpPr>
        <p:spPr>
          <a:xfrm>
            <a:off x="4117851" y="6458635"/>
            <a:ext cx="107168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i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Hoàng Tá</a:t>
            </a:r>
            <a:endParaRPr lang="vi-VN" sz="1500" i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36109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click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7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8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2" dur="500"/>
                                            <p:tgtEl>
                                              <p:spTgt spid="10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4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0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3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/>
          <p:bldP spid="1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2" dur="500"/>
                                            <p:tgtEl>
                                              <p:spTgt spid="10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4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0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3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/>
          <p:bldP spid="15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5688AC8-B21F-4C13-A9E9-828F170112AA}"/>
              </a:ext>
            </a:extLst>
          </p:cNvPr>
          <p:cNvSpPr txBox="1"/>
          <p:nvPr/>
        </p:nvSpPr>
        <p:spPr>
          <a:xfrm>
            <a:off x="990599" y="152400"/>
            <a:ext cx="1089660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000" b="1" dirty="0">
                <a:solidFill>
                  <a:srgbClr val="FF7D11"/>
                </a:solidFill>
                <a:latin typeface="HP-167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  <a:r>
              <a:rPr lang="en-US" sz="4000" b="1">
                <a:solidFill>
                  <a:srgbClr val="FF7D11"/>
                </a:solidFill>
                <a:latin typeface="HP-167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vi-VN" sz="4000"/>
              <a:t>Kể lại câu chuyện hoặc đọc một đoạn thơ cho các bạn nghe. Chia sẻ điều em thấy thú vị nhất trong câu chuyện hoặc bài thơ đã đọc.</a:t>
            </a:r>
            <a:endParaRPr lang="vi-VN" sz="4000">
              <a:solidFill>
                <a:schemeClr val="tx1">
                  <a:lumMod val="85000"/>
                  <a:lumOff val="1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B7557BC-828B-42FB-9D53-02F511F70352}"/>
              </a:ext>
            </a:extLst>
          </p:cNvPr>
          <p:cNvGrpSpPr/>
          <p:nvPr/>
        </p:nvGrpSpPr>
        <p:grpSpPr>
          <a:xfrm>
            <a:off x="161330" y="154354"/>
            <a:ext cx="882787" cy="1116422"/>
            <a:chOff x="253799" y="259752"/>
            <a:chExt cx="882787" cy="1116422"/>
          </a:xfrm>
        </p:grpSpPr>
        <p:sp>
          <p:nvSpPr>
            <p:cNvPr id="4" name="51">
              <a:extLst>
                <a:ext uri="{FF2B5EF4-FFF2-40B4-BE49-F238E27FC236}">
                  <a16:creationId xmlns:a16="http://schemas.microsoft.com/office/drawing/2014/main" id="{6B13D490-B68E-4535-8F00-0B258A1B85A1}"/>
                </a:ext>
              </a:extLst>
            </p:cNvPr>
            <p:cNvSpPr/>
            <p:nvPr/>
          </p:nvSpPr>
          <p:spPr>
            <a:xfrm>
              <a:off x="253799" y="259752"/>
              <a:ext cx="571915" cy="891155"/>
            </a:xfrm>
            <a:prstGeom prst="rect">
              <a:avLst/>
            </a:prstGeom>
            <a:solidFill>
              <a:srgbClr val="759C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57AEB77-ECDF-402A-822C-A494C8B65DF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465741" y="705329"/>
              <a:ext cx="670845" cy="670845"/>
            </a:xfrm>
            <a:prstGeom prst="rect">
              <a:avLst/>
            </a:prstGeom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F77AF19A-0B28-48E3-BE20-11864D2E872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935"/>
          <a:stretch/>
        </p:blipFill>
        <p:spPr>
          <a:xfrm>
            <a:off x="3052934" y="2612707"/>
            <a:ext cx="6086133" cy="3483293"/>
          </a:xfrm>
          <a:prstGeom prst="round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1802353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5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775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4F53286B-93B4-4390-852B-0733FF196592}"/>
              </a:ext>
            </a:extLst>
          </p:cNvPr>
          <p:cNvGrpSpPr/>
          <p:nvPr/>
        </p:nvGrpSpPr>
        <p:grpSpPr>
          <a:xfrm>
            <a:off x="278022" y="501642"/>
            <a:ext cx="11471543" cy="5847133"/>
            <a:chOff x="278022" y="872828"/>
            <a:chExt cx="11471543" cy="5847133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8EE83BC7-9FCD-4BDE-B398-A15306467FFB}"/>
                </a:ext>
              </a:extLst>
            </p:cNvPr>
            <p:cNvGrpSpPr/>
            <p:nvPr/>
          </p:nvGrpSpPr>
          <p:grpSpPr>
            <a:xfrm>
              <a:off x="278022" y="872828"/>
              <a:ext cx="11471543" cy="5847133"/>
              <a:chOff x="487142" y="1017471"/>
              <a:chExt cx="11471543" cy="5413279"/>
            </a:xfrm>
          </p:grpSpPr>
          <p:pic>
            <p:nvPicPr>
              <p:cNvPr id="17" name="Graphic 16">
                <a:extLst>
                  <a:ext uri="{FF2B5EF4-FFF2-40B4-BE49-F238E27FC236}">
                    <a16:creationId xmlns:a16="http://schemas.microsoft.com/office/drawing/2014/main" id="{9E75CC79-2D10-45E3-85F2-D39789BBC32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487142" y="1017471"/>
                <a:ext cx="11471543" cy="5413279"/>
              </a:xfrm>
              <a:prstGeom prst="rect">
                <a:avLst/>
              </a:prstGeom>
            </p:spPr>
          </p:pic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CC40C727-2DAA-4AA2-82AC-6D1C03D64F17}"/>
                  </a:ext>
                </a:extLst>
              </p:cNvPr>
              <p:cNvGrpSpPr/>
              <p:nvPr/>
            </p:nvGrpSpPr>
            <p:grpSpPr>
              <a:xfrm>
                <a:off x="1011598" y="1600200"/>
                <a:ext cx="10710846" cy="4419600"/>
                <a:chOff x="1011598" y="1600200"/>
                <a:chExt cx="10710846" cy="4419600"/>
              </a:xfrm>
            </p:grpSpPr>
            <p:sp>
              <p:nvSpPr>
                <p:cNvPr id="22" name="Rectangle: Rounded Corners 21">
                  <a:extLst>
                    <a:ext uri="{FF2B5EF4-FFF2-40B4-BE49-F238E27FC236}">
                      <a16:creationId xmlns:a16="http://schemas.microsoft.com/office/drawing/2014/main" id="{E4A068C0-D808-46C3-B309-5618F10D31CF}"/>
                    </a:ext>
                  </a:extLst>
                </p:cNvPr>
                <p:cNvSpPr/>
                <p:nvPr/>
              </p:nvSpPr>
              <p:spPr>
                <a:xfrm>
                  <a:off x="1011598" y="1600200"/>
                  <a:ext cx="10693260" cy="4419600"/>
                </a:xfrm>
                <a:prstGeom prst="roundRect">
                  <a:avLst>
                    <a:gd name="adj" fmla="val 6852"/>
                  </a:avLst>
                </a:prstGeom>
                <a:solidFill>
                  <a:srgbClr val="FFE7E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26" name="Graphic 25">
                  <a:extLst>
                    <a:ext uri="{FF2B5EF4-FFF2-40B4-BE49-F238E27FC236}">
                      <a16:creationId xmlns:a16="http://schemas.microsoft.com/office/drawing/2014/main" id="{F4D49B8B-4749-44F3-975C-C92C235A9C8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rcRect l="9705" r="9468" b="22242"/>
                <a:stretch/>
              </p:blipFill>
              <p:spPr>
                <a:xfrm>
                  <a:off x="1029183" y="4701839"/>
                  <a:ext cx="10693261" cy="1306237"/>
                </a:xfrm>
                <a:prstGeom prst="roundRect">
                  <a:avLst/>
                </a:prstGeom>
              </p:spPr>
            </p:pic>
          </p:grpSp>
        </p:grpSp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94E7CBC1-05E2-447B-A94E-F6C81F99EF5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81635" y="5080759"/>
              <a:ext cx="1205922" cy="1410928"/>
            </a:xfrm>
            <a:prstGeom prst="rect">
              <a:avLst/>
            </a:prstGeom>
          </p:spPr>
        </p:pic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65241959-FD7A-402F-8626-F8307EE25DB9}"/>
                </a:ext>
              </a:extLst>
            </p:cNvPr>
            <p:cNvGrpSpPr/>
            <p:nvPr/>
          </p:nvGrpSpPr>
          <p:grpSpPr>
            <a:xfrm>
              <a:off x="4034926" y="1003222"/>
              <a:ext cx="4929737" cy="998077"/>
              <a:chOff x="3680862" y="1673220"/>
              <a:chExt cx="4929737" cy="998077"/>
            </a:xfrm>
          </p:grpSpPr>
          <p:pic>
            <p:nvPicPr>
              <p:cNvPr id="15" name="Graphic 14">
                <a:extLst>
                  <a:ext uri="{FF2B5EF4-FFF2-40B4-BE49-F238E27FC236}">
                    <a16:creationId xmlns:a16="http://schemas.microsoft.com/office/drawing/2014/main" id="{AF4D4180-06FF-40CC-8D4C-D6A5DA58DD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3680862" y="1673220"/>
                <a:ext cx="4929737" cy="998077"/>
              </a:xfrm>
              <a:prstGeom prst="roundRect">
                <a:avLst/>
              </a:prstGeom>
            </p:spPr>
          </p:pic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2E5B1AC-8A97-4E5D-B31C-DE44BCEE0688}"/>
                  </a:ext>
                </a:extLst>
              </p:cNvPr>
              <p:cNvSpPr txBox="1"/>
              <p:nvPr/>
            </p:nvSpPr>
            <p:spPr>
              <a:xfrm>
                <a:off x="4084909" y="1910383"/>
                <a:ext cx="4102405" cy="523220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chemeClr val="bg1"/>
                    </a:solidFill>
                  </a:rPr>
                  <a:t>PHIẾU ĐỌC SÁCH TUẦN 17</a:t>
                </a:r>
              </a:p>
            </p:txBody>
          </p:sp>
        </p:grpSp>
      </p:grpSp>
      <p:grpSp>
        <p:nvGrpSpPr>
          <p:cNvPr id="27" name="13">
            <a:extLst>
              <a:ext uri="{FF2B5EF4-FFF2-40B4-BE49-F238E27FC236}">
                <a16:creationId xmlns:a16="http://schemas.microsoft.com/office/drawing/2014/main" id="{DE7746F2-41AF-4F66-B873-48011669928B}"/>
              </a:ext>
            </a:extLst>
          </p:cNvPr>
          <p:cNvGrpSpPr/>
          <p:nvPr/>
        </p:nvGrpSpPr>
        <p:grpSpPr>
          <a:xfrm>
            <a:off x="2118499" y="1596435"/>
            <a:ext cx="666115" cy="666115"/>
            <a:chOff x="8910" y="2036"/>
            <a:chExt cx="1348" cy="1348"/>
          </a:xfrm>
        </p:grpSpPr>
        <p:sp>
          <p:nvSpPr>
            <p:cNvPr id="28" name="11">
              <a:extLst>
                <a:ext uri="{FF2B5EF4-FFF2-40B4-BE49-F238E27FC236}">
                  <a16:creationId xmlns:a16="http://schemas.microsoft.com/office/drawing/2014/main" id="{C22F4525-BF37-4C46-B5C4-A967E4461321}"/>
                </a:ext>
              </a:extLst>
            </p:cNvPr>
            <p:cNvSpPr/>
            <p:nvPr/>
          </p:nvSpPr>
          <p:spPr>
            <a:xfrm>
              <a:off x="8910" y="2036"/>
              <a:ext cx="1348" cy="1348"/>
            </a:xfrm>
            <a:prstGeom prst="diamond">
              <a:avLst/>
            </a:prstGeom>
            <a:noFill/>
            <a:ln>
              <a:solidFill>
                <a:srgbClr val="496A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</a:endParaRPr>
            </a:p>
          </p:txBody>
        </p:sp>
        <p:sp>
          <p:nvSpPr>
            <p:cNvPr id="29" name="12">
              <a:extLst>
                <a:ext uri="{FF2B5EF4-FFF2-40B4-BE49-F238E27FC236}">
                  <a16:creationId xmlns:a16="http://schemas.microsoft.com/office/drawing/2014/main" id="{34B7218B-62A0-4552-AE59-9606EE71509C}"/>
                </a:ext>
              </a:extLst>
            </p:cNvPr>
            <p:cNvSpPr/>
            <p:nvPr/>
          </p:nvSpPr>
          <p:spPr>
            <a:xfrm>
              <a:off x="9011" y="2137"/>
              <a:ext cx="1147" cy="1147"/>
            </a:xfrm>
            <a:prstGeom prst="diamond">
              <a:avLst/>
            </a:prstGeom>
            <a:solidFill>
              <a:srgbClr val="759C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>
                  <a:latin typeface="+mj-lt"/>
                  <a:ea typeface="微软雅黑" panose="020B0503020204020204" charset="-122"/>
                </a:rPr>
                <a:t>1</a:t>
              </a:r>
            </a:p>
          </p:txBody>
        </p:sp>
      </p:grpSp>
      <p:sp>
        <p:nvSpPr>
          <p:cNvPr id="30" name="20">
            <a:extLst>
              <a:ext uri="{FF2B5EF4-FFF2-40B4-BE49-F238E27FC236}">
                <a16:creationId xmlns:a16="http://schemas.microsoft.com/office/drawing/2014/main" id="{D033A18A-DA1A-4E05-B57D-764D0EFD0D7F}"/>
              </a:ext>
            </a:extLst>
          </p:cNvPr>
          <p:cNvSpPr txBox="1"/>
          <p:nvPr/>
        </p:nvSpPr>
        <p:spPr>
          <a:xfrm>
            <a:off x="2897686" y="1612650"/>
            <a:ext cx="8379913" cy="55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lnSpc>
                <a:spcPct val="120000"/>
              </a:lnSpc>
            </a:pPr>
            <a:r>
              <a:rPr lang="en-US" altLang="zh-CN" sz="2800" b="1">
                <a:solidFill>
                  <a:srgbClr val="5A8AD8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Tên bài đọc:...........................................................................</a:t>
            </a:r>
            <a:endParaRPr lang="zh-CN" altLang="en-US" sz="2000">
              <a:solidFill>
                <a:srgbClr val="5A8AD8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ea"/>
            </a:endParaRPr>
          </a:p>
        </p:txBody>
      </p:sp>
      <p:grpSp>
        <p:nvGrpSpPr>
          <p:cNvPr id="31" name="14">
            <a:extLst>
              <a:ext uri="{FF2B5EF4-FFF2-40B4-BE49-F238E27FC236}">
                <a16:creationId xmlns:a16="http://schemas.microsoft.com/office/drawing/2014/main" id="{2D451F5D-786C-4CCB-B786-08EE5744A54A}"/>
              </a:ext>
            </a:extLst>
          </p:cNvPr>
          <p:cNvGrpSpPr/>
          <p:nvPr/>
        </p:nvGrpSpPr>
        <p:grpSpPr>
          <a:xfrm>
            <a:off x="2117864" y="2534897"/>
            <a:ext cx="666115" cy="666115"/>
            <a:chOff x="8910" y="2036"/>
            <a:chExt cx="1348" cy="1348"/>
          </a:xfrm>
        </p:grpSpPr>
        <p:sp>
          <p:nvSpPr>
            <p:cNvPr id="32" name="15">
              <a:extLst>
                <a:ext uri="{FF2B5EF4-FFF2-40B4-BE49-F238E27FC236}">
                  <a16:creationId xmlns:a16="http://schemas.microsoft.com/office/drawing/2014/main" id="{076AE941-D36F-4DE5-B52D-277D9C409CB6}"/>
                </a:ext>
              </a:extLst>
            </p:cNvPr>
            <p:cNvSpPr/>
            <p:nvPr/>
          </p:nvSpPr>
          <p:spPr>
            <a:xfrm>
              <a:off x="8910" y="2036"/>
              <a:ext cx="1348" cy="1348"/>
            </a:xfrm>
            <a:prstGeom prst="diamond">
              <a:avLst/>
            </a:prstGeom>
            <a:noFill/>
            <a:ln>
              <a:solidFill>
                <a:srgbClr val="496A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</a:endParaRPr>
            </a:p>
          </p:txBody>
        </p:sp>
        <p:sp>
          <p:nvSpPr>
            <p:cNvPr id="33" name="16">
              <a:extLst>
                <a:ext uri="{FF2B5EF4-FFF2-40B4-BE49-F238E27FC236}">
                  <a16:creationId xmlns:a16="http://schemas.microsoft.com/office/drawing/2014/main" id="{871F264F-BBB6-438A-A177-8E58952CD13E}"/>
                </a:ext>
              </a:extLst>
            </p:cNvPr>
            <p:cNvSpPr/>
            <p:nvPr/>
          </p:nvSpPr>
          <p:spPr>
            <a:xfrm>
              <a:off x="9011" y="2137"/>
              <a:ext cx="1147" cy="1147"/>
            </a:xfrm>
            <a:prstGeom prst="diamond">
              <a:avLst/>
            </a:prstGeom>
            <a:solidFill>
              <a:srgbClr val="759C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>
                  <a:latin typeface="+mj-lt"/>
                  <a:ea typeface="微软雅黑" panose="020B0503020204020204" charset="-122"/>
                </a:rPr>
                <a:t>2</a:t>
              </a:r>
            </a:p>
          </p:txBody>
        </p:sp>
      </p:grpSp>
      <p:sp>
        <p:nvSpPr>
          <p:cNvPr id="34" name="17">
            <a:extLst>
              <a:ext uri="{FF2B5EF4-FFF2-40B4-BE49-F238E27FC236}">
                <a16:creationId xmlns:a16="http://schemas.microsoft.com/office/drawing/2014/main" id="{F58B2C9D-AB99-4DEF-88CF-FCA1BE1A27F7}"/>
              </a:ext>
            </a:extLst>
          </p:cNvPr>
          <p:cNvSpPr txBox="1"/>
          <p:nvPr/>
        </p:nvSpPr>
        <p:spPr>
          <a:xfrm>
            <a:off x="2897051" y="2551112"/>
            <a:ext cx="8379913" cy="55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lnSpc>
                <a:spcPct val="120000"/>
              </a:lnSpc>
            </a:pPr>
            <a:r>
              <a:rPr lang="en-US" altLang="zh-CN" sz="2800" b="1">
                <a:solidFill>
                  <a:srgbClr val="5A8AD8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Tên tác giả:............................................................................</a:t>
            </a:r>
            <a:endParaRPr lang="zh-CN" altLang="en-US" sz="2000">
              <a:solidFill>
                <a:srgbClr val="5A8AD8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ea"/>
            </a:endParaRPr>
          </a:p>
        </p:txBody>
      </p:sp>
      <p:grpSp>
        <p:nvGrpSpPr>
          <p:cNvPr id="35" name="18">
            <a:extLst>
              <a:ext uri="{FF2B5EF4-FFF2-40B4-BE49-F238E27FC236}">
                <a16:creationId xmlns:a16="http://schemas.microsoft.com/office/drawing/2014/main" id="{C5BC3AC4-C8B1-4ED1-9492-3ACE848E3318}"/>
              </a:ext>
            </a:extLst>
          </p:cNvPr>
          <p:cNvGrpSpPr/>
          <p:nvPr/>
        </p:nvGrpSpPr>
        <p:grpSpPr>
          <a:xfrm>
            <a:off x="2119134" y="3473359"/>
            <a:ext cx="666115" cy="666115"/>
            <a:chOff x="8910" y="2036"/>
            <a:chExt cx="1348" cy="1348"/>
          </a:xfrm>
        </p:grpSpPr>
        <p:sp>
          <p:nvSpPr>
            <p:cNvPr id="36" name="19">
              <a:extLst>
                <a:ext uri="{FF2B5EF4-FFF2-40B4-BE49-F238E27FC236}">
                  <a16:creationId xmlns:a16="http://schemas.microsoft.com/office/drawing/2014/main" id="{434C5A81-3DF8-433D-AF33-66EB2D85FB36}"/>
                </a:ext>
              </a:extLst>
            </p:cNvPr>
            <p:cNvSpPr/>
            <p:nvPr/>
          </p:nvSpPr>
          <p:spPr>
            <a:xfrm>
              <a:off x="8910" y="2036"/>
              <a:ext cx="1348" cy="1348"/>
            </a:xfrm>
            <a:prstGeom prst="diamond">
              <a:avLst/>
            </a:prstGeom>
            <a:noFill/>
            <a:ln>
              <a:solidFill>
                <a:srgbClr val="496A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</a:endParaRPr>
            </a:p>
          </p:txBody>
        </p:sp>
        <p:sp>
          <p:nvSpPr>
            <p:cNvPr id="37" name="21">
              <a:extLst>
                <a:ext uri="{FF2B5EF4-FFF2-40B4-BE49-F238E27FC236}">
                  <a16:creationId xmlns:a16="http://schemas.microsoft.com/office/drawing/2014/main" id="{9F4EFD10-DC2A-46D0-8898-B303A97845C5}"/>
                </a:ext>
              </a:extLst>
            </p:cNvPr>
            <p:cNvSpPr/>
            <p:nvPr/>
          </p:nvSpPr>
          <p:spPr>
            <a:xfrm>
              <a:off x="9011" y="2137"/>
              <a:ext cx="1147" cy="1147"/>
            </a:xfrm>
            <a:prstGeom prst="diamond">
              <a:avLst/>
            </a:prstGeom>
            <a:solidFill>
              <a:srgbClr val="759C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>
                  <a:latin typeface="+mj-lt"/>
                  <a:ea typeface="微软雅黑" panose="020B0503020204020204" charset="-122"/>
                </a:rPr>
                <a:t>3</a:t>
              </a:r>
            </a:p>
          </p:txBody>
        </p:sp>
      </p:grpSp>
      <p:sp>
        <p:nvSpPr>
          <p:cNvPr id="38" name="22">
            <a:extLst>
              <a:ext uri="{FF2B5EF4-FFF2-40B4-BE49-F238E27FC236}">
                <a16:creationId xmlns:a16="http://schemas.microsoft.com/office/drawing/2014/main" id="{2FE98231-FD9D-4600-9677-98F6427CFFD5}"/>
              </a:ext>
            </a:extLst>
          </p:cNvPr>
          <p:cNvSpPr txBox="1"/>
          <p:nvPr/>
        </p:nvSpPr>
        <p:spPr>
          <a:xfrm>
            <a:off x="2898322" y="3489574"/>
            <a:ext cx="8378642" cy="55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lnSpc>
                <a:spcPct val="120000"/>
              </a:lnSpc>
            </a:pPr>
            <a:r>
              <a:rPr lang="en-US" altLang="zh-CN" sz="2800" b="1">
                <a:solidFill>
                  <a:srgbClr val="5A8AD8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Thông tin về bài đọc:</a:t>
            </a:r>
            <a:endParaRPr lang="zh-CN" altLang="en-US" sz="2000">
              <a:solidFill>
                <a:srgbClr val="5A8AD8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ea"/>
            </a:endParaRPr>
          </a:p>
        </p:txBody>
      </p:sp>
      <p:sp>
        <p:nvSpPr>
          <p:cNvPr id="41" name="22">
            <a:extLst>
              <a:ext uri="{FF2B5EF4-FFF2-40B4-BE49-F238E27FC236}">
                <a16:creationId xmlns:a16="http://schemas.microsoft.com/office/drawing/2014/main" id="{86B8BA0A-CB9E-4EB2-A44B-04D7546E4B3A}"/>
              </a:ext>
            </a:extLst>
          </p:cNvPr>
          <p:cNvSpPr txBox="1"/>
          <p:nvPr/>
        </p:nvSpPr>
        <p:spPr>
          <a:xfrm>
            <a:off x="2898322" y="4104465"/>
            <a:ext cx="8378642" cy="487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lnSpc>
                <a:spcPct val="120000"/>
              </a:lnSpc>
            </a:pPr>
            <a:r>
              <a:rPr lang="en-US" altLang="zh-CN" sz="2400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a. Câu văn /câu thơ hay:..................................................................... </a:t>
            </a: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ea"/>
            </a:endParaRPr>
          </a:p>
        </p:txBody>
      </p:sp>
      <p:sp>
        <p:nvSpPr>
          <p:cNvPr id="42" name="22">
            <a:extLst>
              <a:ext uri="{FF2B5EF4-FFF2-40B4-BE49-F238E27FC236}">
                <a16:creationId xmlns:a16="http://schemas.microsoft.com/office/drawing/2014/main" id="{3CC55EB4-ACB8-499A-854D-E36EC037B04F}"/>
              </a:ext>
            </a:extLst>
          </p:cNvPr>
          <p:cNvSpPr txBox="1"/>
          <p:nvPr/>
        </p:nvSpPr>
        <p:spPr>
          <a:xfrm>
            <a:off x="2897051" y="4651363"/>
            <a:ext cx="8378642" cy="487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b. </a:t>
            </a:r>
            <a:r>
              <a:rPr lang="en-US" altLang="zh-CN" sz="2400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Điều em thấy thú vị n</a:t>
            </a:r>
            <a:r>
              <a:rPr lang="vi-VN" sz="2400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hất</a:t>
            </a:r>
            <a:r>
              <a:rPr 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bài đọc</a:t>
            </a:r>
            <a:r>
              <a:rPr lang="en-US" altLang="zh-CN" sz="2400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:................................................ </a:t>
            </a: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0691513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4" grpId="0"/>
      <p:bldP spid="38" grpId="0"/>
      <p:bldP spid="41" grpId="0"/>
      <p:bldP spid="4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B8F5C10-F4BF-4EC3-A6CD-30A0432E23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1972987"/>
            <a:ext cx="5500492" cy="2912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6402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click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7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8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theme/theme1.xml><?xml version="1.0" encoding="utf-8"?>
<a:theme xmlns:a="http://schemas.openxmlformats.org/drawingml/2006/main" name="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Custom 4">
      <a:majorFont>
        <a:latin typeface="Arial-Rounded"/>
        <a:ea typeface=""/>
        <a:cs typeface=""/>
      </a:majorFont>
      <a:minorFont>
        <a:latin typeface="Arial-Round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1233</TotalTime>
  <Words>303</Words>
  <Application>Microsoft Office PowerPoint</Application>
  <PresentationFormat>Widescreen</PresentationFormat>
  <Paragraphs>41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#9Slide03 IcielNovecento sans E</vt:lpstr>
      <vt:lpstr>Arial</vt:lpstr>
      <vt:lpstr>Arial-Rounded</vt:lpstr>
      <vt:lpstr>Calibri</vt:lpstr>
      <vt:lpstr>HP001</vt:lpstr>
      <vt:lpstr>HP-167</vt:lpstr>
      <vt:lpstr>HP-168</vt:lpstr>
      <vt:lpstr>OpenSans</vt:lpstr>
      <vt:lpstr>OpenSansBold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PHAM DUYEN</dc:creator>
  <dc:description>9Slide.vn</dc:description>
  <cp:lastModifiedBy>Ms Quyen</cp:lastModifiedBy>
  <cp:revision>833</cp:revision>
  <dcterms:created xsi:type="dcterms:W3CDTF">2021-10-03T06:52:05Z</dcterms:created>
  <dcterms:modified xsi:type="dcterms:W3CDTF">2021-12-26T02:28:10Z</dcterms:modified>
  <cp:category>9Slide.vn</cp:category>
</cp:coreProperties>
</file>