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581" r:id="rId2"/>
    <p:sldId id="256" r:id="rId3"/>
    <p:sldId id="257" r:id="rId4"/>
    <p:sldId id="564" r:id="rId5"/>
    <p:sldId id="570" r:id="rId6"/>
    <p:sldId id="58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C0"/>
    <a:srgbClr val="94D9F8"/>
    <a:srgbClr val="387C50"/>
    <a:srgbClr val="F07483"/>
    <a:srgbClr val="FFE5C8"/>
    <a:srgbClr val="DA172C"/>
    <a:srgbClr val="488F77"/>
    <a:srgbClr val="43AD31"/>
    <a:srgbClr val="545504"/>
    <a:srgbClr val="EBE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47" d="100"/>
          <a:sy n="47" d="100"/>
        </p:scale>
        <p:origin x="7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33333"/>
                </a:solidFill>
                <a:effectLst/>
                <a:latin typeface="OpenSans"/>
              </a:rPr>
              <a:t>Đồ chơi mà em yêu thích là nhất là con lật đật. Con lật đật được bao phủ bởi một màu đỏ tươi sáng. Đầu, thân và hai tay của lật đật đều có dạng hình tròn. Những lúc rảnh rỗi em thường đem lật đật ra chơi. Cứ lật qua lật lại nhưng chú ta không hề ngã. Bố em nói lật đật tượng trưng cho ý chí bền bỉ, không khuất phục trước khó khăn, thử thách. Em rất yêu lật đật. Em giữ gìn lật đật cẩn thẩn dù lúc chơi hay là không chơi.</a:t>
            </a: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6</a:t>
            </a:fld>
            <a:endParaRPr lang="en-US"/>
          </a:p>
        </p:txBody>
      </p:sp>
    </p:spTree>
    <p:extLst>
      <p:ext uri="{BB962C8B-B14F-4D97-AF65-F5344CB8AC3E}">
        <p14:creationId xmlns:p14="http://schemas.microsoft.com/office/powerpoint/2010/main" val="2363493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C8EF8-321A-4926-AACC-C5409C55939F}"/>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153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55F06-3BC0-4D1A-8D6D-317AA39A0DBA}"/>
              </a:ext>
            </a:extLst>
          </p:cNvPr>
          <p:cNvPicPr>
            <a:picLocks noChangeAspect="1"/>
          </p:cNvPicPr>
          <p:nvPr userDrawn="1"/>
        </p:nvPicPr>
        <p:blipFill>
          <a:blip r:embed="rId3">
            <a:alphaModFix amt="80000"/>
            <a:extLst>
              <a:ext uri="{BEBA8EAE-BF5A-486C-A8C5-ECC9F3942E4B}">
                <a14:imgProps xmlns:a14="http://schemas.microsoft.com/office/drawing/2010/main">
                  <a14:imgLayer r:embed="rId4">
                    <a14:imgEffect>
                      <a14:backgroundRemoval t="8301" b="92676" l="4883" r="92188">
                        <a14:foregroundMark x1="8984" y1="9473" x2="47266" y2="12402"/>
                        <a14:foregroundMark x1="47266" y1="12402" x2="88867" y2="11426"/>
                        <a14:foregroundMark x1="88867" y1="11426" x2="92285" y2="10352"/>
                        <a14:foregroundMark x1="91406" y1="12891" x2="88770" y2="71484"/>
                        <a14:foregroundMark x1="91895" y1="21191" x2="91309" y2="78320"/>
                        <a14:foregroundMark x1="91309" y1="78320" x2="91699" y2="80078"/>
                        <a14:foregroundMark x1="91406" y1="88086" x2="91406" y2="88086"/>
                        <a14:foregroundMark x1="82129" y1="79199" x2="87793" y2="92773"/>
                        <a14:foregroundMark x1="92285" y1="81055" x2="90723" y2="91016"/>
                        <a14:foregroundMark x1="90723" y1="91016" x2="11035" y2="91211"/>
                        <a14:foregroundMark x1="11035" y1="91211" x2="13574" y2="22168"/>
                        <a14:foregroundMark x1="7910" y1="9863" x2="7422" y2="79199"/>
                        <a14:foregroundMark x1="40723" y1="8398" x2="40723" y2="8398"/>
                        <a14:foregroundMark x1="40527" y1="8398" x2="40527" y2="8594"/>
                        <a14:foregroundMark x1="4883" y1="82324" x2="13281" y2="87988"/>
                        <a14:foregroundMark x1="13281" y1="87988" x2="14844" y2="88281"/>
                      </a14:backgroundRemoval>
                    </a14:imgEffect>
                  </a14:imgLayer>
                </a14:imgProps>
              </a:ext>
              <a:ext uri="{28A0092B-C50C-407E-A947-70E740481C1C}">
                <a14:useLocalDpi xmlns:a14="http://schemas.microsoft.com/office/drawing/2010/main" val="0"/>
              </a:ext>
            </a:extLst>
          </a:blip>
          <a:srcRect/>
          <a:stretch/>
        </p:blipFill>
        <p:spPr>
          <a:xfrm>
            <a:off x="-114300" y="228600"/>
            <a:ext cx="12420600" cy="6400800"/>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12482-1B35-4FEF-A95A-6A3E988BA076}"/>
              </a:ext>
            </a:extLst>
          </p:cNvPr>
          <p:cNvSpPr/>
          <p:nvPr userDrawn="1"/>
        </p:nvSpPr>
        <p:spPr>
          <a:xfrm>
            <a:off x="2209800" y="1200879"/>
            <a:ext cx="8105775" cy="4456241"/>
          </a:xfrm>
          <a:prstGeom prst="rect">
            <a:avLst/>
          </a:prstGeom>
          <a:solidFill>
            <a:schemeClr val="bg1">
              <a:lumMod val="95000"/>
              <a:alpha val="68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161925" y="166676"/>
            <a:ext cx="11868150" cy="6524649"/>
          </a:xfrm>
          <a:prstGeom prst="rect">
            <a:avLst/>
          </a:prstGeom>
          <a:solidFill>
            <a:schemeClr val="bg1">
              <a:lumMod val="95000"/>
              <a:alpha val="74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BA14F80-0BF2-4B67-8145-F78DD0F4B95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2039F0-93FF-4EDE-9552-1CC2719E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3AD47-6CC1-45F5-A0A5-32565B43D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8F96-2299-4A3F-B08F-BC0FE12C7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752DAFBA-55BF-4DBD-BA74-11ACA66F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A9520-1B5D-44FE-A829-C4167EAE9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2474-8049-44B0-B157-5BB634F04611}" type="slidenum">
              <a:rPr lang="en-US" smtClean="0"/>
              <a:t>‹#›</a:t>
            </a:fld>
            <a:endParaRPr lang="en-US"/>
          </a:p>
        </p:txBody>
      </p:sp>
      <p:pic>
        <p:nvPicPr>
          <p:cNvPr id="9" name="Picture 8">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10" name="Picture 9">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11" name="Picture 10">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2" name="Picture 11">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E56660-6ED6-4B1F-BEC3-1A588170F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3" name="TextBox 2">
            <a:extLst>
              <a:ext uri="{FF2B5EF4-FFF2-40B4-BE49-F238E27FC236}">
                <a16:creationId xmlns:a16="http://schemas.microsoft.com/office/drawing/2014/main" id="{62BA0C74-BC66-45DF-84D7-217905F6B1D2}"/>
              </a:ext>
            </a:extLst>
          </p:cNvPr>
          <p:cNvSpPr txBox="1"/>
          <p:nvPr/>
        </p:nvSpPr>
        <p:spPr>
          <a:xfrm>
            <a:off x="3851635" y="1130520"/>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068197E4-34E3-4800-95B8-E98C77E0AB60}"/>
              </a:ext>
            </a:extLst>
          </p:cNvPr>
          <p:cNvSpPr txBox="1"/>
          <p:nvPr/>
        </p:nvSpPr>
        <p:spPr>
          <a:xfrm>
            <a:off x="2690586" y="2644170"/>
            <a:ext cx="6810825" cy="1754326"/>
          </a:xfrm>
          <a:prstGeom prst="rect">
            <a:avLst/>
          </a:prstGeom>
          <a:noFill/>
        </p:spPr>
        <p:txBody>
          <a:bodyPr wrap="square" rtlCol="0">
            <a:spAutoFit/>
          </a:bodyPr>
          <a:lstStyle/>
          <a:p>
            <a:pPr algn="ctr"/>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2050995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4976175" y="197337"/>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13</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28378" y="44196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5</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4" name="Picture 3">
            <a:extLst>
              <a:ext uri="{FF2B5EF4-FFF2-40B4-BE49-F238E27FC236}">
                <a16:creationId xmlns:a16="http://schemas.microsoft.com/office/drawing/2014/main" id="{AB4ED72C-58AC-49AE-8AD7-4569D03199C5}"/>
              </a:ext>
            </a:extLst>
          </p:cNvPr>
          <p:cNvPicPr>
            <a:picLocks noChangeAspect="1"/>
          </p:cNvPicPr>
          <p:nvPr/>
        </p:nvPicPr>
        <p:blipFill>
          <a:blip r:embed="rId2"/>
          <a:stretch>
            <a:fillRect/>
          </a:stretch>
        </p:blipFill>
        <p:spPr>
          <a:xfrm>
            <a:off x="2647458" y="2833239"/>
            <a:ext cx="6897084" cy="1990648"/>
          </a:xfrm>
          <a:prstGeom prst="rect">
            <a:avLst/>
          </a:prstGeom>
        </p:spPr>
      </p:pic>
      <p:pic>
        <p:nvPicPr>
          <p:cNvPr id="5" name="Picture 4">
            <a:extLst>
              <a:ext uri="{FF2B5EF4-FFF2-40B4-BE49-F238E27FC236}">
                <a16:creationId xmlns:a16="http://schemas.microsoft.com/office/drawing/2014/main" id="{1A6C04B1-0000-4211-9C52-E6A94C23490F}"/>
              </a:ext>
            </a:extLst>
          </p:cNvPr>
          <p:cNvPicPr>
            <a:picLocks noChangeAspect="1"/>
          </p:cNvPicPr>
          <p:nvPr/>
        </p:nvPicPr>
        <p:blipFill>
          <a:blip r:embed="rId3"/>
          <a:stretch>
            <a:fillRect/>
          </a:stretch>
        </p:blipFill>
        <p:spPr>
          <a:xfrm>
            <a:off x="4267200" y="1524000"/>
            <a:ext cx="3400486" cy="1316784"/>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5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6000">
                                          <p:cBhvr additive="base">
                                            <p:cTn id="12" dur="15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1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ppt_x"/>
                                              </p:val>
                                            </p:tav>
                                            <p:tav tm="100000">
                                              <p:val>
                                                <p:strVal val="#ppt_x"/>
                                              </p:val>
                                            </p:tav>
                                          </p:tavLst>
                                        </p:anim>
                                        <p:anim calcmode="lin" valueType="num">
                                          <p:cBhvr additive="base">
                                            <p:cTn id="1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8FF3CD-FB84-4BC7-9384-9FF945698356}"/>
              </a:ext>
            </a:extLst>
          </p:cNvPr>
          <p:cNvSpPr txBox="1"/>
          <p:nvPr/>
        </p:nvSpPr>
        <p:spPr>
          <a:xfrm>
            <a:off x="685800" y="1295400"/>
            <a:ext cx="10591800" cy="3000821"/>
          </a:xfrm>
          <a:prstGeom prst="rect">
            <a:avLst/>
          </a:prstGeom>
          <a:noFill/>
        </p:spPr>
        <p:txBody>
          <a:bodyPr wrap="square">
            <a:spAutoFit/>
          </a:bodyPr>
          <a:lstStyle/>
          <a:p>
            <a:pPr algn="ctr">
              <a:lnSpc>
                <a:spcPct val="150000"/>
              </a:lnSpc>
            </a:pPr>
            <a:r>
              <a:rPr lang="en-US" sz="6600" b="1" i="0">
                <a:solidFill>
                  <a:srgbClr val="EA6124"/>
                </a:solidFill>
                <a:effectLst/>
                <a:latin typeface="HP001" panose="020B0603050302020204" pitchFamily="34" charset="0"/>
              </a:rPr>
              <a:t>ǡ</a:t>
            </a:r>
            <a:r>
              <a:rPr lang="el-GR" sz="6600" b="1" i="0">
                <a:solidFill>
                  <a:srgbClr val="EA6124"/>
                </a:solidFill>
                <a:effectLst/>
                <a:latin typeface="HP001" panose="020B0603050302020204" pitchFamily="34" charset="0"/>
              </a:rPr>
              <a:t>μ</a:t>
            </a:r>
            <a:r>
              <a:rPr lang="en-US" sz="6600" b="1" i="0">
                <a:solidFill>
                  <a:srgbClr val="EA6124"/>
                </a:solidFill>
                <a:effectLst/>
                <a:latin typeface="HP001" panose="020B0603050302020204" pitchFamily="34" charset="0"/>
              </a:rPr>
              <a:t>ếnḑ V</a:t>
            </a:r>
            <a:r>
              <a:rPr lang="el-GR" sz="6600" b="1" i="0">
                <a:solidFill>
                  <a:srgbClr val="EA6124"/>
                </a:solidFill>
                <a:effectLst/>
                <a:latin typeface="HP001" panose="020B0603050302020204" pitchFamily="34" charset="0"/>
              </a:rPr>
              <a:t>Θ</a:t>
            </a:r>
            <a:r>
              <a:rPr lang="en-US" sz="6600" b="1" i="0">
                <a:solidFill>
                  <a:srgbClr val="EA6124"/>
                </a:solidFill>
                <a:effectLst/>
                <a:latin typeface="HP001" panose="020B0603050302020204" pitchFamily="34" charset="0"/>
              </a:rPr>
              <a:t>ʸt</a:t>
            </a:r>
            <a:br>
              <a:rPr lang="en-US" sz="6000"/>
            </a:br>
            <a:r>
              <a:rPr lang="en-US" sz="6000" b="1">
                <a:latin typeface="HP001" panose="020B0603050302020204" pitchFamily="34" charset="0"/>
                <a:ea typeface="HP001" panose="020B0603050302020204" pitchFamily="34" charset="0"/>
              </a:rPr>
              <a:t>Lu</a:t>
            </a:r>
            <a:r>
              <a:rPr lang="el-GR" sz="6000" b="1">
                <a:latin typeface="HP001" panose="020B0603050302020204" pitchFamily="34" charset="0"/>
                <a:ea typeface="HP001" panose="020B0603050302020204" pitchFamily="34" charset="0"/>
              </a:rPr>
              <a:t>Ώ</a:t>
            </a:r>
            <a:r>
              <a:rPr lang="en-US" sz="6000" b="1">
                <a:latin typeface="HP001" panose="020B0603050302020204" pitchFamily="34" charset="0"/>
                <a:ea typeface="HP001" panose="020B0603050302020204" pitchFamily="34" charset="0"/>
              </a:rPr>
              <a:t>ǝn ȫ</a:t>
            </a:r>
            <a:r>
              <a:rPr lang="el-GR" sz="6000" b="1">
                <a:latin typeface="HP001" panose="020B0603050302020204" pitchFamily="34" charset="0"/>
                <a:ea typeface="HP001" panose="020B0603050302020204" pitchFamily="34" charset="0"/>
              </a:rPr>
              <a:t>μ</a:t>
            </a:r>
            <a:r>
              <a:rPr lang="en-US" sz="6000" b="1">
                <a:latin typeface="HP001" panose="020B0603050302020204" pitchFamily="34" charset="0"/>
                <a:ea typeface="HP001" panose="020B0603050302020204" pitchFamily="34" charset="0"/>
              </a:rPr>
              <a:t>ʴt đo</a:t>
            </a:r>
            <a:r>
              <a:rPr lang="el-GR" sz="6000" b="1">
                <a:latin typeface="HP001" panose="020B0603050302020204" pitchFamily="34" charset="0"/>
                <a:ea typeface="HP001" panose="020B0603050302020204" pitchFamily="34" charset="0"/>
              </a:rPr>
              <a:t>Ο</a:t>
            </a:r>
            <a:r>
              <a:rPr lang="en-US" sz="6000" b="1">
                <a:latin typeface="HP001" panose="020B0603050302020204" pitchFamily="34" charset="0"/>
                <a:ea typeface="HP001" panose="020B0603050302020204" pitchFamily="34" charset="0"/>
              </a:rPr>
              <a:t>ɝȰ</a:t>
            </a:r>
            <a:endParaRPr lang="en-GB" sz="19900">
              <a:latin typeface="HP001" panose="020B0603050302020204" pitchFamily="34" charset="0"/>
              <a:ea typeface="HP001" panose="020B0603050302020204"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217817F4-0CAB-48F3-BD91-0D5C580D0789}"/>
              </a:ext>
            </a:extLst>
          </p:cNvPr>
          <p:cNvPicPr>
            <a:picLocks noChangeAspect="1"/>
          </p:cNvPicPr>
          <p:nvPr/>
        </p:nvPicPr>
        <p:blipFill>
          <a:blip r:embed="rId3"/>
          <a:stretch>
            <a:fillRect/>
          </a:stretch>
        </p:blipFill>
        <p:spPr>
          <a:xfrm>
            <a:off x="152400" y="76200"/>
            <a:ext cx="2772670" cy="644447"/>
          </a:xfrm>
          <a:prstGeom prst="rect">
            <a:avLst/>
          </a:prstGeom>
        </p:spPr>
      </p:pic>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65AAC87B-536F-40A3-BE91-CAAE575989E7}"/>
              </a:ext>
            </a:extLst>
          </p:cNvPr>
          <p:cNvSpPr txBox="1"/>
          <p:nvPr/>
        </p:nvSpPr>
        <p:spPr>
          <a:xfrm>
            <a:off x="990599" y="228600"/>
            <a:ext cx="10837053"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Kể tên những đồ chơi của em. Em thích đồ chơi nào nhất? Vì sao?</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9" name="Group 88">
            <a:extLst>
              <a:ext uri="{FF2B5EF4-FFF2-40B4-BE49-F238E27FC236}">
                <a16:creationId xmlns:a16="http://schemas.microsoft.com/office/drawing/2014/main" id="{190D6AC8-95A5-4920-BACC-1128536733B2}"/>
              </a:ext>
            </a:extLst>
          </p:cNvPr>
          <p:cNvGrpSpPr/>
          <p:nvPr/>
        </p:nvGrpSpPr>
        <p:grpSpPr>
          <a:xfrm>
            <a:off x="-2056" y="-10861"/>
            <a:ext cx="911353" cy="1146354"/>
            <a:chOff x="253799" y="259752"/>
            <a:chExt cx="911353" cy="1146354"/>
          </a:xfrm>
        </p:grpSpPr>
        <p:sp>
          <p:nvSpPr>
            <p:cNvPr id="90" name="51">
              <a:extLst>
                <a:ext uri="{FF2B5EF4-FFF2-40B4-BE49-F238E27FC236}">
                  <a16:creationId xmlns:a16="http://schemas.microsoft.com/office/drawing/2014/main" id="{D0044B51-3170-4299-988A-492A8743D64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1" name="Picture 90">
              <a:extLst>
                <a:ext uri="{FF2B5EF4-FFF2-40B4-BE49-F238E27FC236}">
                  <a16:creationId xmlns:a16="http://schemas.microsoft.com/office/drawing/2014/main" id="{2F48F01F-6A3D-41D0-B576-9D363E893F8C}"/>
                </a:ext>
              </a:extLst>
            </p:cNvPr>
            <p:cNvPicPr>
              <a:picLocks noChangeAspect="1"/>
            </p:cNvPicPr>
            <p:nvPr userDrawn="1"/>
          </p:nvPicPr>
          <p:blipFill>
            <a:blip r:embed="rId2"/>
            <a:stretch>
              <a:fillRect/>
            </a:stretch>
          </p:blipFill>
          <p:spPr>
            <a:xfrm>
              <a:off x="486275" y="727229"/>
              <a:ext cx="678877" cy="678877"/>
            </a:xfrm>
            <a:prstGeom prst="rect">
              <a:avLst/>
            </a:prstGeom>
          </p:spPr>
        </p:pic>
      </p:grpSp>
      <p:pic>
        <p:nvPicPr>
          <p:cNvPr id="3" name="Picture 2">
            <a:extLst>
              <a:ext uri="{FF2B5EF4-FFF2-40B4-BE49-F238E27FC236}">
                <a16:creationId xmlns:a16="http://schemas.microsoft.com/office/drawing/2014/main" id="{364B2A9F-CD2F-46DA-A9AE-73BD8E792C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81000" y="1685287"/>
            <a:ext cx="11531301" cy="2864920"/>
          </a:xfrm>
          <a:prstGeom prst="rect">
            <a:avLst/>
          </a:prstGeom>
        </p:spPr>
      </p:pic>
      <p:sp>
        <p:nvSpPr>
          <p:cNvPr id="100" name="TextBox 99">
            <a:extLst>
              <a:ext uri="{FF2B5EF4-FFF2-40B4-BE49-F238E27FC236}">
                <a16:creationId xmlns:a16="http://schemas.microsoft.com/office/drawing/2014/main" id="{876003DA-625D-4E4A-A8BC-DA6AD8A2E031}"/>
              </a:ext>
            </a:extLst>
          </p:cNvPr>
          <p:cNvSpPr txBox="1"/>
          <p:nvPr/>
        </p:nvSpPr>
        <p:spPr>
          <a:xfrm>
            <a:off x="2895600" y="4683455"/>
            <a:ext cx="6400800" cy="1386598"/>
          </a:xfrm>
          <a:prstGeom prst="rect">
            <a:avLst/>
          </a:prstGeom>
          <a:noFill/>
        </p:spPr>
        <p:txBody>
          <a:bodyPr wrap="square" rtlCol="0">
            <a:spAutoFit/>
          </a:bodyPr>
          <a:lstStyle/>
          <a:p>
            <a:pPr>
              <a:lnSpc>
                <a:spcPts val="5333"/>
              </a:lnSpc>
            </a:pPr>
            <a:r>
              <a:rPr lang="vi-VN" sz="4000">
                <a:solidFill>
                  <a:srgbClr val="387C50"/>
                </a:solidFill>
                <a:cs typeface="Times New Roman" panose="02020603050405020304" pitchFamily="18" charset="0"/>
              </a:rPr>
              <a:t>- Đồ chơi có đặc điểm gì?</a:t>
            </a:r>
          </a:p>
          <a:p>
            <a:pPr>
              <a:lnSpc>
                <a:spcPts val="5333"/>
              </a:lnSpc>
            </a:pPr>
            <a:r>
              <a:rPr lang="vi-VN" sz="4000">
                <a:solidFill>
                  <a:srgbClr val="387C50"/>
                </a:solidFill>
                <a:cs typeface="Times New Roman" panose="02020603050405020304" pitchFamily="18" charset="0"/>
              </a:rPr>
              <a:t>- Vì sao em thích đồ chơi đó?</a:t>
            </a:r>
            <a:endParaRPr lang="vi-VN" sz="4000" dirty="0">
              <a:solidFill>
                <a:srgbClr val="387C50"/>
              </a:solidFill>
              <a:cs typeface="Times New Roman" panose="02020603050405020304" pitchFamily="18" charset="0"/>
            </a:endParaRPr>
          </a:p>
        </p:txBody>
      </p:sp>
    </p:spTree>
    <p:extLst>
      <p:ext uri="{BB962C8B-B14F-4D97-AF65-F5344CB8AC3E}">
        <p14:creationId xmlns:p14="http://schemas.microsoft.com/office/powerpoint/2010/main" val="324853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1)">
                                      <p:cBhvr>
                                        <p:cTn id="7" dur="1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8"/>
                                        </p:tgtEl>
                                        <p:attrNameLst>
                                          <p:attrName>style.visibility</p:attrName>
                                        </p:attrNameLst>
                                      </p:cBhvr>
                                      <p:to>
                                        <p:strVal val="visible"/>
                                      </p:to>
                                    </p:set>
                                    <p:anim calcmode="lin" valueType="num">
                                      <p:cBhvr>
                                        <p:cTn id="12" dur="25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8"/>
                                        </p:tgtEl>
                                        <p:attrNameLst>
                                          <p:attrName>ppt_y</p:attrName>
                                        </p:attrNameLst>
                                      </p:cBhvr>
                                      <p:tavLst>
                                        <p:tav tm="0">
                                          <p:val>
                                            <p:strVal val="#ppt_y"/>
                                          </p:val>
                                        </p:tav>
                                        <p:tav tm="100000">
                                          <p:val>
                                            <p:strVal val="#ppt_y"/>
                                          </p:val>
                                        </p:tav>
                                      </p:tavLst>
                                    </p:anim>
                                    <p:anim calcmode="lin" valueType="num">
                                      <p:cBhvr>
                                        <p:cTn id="14" dur="25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8"/>
                                        </p:tgtEl>
                                      </p:cBhvr>
                                    </p:animEffect>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0">
                                            <p:txEl>
                                              <p:pRg st="0" end="0"/>
                                            </p:txEl>
                                          </p:spTgt>
                                        </p:tgtEl>
                                        <p:attrNameLst>
                                          <p:attrName>style.visibility</p:attrName>
                                        </p:attrNameLst>
                                      </p:cBhvr>
                                      <p:to>
                                        <p:strVal val="visible"/>
                                      </p:to>
                                    </p:set>
                                    <p:animEffect transition="in" filter="fade">
                                      <p:cBhvr>
                                        <p:cTn id="26" dur="500"/>
                                        <p:tgtEl>
                                          <p:spTgt spid="10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0">
                                            <p:txEl>
                                              <p:pRg st="1" end="1"/>
                                            </p:txEl>
                                          </p:spTgt>
                                        </p:tgtEl>
                                        <p:attrNameLst>
                                          <p:attrName>style.visibility</p:attrName>
                                        </p:attrNameLst>
                                      </p:cBhvr>
                                      <p:to>
                                        <p:strVal val="visible"/>
                                      </p:to>
                                    </p:set>
                                    <p:animEffect transition="in" filter="fade">
                                      <p:cBhvr>
                                        <p:cTn id="31"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4C360276-252B-44E2-B13D-EE05CD7C9EE3}"/>
              </a:ext>
            </a:extLst>
          </p:cNvPr>
          <p:cNvCxnSpPr>
            <a:cxnSpLocks/>
          </p:cNvCxnSpPr>
          <p:nvPr/>
        </p:nvCxnSpPr>
        <p:spPr>
          <a:xfrm>
            <a:off x="6098160" y="2107008"/>
            <a:ext cx="0" cy="750518"/>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5C872D-0146-4F49-808A-DBF4F7D6C05B}"/>
              </a:ext>
            </a:extLst>
          </p:cNvPr>
          <p:cNvCxnSpPr>
            <a:cxnSpLocks/>
          </p:cNvCxnSpPr>
          <p:nvPr/>
        </p:nvCxnSpPr>
        <p:spPr>
          <a:xfrm>
            <a:off x="6110442" y="4149981"/>
            <a:ext cx="0" cy="750518"/>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5E29A3-C5A6-487A-A5FE-E0F6C9CE1347}"/>
              </a:ext>
            </a:extLst>
          </p:cNvPr>
          <p:cNvCxnSpPr>
            <a:cxnSpLocks/>
          </p:cNvCxnSpPr>
          <p:nvPr/>
        </p:nvCxnSpPr>
        <p:spPr>
          <a:xfrm flipH="1" flipV="1">
            <a:off x="7066262" y="3438117"/>
            <a:ext cx="1376317" cy="12481"/>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36A2BB-DE49-45F9-AE8F-6DAF92F77A3F}"/>
              </a:ext>
            </a:extLst>
          </p:cNvPr>
          <p:cNvCxnSpPr>
            <a:cxnSpLocks/>
          </p:cNvCxnSpPr>
          <p:nvPr/>
        </p:nvCxnSpPr>
        <p:spPr>
          <a:xfrm>
            <a:off x="3671102" y="3372410"/>
            <a:ext cx="1434298" cy="0"/>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136897-B5F2-4FE2-A604-C1442EF928B2}"/>
              </a:ext>
            </a:extLst>
          </p:cNvPr>
          <p:cNvSpPr txBox="1"/>
          <p:nvPr/>
        </p:nvSpPr>
        <p:spPr>
          <a:xfrm>
            <a:off x="1050147" y="228600"/>
            <a:ext cx="10837053"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Viết 3 – 4 câu</a:t>
            </a:r>
            <a:r>
              <a:rPr lang="en-US" sz="4000" b="1">
                <a:solidFill>
                  <a:schemeClr val="tx1">
                    <a:lumMod val="85000"/>
                    <a:lumOff val="15000"/>
                  </a:schemeClr>
                </a:solidFill>
                <a:cs typeface="Times New Roman" panose="02020603050405020304" pitchFamily="18" charset="0"/>
              </a:rPr>
              <a:t> tả một đồ chơi của em.</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D7A9C02-7CDC-4B0E-9885-B2CE757B9C0B}"/>
              </a:ext>
            </a:extLst>
          </p:cNvPr>
          <p:cNvGrpSpPr/>
          <p:nvPr/>
        </p:nvGrpSpPr>
        <p:grpSpPr>
          <a:xfrm>
            <a:off x="4752907" y="2697719"/>
            <a:ext cx="2717203" cy="1493281"/>
            <a:chOff x="4740087" y="1869629"/>
            <a:chExt cx="2717203" cy="2696583"/>
          </a:xfrm>
        </p:grpSpPr>
        <p:grpSp>
          <p:nvGrpSpPr>
            <p:cNvPr id="12" name="Group 11">
              <a:extLst>
                <a:ext uri="{FF2B5EF4-FFF2-40B4-BE49-F238E27FC236}">
                  <a16:creationId xmlns:a16="http://schemas.microsoft.com/office/drawing/2014/main" id="{9D33B4DE-FFB1-430D-83A4-1B1779B0EC7C}"/>
                </a:ext>
              </a:extLst>
            </p:cNvPr>
            <p:cNvGrpSpPr/>
            <p:nvPr/>
          </p:nvGrpSpPr>
          <p:grpSpPr>
            <a:xfrm>
              <a:off x="4760707" y="1869629"/>
              <a:ext cx="2696583" cy="2696583"/>
              <a:chOff x="4466217" y="2230418"/>
              <a:chExt cx="2133599" cy="2133599"/>
            </a:xfrm>
          </p:grpSpPr>
          <p:sp>
            <p:nvSpPr>
              <p:cNvPr id="10" name="Oval 9">
                <a:extLst>
                  <a:ext uri="{FF2B5EF4-FFF2-40B4-BE49-F238E27FC236}">
                    <a16:creationId xmlns:a16="http://schemas.microsoft.com/office/drawing/2014/main" id="{0730AE0D-AAFB-4822-A4C4-199D4C532A8E}"/>
                  </a:ext>
                </a:extLst>
              </p:cNvPr>
              <p:cNvSpPr/>
              <p:nvPr/>
            </p:nvSpPr>
            <p:spPr>
              <a:xfrm>
                <a:off x="4600605" y="2364806"/>
                <a:ext cx="1864823" cy="1864823"/>
              </a:xfrm>
              <a:prstGeom prst="ellipse">
                <a:avLst/>
              </a:prstGeom>
              <a:solidFill>
                <a:srgbClr val="EEF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0">
                <a:extLst>
                  <a:ext uri="{FF2B5EF4-FFF2-40B4-BE49-F238E27FC236}">
                    <a16:creationId xmlns:a16="http://schemas.microsoft.com/office/drawing/2014/main" id="{22B6E9E6-22E2-424D-8A6F-FFD1E35FACC5}"/>
                  </a:ext>
                </a:extLst>
              </p:cNvPr>
              <p:cNvSpPr/>
              <p:nvPr/>
            </p:nvSpPr>
            <p:spPr>
              <a:xfrm>
                <a:off x="4466217" y="2230418"/>
                <a:ext cx="2133599" cy="2133599"/>
              </a:xfrm>
              <a:prstGeom prst="ellipse">
                <a:avLst/>
              </a:prstGeom>
              <a:noFill/>
              <a:ln w="28575">
                <a:solidFill>
                  <a:srgbClr val="50CC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0" name="TextBox 19">
              <a:extLst>
                <a:ext uri="{FF2B5EF4-FFF2-40B4-BE49-F238E27FC236}">
                  <a16:creationId xmlns:a16="http://schemas.microsoft.com/office/drawing/2014/main" id="{6A5E715B-4731-4C68-8B02-EA0D0724D576}"/>
                </a:ext>
              </a:extLst>
            </p:cNvPr>
            <p:cNvSpPr txBox="1"/>
            <p:nvPr/>
          </p:nvSpPr>
          <p:spPr>
            <a:xfrm>
              <a:off x="4740087" y="2689922"/>
              <a:ext cx="2696583" cy="1055993"/>
            </a:xfrm>
            <a:prstGeom prst="rect">
              <a:avLst/>
            </a:prstGeom>
            <a:noFill/>
          </p:spPr>
          <p:txBody>
            <a:bodyPr wrap="square" rtlCol="0">
              <a:spAutoFit/>
            </a:bodyPr>
            <a:lstStyle/>
            <a:p>
              <a:pPr algn="ctr"/>
              <a:r>
                <a:rPr lang="en-US" sz="3200" b="1">
                  <a:solidFill>
                    <a:schemeClr val="accent5">
                      <a:lumMod val="75000"/>
                    </a:schemeClr>
                  </a:solidFill>
                </a:rPr>
                <a:t>Tả đồ chơi</a:t>
              </a:r>
            </a:p>
          </p:txBody>
        </p:sp>
      </p:grpSp>
      <p:grpSp>
        <p:nvGrpSpPr>
          <p:cNvPr id="31" name="Group 30">
            <a:extLst>
              <a:ext uri="{FF2B5EF4-FFF2-40B4-BE49-F238E27FC236}">
                <a16:creationId xmlns:a16="http://schemas.microsoft.com/office/drawing/2014/main" id="{BD8A8A42-3BD7-4260-8DB9-24CD35858A7B}"/>
              </a:ext>
            </a:extLst>
          </p:cNvPr>
          <p:cNvGrpSpPr/>
          <p:nvPr/>
        </p:nvGrpSpPr>
        <p:grpSpPr>
          <a:xfrm>
            <a:off x="366953" y="2419810"/>
            <a:ext cx="3413485" cy="1905201"/>
            <a:chOff x="457199" y="1457709"/>
            <a:chExt cx="3413485" cy="1905201"/>
          </a:xfrm>
        </p:grpSpPr>
        <p:sp>
          <p:nvSpPr>
            <p:cNvPr id="7" name="Oval 6">
              <a:extLst>
                <a:ext uri="{FF2B5EF4-FFF2-40B4-BE49-F238E27FC236}">
                  <a16:creationId xmlns:a16="http://schemas.microsoft.com/office/drawing/2014/main" id="{C72D741C-688B-4C2C-95BD-F107F0C7076C}"/>
                </a:ext>
              </a:extLst>
            </p:cNvPr>
            <p:cNvSpPr/>
            <p:nvPr/>
          </p:nvSpPr>
          <p:spPr>
            <a:xfrm>
              <a:off x="457199" y="1457709"/>
              <a:ext cx="3413485" cy="1905201"/>
            </a:xfrm>
            <a:prstGeom prst="ellipse">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mj-lt"/>
              </a:endParaRPr>
            </a:p>
          </p:txBody>
        </p:sp>
        <p:sp>
          <p:nvSpPr>
            <p:cNvPr id="26" name="TextBox 25">
              <a:extLst>
                <a:ext uri="{FF2B5EF4-FFF2-40B4-BE49-F238E27FC236}">
                  <a16:creationId xmlns:a16="http://schemas.microsoft.com/office/drawing/2014/main" id="{9EF4964D-E05C-4125-9A01-D99DE046299C}"/>
                </a:ext>
              </a:extLst>
            </p:cNvPr>
            <p:cNvSpPr txBox="1"/>
            <p:nvPr/>
          </p:nvSpPr>
          <p:spPr>
            <a:xfrm>
              <a:off x="511444" y="1656716"/>
              <a:ext cx="3195659" cy="1477328"/>
            </a:xfrm>
            <a:prstGeom prst="rect">
              <a:avLst/>
            </a:prstGeom>
            <a:noFill/>
          </p:spPr>
          <p:txBody>
            <a:bodyPr wrap="square" rtlCol="0">
              <a:spAutoFit/>
            </a:bodyPr>
            <a:lstStyle/>
            <a:p>
              <a:pPr algn="ctr"/>
              <a:r>
                <a:rPr lang="vi-VN" sz="3000">
                  <a:latin typeface="+mj-lt"/>
                  <a:cs typeface="Times New Roman" panose="02020603050405020304" pitchFamily="18" charset="0"/>
                </a:rPr>
                <a:t>(4) Tình cảm của em với đồ chơi đó như thế nào?</a:t>
              </a:r>
              <a:endParaRPr lang="x-none" sz="3000" dirty="0">
                <a:latin typeface="+mj-lt"/>
                <a:cs typeface="Times New Roman" panose="02020603050405020304" pitchFamily="18" charset="0"/>
              </a:endParaRPr>
            </a:p>
          </p:txBody>
        </p:sp>
      </p:grpSp>
      <p:grpSp>
        <p:nvGrpSpPr>
          <p:cNvPr id="30" name="Group 29">
            <a:extLst>
              <a:ext uri="{FF2B5EF4-FFF2-40B4-BE49-F238E27FC236}">
                <a16:creationId xmlns:a16="http://schemas.microsoft.com/office/drawing/2014/main" id="{95B95517-FAD4-416E-B95B-2CBB64F59D06}"/>
              </a:ext>
            </a:extLst>
          </p:cNvPr>
          <p:cNvGrpSpPr/>
          <p:nvPr/>
        </p:nvGrpSpPr>
        <p:grpSpPr>
          <a:xfrm>
            <a:off x="8220463" y="2396897"/>
            <a:ext cx="3819514" cy="2128343"/>
            <a:chOff x="8458200" y="1442718"/>
            <a:chExt cx="3780444" cy="1920192"/>
          </a:xfrm>
        </p:grpSpPr>
        <p:sp>
          <p:nvSpPr>
            <p:cNvPr id="8" name="Oval 7">
              <a:extLst>
                <a:ext uri="{FF2B5EF4-FFF2-40B4-BE49-F238E27FC236}">
                  <a16:creationId xmlns:a16="http://schemas.microsoft.com/office/drawing/2014/main" id="{8BEE453A-C9B5-4605-A39A-0C8A0C69BCE8}"/>
                </a:ext>
              </a:extLst>
            </p:cNvPr>
            <p:cNvSpPr/>
            <p:nvPr/>
          </p:nvSpPr>
          <p:spPr>
            <a:xfrm>
              <a:off x="8458200" y="1442718"/>
              <a:ext cx="3615732" cy="1920192"/>
            </a:xfrm>
            <a:prstGeom prst="ellipse">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27" name="TextBox 26">
              <a:extLst>
                <a:ext uri="{FF2B5EF4-FFF2-40B4-BE49-F238E27FC236}">
                  <a16:creationId xmlns:a16="http://schemas.microsoft.com/office/drawing/2014/main" id="{FD65B47F-97D2-45D9-9CBE-6DE6FBC9F995}"/>
                </a:ext>
              </a:extLst>
            </p:cNvPr>
            <p:cNvSpPr txBox="1"/>
            <p:nvPr/>
          </p:nvSpPr>
          <p:spPr>
            <a:xfrm>
              <a:off x="8652134" y="1702937"/>
              <a:ext cx="3586510" cy="1332846"/>
            </a:xfrm>
            <a:prstGeom prst="rect">
              <a:avLst/>
            </a:prstGeom>
            <a:noFill/>
          </p:spPr>
          <p:txBody>
            <a:bodyPr wrap="square" rtlCol="0">
              <a:spAutoFit/>
            </a:bodyPr>
            <a:lstStyle/>
            <a:p>
              <a:r>
                <a:rPr lang="vi-VN" sz="3000">
                  <a:latin typeface="+mj-lt"/>
                  <a:cs typeface="Times New Roman" panose="02020603050405020304" pitchFamily="18" charset="0"/>
                </a:rPr>
                <a:t>(2) Nó có đặc điểm gì? (hình dạng, màu sắc, hoạt động, …)</a:t>
              </a:r>
              <a:endParaRPr lang="x-none" sz="3000" dirty="0">
                <a:latin typeface="+mj-lt"/>
                <a:cs typeface="Times New Roman" panose="02020603050405020304" pitchFamily="18" charset="0"/>
              </a:endParaRPr>
            </a:p>
          </p:txBody>
        </p:sp>
      </p:grpSp>
      <p:grpSp>
        <p:nvGrpSpPr>
          <p:cNvPr id="29" name="Group 28">
            <a:extLst>
              <a:ext uri="{FF2B5EF4-FFF2-40B4-BE49-F238E27FC236}">
                <a16:creationId xmlns:a16="http://schemas.microsoft.com/office/drawing/2014/main" id="{C0EF5FCF-25FB-4E67-9968-423BA9BCAA50}"/>
              </a:ext>
            </a:extLst>
          </p:cNvPr>
          <p:cNvGrpSpPr/>
          <p:nvPr/>
        </p:nvGrpSpPr>
        <p:grpSpPr>
          <a:xfrm>
            <a:off x="3971537" y="4660358"/>
            <a:ext cx="4248926" cy="1944230"/>
            <a:chOff x="2209800" y="5038416"/>
            <a:chExt cx="7772400" cy="1701422"/>
          </a:xfrm>
        </p:grpSpPr>
        <p:sp>
          <p:nvSpPr>
            <p:cNvPr id="9" name="Oval 8">
              <a:extLst>
                <a:ext uri="{FF2B5EF4-FFF2-40B4-BE49-F238E27FC236}">
                  <a16:creationId xmlns:a16="http://schemas.microsoft.com/office/drawing/2014/main" id="{ADBB431A-F3B1-4FFD-9345-8401F431E9C8}"/>
                </a:ext>
              </a:extLst>
            </p:cNvPr>
            <p:cNvSpPr/>
            <p:nvPr/>
          </p:nvSpPr>
          <p:spPr>
            <a:xfrm>
              <a:off x="2209800" y="5038416"/>
              <a:ext cx="7772400" cy="1701422"/>
            </a:xfrm>
            <a:prstGeom prst="ellipse">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mj-lt"/>
              </a:endParaRPr>
            </a:p>
          </p:txBody>
        </p:sp>
        <p:sp>
          <p:nvSpPr>
            <p:cNvPr id="28" name="TextBox 27">
              <a:extLst>
                <a:ext uri="{FF2B5EF4-FFF2-40B4-BE49-F238E27FC236}">
                  <a16:creationId xmlns:a16="http://schemas.microsoft.com/office/drawing/2014/main" id="{B0F4DA5E-A8DA-4AB9-A8F0-56E284A37C5D}"/>
                </a:ext>
              </a:extLst>
            </p:cNvPr>
            <p:cNvSpPr txBox="1"/>
            <p:nvPr/>
          </p:nvSpPr>
          <p:spPr>
            <a:xfrm>
              <a:off x="2611255" y="5362418"/>
              <a:ext cx="6634742" cy="1292829"/>
            </a:xfrm>
            <a:prstGeom prst="rect">
              <a:avLst/>
            </a:prstGeom>
            <a:noFill/>
          </p:spPr>
          <p:txBody>
            <a:bodyPr wrap="square" rtlCol="0">
              <a:spAutoFit/>
            </a:bodyPr>
            <a:lstStyle/>
            <a:p>
              <a:pPr lvl="0" algn="ctr"/>
              <a:r>
                <a:rPr lang="vi-VN" sz="3000">
                  <a:latin typeface="+mj-lt"/>
                  <a:cs typeface="Times New Roman" panose="02020603050405020304" pitchFamily="18" charset="0"/>
                </a:rPr>
                <a:t>(3) Em thường chơi đồ chơi đó vào những lúc nào?</a:t>
              </a:r>
              <a:endParaRPr lang="vi-VN" sz="3000" dirty="0">
                <a:latin typeface="+mj-lt"/>
                <a:cs typeface="Times New Roman" panose="02020603050405020304" pitchFamily="18" charset="0"/>
              </a:endParaRPr>
            </a:p>
          </p:txBody>
        </p:sp>
      </p:grpSp>
      <p:grpSp>
        <p:nvGrpSpPr>
          <p:cNvPr id="23" name="Group 22">
            <a:extLst>
              <a:ext uri="{FF2B5EF4-FFF2-40B4-BE49-F238E27FC236}">
                <a16:creationId xmlns:a16="http://schemas.microsoft.com/office/drawing/2014/main" id="{374FAC7D-A588-4670-A253-13D85257F162}"/>
              </a:ext>
            </a:extLst>
          </p:cNvPr>
          <p:cNvGrpSpPr/>
          <p:nvPr/>
        </p:nvGrpSpPr>
        <p:grpSpPr>
          <a:xfrm>
            <a:off x="-2056" y="-10861"/>
            <a:ext cx="911353" cy="1146354"/>
            <a:chOff x="253799" y="259752"/>
            <a:chExt cx="911353" cy="1146354"/>
          </a:xfrm>
        </p:grpSpPr>
        <p:sp>
          <p:nvSpPr>
            <p:cNvPr id="24" name="51">
              <a:extLst>
                <a:ext uri="{FF2B5EF4-FFF2-40B4-BE49-F238E27FC236}">
                  <a16:creationId xmlns:a16="http://schemas.microsoft.com/office/drawing/2014/main" id="{3C1B9C0C-EFA5-4C01-A285-A47BC64BBC64}"/>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Picture 31">
              <a:extLst>
                <a:ext uri="{FF2B5EF4-FFF2-40B4-BE49-F238E27FC236}">
                  <a16:creationId xmlns:a16="http://schemas.microsoft.com/office/drawing/2014/main" id="{51122155-0705-4190-8ACA-CC640E425644}"/>
                </a:ext>
              </a:extLst>
            </p:cNvPr>
            <p:cNvPicPr>
              <a:picLocks noChangeAspect="1"/>
            </p:cNvPicPr>
            <p:nvPr userDrawn="1"/>
          </p:nvPicPr>
          <p:blipFill>
            <a:blip r:embed="rId2"/>
            <a:stretch>
              <a:fillRect/>
            </a:stretch>
          </p:blipFill>
          <p:spPr>
            <a:xfrm>
              <a:off x="486275" y="727229"/>
              <a:ext cx="678877" cy="678877"/>
            </a:xfrm>
            <a:prstGeom prst="rect">
              <a:avLst/>
            </a:prstGeom>
          </p:spPr>
        </p:pic>
      </p:grpSp>
      <p:grpSp>
        <p:nvGrpSpPr>
          <p:cNvPr id="33" name="Group 32">
            <a:extLst>
              <a:ext uri="{FF2B5EF4-FFF2-40B4-BE49-F238E27FC236}">
                <a16:creationId xmlns:a16="http://schemas.microsoft.com/office/drawing/2014/main" id="{6F173180-961E-4678-B75D-A903062C9CDF}"/>
              </a:ext>
            </a:extLst>
          </p:cNvPr>
          <p:cNvGrpSpPr/>
          <p:nvPr/>
        </p:nvGrpSpPr>
        <p:grpSpPr>
          <a:xfrm>
            <a:off x="4486207" y="1031834"/>
            <a:ext cx="3276600" cy="1246019"/>
            <a:chOff x="8458200" y="1534110"/>
            <a:chExt cx="3276600" cy="1828800"/>
          </a:xfrm>
        </p:grpSpPr>
        <p:sp>
          <p:nvSpPr>
            <p:cNvPr id="34" name="Oval 33">
              <a:extLst>
                <a:ext uri="{FF2B5EF4-FFF2-40B4-BE49-F238E27FC236}">
                  <a16:creationId xmlns:a16="http://schemas.microsoft.com/office/drawing/2014/main" id="{959FF251-7C7C-43B4-ACCE-57A0B5BADA9E}"/>
                </a:ext>
              </a:extLst>
            </p:cNvPr>
            <p:cNvSpPr/>
            <p:nvPr/>
          </p:nvSpPr>
          <p:spPr>
            <a:xfrm>
              <a:off x="8458200" y="1534110"/>
              <a:ext cx="3276600" cy="1828800"/>
            </a:xfrm>
            <a:prstGeom prst="ellipse">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5" name="TextBox 34">
              <a:extLst>
                <a:ext uri="{FF2B5EF4-FFF2-40B4-BE49-F238E27FC236}">
                  <a16:creationId xmlns:a16="http://schemas.microsoft.com/office/drawing/2014/main" id="{6EF47C59-7479-4EEA-A493-2FDD8D5032A6}"/>
                </a:ext>
              </a:extLst>
            </p:cNvPr>
            <p:cNvSpPr txBox="1"/>
            <p:nvPr/>
          </p:nvSpPr>
          <p:spPr>
            <a:xfrm>
              <a:off x="8484606" y="1781882"/>
              <a:ext cx="3195659" cy="1490703"/>
            </a:xfrm>
            <a:prstGeom prst="rect">
              <a:avLst/>
            </a:prstGeom>
            <a:noFill/>
          </p:spPr>
          <p:txBody>
            <a:bodyPr wrap="square" rtlCol="0">
              <a:spAutoFit/>
            </a:bodyPr>
            <a:lstStyle/>
            <a:p>
              <a:pPr algn="ctr"/>
              <a:r>
                <a:rPr lang="en-US" sz="3000"/>
                <a:t>(1) Em chọn tả đồ chơi nào?</a:t>
              </a:r>
            </a:p>
          </p:txBody>
        </p:sp>
      </p:grpSp>
      <p:pic>
        <p:nvPicPr>
          <p:cNvPr id="37" name="Picture 36">
            <a:extLst>
              <a:ext uri="{FF2B5EF4-FFF2-40B4-BE49-F238E27FC236}">
                <a16:creationId xmlns:a16="http://schemas.microsoft.com/office/drawing/2014/main" id="{ED605DE3-E5C0-482A-BA85-C2AF5DE88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6" y="4046605"/>
            <a:ext cx="2952724" cy="2952724"/>
          </a:xfrm>
          <a:prstGeom prst="rect">
            <a:avLst/>
          </a:prstGeom>
        </p:spPr>
      </p:pic>
    </p:spTree>
    <p:extLst>
      <p:ext uri="{BB962C8B-B14F-4D97-AF65-F5344CB8AC3E}">
        <p14:creationId xmlns:p14="http://schemas.microsoft.com/office/powerpoint/2010/main" val="221123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95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1" presetClass="entr" presetSubtype="1"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heel(1)">
                                      <p:cBhvr>
                                        <p:cTn id="24" dur="17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175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
                            </p:stCondLst>
                            <p:childTnLst>
                              <p:par>
                                <p:cTn id="45" presetID="21" presetClass="entr" presetSubtype="1"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1)">
                                      <p:cBhvr>
                                        <p:cTn id="47" dur="175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2250"/>
                            </p:stCondLst>
                            <p:childTnLst>
                              <p:par>
                                <p:cTn id="54" presetID="21"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heel(1)">
                                      <p:cBhvr>
                                        <p:cTn id="56"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A2F347D4-1D32-45F7-B1BA-BB75EC154996}"/>
              </a:ext>
            </a:extLst>
          </p:cNvPr>
          <p:cNvGrpSpPr/>
          <p:nvPr/>
        </p:nvGrpSpPr>
        <p:grpSpPr>
          <a:xfrm>
            <a:off x="1295400" y="1219200"/>
            <a:ext cx="9525000" cy="5281693"/>
            <a:chOff x="1540350" y="826005"/>
            <a:chExt cx="6259025" cy="3378825"/>
          </a:xfrm>
        </p:grpSpPr>
        <p:sp>
          <p:nvSpPr>
            <p:cNvPr id="3" name="Google Shape;397;p31">
              <a:extLst>
                <a:ext uri="{FF2B5EF4-FFF2-40B4-BE49-F238E27FC236}">
                  <a16:creationId xmlns:a16="http://schemas.microsoft.com/office/drawing/2014/main" id="{5EA3A221-BE3C-4BAB-BFE9-61E64AEE5B5A}"/>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07399ACA-45A4-436D-9C0B-A6652D0F6159}"/>
                </a:ext>
              </a:extLst>
            </p:cNvPr>
            <p:cNvSpPr/>
            <p:nvPr/>
          </p:nvSpPr>
          <p:spPr>
            <a:xfrm rot="-129175">
              <a:off x="1593297" y="936869"/>
              <a:ext cx="5957405" cy="2926472"/>
            </a:xfrm>
            <a:prstGeom prst="roundRect">
              <a:avLst>
                <a:gd name="adj" fmla="val 24491"/>
              </a:avLst>
            </a:prstGeom>
            <a:solidFill>
              <a:srgbClr val="FFF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2187CC1A-F74F-4CF3-A33A-CB454B38CBF3}"/>
              </a:ext>
            </a:extLst>
          </p:cNvPr>
          <p:cNvSpPr/>
          <p:nvPr/>
        </p:nvSpPr>
        <p:spPr>
          <a:xfrm rot="2006702">
            <a:off x="9078390" y="5564283"/>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roup 10">
            <a:extLst>
              <a:ext uri="{FF2B5EF4-FFF2-40B4-BE49-F238E27FC236}">
                <a16:creationId xmlns:a16="http://schemas.microsoft.com/office/drawing/2014/main" id="{2C3AC294-647E-4C8C-9C86-D178C877FD3C}"/>
              </a:ext>
            </a:extLst>
          </p:cNvPr>
          <p:cNvGrpSpPr/>
          <p:nvPr/>
        </p:nvGrpSpPr>
        <p:grpSpPr>
          <a:xfrm>
            <a:off x="-2056" y="-10861"/>
            <a:ext cx="911353" cy="1146354"/>
            <a:chOff x="253799" y="259752"/>
            <a:chExt cx="911353" cy="1146354"/>
          </a:xfrm>
        </p:grpSpPr>
        <p:sp>
          <p:nvSpPr>
            <p:cNvPr id="12" name="51">
              <a:extLst>
                <a:ext uri="{FF2B5EF4-FFF2-40B4-BE49-F238E27FC236}">
                  <a16:creationId xmlns:a16="http://schemas.microsoft.com/office/drawing/2014/main" id="{D084E934-05CD-4AAA-8CE5-69A3736EB09F}"/>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icture 12">
              <a:extLst>
                <a:ext uri="{FF2B5EF4-FFF2-40B4-BE49-F238E27FC236}">
                  <a16:creationId xmlns:a16="http://schemas.microsoft.com/office/drawing/2014/main" id="{CA21CA73-D280-4CD2-A5F3-9BD01EBE0E44}"/>
                </a:ext>
              </a:extLst>
            </p:cNvPr>
            <p:cNvPicPr>
              <a:picLocks noChangeAspect="1"/>
            </p:cNvPicPr>
            <p:nvPr userDrawn="1"/>
          </p:nvPicPr>
          <p:blipFill>
            <a:blip r:embed="rId3"/>
            <a:stretch>
              <a:fillRect/>
            </a:stretch>
          </p:blipFill>
          <p:spPr>
            <a:xfrm>
              <a:off x="486275" y="727229"/>
              <a:ext cx="678877" cy="678877"/>
            </a:xfrm>
            <a:prstGeom prst="rect">
              <a:avLst/>
            </a:prstGeom>
          </p:spPr>
        </p:pic>
      </p:grpSp>
      <p:sp>
        <p:nvSpPr>
          <p:cNvPr id="14" name="TextBox 13">
            <a:extLst>
              <a:ext uri="{FF2B5EF4-FFF2-40B4-BE49-F238E27FC236}">
                <a16:creationId xmlns:a16="http://schemas.microsoft.com/office/drawing/2014/main" id="{0E25D3D5-5FA8-4CF8-99AD-0BC768A85D83}"/>
              </a:ext>
            </a:extLst>
          </p:cNvPr>
          <p:cNvSpPr txBox="1"/>
          <p:nvPr/>
        </p:nvSpPr>
        <p:spPr>
          <a:xfrm>
            <a:off x="1050147" y="228600"/>
            <a:ext cx="10837053"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Viết 3 – 4 câu</a:t>
            </a:r>
            <a:r>
              <a:rPr lang="en-US" sz="4000" b="1">
                <a:solidFill>
                  <a:schemeClr val="tx1">
                    <a:lumMod val="85000"/>
                    <a:lumOff val="15000"/>
                  </a:schemeClr>
                </a:solidFill>
                <a:cs typeface="Times New Roman" panose="02020603050405020304" pitchFamily="18" charset="0"/>
              </a:rPr>
              <a:t> tả một đồ chơi của em.</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6795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2"/>
          <a:stretch>
            <a:fillRect/>
          </a:stretch>
        </p:blipFill>
        <p:spPr>
          <a:xfrm>
            <a:off x="3200400" y="1828800"/>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ppt_x"/>
                                              </p:val>
                                            </p:tav>
                                            <p:tav tm="100000">
                                              <p:val>
                                                <p:strVal val="#ppt_x"/>
                                              </p:val>
                                            </p:tav>
                                          </p:tavLst>
                                        </p:anim>
                                        <p:anim calcmode="lin" valueType="num">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658</TotalTime>
  <Words>276</Words>
  <Application>Microsoft Office PowerPoint</Application>
  <PresentationFormat>Widescreen</PresentationFormat>
  <Paragraphs>19</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Arial-Rounded</vt:lpstr>
      <vt:lpstr>Calibri</vt:lpstr>
      <vt:lpstr>HP001</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404</cp:revision>
  <dcterms:created xsi:type="dcterms:W3CDTF">2021-10-03T06:52:05Z</dcterms:created>
  <dcterms:modified xsi:type="dcterms:W3CDTF">2021-11-28T14:57:36Z</dcterms:modified>
  <cp:category>9Slide.vn</cp:category>
</cp:coreProperties>
</file>