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Lst>
  <p:notesMasterIdLst>
    <p:notesMasterId r:id="rId23"/>
  </p:notesMasterIdLst>
  <p:sldIdLst>
    <p:sldId id="344" r:id="rId4"/>
    <p:sldId id="343" r:id="rId5"/>
    <p:sldId id="309" r:id="rId6"/>
    <p:sldId id="310" r:id="rId7"/>
    <p:sldId id="311" r:id="rId8"/>
    <p:sldId id="312" r:id="rId9"/>
    <p:sldId id="314" r:id="rId10"/>
    <p:sldId id="315" r:id="rId11"/>
    <p:sldId id="316" r:id="rId12"/>
    <p:sldId id="264" r:id="rId13"/>
    <p:sldId id="346" r:id="rId14"/>
    <p:sldId id="269" r:id="rId15"/>
    <p:sldId id="270" r:id="rId16"/>
    <p:sldId id="274" r:id="rId17"/>
    <p:sldId id="272" r:id="rId18"/>
    <p:sldId id="273" r:id="rId19"/>
    <p:sldId id="276" r:id="rId20"/>
    <p:sldId id="280" r:id="rId21"/>
    <p:sldId id="34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54" d="100"/>
          <a:sy n="54" d="100"/>
        </p:scale>
        <p:origin x="12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10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2021/11/21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2021/11/21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2021/11/21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11/21/2021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2021/11/21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GIF"/></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46.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2.wdp"/><Relationship Id="rId1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image" Target="../media/image10.png"/><Relationship Id="rId15" Type="http://schemas.openxmlformats.org/officeDocument/2006/relationships/image" Target="../media/image18.jpeg"/><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7.png"/><Relationship Id="rId26" Type="http://schemas.openxmlformats.org/officeDocument/2006/relationships/slide" Target="slide6.xml"/><Relationship Id="rId3" Type="http://schemas.openxmlformats.org/officeDocument/2006/relationships/audio" Target="../media/audio2.wav"/><Relationship Id="rId21" Type="http://schemas.microsoft.com/office/2007/relationships/hdphoto" Target="../media/hdphoto3.wdp"/><Relationship Id="rId34" Type="http://schemas.openxmlformats.org/officeDocument/2006/relationships/image" Target="../media/image30.GIF"/><Relationship Id="rId7" Type="http://schemas.openxmlformats.org/officeDocument/2006/relationships/image" Target="../media/image22.png"/><Relationship Id="rId12" Type="http://schemas.openxmlformats.org/officeDocument/2006/relationships/image" Target="../media/image13.png"/><Relationship Id="rId17" Type="http://schemas.microsoft.com/office/2007/relationships/hdphoto" Target="../media/hdphoto2.wdp"/><Relationship Id="rId25" Type="http://schemas.openxmlformats.org/officeDocument/2006/relationships/image" Target="../media/image25.png"/><Relationship Id="rId33"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hyperlink" Target="https://www.facebook.com/nkpowerskills" TargetMode="External"/><Relationship Id="rId11" Type="http://schemas.openxmlformats.org/officeDocument/2006/relationships/image" Target="../media/image12.png"/><Relationship Id="rId24" Type="http://schemas.openxmlformats.org/officeDocument/2006/relationships/slide" Target="slide5.xml"/><Relationship Id="rId32" Type="http://schemas.openxmlformats.org/officeDocument/2006/relationships/slide" Target="slide9.xml"/><Relationship Id="rId5" Type="http://schemas.openxmlformats.org/officeDocument/2006/relationships/image" Target="../media/image19.png"/><Relationship Id="rId15" Type="http://schemas.microsoft.com/office/2007/relationships/hdphoto" Target="../media/hdphoto1.wdp"/><Relationship Id="rId23" Type="http://schemas.openxmlformats.org/officeDocument/2006/relationships/image" Target="../media/image24.png"/><Relationship Id="rId28" Type="http://schemas.openxmlformats.org/officeDocument/2006/relationships/slide" Target="slide7.xml"/><Relationship Id="rId36" Type="http://schemas.openxmlformats.org/officeDocument/2006/relationships/image" Target="../media/image21.png"/><Relationship Id="rId10" Type="http://schemas.openxmlformats.org/officeDocument/2006/relationships/image" Target="../media/image11.png"/><Relationship Id="rId19" Type="http://schemas.openxmlformats.org/officeDocument/2006/relationships/image" Target="../media/image18.jpeg"/><Relationship Id="rId31" Type="http://schemas.openxmlformats.org/officeDocument/2006/relationships/image" Target="../media/image28.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slide" Target="slide8.xml"/><Relationship Id="rId35" Type="http://schemas.openxmlformats.org/officeDocument/2006/relationships/slide" Target="slide10.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3.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3.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3.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3.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3.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956E27-E053-40AE-8A0D-0D9C0DC57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7562"/>
          </a:xfrm>
          <a:prstGeom prst="rect">
            <a:avLst/>
          </a:prstGeom>
        </p:spPr>
      </p:pic>
      <p:grpSp>
        <p:nvGrpSpPr>
          <p:cNvPr id="8" name="Group 7">
            <a:extLst>
              <a:ext uri="{FF2B5EF4-FFF2-40B4-BE49-F238E27FC236}">
                <a16:creationId xmlns:a16="http://schemas.microsoft.com/office/drawing/2014/main" id="{41FC48A4-0586-43A1-A59C-BF014A18F190}"/>
              </a:ext>
            </a:extLst>
          </p:cNvPr>
          <p:cNvGrpSpPr/>
          <p:nvPr/>
        </p:nvGrpSpPr>
        <p:grpSpPr>
          <a:xfrm>
            <a:off x="501349" y="1474839"/>
            <a:ext cx="9566979" cy="2941742"/>
            <a:chOff x="1233756" y="3227454"/>
            <a:chExt cx="9566979" cy="2941742"/>
          </a:xfrm>
        </p:grpSpPr>
        <p:sp>
          <p:nvSpPr>
            <p:cNvPr id="9" name="Rectangle: Rounded Corners 8">
              <a:extLst>
                <a:ext uri="{FF2B5EF4-FFF2-40B4-BE49-F238E27FC236}">
                  <a16:creationId xmlns:a16="http://schemas.microsoft.com/office/drawing/2014/main" id="{2AE91865-ACE6-43ED-B15C-9F99D155D4F8}"/>
                </a:ext>
              </a:extLst>
            </p:cNvPr>
            <p:cNvSpPr/>
            <p:nvPr/>
          </p:nvSpPr>
          <p:spPr>
            <a:xfrm>
              <a:off x="1233756" y="3227454"/>
              <a:ext cx="9409470" cy="2799811"/>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8BCDEE9-E2B4-430A-89D1-1491CB1109FE}"/>
                </a:ext>
              </a:extLst>
            </p:cNvPr>
            <p:cNvSpPr/>
            <p:nvPr/>
          </p:nvSpPr>
          <p:spPr>
            <a:xfrm>
              <a:off x="1391265" y="3369385"/>
              <a:ext cx="9409470" cy="2799811"/>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59591C0F-322D-4A6D-B4BC-12EA15A2BF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sp>
        <p:nvSpPr>
          <p:cNvPr id="12" name="TextBox 11">
            <a:extLst>
              <a:ext uri="{FF2B5EF4-FFF2-40B4-BE49-F238E27FC236}">
                <a16:creationId xmlns:a16="http://schemas.microsoft.com/office/drawing/2014/main" id="{50E34723-71FB-4B8C-B043-B63EEF9A38BC}"/>
              </a:ext>
            </a:extLst>
          </p:cNvPr>
          <p:cNvSpPr txBox="1"/>
          <p:nvPr/>
        </p:nvSpPr>
        <p:spPr>
          <a:xfrm>
            <a:off x="1725561" y="2664223"/>
            <a:ext cx="6878807" cy="1446550"/>
          </a:xfrm>
          <a:prstGeom prst="rect">
            <a:avLst/>
          </a:prstGeom>
          <a:noFill/>
        </p:spPr>
        <p:txBody>
          <a:bodyPr wrap="none" rtlCol="0">
            <a:spAutoFit/>
          </a:bodyPr>
          <a:lstStyle/>
          <a:p>
            <a:pPr algn="ctr"/>
            <a:r>
              <a:rPr lang="en-US"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TỰ NHIÊN &amp; XÃ HỘI</a:t>
            </a:r>
          </a:p>
        </p:txBody>
      </p:sp>
      <p:sp>
        <p:nvSpPr>
          <p:cNvPr id="13" name="TextBox 12">
            <a:extLst>
              <a:ext uri="{FF2B5EF4-FFF2-40B4-BE49-F238E27FC236}">
                <a16:creationId xmlns:a16="http://schemas.microsoft.com/office/drawing/2014/main" id="{7FFA44BD-03D3-4189-832D-FDA7EA0FCECA}"/>
              </a:ext>
            </a:extLst>
          </p:cNvPr>
          <p:cNvSpPr txBox="1"/>
          <p:nvPr/>
        </p:nvSpPr>
        <p:spPr>
          <a:xfrm>
            <a:off x="2920599" y="1616770"/>
            <a:ext cx="4488729" cy="954107"/>
          </a:xfrm>
          <a:prstGeom prst="rect">
            <a:avLst/>
          </a:prstGeom>
          <a:noFill/>
        </p:spPr>
        <p:txBody>
          <a:bodyPr wrap="none" rtlCol="0">
            <a:spAutoFit/>
          </a:bodyPr>
          <a:lstStyle/>
          <a:p>
            <a:pPr algn="ctr"/>
            <a:r>
              <a:rPr lang="en-US" sz="28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2396791" y="1949637"/>
            <a:ext cx="7937199" cy="258532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dirty="0" err="1">
                <a:solidFill>
                  <a:srgbClr val="FF0000"/>
                </a:solidFill>
                <a:effectLst>
                  <a:reflection blurRad="6350" stA="55000" endA="300" endPos="45500" dir="5400000" sy="-100000" algn="bl" rotWithShape="0"/>
                </a:effectLst>
                <a:latin typeface="iCiel Mijas" panose="02000506000000020004" pitchFamily="50" charset="0"/>
              </a:rPr>
              <a:t>Bài</a:t>
            </a:r>
            <a:r>
              <a:rPr lang="en-US" sz="5400" dirty="0">
                <a:solidFill>
                  <a:srgbClr val="FF0000"/>
                </a:solidFill>
                <a:effectLst>
                  <a:reflection blurRad="6350" stA="55000" endA="300" endPos="45500" dir="5400000" sy="-100000" algn="bl" rotWithShape="0"/>
                </a:effectLst>
                <a:latin typeface="iCiel Mijas" panose="02000506000000020004" pitchFamily="50" charset="0"/>
              </a:rPr>
              <a:t> 11: Hoạt động mua bán </a:t>
            </a:r>
            <a:r>
              <a:rPr lang="en-US" sz="5400">
                <a:solidFill>
                  <a:srgbClr val="FF0000"/>
                </a:solidFill>
                <a:effectLst>
                  <a:reflection blurRad="6350" stA="55000" endA="300" endPos="45500" dir="5400000" sy="-100000" algn="bl" rotWithShape="0"/>
                </a:effectLst>
                <a:latin typeface="iCiel Mijas" panose="02000506000000020004" pitchFamily="50" charset="0"/>
              </a:rPr>
              <a:t>hàng hóa</a:t>
            </a:r>
          </a:p>
          <a:p>
            <a:pPr algn="ctr"/>
            <a:r>
              <a:rPr lang="en-US" sz="5400" i="1">
                <a:solidFill>
                  <a:srgbClr val="FF0000"/>
                </a:solidFill>
                <a:effectLst>
                  <a:reflection blurRad="6350" stA="55000" endA="300" endPos="45500" dir="5400000" sy="-100000" algn="bl" rotWithShape="0"/>
                </a:effectLst>
                <a:latin typeface="iCiel Mijas" panose="02000506000000020004" pitchFamily="50" charset="0"/>
              </a:rPr>
              <a:t>(tiết 1)</a:t>
            </a:r>
            <a:endParaRPr lang="en-US" sz="5400" i="1" dirty="0">
              <a:solidFill>
                <a:srgbClr val="FF0000"/>
              </a:solidFill>
              <a:effectLst>
                <a:reflection blurRad="6350" stA="55000" endA="300" endPos="45500" dir="5400000" sy="-100000" algn="bl" rotWithShape="0"/>
              </a:effectLst>
              <a:latin typeface="iCiel Mijas" panose="02000506000000020004" pitchFamily="50" charset="0"/>
            </a:endParaRPr>
          </a:p>
        </p:txBody>
      </p:sp>
      <p:sp>
        <p:nvSpPr>
          <p:cNvPr id="2" name="Rounded Rectangle 1"/>
          <p:cNvSpPr/>
          <p:nvPr/>
        </p:nvSpPr>
        <p:spPr>
          <a:xfrm>
            <a:off x="2548255" y="60960"/>
            <a:ext cx="8227060" cy="1031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Chủ đề 3: Cộng đồng địa phương</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1601069" y="2023877"/>
            <a:ext cx="9662248" cy="4770537"/>
          </a:xfrm>
          <a:prstGeom prst="rect">
            <a:avLst/>
          </a:prstGeom>
          <a:noFill/>
        </p:spPr>
        <p:txBody>
          <a:bodyPr wrap="square" rtlCol="0">
            <a:spAutoFit/>
          </a:bodyPr>
          <a:lstStyle/>
          <a:p>
            <a:pPr algn="ctr"/>
            <a:r>
              <a:rPr lang="en-US" altLang="zh-CN" sz="4000" u="sng">
                <a:ln w="9525">
                  <a:noFill/>
                </a:ln>
                <a:solidFill>
                  <a:schemeClr val="tx1"/>
                </a:solidFill>
                <a:effectLst>
                  <a:outerShdw blurRad="50800" dist="38100" dir="5400000" algn="t" rotWithShape="0">
                    <a:prstClr val="black">
                      <a:alpha val="40000"/>
                    </a:prstClr>
                  </a:outerShdw>
                </a:effectLst>
                <a:latin typeface="+mj-lt"/>
                <a:ea typeface="方正卡通简体" panose="03000509000000000000" pitchFamily="65" charset="-122"/>
                <a:cs typeface="Times New Roman" panose="02020603050405020304" charset="0"/>
              </a:rPr>
              <a:t>Mục tiêu:</a:t>
            </a: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mj-lt"/>
                <a:ea typeface="方正卡通简体" panose="03000509000000000000" pitchFamily="65" charset="-122"/>
                <a:cs typeface="Times New Roman" panose="02020603050405020304" charset="0"/>
              </a:rPr>
              <a:t>-Kể tên được một số đồ dùng, thực phẩm, đồ uống cần thiết cho cuộc sống hàng ngày của gia đình.</a:t>
            </a: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mj-lt"/>
                <a:ea typeface="方正卡通简体" panose="03000509000000000000" pitchFamily="65" charset="-122"/>
                <a:cs typeface="Times New Roman" panose="02020603050405020304" charset="0"/>
              </a:rPr>
              <a:t>- Nêu được vai trò của một số đồ dùng, thực phẩm, đồ uống cần thiết cho cuộc sống hàng ngày của gia đình.</a:t>
            </a:r>
          </a:p>
          <a:p>
            <a:pPr algn="ctr"/>
            <a:r>
              <a:rPr lang="en-US" altLang="zh-CN" sz="24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cs typeface="Times New Roman" panose="02020603050405020304" charset="0"/>
              </a:rPr>
              <a:t>- </a:t>
            </a: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3388" y="4603144"/>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3389" y="4603144"/>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59865" y="325755"/>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Kể tên hàng hóa</a:t>
            </a:r>
          </a:p>
        </p:txBody>
      </p:sp>
      <p:pic>
        <p:nvPicPr>
          <p:cNvPr id="5" name="Content Placeholder 4"/>
          <p:cNvPicPr>
            <a:picLocks noGrp="1" noChangeAspect="1"/>
          </p:cNvPicPr>
          <p:nvPr>
            <p:ph idx="1"/>
          </p:nvPr>
        </p:nvPicPr>
        <p:blipFill>
          <a:blip r:embed="rId3"/>
          <a:stretch>
            <a:fillRect/>
          </a:stretch>
        </p:blipFill>
        <p:spPr>
          <a:xfrm>
            <a:off x="2139950" y="1280160"/>
            <a:ext cx="8298180" cy="4023360"/>
          </a:xfrm>
          <a:prstGeom prst="rect">
            <a:avLst/>
          </a:prstGeom>
        </p:spPr>
      </p:pic>
      <p:sp>
        <p:nvSpPr>
          <p:cNvPr id="3" name="Rounded Rectangle 2"/>
          <p:cNvSpPr/>
          <p:nvPr/>
        </p:nvSpPr>
        <p:spPr>
          <a:xfrm>
            <a:off x="2322195" y="538607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Gạo, dầu ăn, nước mắm, rau quả, trứng, thịt....</a:t>
            </a:r>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Quạt điện, tivi</a:t>
            </a:r>
          </a:p>
        </p:txBody>
      </p:sp>
      <p:pic>
        <p:nvPicPr>
          <p:cNvPr id="7" name="Picture 6">
            <a:extLst>
              <a:ext uri="{FF2B5EF4-FFF2-40B4-BE49-F238E27FC236}">
                <a16:creationId xmlns:a16="http://schemas.microsoft.com/office/drawing/2014/main" id="{1237B391-66D8-4361-A129-8E4639CCF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90" y="0"/>
            <a:ext cx="1140718" cy="12811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784985" y="1365250"/>
            <a:ext cx="8397240" cy="364998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Mũ bảo hiểm</a:t>
            </a:r>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p>
        </p:txBody>
      </p:sp>
      <p:sp>
        <p:nvSpPr>
          <p:cNvPr id="8" name="Rounded Rectangle 3">
            <a:extLst>
              <a:ext uri="{FF2B5EF4-FFF2-40B4-BE49-F238E27FC236}">
                <a16:creationId xmlns:a16="http://schemas.microsoft.com/office/drawing/2014/main" id="{955B6B32-DCDF-4625-BE4D-5C72CAD0D42E}"/>
              </a:ext>
            </a:extLst>
          </p:cNvPr>
          <p:cNvSpPr/>
          <p:nvPr/>
        </p:nvSpPr>
        <p:spPr>
          <a:xfrm>
            <a:off x="1459865" y="325755"/>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Kể tên hàng hóa</a:t>
            </a:r>
          </a:p>
        </p:txBody>
      </p:sp>
      <p:pic>
        <p:nvPicPr>
          <p:cNvPr id="9" name="Picture 8">
            <a:extLst>
              <a:ext uri="{FF2B5EF4-FFF2-40B4-BE49-F238E27FC236}">
                <a16:creationId xmlns:a16="http://schemas.microsoft.com/office/drawing/2014/main" id="{0B6B450C-5CEB-4FA6-90CF-20F55B5CDB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90" y="0"/>
            <a:ext cx="1140718" cy="12811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P spid="8" grpId="0" bldLvl="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user\Desktop\Capture.PNGCapture"/>
          <p:cNvPicPr>
            <a:picLocks noGrp="1" noChangeAspect="1"/>
          </p:cNvPicPr>
          <p:nvPr>
            <p:ph idx="1"/>
          </p:nvPr>
        </p:nvPicPr>
        <p:blipFill>
          <a:blip r:embed="rId2"/>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p>
        </p:txBody>
      </p:sp>
      <p:sp>
        <p:nvSpPr>
          <p:cNvPr id="7" name="Rounded Rectangle 3">
            <a:extLst>
              <a:ext uri="{FF2B5EF4-FFF2-40B4-BE49-F238E27FC236}">
                <a16:creationId xmlns:a16="http://schemas.microsoft.com/office/drawing/2014/main" id="{753A1618-501B-41E2-AA18-3DE635BCA32F}"/>
              </a:ext>
            </a:extLst>
          </p:cNvPr>
          <p:cNvSpPr/>
          <p:nvPr/>
        </p:nvSpPr>
        <p:spPr>
          <a:xfrm>
            <a:off x="1459865" y="325755"/>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Kể tên hàng hóa</a:t>
            </a:r>
          </a:p>
        </p:txBody>
      </p:sp>
      <p:pic>
        <p:nvPicPr>
          <p:cNvPr id="8" name="Picture 7">
            <a:extLst>
              <a:ext uri="{FF2B5EF4-FFF2-40B4-BE49-F238E27FC236}">
                <a16:creationId xmlns:a16="http://schemas.microsoft.com/office/drawing/2014/main" id="{F7992ED6-E0A0-4C96-9A3E-053E6C43F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 y="0"/>
            <a:ext cx="1140718" cy="12811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P spid="7" grpId="0" bldLvl="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691" y="-358775"/>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803657" y="220717"/>
            <a:ext cx="3131185" cy="1815882"/>
          </a:xfrm>
          <a:prstGeom prst="rect">
            <a:avLst/>
          </a:prstGeom>
          <a:noFill/>
        </p:spPr>
        <p:txBody>
          <a:bodyPr wrap="square" rtlCol="0">
            <a:spAutoFit/>
          </a:bodyPr>
          <a:lstStyle/>
          <a:p>
            <a:pPr algn="ctr"/>
            <a:r>
              <a:rPr lang="en-US" altLang="zh-CN" sz="2800" b="0" spc="-15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Theo em, những thứ hàng hóa đó có cần thiết cho cuộc sống không?</a:t>
            </a:r>
            <a:endParaRPr lang="zh-CN" altLang="en-US" sz="28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endParaRPr>
          </a:p>
        </p:txBody>
      </p:sp>
      <p:pic>
        <p:nvPicPr>
          <p:cNvPr id="5" name="Picture 4">
            <a:extLst>
              <a:ext uri="{FF2B5EF4-FFF2-40B4-BE49-F238E27FC236}">
                <a16:creationId xmlns:a16="http://schemas.microsoft.com/office/drawing/2014/main" id="{D732371C-6DA7-496E-8EFA-E91174E50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 y="0"/>
            <a:ext cx="1140718" cy="128111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5144770" y="-237490"/>
            <a:ext cx="2948304" cy="2327275"/>
            <a:chOff x="3829526" y="-390049"/>
            <a:chExt cx="2318891"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Arial" panose="020B0604020202020204" pitchFamily="34" charset="0"/>
                </a:rPr>
                <a:t> </a:t>
              </a:r>
              <a:endParaRPr kumimoji="0" lang="zh-CN" altLang="en-US" sz="2400" b="1" i="0" u="none" strike="noStrike" cap="none" normalizeH="0" baseline="0" dirty="0">
                <a:ln>
                  <a:noFill/>
                </a:ln>
                <a:solidFill>
                  <a:schemeClr val="tx1"/>
                </a:solidFill>
                <a:effectLst/>
                <a:latin typeface="Arial" panose="020B0604020202020204" pitchFamily="34" charset="0"/>
              </a:endParaRPr>
            </a:p>
          </p:txBody>
        </p:sp>
        <p:sp>
          <p:nvSpPr>
            <p:cNvPr id="18" name="TextBox 17"/>
            <p:cNvSpPr txBox="1"/>
            <p:nvPr/>
          </p:nvSpPr>
          <p:spPr>
            <a:xfrm>
              <a:off x="4008824" y="61122"/>
              <a:ext cx="2139593" cy="685779"/>
            </a:xfrm>
            <a:prstGeom prst="rect">
              <a:avLst/>
            </a:prstGeom>
            <a:grpFill/>
          </p:spPr>
          <p:txBody>
            <a:bodyPr wrap="square" rtlCol="0">
              <a:spAutoFit/>
            </a:bodyPr>
            <a:lstStyle/>
            <a:p>
              <a:r>
                <a:rPr lang="en-US" altLang="zh-CN" sz="4265" b="1">
                  <a:solidFill>
                    <a:schemeClr val="bg1"/>
                  </a:solidFill>
                  <a:latin typeface="+mj-lt"/>
                  <a:ea typeface="Microsoft YaHei" panose="020B0503020204020204" charset="-122"/>
                </a:rPr>
                <a:t>Kết luận</a:t>
              </a:r>
              <a:endParaRPr lang="zh-CN" altLang="en-US" sz="1600" b="0" dirty="0">
                <a:solidFill>
                  <a:schemeClr val="bg1"/>
                </a:solidFill>
                <a:latin typeface="+mj-lt"/>
                <a:ea typeface="Microsoft YaHei" panose="020B0503020204020204" charset="-122"/>
              </a:endParaRPr>
            </a:p>
          </p:txBody>
        </p:sp>
      </p:grpSp>
      <p:sp>
        <p:nvSpPr>
          <p:cNvPr id="2" name="TextBox 1"/>
          <p:cNvSpPr txBox="1"/>
          <p:nvPr/>
        </p:nvSpPr>
        <p:spPr>
          <a:xfrm>
            <a:off x="1117600" y="2271395"/>
            <a:ext cx="8710295" cy="2861310"/>
          </a:xfrm>
          <a:prstGeom prst="rect">
            <a:avLst/>
          </a:prstGeom>
          <a:noFill/>
        </p:spPr>
        <p:txBody>
          <a:bodyPr wrap="square" rtlCol="0">
            <a:spAutoFit/>
          </a:bodyPr>
          <a:lstStyle/>
          <a:p>
            <a:pPr algn="just"/>
            <a:r>
              <a:rPr lang="en-US" sz="3600"/>
              <a:t>Hàng hóa rất cần thiết trong cuộc sống của mỗi gia đình. Gạo, thịt là thức ăn nuôi sống con người, sách, vở, bút... là đồ dùng học sinh học tập, xe máy, xe đạp là phương tiện giao thông.</a:t>
            </a:r>
          </a:p>
        </p:txBody>
      </p:sp>
      <p:pic>
        <p:nvPicPr>
          <p:cNvPr id="6" name="Content Placeholder 5" descr="logohtchuan"/>
          <p:cNvPicPr>
            <a:picLocks noChangeAspect="1"/>
          </p:cNvPicPr>
          <p:nvPr/>
        </p:nvPicPr>
        <p:blipFill>
          <a:blip r:embed="rId4"/>
          <a:stretch>
            <a:fillRect/>
          </a:stretch>
        </p:blipFill>
        <p:spPr>
          <a:xfrm>
            <a:off x="10680700" y="88265"/>
            <a:ext cx="1511300" cy="1394460"/>
          </a:xfrm>
          <a:prstGeom prst="rect">
            <a:avLst/>
          </a:prstGeom>
        </p:spPr>
      </p:pic>
      <p:pic>
        <p:nvPicPr>
          <p:cNvPr id="8" name="Picture 7">
            <a:extLst>
              <a:ext uri="{FF2B5EF4-FFF2-40B4-BE49-F238E27FC236}">
                <a16:creationId xmlns:a16="http://schemas.microsoft.com/office/drawing/2014/main" id="{AEF719A0-92D8-45B3-A348-04019ED2B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290" y="0"/>
            <a:ext cx="1140718" cy="12811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41417" y="243598"/>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 Kể tên những hàng hóa cần thiết cho cuộc sống của gia đình em</a:t>
            </a:r>
          </a:p>
        </p:txBody>
      </p:sp>
      <p:pic>
        <p:nvPicPr>
          <p:cNvPr id="3" name="Content Placeholder 2" descr="mo-cua-hang-tap-hoa-tai-nha"/>
          <p:cNvPicPr>
            <a:picLocks noGrp="1" noChangeAspect="1"/>
          </p:cNvPicPr>
          <p:nvPr>
            <p:ph idx="1"/>
          </p:nvPr>
        </p:nvPicPr>
        <p:blipFill>
          <a:blip r:embed="rId2"/>
          <a:stretch>
            <a:fillRect/>
          </a:stretch>
        </p:blipFill>
        <p:spPr>
          <a:xfrm>
            <a:off x="2440721" y="1121092"/>
            <a:ext cx="7625080" cy="4615815"/>
          </a:xfrm>
          <a:prstGeom prst="rect">
            <a:avLst/>
          </a:prstGeom>
        </p:spPr>
      </p:pic>
      <p:sp>
        <p:nvSpPr>
          <p:cNvPr id="5" name="Rounded Rectangle 4"/>
          <p:cNvSpPr/>
          <p:nvPr/>
        </p:nvSpPr>
        <p:spPr>
          <a:xfrm>
            <a:off x="1515636" y="5925426"/>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2. Nếu thiếu hàng hóa đó thì cuộc sống của em và gia đình như thế nào?</a:t>
            </a:r>
          </a:p>
        </p:txBody>
      </p:sp>
      <p:pic>
        <p:nvPicPr>
          <p:cNvPr id="6" name="Picture 5">
            <a:extLst>
              <a:ext uri="{FF2B5EF4-FFF2-40B4-BE49-F238E27FC236}">
                <a16:creationId xmlns:a16="http://schemas.microsoft.com/office/drawing/2014/main" id="{A52455BD-9D3C-42C8-9095-90DD1A3D1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25" y="-108279"/>
            <a:ext cx="1336942" cy="12293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mj-lt"/>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mj-lt"/>
                  <a:ea typeface="Microsoft YaHei" panose="020B0503020204020204" charset="-122"/>
                  <a:sym typeface="Microsoft YaHei" panose="020B0503020204020204" charset="-122"/>
                </a:rPr>
                <a:t>Kết luận </a:t>
              </a:r>
              <a:endParaRPr lang="zh-CN" altLang="en-US" sz="2400" dirty="0">
                <a:solidFill>
                  <a:schemeClr val="bg1"/>
                </a:solidFill>
                <a:latin typeface="+mj-lt"/>
                <a:ea typeface="Microsoft YaHei" panose="020B0503020204020204" charset="-122"/>
                <a:sym typeface="Microsoft YaHei" panose="020B0503020204020204" charset="-122"/>
              </a:endParaRPr>
            </a:p>
          </p:txBody>
        </p:sp>
      </p:grpSp>
      <p:sp>
        <p:nvSpPr>
          <p:cNvPr id="13" name="矩形 12"/>
          <p:cNvSpPr>
            <a:spLocks noChangeArrowheads="1"/>
          </p:cNvSpPr>
          <p:nvPr/>
        </p:nvSpPr>
        <p:spPr bwMode="auto">
          <a:xfrm>
            <a:off x="5673090" y="1711325"/>
            <a:ext cx="6006465" cy="49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a:solidFill>
                  <a:srgbClr val="7030A0"/>
                </a:solidFill>
                <a:latin typeface="+mj-lt"/>
                <a:ea typeface="Microsoft YaHei" panose="020B0503020204020204" charset="-122"/>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dirty="0">
              <a:solidFill>
                <a:srgbClr val="7030A0"/>
              </a:solidFill>
              <a:latin typeface="+mj-lt"/>
              <a:ea typeface="Microsoft YaHei" panose="020B0503020204020204" charset="-122"/>
              <a:sym typeface="Microsoft YaHei" panose="020B0503020204020204" charset="-122"/>
            </a:endParaRP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pic>
        <p:nvPicPr>
          <p:cNvPr id="8" name="Picture 7">
            <a:extLst>
              <a:ext uri="{FF2B5EF4-FFF2-40B4-BE49-F238E27FC236}">
                <a16:creationId xmlns:a16="http://schemas.microsoft.com/office/drawing/2014/main" id="{D6A9A0C0-FEEB-45D6-A33B-01C63E16B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525" y="-108279"/>
            <a:ext cx="1336942" cy="122937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5AE927-3041-4E84-B682-E74F5A234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851" cy="6858000"/>
          </a:xfrm>
          <a:prstGeom prst="rect">
            <a:avLst/>
          </a:prstGeom>
        </p:spPr>
      </p:pic>
    </p:spTree>
    <p:extLst>
      <p:ext uri="{BB962C8B-B14F-4D97-AF65-F5344CB8AC3E}">
        <p14:creationId xmlns:p14="http://schemas.microsoft.com/office/powerpoint/2010/main" val="2913872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6054"/>
            <a:ext cx="12219146" cy="6874053"/>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6"/>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BỮA TỐI BẤT NGỜ</a:t>
            </a:r>
          </a:p>
        </p:txBody>
      </p:sp>
      <p:sp>
        <p:nvSpPr>
          <p:cNvPr id="21" name="TextBox 20"/>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pic>
        <p:nvPicPr>
          <p:cNvPr id="24" name="Picture 23">
            <a:extLst>
              <a:ext uri="{FF2B5EF4-FFF2-40B4-BE49-F238E27FC236}">
                <a16:creationId xmlns:a16="http://schemas.microsoft.com/office/drawing/2014/main" id="{8617E7D5-A04D-44BC-B314-0EE0FF45C81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7968" y="-203881"/>
            <a:ext cx="1246015" cy="12460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6054"/>
            <a:ext cx="12219146" cy="6874053"/>
          </a:xfrm>
          <a:prstGeom prst="rect">
            <a:avLst/>
          </a:prstGeom>
        </p:spPr>
      </p:pic>
      <p:pic>
        <p:nvPicPr>
          <p:cNvPr id="30" name="Picture 29"/>
          <p:cNvPicPr>
            <a:picLocks noChangeAspect="1"/>
          </p:cNvPicPr>
          <p:nvPr/>
        </p:nvPicPr>
        <p:blipFill>
          <a:blip r:embed="rId3"/>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Bố</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con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chuẩn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một</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bữa</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ăn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thịnh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soạn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để</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chúc</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mừng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20/10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cho</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mẹ</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Dạ</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vâng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ạ !</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pic>
        <p:nvPicPr>
          <p:cNvPr id="6" name="Picture 5">
            <a:extLst>
              <a:ext uri="{FF2B5EF4-FFF2-40B4-BE49-F238E27FC236}">
                <a16:creationId xmlns:a16="http://schemas.microsoft.com/office/drawing/2014/main" id="{D707B13C-0E06-4188-9908-388D4D2AD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68" y="-203881"/>
            <a:ext cx="1246015" cy="12460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4"/>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5"/>
            <a:stretch>
              <a:fillRect/>
            </a:stretch>
          </p:blipFill>
          <p:spPr>
            <a:xfrm>
              <a:off x="7212367" y="2106109"/>
              <a:ext cx="3471952" cy="4536587"/>
            </a:xfrm>
            <a:prstGeom prst="rect">
              <a:avLst/>
            </a:prstGeom>
          </p:spPr>
        </p:pic>
        <p:sp>
          <p:nvSpPr>
            <p:cNvPr id="38" name="Rounded Rectangle 37">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22">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3"/>
            <a:srcRect l="48473" t="49374"/>
            <a:stretch>
              <a:fillRect/>
            </a:stretch>
          </p:blipFill>
          <p:spPr>
            <a:xfrm>
              <a:off x="11857703" y="-2890684"/>
              <a:ext cx="6354927" cy="9265392"/>
            </a:xfrm>
            <a:prstGeom prst="rect">
              <a:avLst/>
            </a:prstGeom>
          </p:spPr>
        </p:pic>
      </p:grpSp>
      <p:pic>
        <p:nvPicPr>
          <p:cNvPr id="31" name="Vào http://fb.com/nkpowerskills tải game miễn phí">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Happy Vietnam women's day </a:t>
            </a:r>
            <a:r>
              <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rPr>
              <a:t>❤</a:t>
            </a:r>
          </a:p>
        </p:txBody>
      </p:sp>
      <p:pic>
        <p:nvPicPr>
          <p:cNvPr id="25" name="Vào http://fb.com/nkpowerskills tải game miễn phí" descr="Káº¿t quáº£ hÃ¬nh áº£nh cho win text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5" action="ppaction://hlinksldjump"/>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Đến</a:t>
            </a:r>
            <a:r>
              <a:rPr lang="en-US" sz="2400" dirty="0"/>
              <a:t> </a:t>
            </a:r>
            <a:r>
              <a:rPr lang="en-US" sz="2400" dirty="0" err="1"/>
              <a:t>bài</a:t>
            </a:r>
            <a:r>
              <a:rPr lang="en-US" sz="2400" dirty="0"/>
              <a:t> </a:t>
            </a:r>
            <a:r>
              <a:rPr lang="en-US" sz="2400" dirty="0" err="1"/>
              <a:t>mới</a:t>
            </a:r>
            <a:endParaRPr lang="en-US" sz="2400" dirty="0"/>
          </a:p>
        </p:txBody>
      </p:sp>
      <p:pic>
        <p:nvPicPr>
          <p:cNvPr id="30" name="Picture 29">
            <a:extLst>
              <a:ext uri="{FF2B5EF4-FFF2-40B4-BE49-F238E27FC236}">
                <a16:creationId xmlns:a16="http://schemas.microsoft.com/office/drawing/2014/main" id="{A4A85218-3FE2-443C-B2DC-48738DBEBD4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67968" y="-203881"/>
            <a:ext cx="1246015" cy="12460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15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25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stretch>
            <a:fillRect/>
          </a:stretch>
        </p:blipFill>
        <p:spPr>
          <a:xfrm>
            <a:off x="0" y="-16054"/>
            <a:ext cx="12219146" cy="6874053"/>
          </a:xfrm>
          <a:prstGeom prst="rect">
            <a:avLst/>
          </a:prstGeom>
        </p:spPr>
      </p:pic>
      <p:sp>
        <p:nvSpPr>
          <p:cNvPr id="17" name="Rectangle 16"/>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17"/>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Hạt gạo</a:t>
            </a:r>
          </a:p>
        </p:txBody>
      </p:sp>
      <p:sp>
        <p:nvSpPr>
          <p:cNvPr id="19" name="Rectangle 1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Hạt vừng</a:t>
            </a:r>
          </a:p>
        </p:txBody>
      </p:sp>
      <p:sp>
        <p:nvSpPr>
          <p:cNvPr id="20" name="Rectangle 19"/>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Hạt đỗ</a:t>
            </a:r>
          </a:p>
        </p:txBody>
      </p:sp>
      <p:sp>
        <p:nvSpPr>
          <p:cNvPr id="21" name="Rectangle 20"/>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Hạt sen</a:t>
            </a: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38530" y="316230"/>
            <a:ext cx="10238740" cy="2061210"/>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CÂU HỎI: Nhỏ hơn hạt thóc</a:t>
            </a:r>
          </a:p>
          <a:p>
            <a:pPr algn="ctr"/>
            <a:r>
              <a:rPr lang="en-US" sz="3200" dirty="0">
                <a:solidFill>
                  <a:schemeClr val="bg1"/>
                </a:solidFill>
                <a:latin typeface="Arial" panose="020B0604020202020204" pitchFamily="34" charset="0"/>
                <a:cs typeface="Arial" panose="020B0604020202020204" pitchFamily="34" charset="0"/>
              </a:rPr>
              <a:t>Trong ngọc trắng ngà</a:t>
            </a:r>
          </a:p>
          <a:p>
            <a:pPr algn="ctr"/>
            <a:r>
              <a:rPr lang="en-US" sz="3200" dirty="0">
                <a:solidFill>
                  <a:schemeClr val="bg1"/>
                </a:solidFill>
                <a:latin typeface="Arial" panose="020B0604020202020204" pitchFamily="34" charset="0"/>
                <a:cs typeface="Arial" panose="020B0604020202020204" pitchFamily="34" charset="0"/>
              </a:rPr>
              <a:t>Khắp muôn vạn nhà, Ai ai cũng có</a:t>
            </a:r>
          </a:p>
          <a:p>
            <a:pPr algn="ctr"/>
            <a:r>
              <a:rPr lang="en-US" sz="3200" dirty="0">
                <a:solidFill>
                  <a:schemeClr val="bg1"/>
                </a:solidFill>
                <a:latin typeface="Arial" panose="020B0604020202020204" pitchFamily="34" charset="0"/>
                <a:cs typeface="Arial" panose="020B0604020202020204" pitchFamily="34" charset="0"/>
              </a:rPr>
              <a:t>- Là hạt gì?</a:t>
            </a:r>
          </a:p>
        </p:txBody>
      </p:sp>
      <p:pic>
        <p:nvPicPr>
          <p:cNvPr id="2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060F0254-2780-4025-B2BF-54A94D26A2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968" y="-203881"/>
            <a:ext cx="1246015" cy="12460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Rectangle 18"/>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Cái quạt điện</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Cái tivi</a:t>
            </a: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Cái điều hòa</a:t>
            </a:r>
          </a:p>
        </p:txBody>
      </p:sp>
      <p:sp>
        <p:nvSpPr>
          <p:cNvPr id="22" name="Rectangle 21"/>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Cái tủ lạnh</a:t>
            </a: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417175" cy="2061210"/>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CÂU HỎI: Có cánh, không biết bay</a:t>
            </a:r>
          </a:p>
          <a:p>
            <a:pPr algn="ctr"/>
            <a:r>
              <a:rPr lang="en-US" sz="3200" dirty="0">
                <a:solidFill>
                  <a:schemeClr val="bg1"/>
                </a:solidFill>
                <a:latin typeface="Arial" panose="020B0604020202020204" pitchFamily="34" charset="0"/>
                <a:cs typeface="Arial" panose="020B0604020202020204" pitchFamily="34" charset="0"/>
              </a:rPr>
              <a:t>Chỉ quay như chong chóng</a:t>
            </a:r>
          </a:p>
          <a:p>
            <a:pPr algn="ctr"/>
            <a:r>
              <a:rPr lang="en-US" sz="3200" dirty="0">
                <a:solidFill>
                  <a:schemeClr val="bg1"/>
                </a:solidFill>
                <a:latin typeface="Arial" panose="020B0604020202020204" pitchFamily="34" charset="0"/>
                <a:cs typeface="Arial" panose="020B0604020202020204" pitchFamily="34" charset="0"/>
              </a:rPr>
              <a:t>Làm gió xua cái nóng</a:t>
            </a:r>
          </a:p>
          <a:p>
            <a:pPr algn="ctr"/>
            <a:r>
              <a:rPr lang="en-US" sz="3200" dirty="0">
                <a:solidFill>
                  <a:schemeClr val="bg1"/>
                </a:solidFill>
                <a:latin typeface="Arial" panose="020B0604020202020204" pitchFamily="34" charset="0"/>
                <a:cs typeface="Arial" panose="020B0604020202020204" pitchFamily="34" charset="0"/>
              </a:rPr>
              <a:t>Mất điện là hết quay. </a:t>
            </a:r>
          </a:p>
        </p:txBody>
      </p:sp>
      <p:pic>
        <p:nvPicPr>
          <p:cNvPr id="29"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FD8F10D1-96D3-43AA-978E-A79AB556A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968" y="-203881"/>
            <a:ext cx="1246015" cy="12460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Rectangle 18"/>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Quả trứng</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Quả cam</a:t>
            </a: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Quả táo</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Quả bóng</a:t>
            </a: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066020" cy="2553335"/>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CÂU HỎI:</a:t>
            </a:r>
          </a:p>
          <a:p>
            <a:pPr algn="ctr"/>
            <a:r>
              <a:rPr lang="en-US" sz="3200" dirty="0">
                <a:solidFill>
                  <a:schemeClr val="bg1"/>
                </a:solidFill>
                <a:latin typeface="Arial" panose="020B0604020202020204" pitchFamily="34" charset="0"/>
                <a:cs typeface="Arial" panose="020B0604020202020204" pitchFamily="34" charset="0"/>
              </a:rPr>
              <a:t>Để nguội thì lỏng</a:t>
            </a:r>
          </a:p>
          <a:p>
            <a:pPr algn="ctr"/>
            <a:r>
              <a:rPr lang="en-US" sz="3200" dirty="0">
                <a:solidFill>
                  <a:schemeClr val="bg1"/>
                </a:solidFill>
                <a:latin typeface="Arial" panose="020B0604020202020204" pitchFamily="34" charset="0"/>
                <a:cs typeface="Arial" panose="020B0604020202020204" pitchFamily="34" charset="0"/>
              </a:rPr>
              <a:t>Đun nóng thì đông,</a:t>
            </a:r>
          </a:p>
          <a:p>
            <a:pPr algn="ctr"/>
            <a:r>
              <a:rPr lang="en-US" sz="3200" dirty="0">
                <a:solidFill>
                  <a:schemeClr val="bg1"/>
                </a:solidFill>
                <a:latin typeface="Arial" panose="020B0604020202020204" pitchFamily="34" charset="0"/>
                <a:cs typeface="Arial" panose="020B0604020202020204" pitchFamily="34" charset="0"/>
              </a:rPr>
              <a:t>Một bụng mà có hai lòng,</a:t>
            </a:r>
          </a:p>
          <a:p>
            <a:pPr algn="ctr"/>
            <a:r>
              <a:rPr lang="en-US" sz="3200" dirty="0">
                <a:solidFill>
                  <a:schemeClr val="bg1"/>
                </a:solidFill>
                <a:latin typeface="Arial" panose="020B0604020202020204" pitchFamily="34" charset="0"/>
                <a:cs typeface="Arial" panose="020B0604020202020204" pitchFamily="34" charset="0"/>
              </a:rPr>
              <a:t>Một thân mà có hai vùng nhỏ to - Là gì?</a:t>
            </a:r>
          </a:p>
        </p:txBody>
      </p:sp>
      <p:pic>
        <p:nvPicPr>
          <p:cNvPr id="29"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34A46864-451A-41AD-BB2B-E924041B8C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968" y="-203881"/>
            <a:ext cx="1246015" cy="12460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Bát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ăn</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cơm</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thìa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đũa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lvl="0" algn="ctr"/>
            <a:r>
              <a:rPr lang="en-US" sz="3200" dirty="0" err="1">
                <a:solidFill>
                  <a:prstClr val="white"/>
                </a:solidFill>
                <a:latin typeface="Montserrat Alternates Black" panose="00000A00000000000000" pitchFamily="50" charset="0"/>
              </a:rPr>
              <a:t>Tròn</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vành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vạch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trắng</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a:t>
            </a:r>
          </a:p>
          <a:p>
            <a:pPr lvl="0" algn="ctr"/>
            <a:r>
              <a:rPr lang="en-US" sz="3200" dirty="0" err="1">
                <a:solidFill>
                  <a:prstClr val="white"/>
                </a:solidFill>
                <a:latin typeface="Montserrat Alternates Black" panose="00000A00000000000000" pitchFamily="50" charset="0"/>
              </a:rPr>
              <a:t>Ăn</a:t>
            </a:r>
            <a:r>
              <a:rPr lang="en-US" sz="3200" dirty="0">
                <a:solidFill>
                  <a:prstClr val="white"/>
                </a:solidFill>
                <a:latin typeface="Montserrat Alternates Black" panose="00000A00000000000000" pitchFamily="50" charset="0"/>
              </a:rPr>
              <a:t> no </a:t>
            </a:r>
            <a:r>
              <a:rPr lang="en-US" sz="3200" dirty="0" err="1">
                <a:solidFill>
                  <a:prstClr val="white"/>
                </a:solidFill>
                <a:latin typeface="Montserrat Alternates Black" panose="00000A00000000000000" pitchFamily="50" charset="0"/>
              </a:rPr>
              <a:t>tắm</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mát</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rủ</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đi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nằm</a:t>
            </a:r>
            <a:endParaRPr lang="en-US" sz="3200" dirty="0">
              <a:solidFill>
                <a:prstClr val="white"/>
              </a:solidFill>
              <a:latin typeface="Montserrat Alternates Black" panose="00000A00000000000000" pitchFamily="50" charset="0"/>
            </a:endParaRPr>
          </a:p>
          <a:p>
            <a:pPr lvl="0" algn="ctr"/>
            <a:r>
              <a:rPr lang="en-US" sz="3200" dirty="0" err="1">
                <a:solidFill>
                  <a:prstClr val="white"/>
                </a:solidFill>
                <a:latin typeface="Montserrat Alternates Black" panose="00000A00000000000000" pitchFamily="50" charset="0"/>
              </a:rPr>
              <a:t>Là</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cái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gì</a:t>
            </a:r>
            <a:r>
              <a:rPr lang="en-US" sz="3200" dirty="0">
                <a:solidFill>
                  <a:prstClr val="white"/>
                </a:solidFill>
                <a:latin typeface="Montserrat Alternates Black" panose="00000A00000000000000" pitchFamily="50" charset="0"/>
              </a:rPr>
              <a:t>?</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EBD7D74-56B7-4990-BD48-A277143778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968" y="-203881"/>
            <a:ext cx="1246015" cy="124601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Bếp</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ga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bật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lửa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quạt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lvl="0" algn="ctr"/>
            <a:r>
              <a:rPr lang="vi-VN" sz="3200" dirty="0">
                <a:solidFill>
                  <a:prstClr val="white"/>
                </a:solidFill>
                <a:latin typeface="Montserrat Alternates Black" panose="00000A00000000000000" pitchFamily="50" charset="0"/>
              </a:rPr>
              <a:t>Ông Táo bà Táo,</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Không áo không quần,</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Đốt cháy khí thần, Nước sôi lục bục</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 Là cái gì?</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6BD5533-6859-43DF-8B1C-B3A701DBF6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968" y="-203881"/>
            <a:ext cx="1246015" cy="124601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619</Words>
  <Application>Microsoft Office PowerPoint</Application>
  <PresentationFormat>Widescreen</PresentationFormat>
  <Paragraphs>98</Paragraphs>
  <Slides>19</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Microsoft YaHei</vt:lpstr>
      <vt:lpstr>Alex Brush</vt:lpstr>
      <vt:lpstr>Arial</vt:lpstr>
      <vt:lpstr>Arial-Rounded</vt:lpstr>
      <vt:lpstr>Bungee Inline</vt:lpstr>
      <vt:lpstr>Calibri</vt:lpstr>
      <vt:lpstr>Calibri Light</vt:lpstr>
      <vt:lpstr>iCiel Mijas</vt:lpstr>
      <vt:lpstr>Montserrat Alternates Black</vt:lpstr>
      <vt:lpstr>Montserrat Alternates ExtraBold</vt:lpstr>
      <vt:lpstr>方正卡通简体</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Ms Quyen</cp:lastModifiedBy>
  <cp:revision>22</cp:revision>
  <dcterms:created xsi:type="dcterms:W3CDTF">2021-06-04T09:28:00Z</dcterms:created>
  <dcterms:modified xsi:type="dcterms:W3CDTF">2021-11-21T15:01:42Z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1033-11.2.0.10258</vt:lpwstr>
  </property>
  <property fmtid="{D5CDD505-2E9C-101B-9397-08002B2CF9AE}" pid="3" name="ICV">
    <vt:lpwstr>A1662479CC4E4E509783446D90F5D379</vt:lpwstr>
  </property>
</Properties>
</file>