
<file path=[Content_Types].xml><?xml version="1.0" encoding="utf-8"?>
<Types xmlns="http://schemas.openxmlformats.org/package/2006/content-types">
  <Default Extension="gif" ContentType="image/gif"/>
  <Default Extension="jpeg" ContentType="image/jpeg"/>
  <Default Extension="jpg" ContentType="image/pn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8"/>
  </p:notesMasterIdLst>
  <p:sldIdLst>
    <p:sldId id="378" r:id="rId2"/>
    <p:sldId id="256" r:id="rId3"/>
    <p:sldId id="257" r:id="rId4"/>
    <p:sldId id="263" r:id="rId5"/>
    <p:sldId id="258" r:id="rId6"/>
    <p:sldId id="264" r:id="rId7"/>
    <p:sldId id="368" r:id="rId8"/>
    <p:sldId id="266" r:id="rId9"/>
    <p:sldId id="369" r:id="rId10"/>
    <p:sldId id="370" r:id="rId11"/>
    <p:sldId id="275" r:id="rId12"/>
    <p:sldId id="371" r:id="rId13"/>
    <p:sldId id="372" r:id="rId14"/>
    <p:sldId id="280" r:id="rId15"/>
    <p:sldId id="259" r:id="rId16"/>
    <p:sldId id="281" r:id="rId17"/>
    <p:sldId id="373" r:id="rId18"/>
    <p:sldId id="374" r:id="rId19"/>
    <p:sldId id="375" r:id="rId20"/>
    <p:sldId id="260" r:id="rId21"/>
    <p:sldId id="376" r:id="rId22"/>
    <p:sldId id="377" r:id="rId23"/>
    <p:sldId id="261" r:id="rId24"/>
    <p:sldId id="364" r:id="rId25"/>
    <p:sldId id="366" r:id="rId26"/>
    <p:sldId id="262"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79F8B"/>
    <a:srgbClr val="5DBFB8"/>
    <a:srgbClr val="EC1845"/>
    <a:srgbClr val="EF3960"/>
    <a:srgbClr val="D4F4EF"/>
    <a:srgbClr val="C1F5EB"/>
    <a:srgbClr val="88EBD8"/>
    <a:srgbClr val="FBCDD7"/>
    <a:srgbClr val="F79CB0"/>
    <a:srgbClr val="D0E5A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712" autoAdjust="0"/>
    <p:restoredTop sz="94660"/>
  </p:normalViewPr>
  <p:slideViewPr>
    <p:cSldViewPr>
      <p:cViewPr varScale="1">
        <p:scale>
          <a:sx n="52" d="100"/>
          <a:sy n="52" d="100"/>
        </p:scale>
        <p:origin x="108" y="19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D74765E-3A23-424C-9D1B-91196D7ABE34}" type="datetimeFigureOut">
              <a:rPr lang="en-US" smtClean="0"/>
              <a:t>11/21/2021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8E78A2E-6084-495B-B7F9-EA8B207CE956}" type="slidenum">
              <a:rPr lang="en-US" smtClean="0"/>
              <a:t>‹#›</a:t>
            </a:fld>
            <a:endParaRPr lang="en-US"/>
          </a:p>
        </p:txBody>
      </p:sp>
    </p:spTree>
    <p:extLst>
      <p:ext uri="{BB962C8B-B14F-4D97-AF65-F5344CB8AC3E}">
        <p14:creationId xmlns:p14="http://schemas.microsoft.com/office/powerpoint/2010/main" val="9447370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latinLnBrk="0"/>
            <a:r>
              <a:rPr lang="vi-VN" b="0" i="0">
                <a:solidFill>
                  <a:srgbClr val="333333"/>
                </a:solidFill>
                <a:effectLst/>
                <a:latin typeface="OpenSans"/>
              </a:rPr>
              <a:t> Em thích những quả bóng bay </a:t>
            </a:r>
            <a:r>
              <a:rPr lang="vi-VN" b="1" i="0">
                <a:solidFill>
                  <a:srgbClr val="333333"/>
                </a:solidFill>
                <a:effectLst/>
                <a:latin typeface="OpenSansBold"/>
              </a:rPr>
              <a:t>đầy màu sắc.</a:t>
            </a:r>
            <a:endParaRPr lang="vi-VN" b="0" i="0">
              <a:solidFill>
                <a:srgbClr val="333333"/>
              </a:solidFill>
              <a:effectLst/>
              <a:latin typeface="OpenSans"/>
            </a:endParaRPr>
          </a:p>
          <a:p>
            <a:pPr algn="just" latinLnBrk="0"/>
            <a:r>
              <a:rPr lang="vi-VN" b="1" i="0">
                <a:solidFill>
                  <a:srgbClr val="333333"/>
                </a:solidFill>
                <a:effectLst/>
                <a:latin typeface="OpenSansBold"/>
              </a:rPr>
              <a:t>- </a:t>
            </a:r>
            <a:r>
              <a:rPr lang="vi-VN" b="0" i="0">
                <a:solidFill>
                  <a:srgbClr val="333333"/>
                </a:solidFill>
                <a:effectLst/>
                <a:latin typeface="OpenSans"/>
              </a:rPr>
              <a:t>Bộ đồ chơi của em có rất nhiều </a:t>
            </a:r>
            <a:r>
              <a:rPr lang="vi-VN" b="1" i="0">
                <a:solidFill>
                  <a:srgbClr val="333333"/>
                </a:solidFill>
                <a:effectLst/>
                <a:latin typeface="OpenSansBold"/>
              </a:rPr>
              <a:t>nhân vật tí hon.</a:t>
            </a:r>
            <a:endParaRPr lang="vi-VN" b="0" i="0">
              <a:solidFill>
                <a:srgbClr val="333333"/>
              </a:solidFill>
              <a:effectLst/>
              <a:latin typeface="OpenSans"/>
            </a:endParaRPr>
          </a:p>
          <a:p>
            <a:pPr algn="just" latinLnBrk="0"/>
            <a:r>
              <a:rPr lang="vi-VN" b="0" i="0">
                <a:solidFill>
                  <a:srgbClr val="333333"/>
                </a:solidFill>
                <a:effectLst/>
                <a:latin typeface="OpenSans"/>
              </a:rPr>
              <a:t>- Bộ đồ xếp hình của em có rất nhiều </a:t>
            </a:r>
            <a:r>
              <a:rPr lang="vi-VN" b="1" i="0">
                <a:solidFill>
                  <a:srgbClr val="333333"/>
                </a:solidFill>
                <a:effectLst/>
                <a:latin typeface="OpenSansBold"/>
              </a:rPr>
              <a:t>hình xinh xắn.</a:t>
            </a:r>
            <a:endParaRPr lang="vi-VN" b="0" i="0">
              <a:solidFill>
                <a:srgbClr val="333333"/>
              </a:solidFill>
              <a:effectLst/>
              <a:latin typeface="OpenSans"/>
            </a:endParaRPr>
          </a:p>
          <a:p>
            <a:endParaRPr lang="en-US"/>
          </a:p>
        </p:txBody>
      </p:sp>
      <p:sp>
        <p:nvSpPr>
          <p:cNvPr id="4" name="Slide Number Placeholder 3"/>
          <p:cNvSpPr>
            <a:spLocks noGrp="1"/>
          </p:cNvSpPr>
          <p:nvPr>
            <p:ph type="sldNum" sz="quarter" idx="5"/>
          </p:nvPr>
        </p:nvSpPr>
        <p:spPr/>
        <p:txBody>
          <a:bodyPr/>
          <a:lstStyle/>
          <a:p>
            <a:fld id="{08E78A2E-6084-495B-B7F9-EA8B207CE956}" type="slidenum">
              <a:rPr lang="en-US" smtClean="0"/>
              <a:t>25</a:t>
            </a:fld>
            <a:endParaRPr lang="en-US"/>
          </a:p>
        </p:txBody>
      </p:sp>
    </p:spTree>
    <p:extLst>
      <p:ext uri="{BB962C8B-B14F-4D97-AF65-F5344CB8AC3E}">
        <p14:creationId xmlns:p14="http://schemas.microsoft.com/office/powerpoint/2010/main" val="165023701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F361C78-6AA7-4863-A8C6-C700618BA7AF}"/>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99375697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750">
        <p159:morph option="byObject"/>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E15AA1-0564-4E5D-856D-F400B3A996F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0449DAB-1A7E-47A1-8BE0-10731FE1A19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CE1FEB7-BE6C-43DF-91CB-23C4B2D4EA9A}"/>
              </a:ext>
            </a:extLst>
          </p:cNvPr>
          <p:cNvSpPr>
            <a:spLocks noGrp="1"/>
          </p:cNvSpPr>
          <p:nvPr>
            <p:ph type="dt" sz="half" idx="10"/>
          </p:nvPr>
        </p:nvSpPr>
        <p:spPr/>
        <p:txBody>
          <a:bodyPr/>
          <a:lstStyle/>
          <a:p>
            <a:fld id="{667F7918-7739-404A-AC78-F57EA23E495A}" type="datetimeFigureOut">
              <a:rPr lang="en-US" smtClean="0"/>
              <a:t>11/21/2021</a:t>
            </a:fld>
            <a:endParaRPr lang="en-US"/>
          </a:p>
        </p:txBody>
      </p:sp>
      <p:sp>
        <p:nvSpPr>
          <p:cNvPr id="5" name="Footer Placeholder 4">
            <a:extLst>
              <a:ext uri="{FF2B5EF4-FFF2-40B4-BE49-F238E27FC236}">
                <a16:creationId xmlns:a16="http://schemas.microsoft.com/office/drawing/2014/main" id="{9E17E451-88DF-44CE-8DBB-4CA3AD8AF61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DCD2309-C0B5-48BE-A6CD-A6B1F4E96AE9}"/>
              </a:ext>
            </a:extLst>
          </p:cNvPr>
          <p:cNvSpPr>
            <a:spLocks noGrp="1"/>
          </p:cNvSpPr>
          <p:nvPr>
            <p:ph type="sldNum" sz="quarter" idx="12"/>
          </p:nvPr>
        </p:nvSpPr>
        <p:spPr/>
        <p:txBody>
          <a:bodyPr/>
          <a:lstStyle/>
          <a:p>
            <a:fld id="{92E92474-8049-44B0-B157-5BB634F04611}" type="slidenum">
              <a:rPr lang="en-US" smtClean="0"/>
              <a:t>‹#›</a:t>
            </a:fld>
            <a:endParaRPr lang="en-US"/>
          </a:p>
        </p:txBody>
      </p:sp>
    </p:spTree>
    <p:extLst>
      <p:ext uri="{BB962C8B-B14F-4D97-AF65-F5344CB8AC3E}">
        <p14:creationId xmlns:p14="http://schemas.microsoft.com/office/powerpoint/2010/main" val="125810166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750">
        <p159:morph option="byObject"/>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9A7B72F-5362-4E31-BB79-4A0418010C3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CB29E1F-ABE9-4306-97B6-BC71FA91D5F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D0116F6-698F-4CE9-B750-782B1637AA20}"/>
              </a:ext>
            </a:extLst>
          </p:cNvPr>
          <p:cNvSpPr>
            <a:spLocks noGrp="1"/>
          </p:cNvSpPr>
          <p:nvPr>
            <p:ph type="dt" sz="half" idx="10"/>
          </p:nvPr>
        </p:nvSpPr>
        <p:spPr/>
        <p:txBody>
          <a:bodyPr/>
          <a:lstStyle/>
          <a:p>
            <a:fld id="{667F7918-7739-404A-AC78-F57EA23E495A}" type="datetimeFigureOut">
              <a:rPr lang="en-US" smtClean="0"/>
              <a:t>11/21/2021</a:t>
            </a:fld>
            <a:endParaRPr lang="en-US"/>
          </a:p>
        </p:txBody>
      </p:sp>
      <p:sp>
        <p:nvSpPr>
          <p:cNvPr id="5" name="Footer Placeholder 4">
            <a:extLst>
              <a:ext uri="{FF2B5EF4-FFF2-40B4-BE49-F238E27FC236}">
                <a16:creationId xmlns:a16="http://schemas.microsoft.com/office/drawing/2014/main" id="{5458FCED-E539-4660-971D-EFFE9E9BE61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25DC38D-F527-4CCD-B2B6-5EE073607D09}"/>
              </a:ext>
            </a:extLst>
          </p:cNvPr>
          <p:cNvSpPr>
            <a:spLocks noGrp="1"/>
          </p:cNvSpPr>
          <p:nvPr>
            <p:ph type="sldNum" sz="quarter" idx="12"/>
          </p:nvPr>
        </p:nvSpPr>
        <p:spPr/>
        <p:txBody>
          <a:bodyPr/>
          <a:lstStyle/>
          <a:p>
            <a:fld id="{92E92474-8049-44B0-B157-5BB634F04611}" type="slidenum">
              <a:rPr lang="en-US" smtClean="0"/>
              <a:t>‹#›</a:t>
            </a:fld>
            <a:endParaRPr lang="en-US"/>
          </a:p>
        </p:txBody>
      </p:sp>
    </p:spTree>
    <p:extLst>
      <p:ext uri="{BB962C8B-B14F-4D97-AF65-F5344CB8AC3E}">
        <p14:creationId xmlns:p14="http://schemas.microsoft.com/office/powerpoint/2010/main" val="353361595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750">
        <p159:morph option="byObject"/>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575149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750">
        <p159:morph option="byObject"/>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5198586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750">
        <p159:morph option="byObject"/>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308419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750">
        <p159:morph option="byObject"/>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4648BCD-1E4B-4122-B6F8-562E6BBEF37C}"/>
              </a:ext>
            </a:extLst>
          </p:cNvPr>
          <p:cNvSpPr/>
          <p:nvPr userDrawn="1"/>
        </p:nvSpPr>
        <p:spPr>
          <a:xfrm>
            <a:off x="0" y="0"/>
            <a:ext cx="12192000" cy="6858000"/>
          </a:xfrm>
          <a:prstGeom prst="rect">
            <a:avLst/>
          </a:prstGeom>
          <a:noFill/>
          <a:ln w="76200">
            <a:solidFill>
              <a:srgbClr val="71DD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9290842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750">
        <p159:morph option="byObject"/>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02256E-1D77-41FE-899A-BCD014CBB8A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0482604-8751-48B9-9C31-9FC2F3FE5BD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213D3E2-A640-4A6D-86B7-FC99F1FE4D4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130C721-1EF2-49DD-B31E-6654BE237F5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02FA68F-23C8-4C29-94E8-4E9FDD2A8A6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D7395A0-08D2-4484-9AC4-4460C97A9580}"/>
              </a:ext>
            </a:extLst>
          </p:cNvPr>
          <p:cNvSpPr>
            <a:spLocks noGrp="1"/>
          </p:cNvSpPr>
          <p:nvPr>
            <p:ph type="dt" sz="half" idx="10"/>
          </p:nvPr>
        </p:nvSpPr>
        <p:spPr/>
        <p:txBody>
          <a:bodyPr/>
          <a:lstStyle/>
          <a:p>
            <a:fld id="{667F7918-7739-404A-AC78-F57EA23E495A}" type="datetimeFigureOut">
              <a:rPr lang="en-US" smtClean="0"/>
              <a:t>11/21/2021</a:t>
            </a:fld>
            <a:endParaRPr lang="en-US"/>
          </a:p>
        </p:txBody>
      </p:sp>
      <p:sp>
        <p:nvSpPr>
          <p:cNvPr id="8" name="Footer Placeholder 7">
            <a:extLst>
              <a:ext uri="{FF2B5EF4-FFF2-40B4-BE49-F238E27FC236}">
                <a16:creationId xmlns:a16="http://schemas.microsoft.com/office/drawing/2014/main" id="{6BE04915-E812-492E-ADFC-3E22E712EF8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778B967-9FB0-4FA4-9886-76E256945C90}"/>
              </a:ext>
            </a:extLst>
          </p:cNvPr>
          <p:cNvSpPr>
            <a:spLocks noGrp="1"/>
          </p:cNvSpPr>
          <p:nvPr>
            <p:ph type="sldNum" sz="quarter" idx="12"/>
          </p:nvPr>
        </p:nvSpPr>
        <p:spPr/>
        <p:txBody>
          <a:bodyPr/>
          <a:lstStyle/>
          <a:p>
            <a:fld id="{92E92474-8049-44B0-B157-5BB634F04611}" type="slidenum">
              <a:rPr lang="en-US" smtClean="0"/>
              <a:t>‹#›</a:t>
            </a:fld>
            <a:endParaRPr lang="en-US"/>
          </a:p>
        </p:txBody>
      </p:sp>
    </p:spTree>
    <p:extLst>
      <p:ext uri="{BB962C8B-B14F-4D97-AF65-F5344CB8AC3E}">
        <p14:creationId xmlns:p14="http://schemas.microsoft.com/office/powerpoint/2010/main" val="53857758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750">
        <p159:morph option="byObject"/>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CECD93-E32D-4A44-B3C6-72BBB190A26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0EA8C91-491D-4D05-9699-432E1CD2870D}"/>
              </a:ext>
            </a:extLst>
          </p:cNvPr>
          <p:cNvSpPr>
            <a:spLocks noGrp="1"/>
          </p:cNvSpPr>
          <p:nvPr>
            <p:ph type="dt" sz="half" idx="10"/>
          </p:nvPr>
        </p:nvSpPr>
        <p:spPr/>
        <p:txBody>
          <a:bodyPr/>
          <a:lstStyle/>
          <a:p>
            <a:fld id="{667F7918-7739-404A-AC78-F57EA23E495A}" type="datetimeFigureOut">
              <a:rPr lang="en-US" smtClean="0"/>
              <a:t>11/21/2021</a:t>
            </a:fld>
            <a:endParaRPr lang="en-US"/>
          </a:p>
        </p:txBody>
      </p:sp>
      <p:sp>
        <p:nvSpPr>
          <p:cNvPr id="4" name="Footer Placeholder 3">
            <a:extLst>
              <a:ext uri="{FF2B5EF4-FFF2-40B4-BE49-F238E27FC236}">
                <a16:creationId xmlns:a16="http://schemas.microsoft.com/office/drawing/2014/main" id="{FC4B7508-ADD8-4116-9D95-6AE11BCBA6E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1684CD6-D490-4CC2-B6CE-55BD22A7003C}"/>
              </a:ext>
            </a:extLst>
          </p:cNvPr>
          <p:cNvSpPr>
            <a:spLocks noGrp="1"/>
          </p:cNvSpPr>
          <p:nvPr>
            <p:ph type="sldNum" sz="quarter" idx="12"/>
          </p:nvPr>
        </p:nvSpPr>
        <p:spPr/>
        <p:txBody>
          <a:bodyPr/>
          <a:lstStyle/>
          <a:p>
            <a:fld id="{92E92474-8049-44B0-B157-5BB634F04611}" type="slidenum">
              <a:rPr lang="en-US" smtClean="0"/>
              <a:t>‹#›</a:t>
            </a:fld>
            <a:endParaRPr lang="en-US"/>
          </a:p>
        </p:txBody>
      </p:sp>
    </p:spTree>
    <p:extLst>
      <p:ext uri="{BB962C8B-B14F-4D97-AF65-F5344CB8AC3E}">
        <p14:creationId xmlns:p14="http://schemas.microsoft.com/office/powerpoint/2010/main" val="56403720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750">
        <p159:morph option="byObject"/>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6F44E52-B30A-44E7-A54F-1874E352C667}"/>
              </a:ext>
            </a:extLst>
          </p:cNvPr>
          <p:cNvSpPr>
            <a:spLocks noGrp="1"/>
          </p:cNvSpPr>
          <p:nvPr>
            <p:ph type="dt" sz="half" idx="10"/>
          </p:nvPr>
        </p:nvSpPr>
        <p:spPr/>
        <p:txBody>
          <a:bodyPr/>
          <a:lstStyle/>
          <a:p>
            <a:fld id="{667F7918-7739-404A-AC78-F57EA23E495A}" type="datetimeFigureOut">
              <a:rPr lang="en-US" smtClean="0"/>
              <a:t>11/21/2021</a:t>
            </a:fld>
            <a:endParaRPr lang="en-US"/>
          </a:p>
        </p:txBody>
      </p:sp>
      <p:sp>
        <p:nvSpPr>
          <p:cNvPr id="3" name="Footer Placeholder 2">
            <a:extLst>
              <a:ext uri="{FF2B5EF4-FFF2-40B4-BE49-F238E27FC236}">
                <a16:creationId xmlns:a16="http://schemas.microsoft.com/office/drawing/2014/main" id="{08FC9984-9183-476D-9FC3-DFC5067E726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3F5AAC8-2F53-47FF-A9EA-68C30E9A1D48}"/>
              </a:ext>
            </a:extLst>
          </p:cNvPr>
          <p:cNvSpPr>
            <a:spLocks noGrp="1"/>
          </p:cNvSpPr>
          <p:nvPr>
            <p:ph type="sldNum" sz="quarter" idx="12"/>
          </p:nvPr>
        </p:nvSpPr>
        <p:spPr/>
        <p:txBody>
          <a:bodyPr/>
          <a:lstStyle/>
          <a:p>
            <a:fld id="{92E92474-8049-44B0-B157-5BB634F04611}" type="slidenum">
              <a:rPr lang="en-US" smtClean="0"/>
              <a:t>‹#›</a:t>
            </a:fld>
            <a:endParaRPr lang="en-US"/>
          </a:p>
        </p:txBody>
      </p:sp>
    </p:spTree>
    <p:extLst>
      <p:ext uri="{BB962C8B-B14F-4D97-AF65-F5344CB8AC3E}">
        <p14:creationId xmlns:p14="http://schemas.microsoft.com/office/powerpoint/2010/main" val="3820324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750">
        <p159:morph option="byObject"/>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3D8D77-1EE2-424B-AB35-22D88765BC3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CFAB928-CE35-46C3-8318-F2E20A7D3C0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E827F9A-D9A1-40DD-885F-F323E1E9FBF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D13CF4A-E722-48C7-BD1C-26F0B2A2B22B}"/>
              </a:ext>
            </a:extLst>
          </p:cNvPr>
          <p:cNvSpPr>
            <a:spLocks noGrp="1"/>
          </p:cNvSpPr>
          <p:nvPr>
            <p:ph type="dt" sz="half" idx="10"/>
          </p:nvPr>
        </p:nvSpPr>
        <p:spPr/>
        <p:txBody>
          <a:bodyPr/>
          <a:lstStyle/>
          <a:p>
            <a:fld id="{667F7918-7739-404A-AC78-F57EA23E495A}" type="datetimeFigureOut">
              <a:rPr lang="en-US" smtClean="0"/>
              <a:t>11/21/2021</a:t>
            </a:fld>
            <a:endParaRPr lang="en-US"/>
          </a:p>
        </p:txBody>
      </p:sp>
      <p:sp>
        <p:nvSpPr>
          <p:cNvPr id="6" name="Footer Placeholder 5">
            <a:extLst>
              <a:ext uri="{FF2B5EF4-FFF2-40B4-BE49-F238E27FC236}">
                <a16:creationId xmlns:a16="http://schemas.microsoft.com/office/drawing/2014/main" id="{C655FC8E-6694-48B2-9A40-C2A07DF52C2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BB25F9D-DF3D-4B31-8333-FBFB745342D2}"/>
              </a:ext>
            </a:extLst>
          </p:cNvPr>
          <p:cNvSpPr>
            <a:spLocks noGrp="1"/>
          </p:cNvSpPr>
          <p:nvPr>
            <p:ph type="sldNum" sz="quarter" idx="12"/>
          </p:nvPr>
        </p:nvSpPr>
        <p:spPr/>
        <p:txBody>
          <a:bodyPr/>
          <a:lstStyle/>
          <a:p>
            <a:fld id="{92E92474-8049-44B0-B157-5BB634F04611}" type="slidenum">
              <a:rPr lang="en-US" smtClean="0"/>
              <a:t>‹#›</a:t>
            </a:fld>
            <a:endParaRPr lang="en-US"/>
          </a:p>
        </p:txBody>
      </p:sp>
    </p:spTree>
    <p:extLst>
      <p:ext uri="{BB962C8B-B14F-4D97-AF65-F5344CB8AC3E}">
        <p14:creationId xmlns:p14="http://schemas.microsoft.com/office/powerpoint/2010/main" val="86908789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750">
        <p159:morph option="byObject"/>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E0269-FE0B-4066-835B-ECC0AA93ADD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F383AA3-2289-4CAF-86F9-01BE72AB444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41C0B9A-F33C-4622-A756-B2421AB817A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1A6281A-1830-4814-B723-E1F279007EDF}"/>
              </a:ext>
            </a:extLst>
          </p:cNvPr>
          <p:cNvSpPr>
            <a:spLocks noGrp="1"/>
          </p:cNvSpPr>
          <p:nvPr>
            <p:ph type="dt" sz="half" idx="10"/>
          </p:nvPr>
        </p:nvSpPr>
        <p:spPr/>
        <p:txBody>
          <a:bodyPr/>
          <a:lstStyle/>
          <a:p>
            <a:fld id="{667F7918-7739-404A-AC78-F57EA23E495A}" type="datetimeFigureOut">
              <a:rPr lang="en-US" smtClean="0"/>
              <a:t>11/21/2021</a:t>
            </a:fld>
            <a:endParaRPr lang="en-US"/>
          </a:p>
        </p:txBody>
      </p:sp>
      <p:sp>
        <p:nvSpPr>
          <p:cNvPr id="6" name="Footer Placeholder 5">
            <a:extLst>
              <a:ext uri="{FF2B5EF4-FFF2-40B4-BE49-F238E27FC236}">
                <a16:creationId xmlns:a16="http://schemas.microsoft.com/office/drawing/2014/main" id="{EF000917-3CA7-4433-BD25-355BF2FEFEF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2C198B6-AE48-49AD-B28F-70E324843949}"/>
              </a:ext>
            </a:extLst>
          </p:cNvPr>
          <p:cNvSpPr>
            <a:spLocks noGrp="1"/>
          </p:cNvSpPr>
          <p:nvPr>
            <p:ph type="sldNum" sz="quarter" idx="12"/>
          </p:nvPr>
        </p:nvSpPr>
        <p:spPr/>
        <p:txBody>
          <a:bodyPr/>
          <a:lstStyle/>
          <a:p>
            <a:fld id="{92E92474-8049-44B0-B157-5BB634F04611}" type="slidenum">
              <a:rPr lang="en-US" smtClean="0"/>
              <a:t>‹#›</a:t>
            </a:fld>
            <a:endParaRPr lang="en-US"/>
          </a:p>
        </p:txBody>
      </p:sp>
    </p:spTree>
    <p:extLst>
      <p:ext uri="{BB962C8B-B14F-4D97-AF65-F5344CB8AC3E}">
        <p14:creationId xmlns:p14="http://schemas.microsoft.com/office/powerpoint/2010/main" val="245024158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750">
        <p159:morph option="byObject"/>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60115490-1FCE-413A-983B-945BD2EF21B2}"/>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092039F0-93FF-4EDE-9552-1CC2719EA72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603AD47-6CC1-45F5-A0A5-32565B43D3C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1618F96-2299-4A3F-B08F-BC0FE12C7FC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67F7918-7739-404A-AC78-F57EA23E495A}" type="datetimeFigureOut">
              <a:rPr lang="en-US" smtClean="0"/>
              <a:t>11/21/2021</a:t>
            </a:fld>
            <a:endParaRPr lang="en-US"/>
          </a:p>
        </p:txBody>
      </p:sp>
      <p:sp>
        <p:nvSpPr>
          <p:cNvPr id="5" name="Footer Placeholder 4">
            <a:extLst>
              <a:ext uri="{FF2B5EF4-FFF2-40B4-BE49-F238E27FC236}">
                <a16:creationId xmlns:a16="http://schemas.microsoft.com/office/drawing/2014/main" id="{752DAFBA-55BF-4DBD-BA74-11ACA66F8D3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65A9520-1B5D-44FE-A829-C4167EAE9C9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2E92474-8049-44B0-B157-5BB634F04611}" type="slidenum">
              <a:rPr lang="en-US" smtClean="0"/>
              <a:t>‹#›</a:t>
            </a:fld>
            <a:endParaRPr lang="en-US"/>
          </a:p>
        </p:txBody>
      </p:sp>
    </p:spTree>
    <p:extLst>
      <p:ext uri="{BB962C8B-B14F-4D97-AF65-F5344CB8AC3E}">
        <p14:creationId xmlns:p14="http://schemas.microsoft.com/office/powerpoint/2010/main" val="353026236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mc:AlternateContent xmlns:mc="http://schemas.openxmlformats.org/markup-compatibility/2006" xmlns:p159="http://schemas.microsoft.com/office/powerpoint/2015/09/main">
    <mc:Choice Requires="p159">
      <p:transition xmlns:p14="http://schemas.microsoft.com/office/powerpoint/2010/main" spd="slow" p14:dur="1750">
        <p159:morph option="byObjec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9.png"/><Relationship Id="rId1" Type="http://schemas.openxmlformats.org/officeDocument/2006/relationships/slideLayout" Target="../slideLayouts/slideLayout4.xml"/><Relationship Id="rId5" Type="http://schemas.openxmlformats.org/officeDocument/2006/relationships/image" Target="../media/image27.png"/><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image" Target="../media/image28.png"/><Relationship Id="rId1" Type="http://schemas.openxmlformats.org/officeDocument/2006/relationships/slideLayout" Target="../slideLayouts/slideLayout4.xml"/><Relationship Id="rId6" Type="http://schemas.openxmlformats.org/officeDocument/2006/relationships/image" Target="../media/image32.svg"/><Relationship Id="rId5" Type="http://schemas.openxmlformats.org/officeDocument/2006/relationships/image" Target="../media/image31.png"/><Relationship Id="rId4" Type="http://schemas.openxmlformats.org/officeDocument/2006/relationships/image" Target="../media/image30.svg"/></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4.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9.png"/><Relationship Id="rId1" Type="http://schemas.openxmlformats.org/officeDocument/2006/relationships/slideLayout" Target="../slideLayouts/slideLayout4.xml"/><Relationship Id="rId5" Type="http://schemas.openxmlformats.org/officeDocument/2006/relationships/image" Target="../media/image27.png"/><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image" Target="../media/image10.svg"/><Relationship Id="rId7"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6.png"/><Relationship Id="rId1" Type="http://schemas.openxmlformats.org/officeDocument/2006/relationships/slideLayout" Target="../slideLayouts/slideLayout4.xml"/><Relationship Id="rId4" Type="http://schemas.openxmlformats.org/officeDocument/2006/relationships/image" Target="../media/image37.gif"/></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6.png"/><Relationship Id="rId1" Type="http://schemas.openxmlformats.org/officeDocument/2006/relationships/slideLayout" Target="../slideLayouts/slideLayout4.xml"/><Relationship Id="rId4" Type="http://schemas.openxmlformats.org/officeDocument/2006/relationships/image" Target="../media/image37.gif"/></Relationships>
</file>

<file path=ppt/slides/_rels/slide18.xml.rels><?xml version="1.0" encoding="UTF-8" standalone="yes"?>
<Relationships xmlns="http://schemas.openxmlformats.org/package/2006/relationships"><Relationship Id="rId3" Type="http://schemas.openxmlformats.org/officeDocument/2006/relationships/image" Target="../media/image37.gif"/><Relationship Id="rId2" Type="http://schemas.openxmlformats.org/officeDocument/2006/relationships/image" Target="../media/image36.png"/><Relationship Id="rId1" Type="http://schemas.openxmlformats.org/officeDocument/2006/relationships/slideLayout" Target="../slideLayouts/slideLayout4.xml"/><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10.svg"/><Relationship Id="rId7"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4.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0.png"/></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9.png"/><Relationship Id="rId1" Type="http://schemas.openxmlformats.org/officeDocument/2006/relationships/slideLayout" Target="../slideLayouts/slideLayout4.xml"/><Relationship Id="rId5" Type="http://schemas.openxmlformats.org/officeDocument/2006/relationships/image" Target="../media/image27.png"/><Relationship Id="rId4" Type="http://schemas.openxmlformats.org/officeDocument/2006/relationships/image" Target="../media/image26.png"/></Relationships>
</file>

<file path=ppt/slides/_rels/slide2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7.gif"/><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40.png"/></Relationships>
</file>

<file path=ppt/slides/_rels/slide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4.xml"/><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4.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D75FF67-1023-4E6D-AE6D-DBD2943EE06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458" y="209692"/>
            <a:ext cx="1433052" cy="1433052"/>
          </a:xfrm>
          <a:prstGeom prst="rect">
            <a:avLst/>
          </a:prstGeom>
        </p:spPr>
      </p:pic>
      <p:grpSp>
        <p:nvGrpSpPr>
          <p:cNvPr id="3" name="Group 2">
            <a:extLst>
              <a:ext uri="{FF2B5EF4-FFF2-40B4-BE49-F238E27FC236}">
                <a16:creationId xmlns:a16="http://schemas.microsoft.com/office/drawing/2014/main" id="{6F414F90-39BE-4098-9F28-5CEB10B12A44}"/>
              </a:ext>
            </a:extLst>
          </p:cNvPr>
          <p:cNvGrpSpPr/>
          <p:nvPr/>
        </p:nvGrpSpPr>
        <p:grpSpPr>
          <a:xfrm>
            <a:off x="1096459" y="1817267"/>
            <a:ext cx="9566979" cy="2941742"/>
            <a:chOff x="1233756" y="3227454"/>
            <a:chExt cx="9566979" cy="2941742"/>
          </a:xfrm>
          <a:solidFill>
            <a:srgbClr val="FF0066"/>
          </a:solidFill>
        </p:grpSpPr>
        <p:sp>
          <p:nvSpPr>
            <p:cNvPr id="4" name="Rectangle: Rounded Corners 3">
              <a:extLst>
                <a:ext uri="{FF2B5EF4-FFF2-40B4-BE49-F238E27FC236}">
                  <a16:creationId xmlns:a16="http://schemas.microsoft.com/office/drawing/2014/main" id="{01B65168-19EE-468D-8E3F-426FF9BEA85A}"/>
                </a:ext>
              </a:extLst>
            </p:cNvPr>
            <p:cNvSpPr/>
            <p:nvPr/>
          </p:nvSpPr>
          <p:spPr>
            <a:xfrm>
              <a:off x="1233756" y="3227454"/>
              <a:ext cx="9409470" cy="2799811"/>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Rounded Corners 4">
              <a:extLst>
                <a:ext uri="{FF2B5EF4-FFF2-40B4-BE49-F238E27FC236}">
                  <a16:creationId xmlns:a16="http://schemas.microsoft.com/office/drawing/2014/main" id="{F40518F3-7FF4-4240-8674-1D40AA1BF77D}"/>
                </a:ext>
              </a:extLst>
            </p:cNvPr>
            <p:cNvSpPr/>
            <p:nvPr/>
          </p:nvSpPr>
          <p:spPr>
            <a:xfrm>
              <a:off x="1391265" y="3369385"/>
              <a:ext cx="9409470" cy="2799811"/>
            </a:xfrm>
            <a:prstGeom prst="roundRect">
              <a:avLst/>
            </a:prstGeom>
            <a:solidFill>
              <a:srgbClr val="FF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TextBox 5">
            <a:extLst>
              <a:ext uri="{FF2B5EF4-FFF2-40B4-BE49-F238E27FC236}">
                <a16:creationId xmlns:a16="http://schemas.microsoft.com/office/drawing/2014/main" id="{3CF7DA03-2499-42E3-98F2-8C0995829C6B}"/>
              </a:ext>
            </a:extLst>
          </p:cNvPr>
          <p:cNvSpPr txBox="1"/>
          <p:nvPr/>
        </p:nvSpPr>
        <p:spPr>
          <a:xfrm>
            <a:off x="3556827" y="561107"/>
            <a:ext cx="4488729" cy="954107"/>
          </a:xfrm>
          <a:prstGeom prst="rect">
            <a:avLst/>
          </a:prstGeom>
          <a:noFill/>
        </p:spPr>
        <p:txBody>
          <a:bodyPr wrap="none" rtlCol="0">
            <a:spAutoFit/>
          </a:bodyPr>
          <a:lstStyle/>
          <a:p>
            <a:pPr algn="ctr"/>
            <a:r>
              <a:rPr lang="en-US" sz="2800" b="1">
                <a:solidFill>
                  <a:srgbClr val="002060"/>
                </a:solidFill>
                <a:latin typeface="Arial-Rounded" panose="020B0500000000000000" pitchFamily="34" charset="0"/>
                <a:ea typeface="Arial-Rounded" panose="020B0500000000000000" pitchFamily="34" charset="0"/>
                <a:cs typeface="Arial-Rounded" panose="020B0500000000000000" pitchFamily="34" charset="0"/>
              </a:rPr>
              <a:t>PHÒNG GD &amp;ĐT LONG BIÊN</a:t>
            </a:r>
          </a:p>
          <a:p>
            <a:pPr algn="ctr"/>
            <a:r>
              <a:rPr lang="en-US" sz="2800" b="1">
                <a:solidFill>
                  <a:srgbClr val="002060"/>
                </a:solidFill>
                <a:latin typeface="Arial-Rounded" panose="020B0500000000000000" pitchFamily="34" charset="0"/>
                <a:ea typeface="Arial-Rounded" panose="020B0500000000000000" pitchFamily="34" charset="0"/>
                <a:cs typeface="Arial-Rounded" panose="020B0500000000000000" pitchFamily="34" charset="0"/>
              </a:rPr>
              <a:t>TRƯỜNG TIỂU HỌC PHÚC LỢI</a:t>
            </a:r>
          </a:p>
        </p:txBody>
      </p:sp>
      <p:sp>
        <p:nvSpPr>
          <p:cNvPr id="7" name="TextBox 6">
            <a:extLst>
              <a:ext uri="{FF2B5EF4-FFF2-40B4-BE49-F238E27FC236}">
                <a16:creationId xmlns:a16="http://schemas.microsoft.com/office/drawing/2014/main" id="{3EB21415-4A5A-4FFC-AAB9-F43F3C508BA2}"/>
              </a:ext>
            </a:extLst>
          </p:cNvPr>
          <p:cNvSpPr txBox="1"/>
          <p:nvPr/>
        </p:nvSpPr>
        <p:spPr>
          <a:xfrm>
            <a:off x="2395780" y="2475485"/>
            <a:ext cx="6810825" cy="1569660"/>
          </a:xfrm>
          <a:prstGeom prst="rect">
            <a:avLst/>
          </a:prstGeom>
          <a:noFill/>
        </p:spPr>
        <p:txBody>
          <a:bodyPr wrap="square" rtlCol="0">
            <a:spAutoFit/>
          </a:bodyPr>
          <a:lstStyle/>
          <a:p>
            <a:pPr algn="ctr"/>
            <a:r>
              <a:rPr lang="en-US" sz="4800" b="1">
                <a:solidFill>
                  <a:srgbClr val="FF0000"/>
                </a:solidFill>
                <a:latin typeface="Arial-Rounded" panose="020B0500000000000000" pitchFamily="34" charset="0"/>
                <a:ea typeface="Arial-Rounded" panose="020B0500000000000000" pitchFamily="34" charset="0"/>
                <a:cs typeface="Arial-Rounded" panose="020B0500000000000000" pitchFamily="34" charset="0"/>
              </a:rPr>
              <a:t>CHÀO MỪNG CÁC EM </a:t>
            </a:r>
          </a:p>
          <a:p>
            <a:pPr algn="ctr"/>
            <a:r>
              <a:rPr lang="en-US" sz="4800" b="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ĐẾN TIẾT TIẾNG VIỆT</a:t>
            </a:r>
          </a:p>
        </p:txBody>
      </p:sp>
      <p:pic>
        <p:nvPicPr>
          <p:cNvPr id="8" name="图片 6">
            <a:extLst>
              <a:ext uri="{FF2B5EF4-FFF2-40B4-BE49-F238E27FC236}">
                <a16:creationId xmlns:a16="http://schemas.microsoft.com/office/drawing/2014/main" id="{A5AF57D7-87C1-49FE-924C-0B12500402D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5169" y="5303005"/>
            <a:ext cx="12192000" cy="1568824"/>
          </a:xfrm>
          <a:prstGeom prst="rect">
            <a:avLst/>
          </a:prstGeom>
        </p:spPr>
      </p:pic>
      <p:pic>
        <p:nvPicPr>
          <p:cNvPr id="9" name="图片 9">
            <a:extLst>
              <a:ext uri="{FF2B5EF4-FFF2-40B4-BE49-F238E27FC236}">
                <a16:creationId xmlns:a16="http://schemas.microsoft.com/office/drawing/2014/main" id="{951E1300-4F0A-4F75-B697-27338FA8584F}"/>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90690" y="4045145"/>
            <a:ext cx="3200400" cy="3039035"/>
          </a:xfrm>
          <a:prstGeom prst="rect">
            <a:avLst/>
          </a:prstGeom>
        </p:spPr>
      </p:pic>
      <p:pic>
        <p:nvPicPr>
          <p:cNvPr id="10" name="图片 10">
            <a:extLst>
              <a:ext uri="{FF2B5EF4-FFF2-40B4-BE49-F238E27FC236}">
                <a16:creationId xmlns:a16="http://schemas.microsoft.com/office/drawing/2014/main" id="{6E743AC4-D2F4-4B7E-A60C-A9C93860F249}"/>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9963874" y="3429000"/>
            <a:ext cx="2263295" cy="3827929"/>
          </a:xfrm>
          <a:prstGeom prst="rect">
            <a:avLst/>
          </a:prstGeom>
        </p:spPr>
      </p:pic>
    </p:spTree>
    <p:extLst>
      <p:ext uri="{BB962C8B-B14F-4D97-AF65-F5344CB8AC3E}">
        <p14:creationId xmlns:p14="http://schemas.microsoft.com/office/powerpoint/2010/main" val="263482328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75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52D9331-34E2-4AAB-B707-A470C058F3D5}"/>
              </a:ext>
            </a:extLst>
          </p:cNvPr>
          <p:cNvPicPr>
            <a:picLocks noChangeAspect="1"/>
          </p:cNvPicPr>
          <p:nvPr/>
        </p:nvPicPr>
        <p:blipFill>
          <a:blip r:embed="rId2"/>
          <a:stretch>
            <a:fillRect/>
          </a:stretch>
        </p:blipFill>
        <p:spPr>
          <a:xfrm>
            <a:off x="76200" y="66995"/>
            <a:ext cx="1147568" cy="646331"/>
          </a:xfrm>
          <a:prstGeom prst="rect">
            <a:avLst/>
          </a:prstGeom>
        </p:spPr>
      </p:pic>
      <p:sp>
        <p:nvSpPr>
          <p:cNvPr id="7" name="Text Box 4">
            <a:extLst>
              <a:ext uri="{FF2B5EF4-FFF2-40B4-BE49-F238E27FC236}">
                <a16:creationId xmlns:a16="http://schemas.microsoft.com/office/drawing/2014/main" id="{9FA61A27-0828-45F4-96F3-2EB93AD439C6}"/>
              </a:ext>
            </a:extLst>
          </p:cNvPr>
          <p:cNvSpPr txBox="1"/>
          <p:nvPr/>
        </p:nvSpPr>
        <p:spPr>
          <a:xfrm>
            <a:off x="4571495" y="609600"/>
            <a:ext cx="7467600" cy="6001643"/>
          </a:xfrm>
          <a:prstGeom prst="rect">
            <a:avLst/>
          </a:prstGeom>
          <a:noFill/>
        </p:spPr>
        <p:txBody>
          <a:bodyPr wrap="square" rtlCol="0">
            <a:spAutoFit/>
          </a:bodyPr>
          <a:lstStyle/>
          <a:p>
            <a:pPr marL="44450" lvl="0" indent="417513" algn="just">
              <a:defRPr/>
            </a:pPr>
            <a:r>
              <a:rPr lang="vi-VN" sz="3500"/>
              <a:t>Từ những mảnh ghép nhỏ bé, chúng tớ kết hợp với nhau để tạo ra cả một thế giới kì diệu. Các bạn có thể lắp ráp nhà cửa, xe cộ, người máy,… theo ý thích. Sau đó, các bạn tháo rời ra để ghép thành những vật khác.</a:t>
            </a:r>
          </a:p>
          <a:p>
            <a:pPr marL="44450" lvl="0" indent="417513" algn="just">
              <a:defRPr/>
            </a:pPr>
            <a:r>
              <a:rPr lang="vi-VN" sz="3500"/>
              <a:t>Chúng tớ giúp các bạn có trí tưởng tượng phong phú, khả năng sáng tạo và tính kiên nhẫn. Nào, các bạn đã sẵn s</a:t>
            </a:r>
            <a:r>
              <a:rPr lang="en-US" sz="3500"/>
              <a:t>à</a:t>
            </a:r>
            <a:r>
              <a:rPr lang="vi-VN" sz="3500"/>
              <a:t>ng chơi cùng chúng tớ chưa?</a:t>
            </a:r>
          </a:p>
          <a:p>
            <a:pPr marL="266700" lvl="0" algn="just">
              <a:buClr>
                <a:srgbClr val="000000"/>
              </a:buClr>
              <a:defRPr/>
            </a:pPr>
            <a:r>
              <a:rPr lang="vi-VN" sz="3400" kern="0">
                <a:solidFill>
                  <a:srgbClr val="000000"/>
                </a:solidFill>
                <a:cs typeface="Arial"/>
                <a:sym typeface="Arial"/>
              </a:rPr>
              <a:t>					</a:t>
            </a:r>
            <a:r>
              <a:rPr lang="en-US" sz="3400" kern="0">
                <a:solidFill>
                  <a:srgbClr val="000000"/>
                </a:solidFill>
                <a:cs typeface="Arial"/>
                <a:sym typeface="Arial"/>
              </a:rPr>
              <a:t>	</a:t>
            </a:r>
            <a:r>
              <a:rPr lang="vi-VN" sz="2400" i="1" kern="0">
                <a:solidFill>
                  <a:srgbClr val="000000"/>
                </a:solidFill>
                <a:cs typeface="Arial"/>
                <a:sym typeface="Arial"/>
              </a:rPr>
              <a:t>( Bảo Châu)</a:t>
            </a:r>
            <a:endParaRPr lang="en-US" sz="3400" i="1" dirty="0">
              <a:ea typeface="Arial-Rounded" panose="020B0500000000000000" pitchFamily="34" charset="0"/>
              <a:cs typeface="Arial-Rounded" panose="020B0500000000000000" pitchFamily="34" charset="0"/>
            </a:endParaRPr>
          </a:p>
        </p:txBody>
      </p:sp>
      <p:pic>
        <p:nvPicPr>
          <p:cNvPr id="6" name="Picture 5">
            <a:extLst>
              <a:ext uri="{FF2B5EF4-FFF2-40B4-BE49-F238E27FC236}">
                <a16:creationId xmlns:a16="http://schemas.microsoft.com/office/drawing/2014/main" id="{0343ACEB-5F7A-4746-87B1-8DC4FD36330E}"/>
              </a:ext>
            </a:extLst>
          </p:cNvPr>
          <p:cNvPicPr>
            <a:picLocks noChangeAspect="1"/>
          </p:cNvPicPr>
          <p:nvPr/>
        </p:nvPicPr>
        <p:blipFill>
          <a:blip r:embed="rId3"/>
          <a:stretch>
            <a:fillRect/>
          </a:stretch>
        </p:blipFill>
        <p:spPr>
          <a:xfrm>
            <a:off x="304800" y="713326"/>
            <a:ext cx="4038095" cy="5523809"/>
          </a:xfrm>
          <a:prstGeom prst="roundRect">
            <a:avLst>
              <a:gd name="adj" fmla="val 11735"/>
            </a:avLst>
          </a:prstGeom>
        </p:spPr>
      </p:pic>
      <p:pic>
        <p:nvPicPr>
          <p:cNvPr id="5" name="Picture 4">
            <a:extLst>
              <a:ext uri="{FF2B5EF4-FFF2-40B4-BE49-F238E27FC236}">
                <a16:creationId xmlns:a16="http://schemas.microsoft.com/office/drawing/2014/main" id="{D9EDC2F2-B891-4805-AE73-609A220F2E2D}"/>
              </a:ext>
            </a:extLst>
          </p:cNvPr>
          <p:cNvPicPr>
            <a:picLocks noChangeAspect="1"/>
          </p:cNvPicPr>
          <p:nvPr/>
        </p:nvPicPr>
        <p:blipFill>
          <a:blip r:embed="rId4"/>
          <a:stretch>
            <a:fillRect/>
          </a:stretch>
        </p:blipFill>
        <p:spPr>
          <a:xfrm>
            <a:off x="4535038" y="657086"/>
            <a:ext cx="576129" cy="549207"/>
          </a:xfrm>
          <a:prstGeom prst="rect">
            <a:avLst/>
          </a:prstGeom>
        </p:spPr>
      </p:pic>
      <p:pic>
        <p:nvPicPr>
          <p:cNvPr id="8" name="Picture 7">
            <a:extLst>
              <a:ext uri="{FF2B5EF4-FFF2-40B4-BE49-F238E27FC236}">
                <a16:creationId xmlns:a16="http://schemas.microsoft.com/office/drawing/2014/main" id="{BABCFB02-4DA5-4ED9-8B60-6C7B86A2B56D}"/>
              </a:ext>
            </a:extLst>
          </p:cNvPr>
          <p:cNvPicPr>
            <a:picLocks noChangeAspect="1"/>
          </p:cNvPicPr>
          <p:nvPr/>
        </p:nvPicPr>
        <p:blipFill rotWithShape="1">
          <a:blip r:embed="rId5"/>
          <a:srcRect l="20998" t="12792" r="21536" b="30517"/>
          <a:stretch/>
        </p:blipFill>
        <p:spPr>
          <a:xfrm>
            <a:off x="4538535" y="3839585"/>
            <a:ext cx="538393" cy="589135"/>
          </a:xfrm>
          <a:prstGeom prst="rect">
            <a:avLst/>
          </a:prstGeom>
        </p:spPr>
      </p:pic>
    </p:spTree>
    <p:extLst>
      <p:ext uri="{BB962C8B-B14F-4D97-AF65-F5344CB8AC3E}">
        <p14:creationId xmlns:p14="http://schemas.microsoft.com/office/powerpoint/2010/main" val="2228353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75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down)">
                                      <p:cBhvr>
                                        <p:cTn id="25" dur="580">
                                          <p:stCondLst>
                                            <p:cond delay="0"/>
                                          </p:stCondLst>
                                        </p:cTn>
                                        <p:tgtEl>
                                          <p:spTgt spid="8"/>
                                        </p:tgtEl>
                                      </p:cBhvr>
                                    </p:animEffect>
                                    <p:anim calcmode="lin" valueType="num">
                                      <p:cBhvr>
                                        <p:cTn id="26"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31" dur="26">
                                          <p:stCondLst>
                                            <p:cond delay="650"/>
                                          </p:stCondLst>
                                        </p:cTn>
                                        <p:tgtEl>
                                          <p:spTgt spid="8"/>
                                        </p:tgtEl>
                                      </p:cBhvr>
                                      <p:to x="100000" y="60000"/>
                                    </p:animScale>
                                    <p:animScale>
                                      <p:cBhvr>
                                        <p:cTn id="32" dur="166" decel="50000">
                                          <p:stCondLst>
                                            <p:cond delay="676"/>
                                          </p:stCondLst>
                                        </p:cTn>
                                        <p:tgtEl>
                                          <p:spTgt spid="8"/>
                                        </p:tgtEl>
                                      </p:cBhvr>
                                      <p:to x="100000" y="100000"/>
                                    </p:animScale>
                                    <p:animScale>
                                      <p:cBhvr>
                                        <p:cTn id="33" dur="26">
                                          <p:stCondLst>
                                            <p:cond delay="1312"/>
                                          </p:stCondLst>
                                        </p:cTn>
                                        <p:tgtEl>
                                          <p:spTgt spid="8"/>
                                        </p:tgtEl>
                                      </p:cBhvr>
                                      <p:to x="100000" y="80000"/>
                                    </p:animScale>
                                    <p:animScale>
                                      <p:cBhvr>
                                        <p:cTn id="34" dur="166" decel="50000">
                                          <p:stCondLst>
                                            <p:cond delay="1338"/>
                                          </p:stCondLst>
                                        </p:cTn>
                                        <p:tgtEl>
                                          <p:spTgt spid="8"/>
                                        </p:tgtEl>
                                      </p:cBhvr>
                                      <p:to x="100000" y="100000"/>
                                    </p:animScale>
                                    <p:animScale>
                                      <p:cBhvr>
                                        <p:cTn id="35" dur="26">
                                          <p:stCondLst>
                                            <p:cond delay="1642"/>
                                          </p:stCondLst>
                                        </p:cTn>
                                        <p:tgtEl>
                                          <p:spTgt spid="8"/>
                                        </p:tgtEl>
                                      </p:cBhvr>
                                      <p:to x="100000" y="90000"/>
                                    </p:animScale>
                                    <p:animScale>
                                      <p:cBhvr>
                                        <p:cTn id="36" dur="166" decel="50000">
                                          <p:stCondLst>
                                            <p:cond delay="1668"/>
                                          </p:stCondLst>
                                        </p:cTn>
                                        <p:tgtEl>
                                          <p:spTgt spid="8"/>
                                        </p:tgtEl>
                                      </p:cBhvr>
                                      <p:to x="100000" y="100000"/>
                                    </p:animScale>
                                    <p:animScale>
                                      <p:cBhvr>
                                        <p:cTn id="37" dur="26">
                                          <p:stCondLst>
                                            <p:cond delay="1808"/>
                                          </p:stCondLst>
                                        </p:cTn>
                                        <p:tgtEl>
                                          <p:spTgt spid="8"/>
                                        </p:tgtEl>
                                      </p:cBhvr>
                                      <p:to x="100000" y="95000"/>
                                    </p:animScale>
                                    <p:animScale>
                                      <p:cBhvr>
                                        <p:cTn id="38"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3">
            <a:extLst>
              <a:ext uri="{FF2B5EF4-FFF2-40B4-BE49-F238E27FC236}">
                <a16:creationId xmlns:a16="http://schemas.microsoft.com/office/drawing/2014/main" id="{B69535DE-C4C9-43BC-BCDD-D5A9D0ED09D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45938" b="11250"/>
          <a:stretch>
            <a:fillRect/>
          </a:stretch>
        </p:blipFill>
        <p:spPr>
          <a:xfrm>
            <a:off x="9906000" y="6032427"/>
            <a:ext cx="2410436" cy="825573"/>
          </a:xfrm>
          <a:prstGeom prst="rect">
            <a:avLst/>
          </a:prstGeom>
        </p:spPr>
      </p:pic>
      <p:pic>
        <p:nvPicPr>
          <p:cNvPr id="10" name="35">
            <a:extLst>
              <a:ext uri="{FF2B5EF4-FFF2-40B4-BE49-F238E27FC236}">
                <a16:creationId xmlns:a16="http://schemas.microsoft.com/office/drawing/2014/main" id="{0C8E5BF7-5879-4085-8466-5BAD6D74057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27274" y="2647892"/>
            <a:ext cx="440986" cy="463220"/>
          </a:xfrm>
          <a:prstGeom prst="rect">
            <a:avLst/>
          </a:prstGeom>
        </p:spPr>
      </p:pic>
      <p:sp>
        <p:nvSpPr>
          <p:cNvPr id="11" name="39">
            <a:extLst>
              <a:ext uri="{FF2B5EF4-FFF2-40B4-BE49-F238E27FC236}">
                <a16:creationId xmlns:a16="http://schemas.microsoft.com/office/drawing/2014/main" id="{32B07B4B-555F-4D20-859E-49F34238EF97}"/>
              </a:ext>
            </a:extLst>
          </p:cNvPr>
          <p:cNvSpPr/>
          <p:nvPr/>
        </p:nvSpPr>
        <p:spPr>
          <a:xfrm>
            <a:off x="1219200" y="2525559"/>
            <a:ext cx="5638800" cy="707886"/>
          </a:xfrm>
          <a:prstGeom prst="rect">
            <a:avLst/>
          </a:prstGeom>
        </p:spPr>
        <p:txBody>
          <a:bodyPr wrap="square">
            <a:spAutoFit/>
          </a:bodyPr>
          <a:lstStyle/>
          <a:p>
            <a:r>
              <a:rPr lang="en-US" sz="4000">
                <a:latin typeface="Arial-Rounded" panose="020B0500000000000000" pitchFamily="34" charset="0"/>
                <a:ea typeface="Arial-Rounded" panose="020B0500000000000000" pitchFamily="34" charset="0"/>
                <a:cs typeface="Arial-Rounded" panose="020B0500000000000000" pitchFamily="34" charset="0"/>
              </a:rPr>
              <a:t>lắp ráp</a:t>
            </a:r>
            <a:endParaRPr lang="zh-CN" altLang="en-US" sz="4000" b="1" dirty="0">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15" name="Group 14">
            <a:extLst>
              <a:ext uri="{FF2B5EF4-FFF2-40B4-BE49-F238E27FC236}">
                <a16:creationId xmlns:a16="http://schemas.microsoft.com/office/drawing/2014/main" id="{86B3A5E8-92FE-4DF3-B43B-1AD92D6D1B64}"/>
              </a:ext>
            </a:extLst>
          </p:cNvPr>
          <p:cNvGrpSpPr/>
          <p:nvPr/>
        </p:nvGrpSpPr>
        <p:grpSpPr>
          <a:xfrm>
            <a:off x="112919" y="43624"/>
            <a:ext cx="3331584" cy="1973061"/>
            <a:chOff x="432959" y="473392"/>
            <a:chExt cx="3331584" cy="1973061"/>
          </a:xfrm>
        </p:grpSpPr>
        <p:pic>
          <p:nvPicPr>
            <p:cNvPr id="13" name="31">
              <a:extLst>
                <a:ext uri="{FF2B5EF4-FFF2-40B4-BE49-F238E27FC236}">
                  <a16:creationId xmlns:a16="http://schemas.microsoft.com/office/drawing/2014/main" id="{0A3C58AB-BC98-447F-9935-8128074AE469}"/>
                </a:ext>
              </a:extLst>
            </p:cNvPr>
            <p:cNvPicPr>
              <a:picLocks noChangeAspect="1"/>
            </p:cNvPicPr>
            <p:nvPr/>
          </p:nvPicPr>
          <p:blipFill>
            <a:blip r:embed="rId5">
              <a:duotone>
                <a:schemeClr val="accent6">
                  <a:shade val="45000"/>
                  <a:satMod val="135000"/>
                </a:schemeClr>
                <a:prstClr val="white"/>
              </a:duotone>
              <a:extLst>
                <a:ext uri="{96DAC541-7B7A-43D3-8B79-37D633B846F1}">
                  <asvg:svgBlip xmlns:asvg="http://schemas.microsoft.com/office/drawing/2016/SVG/main" r:embed="rId6"/>
                </a:ext>
              </a:extLst>
            </a:blip>
            <a:stretch>
              <a:fillRect/>
            </a:stretch>
          </p:blipFill>
          <p:spPr>
            <a:xfrm>
              <a:off x="432959" y="473392"/>
              <a:ext cx="3331584" cy="1973061"/>
            </a:xfrm>
            <a:prstGeom prst="rect">
              <a:avLst/>
            </a:prstGeom>
          </p:spPr>
        </p:pic>
        <p:pic>
          <p:nvPicPr>
            <p:cNvPr id="5" name="Picture 4">
              <a:extLst>
                <a:ext uri="{FF2B5EF4-FFF2-40B4-BE49-F238E27FC236}">
                  <a16:creationId xmlns:a16="http://schemas.microsoft.com/office/drawing/2014/main" id="{FE660F86-714E-4674-8388-80F5CEE17979}"/>
                </a:ext>
              </a:extLst>
            </p:cNvPr>
            <p:cNvPicPr>
              <a:picLocks noChangeAspect="1"/>
            </p:cNvPicPr>
            <p:nvPr/>
          </p:nvPicPr>
          <p:blipFill>
            <a:blip r:embed="rId7"/>
            <a:stretch>
              <a:fillRect/>
            </a:stretch>
          </p:blipFill>
          <p:spPr>
            <a:xfrm>
              <a:off x="609601" y="1037440"/>
              <a:ext cx="3048000" cy="799458"/>
            </a:xfrm>
            <a:prstGeom prst="rect">
              <a:avLst/>
            </a:prstGeom>
          </p:spPr>
        </p:pic>
      </p:grpSp>
      <p:sp>
        <p:nvSpPr>
          <p:cNvPr id="8" name="TextBox 7">
            <a:extLst>
              <a:ext uri="{FF2B5EF4-FFF2-40B4-BE49-F238E27FC236}">
                <a16:creationId xmlns:a16="http://schemas.microsoft.com/office/drawing/2014/main" id="{639FA6F2-2180-4681-98F8-04908FF619F1}"/>
              </a:ext>
            </a:extLst>
          </p:cNvPr>
          <p:cNvSpPr txBox="1"/>
          <p:nvPr/>
        </p:nvSpPr>
        <p:spPr>
          <a:xfrm>
            <a:off x="1189902" y="3150391"/>
            <a:ext cx="5668098" cy="1569660"/>
          </a:xfrm>
          <a:prstGeom prst="rect">
            <a:avLst/>
          </a:prstGeom>
          <a:noFill/>
        </p:spPr>
        <p:txBody>
          <a:bodyPr wrap="square" rtlCol="0">
            <a:spAutoFit/>
          </a:bodyPr>
          <a:lstStyle/>
          <a:p>
            <a:pPr algn="just"/>
            <a:r>
              <a:rPr lang="en-US" sz="3200">
                <a:solidFill>
                  <a:srgbClr val="279F8B"/>
                </a:solidFill>
              </a:rPr>
              <a:t>lắp các bộ phận vào với nhau cho đúng vị trí để tạo nên một vật hoàn chỉnh.</a:t>
            </a:r>
            <a:endParaRPr lang="vi-VN" sz="4400" dirty="0">
              <a:solidFill>
                <a:srgbClr val="279F8B"/>
              </a:solidFill>
            </a:endParaRPr>
          </a:p>
        </p:txBody>
      </p:sp>
      <p:pic>
        <p:nvPicPr>
          <p:cNvPr id="9" name="Picture 8">
            <a:extLst>
              <a:ext uri="{FF2B5EF4-FFF2-40B4-BE49-F238E27FC236}">
                <a16:creationId xmlns:a16="http://schemas.microsoft.com/office/drawing/2014/main" id="{486ECC43-81D5-4693-BFBE-550F70DE4CB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162800" y="1407130"/>
            <a:ext cx="4177006" cy="4177006"/>
          </a:xfrm>
          <a:prstGeom prst="rect">
            <a:avLst/>
          </a:prstGeom>
        </p:spPr>
      </p:pic>
    </p:spTree>
    <p:extLst>
      <p:ext uri="{BB962C8B-B14F-4D97-AF65-F5344CB8AC3E}">
        <p14:creationId xmlns:p14="http://schemas.microsoft.com/office/powerpoint/2010/main" val="47373322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75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4" fill="hold" nodeType="after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1+#ppt_w/2"/>
                                          </p:val>
                                        </p:tav>
                                        <p:tav tm="100000">
                                          <p:val>
                                            <p:strVal val="#ppt_x"/>
                                          </p:val>
                                        </p:tav>
                                      </p:tavLst>
                                    </p:anim>
                                    <p:anim calcmode="lin" valueType="num">
                                      <p:cBhvr additive="base">
                                        <p:cTn id="18" dur="500" fill="hold"/>
                                        <p:tgtEl>
                                          <p:spTgt spid="10"/>
                                        </p:tgtEl>
                                        <p:attrNameLst>
                                          <p:attrName>ppt_y</p:attrName>
                                        </p:attrNameLst>
                                      </p:cBhvr>
                                      <p:tavLst>
                                        <p:tav tm="0">
                                          <p:val>
                                            <p:strVal val="#ppt_y"/>
                                          </p:val>
                                        </p:tav>
                                        <p:tav tm="100000">
                                          <p:val>
                                            <p:strVal val="#ppt_y"/>
                                          </p:val>
                                        </p:tav>
                                      </p:tavLst>
                                    </p:anim>
                                  </p:childTnLst>
                                </p:cTn>
                              </p:par>
                              <p:par>
                                <p:cTn id="19" presetID="2" presetClass="entr" presetSubtype="2"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additive="base">
                                        <p:cTn id="21" dur="500" fill="hold"/>
                                        <p:tgtEl>
                                          <p:spTgt spid="11"/>
                                        </p:tgtEl>
                                        <p:attrNameLst>
                                          <p:attrName>ppt_x</p:attrName>
                                        </p:attrNameLst>
                                      </p:cBhvr>
                                      <p:tavLst>
                                        <p:tav tm="0">
                                          <p:val>
                                            <p:strVal val="1+#ppt_w/2"/>
                                          </p:val>
                                        </p:tav>
                                        <p:tav tm="100000">
                                          <p:val>
                                            <p:strVal val="#ppt_x"/>
                                          </p:val>
                                        </p:tav>
                                      </p:tavLst>
                                    </p:anim>
                                    <p:anim calcmode="lin" valueType="num">
                                      <p:cBhvr additive="base">
                                        <p:cTn id="22"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left)">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wipe(left)">
                                      <p:cBhvr>
                                        <p:cTn id="3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1C4435A5-8432-4B22-A39F-D761233E379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0" y="3905250"/>
            <a:ext cx="6848475" cy="2952750"/>
          </a:xfrm>
          <a:prstGeom prst="rect">
            <a:avLst/>
          </a:prstGeom>
        </p:spPr>
      </p:pic>
      <p:sp>
        <p:nvSpPr>
          <p:cNvPr id="4" name="TextBox 3">
            <a:extLst>
              <a:ext uri="{FF2B5EF4-FFF2-40B4-BE49-F238E27FC236}">
                <a16:creationId xmlns:a16="http://schemas.microsoft.com/office/drawing/2014/main" id="{643CC5BF-C4CD-456A-BB38-AD6DDEFF07A8}"/>
              </a:ext>
            </a:extLst>
          </p:cNvPr>
          <p:cNvSpPr txBox="1"/>
          <p:nvPr/>
        </p:nvSpPr>
        <p:spPr>
          <a:xfrm>
            <a:off x="4800600" y="344269"/>
            <a:ext cx="2590800" cy="646331"/>
          </a:xfrm>
          <a:prstGeom prst="rect">
            <a:avLst/>
          </a:prstGeom>
          <a:noFill/>
        </p:spPr>
        <p:txBody>
          <a:bodyPr wrap="square" rtlCol="0">
            <a:spAutoFit/>
          </a:bodyPr>
          <a:lstStyle/>
          <a:p>
            <a:pPr algn="ctr"/>
            <a:r>
              <a:rPr lang="en-US" sz="3600" b="1">
                <a:solidFill>
                  <a:srgbClr val="118161"/>
                </a:solidFill>
                <a:latin typeface="Arial-Rounded" panose="020B0500000000000000" pitchFamily="34" charset="0"/>
                <a:ea typeface="Arial-Rounded" panose="020B0500000000000000" pitchFamily="34" charset="0"/>
                <a:cs typeface="Arial-Rounded" panose="020B0500000000000000" pitchFamily="34" charset="0"/>
              </a:rPr>
              <a:t>TỚ LÀ LÊ-GÔ</a:t>
            </a:r>
            <a:endParaRPr lang="en-US" sz="7200" b="1" dirty="0">
              <a:solidFill>
                <a:srgbClr val="118161"/>
              </a:solidFill>
              <a:effectLst>
                <a:outerShdw blurRad="50800" dist="38100" dir="8100000" algn="tr" rotWithShape="0">
                  <a:prstClr val="black">
                    <a:alpha val="40000"/>
                  </a:prstClr>
                </a:outerShdw>
              </a:effectLst>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 name="Picture 1">
            <a:extLst>
              <a:ext uri="{FF2B5EF4-FFF2-40B4-BE49-F238E27FC236}">
                <a16:creationId xmlns:a16="http://schemas.microsoft.com/office/drawing/2014/main" id="{652D9331-34E2-4AAB-B707-A470C058F3D5}"/>
              </a:ext>
            </a:extLst>
          </p:cNvPr>
          <p:cNvPicPr>
            <a:picLocks noChangeAspect="1"/>
          </p:cNvPicPr>
          <p:nvPr/>
        </p:nvPicPr>
        <p:blipFill>
          <a:blip r:embed="rId3"/>
          <a:stretch>
            <a:fillRect/>
          </a:stretch>
        </p:blipFill>
        <p:spPr>
          <a:xfrm>
            <a:off x="76200" y="66995"/>
            <a:ext cx="1147568" cy="646331"/>
          </a:xfrm>
          <a:prstGeom prst="rect">
            <a:avLst/>
          </a:prstGeom>
        </p:spPr>
      </p:pic>
      <p:sp>
        <p:nvSpPr>
          <p:cNvPr id="7" name="Text Box 4">
            <a:extLst>
              <a:ext uri="{FF2B5EF4-FFF2-40B4-BE49-F238E27FC236}">
                <a16:creationId xmlns:a16="http://schemas.microsoft.com/office/drawing/2014/main" id="{9FA61A27-0828-45F4-96F3-2EB93AD439C6}"/>
              </a:ext>
            </a:extLst>
          </p:cNvPr>
          <p:cNvSpPr txBox="1"/>
          <p:nvPr/>
        </p:nvSpPr>
        <p:spPr>
          <a:xfrm>
            <a:off x="76201" y="990600"/>
            <a:ext cx="11887200" cy="3416320"/>
          </a:xfrm>
          <a:prstGeom prst="rect">
            <a:avLst/>
          </a:prstGeom>
          <a:noFill/>
        </p:spPr>
        <p:txBody>
          <a:bodyPr wrap="square" rtlCol="0">
            <a:spAutoFit/>
          </a:bodyPr>
          <a:lstStyle/>
          <a:p>
            <a:pPr marL="44450" lvl="0" indent="412750" algn="just">
              <a:defRPr/>
            </a:pPr>
            <a:r>
              <a:rPr lang="vi-VN" sz="3600">
                <a:latin typeface="+mj-lt"/>
              </a:rPr>
              <a:t>Tớ là lê-gô. Nhiều bạn gọi tớ là đồ chơi lắp ráp. Các bạn có nhận ra tớ không?</a:t>
            </a:r>
          </a:p>
          <a:p>
            <a:pPr marL="44450" lvl="0" indent="412750" algn="just">
              <a:defRPr/>
            </a:pPr>
            <a:r>
              <a:rPr lang="vi-VN" sz="3600">
                <a:latin typeface="+mj-lt"/>
              </a:rPr>
              <a:t>Để tớ giới thiệu với các bạn về gia đình của tớ nhé. Tớ có rất nhiều anh chị em. Chúng tớ là những khối nhỏ đầy màu sắc. Hầu hết chúng tớ có hình viên gạch. Một số thành viên có hình nhân vật tí hon và các hình xinh xắn khác.</a:t>
            </a:r>
          </a:p>
        </p:txBody>
      </p:sp>
      <p:pic>
        <p:nvPicPr>
          <p:cNvPr id="5" name="Picture 4">
            <a:extLst>
              <a:ext uri="{FF2B5EF4-FFF2-40B4-BE49-F238E27FC236}">
                <a16:creationId xmlns:a16="http://schemas.microsoft.com/office/drawing/2014/main" id="{04A61101-4893-48E9-83D8-874140166A9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53600" y="3581400"/>
            <a:ext cx="1933575" cy="2009775"/>
          </a:xfrm>
          <a:prstGeom prst="rect">
            <a:avLst/>
          </a:prstGeom>
        </p:spPr>
      </p:pic>
      <p:pic>
        <p:nvPicPr>
          <p:cNvPr id="8" name="Picture 7">
            <a:extLst>
              <a:ext uri="{FF2B5EF4-FFF2-40B4-BE49-F238E27FC236}">
                <a16:creationId xmlns:a16="http://schemas.microsoft.com/office/drawing/2014/main" id="{2D0C7D06-01D6-48A7-9873-7C8BA538B0CA}"/>
              </a:ext>
            </a:extLst>
          </p:cNvPr>
          <p:cNvPicPr>
            <a:picLocks noChangeAspect="1"/>
          </p:cNvPicPr>
          <p:nvPr/>
        </p:nvPicPr>
        <p:blipFill rotWithShape="1">
          <a:blip r:embed="rId5"/>
          <a:srcRect l="28414" t="17105" r="9091" b="33057"/>
          <a:stretch/>
        </p:blipFill>
        <p:spPr>
          <a:xfrm>
            <a:off x="128655" y="1055497"/>
            <a:ext cx="538392" cy="512546"/>
          </a:xfrm>
          <a:prstGeom prst="rect">
            <a:avLst/>
          </a:prstGeom>
        </p:spPr>
      </p:pic>
      <p:pic>
        <p:nvPicPr>
          <p:cNvPr id="9" name="Picture 8">
            <a:extLst>
              <a:ext uri="{FF2B5EF4-FFF2-40B4-BE49-F238E27FC236}">
                <a16:creationId xmlns:a16="http://schemas.microsoft.com/office/drawing/2014/main" id="{BA88FB45-AA9C-48BA-B7A8-D5053766A914}"/>
              </a:ext>
            </a:extLst>
          </p:cNvPr>
          <p:cNvPicPr>
            <a:picLocks noChangeAspect="1"/>
          </p:cNvPicPr>
          <p:nvPr/>
        </p:nvPicPr>
        <p:blipFill rotWithShape="1">
          <a:blip r:embed="rId6"/>
          <a:srcRect l="23584" t="12406" r="18949" b="29309"/>
          <a:stretch/>
        </p:blipFill>
        <p:spPr>
          <a:xfrm>
            <a:off x="100407" y="2105089"/>
            <a:ext cx="538392" cy="605690"/>
          </a:xfrm>
          <a:prstGeom prst="rect">
            <a:avLst/>
          </a:prstGeom>
        </p:spPr>
      </p:pic>
    </p:spTree>
    <p:extLst>
      <p:ext uri="{BB962C8B-B14F-4D97-AF65-F5344CB8AC3E}">
        <p14:creationId xmlns:p14="http://schemas.microsoft.com/office/powerpoint/2010/main" val="183122967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75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52D9331-34E2-4AAB-B707-A470C058F3D5}"/>
              </a:ext>
            </a:extLst>
          </p:cNvPr>
          <p:cNvPicPr>
            <a:picLocks noChangeAspect="1"/>
          </p:cNvPicPr>
          <p:nvPr/>
        </p:nvPicPr>
        <p:blipFill>
          <a:blip r:embed="rId2"/>
          <a:stretch>
            <a:fillRect/>
          </a:stretch>
        </p:blipFill>
        <p:spPr>
          <a:xfrm>
            <a:off x="76200" y="66995"/>
            <a:ext cx="1147568" cy="646331"/>
          </a:xfrm>
          <a:prstGeom prst="rect">
            <a:avLst/>
          </a:prstGeom>
        </p:spPr>
      </p:pic>
      <p:sp>
        <p:nvSpPr>
          <p:cNvPr id="7" name="Text Box 4">
            <a:extLst>
              <a:ext uri="{FF2B5EF4-FFF2-40B4-BE49-F238E27FC236}">
                <a16:creationId xmlns:a16="http://schemas.microsoft.com/office/drawing/2014/main" id="{9FA61A27-0828-45F4-96F3-2EB93AD439C6}"/>
              </a:ext>
            </a:extLst>
          </p:cNvPr>
          <p:cNvSpPr txBox="1"/>
          <p:nvPr/>
        </p:nvSpPr>
        <p:spPr>
          <a:xfrm>
            <a:off x="4571495" y="609600"/>
            <a:ext cx="7467600" cy="6001643"/>
          </a:xfrm>
          <a:prstGeom prst="rect">
            <a:avLst/>
          </a:prstGeom>
          <a:noFill/>
        </p:spPr>
        <p:txBody>
          <a:bodyPr wrap="square" rtlCol="0">
            <a:spAutoFit/>
          </a:bodyPr>
          <a:lstStyle/>
          <a:p>
            <a:pPr marL="44450" lvl="0" indent="417513" algn="just">
              <a:defRPr/>
            </a:pPr>
            <a:r>
              <a:rPr lang="vi-VN" sz="3500"/>
              <a:t>Từ những mảnh ghép nhỏ bé, chúng tớ kết hợp với nhau để tạo ra cả một thế giới kì diệu. Các bạn có thể lắp ráp nhà cửa, xe cộ, người máy,… theo ý thích. Sau đó, các bạn tháo rời ra để ghép thành những vật khác.</a:t>
            </a:r>
          </a:p>
          <a:p>
            <a:pPr marL="44450" lvl="0" indent="417513" algn="just">
              <a:defRPr/>
            </a:pPr>
            <a:r>
              <a:rPr lang="vi-VN" sz="3500"/>
              <a:t>Chúng tớ giúp các bạn có trí tưởng tượng phong phú, khả năng sáng tạo và tính kiên nhẫn. Nào, các bạn đã sẵn s</a:t>
            </a:r>
            <a:r>
              <a:rPr lang="en-US" sz="3500"/>
              <a:t>à</a:t>
            </a:r>
            <a:r>
              <a:rPr lang="vi-VN" sz="3500"/>
              <a:t>ng chơi cùng chúng tớ chưa?</a:t>
            </a:r>
          </a:p>
          <a:p>
            <a:pPr marL="266700" lvl="0" algn="just">
              <a:buClr>
                <a:srgbClr val="000000"/>
              </a:buClr>
              <a:defRPr/>
            </a:pPr>
            <a:r>
              <a:rPr lang="vi-VN" sz="3400" kern="0">
                <a:solidFill>
                  <a:srgbClr val="000000"/>
                </a:solidFill>
                <a:cs typeface="Arial"/>
                <a:sym typeface="Arial"/>
              </a:rPr>
              <a:t>					</a:t>
            </a:r>
            <a:r>
              <a:rPr lang="en-US" sz="3400" kern="0">
                <a:solidFill>
                  <a:srgbClr val="000000"/>
                </a:solidFill>
                <a:cs typeface="Arial"/>
                <a:sym typeface="Arial"/>
              </a:rPr>
              <a:t>	</a:t>
            </a:r>
            <a:r>
              <a:rPr lang="vi-VN" sz="2400" i="1" kern="0">
                <a:solidFill>
                  <a:srgbClr val="000000"/>
                </a:solidFill>
                <a:cs typeface="Arial"/>
                <a:sym typeface="Arial"/>
              </a:rPr>
              <a:t>( Bảo Châu)</a:t>
            </a:r>
            <a:endParaRPr lang="en-US" sz="3400" i="1" dirty="0">
              <a:ea typeface="Arial-Rounded" panose="020B0500000000000000" pitchFamily="34" charset="0"/>
              <a:cs typeface="Arial-Rounded" panose="020B0500000000000000" pitchFamily="34" charset="0"/>
            </a:endParaRPr>
          </a:p>
        </p:txBody>
      </p:sp>
      <p:pic>
        <p:nvPicPr>
          <p:cNvPr id="6" name="Picture 5">
            <a:extLst>
              <a:ext uri="{FF2B5EF4-FFF2-40B4-BE49-F238E27FC236}">
                <a16:creationId xmlns:a16="http://schemas.microsoft.com/office/drawing/2014/main" id="{0343ACEB-5F7A-4746-87B1-8DC4FD36330E}"/>
              </a:ext>
            </a:extLst>
          </p:cNvPr>
          <p:cNvPicPr>
            <a:picLocks noChangeAspect="1"/>
          </p:cNvPicPr>
          <p:nvPr/>
        </p:nvPicPr>
        <p:blipFill>
          <a:blip r:embed="rId3"/>
          <a:stretch>
            <a:fillRect/>
          </a:stretch>
        </p:blipFill>
        <p:spPr>
          <a:xfrm>
            <a:off x="304800" y="713326"/>
            <a:ext cx="4038095" cy="5523809"/>
          </a:xfrm>
          <a:prstGeom prst="roundRect">
            <a:avLst>
              <a:gd name="adj" fmla="val 11735"/>
            </a:avLst>
          </a:prstGeom>
        </p:spPr>
      </p:pic>
      <p:pic>
        <p:nvPicPr>
          <p:cNvPr id="5" name="Picture 4">
            <a:extLst>
              <a:ext uri="{FF2B5EF4-FFF2-40B4-BE49-F238E27FC236}">
                <a16:creationId xmlns:a16="http://schemas.microsoft.com/office/drawing/2014/main" id="{D9EDC2F2-B891-4805-AE73-609A220F2E2D}"/>
              </a:ext>
            </a:extLst>
          </p:cNvPr>
          <p:cNvPicPr>
            <a:picLocks noChangeAspect="1"/>
          </p:cNvPicPr>
          <p:nvPr/>
        </p:nvPicPr>
        <p:blipFill>
          <a:blip r:embed="rId4"/>
          <a:stretch>
            <a:fillRect/>
          </a:stretch>
        </p:blipFill>
        <p:spPr>
          <a:xfrm>
            <a:off x="4535038" y="657086"/>
            <a:ext cx="576129" cy="549207"/>
          </a:xfrm>
          <a:prstGeom prst="rect">
            <a:avLst/>
          </a:prstGeom>
        </p:spPr>
      </p:pic>
      <p:pic>
        <p:nvPicPr>
          <p:cNvPr id="8" name="Picture 7">
            <a:extLst>
              <a:ext uri="{FF2B5EF4-FFF2-40B4-BE49-F238E27FC236}">
                <a16:creationId xmlns:a16="http://schemas.microsoft.com/office/drawing/2014/main" id="{BABCFB02-4DA5-4ED9-8B60-6C7B86A2B56D}"/>
              </a:ext>
            </a:extLst>
          </p:cNvPr>
          <p:cNvPicPr>
            <a:picLocks noChangeAspect="1"/>
          </p:cNvPicPr>
          <p:nvPr/>
        </p:nvPicPr>
        <p:blipFill rotWithShape="1">
          <a:blip r:embed="rId5"/>
          <a:srcRect l="20998" t="12792" r="21536" b="30517"/>
          <a:stretch/>
        </p:blipFill>
        <p:spPr>
          <a:xfrm>
            <a:off x="4538535" y="3839585"/>
            <a:ext cx="538393" cy="589135"/>
          </a:xfrm>
          <a:prstGeom prst="rect">
            <a:avLst/>
          </a:prstGeom>
        </p:spPr>
      </p:pic>
    </p:spTree>
    <p:extLst>
      <p:ext uri="{BB962C8B-B14F-4D97-AF65-F5344CB8AC3E}">
        <p14:creationId xmlns:p14="http://schemas.microsoft.com/office/powerpoint/2010/main" val="32072960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75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17">
            <a:extLst>
              <a:ext uri="{FF2B5EF4-FFF2-40B4-BE49-F238E27FC236}">
                <a16:creationId xmlns:a16="http://schemas.microsoft.com/office/drawing/2014/main" id="{773A9333-4ACB-4CDB-8D5E-D631596AE6F9}"/>
              </a:ext>
            </a:extLst>
          </p:cNvPr>
          <p:cNvPicPr>
            <a:picLocks noChangeAspect="1"/>
          </p:cNvPicPr>
          <p:nvPr/>
        </p:nvPicPr>
        <p:blipFill>
          <a:blip r:embed="rId2">
            <a:duotone>
              <a:schemeClr val="accent4">
                <a:shade val="45000"/>
                <a:satMod val="135000"/>
              </a:schemeClr>
              <a:prstClr val="white"/>
            </a:duotone>
            <a:extLst>
              <a:ext uri="{96DAC541-7B7A-43D3-8B79-37D633B846F1}">
                <asvg:svgBlip xmlns:asvg="http://schemas.microsoft.com/office/drawing/2016/SVG/main" r:embed="rId3"/>
              </a:ext>
            </a:extLst>
          </a:blip>
          <a:stretch>
            <a:fillRect/>
          </a:stretch>
        </p:blipFill>
        <p:spPr>
          <a:xfrm>
            <a:off x="2014800" y="1068572"/>
            <a:ext cx="8077200" cy="4416056"/>
          </a:xfrm>
          <a:prstGeom prst="rect">
            <a:avLst/>
          </a:prstGeom>
          <a:effectLst>
            <a:outerShdw blurRad="152400" dist="38100" dir="2700000" sx="101000" sy="101000" algn="tl" rotWithShape="0">
              <a:prstClr val="black">
                <a:alpha val="21000"/>
              </a:prstClr>
            </a:outerShdw>
          </a:effectLst>
        </p:spPr>
      </p:pic>
      <p:sp>
        <p:nvSpPr>
          <p:cNvPr id="16" name="34">
            <a:extLst>
              <a:ext uri="{FF2B5EF4-FFF2-40B4-BE49-F238E27FC236}">
                <a16:creationId xmlns:a16="http://schemas.microsoft.com/office/drawing/2014/main" id="{82652BA1-258C-46FD-97C0-7CC159F7F893}"/>
              </a:ext>
            </a:extLst>
          </p:cNvPr>
          <p:cNvSpPr txBox="1">
            <a:spLocks/>
          </p:cNvSpPr>
          <p:nvPr/>
        </p:nvSpPr>
        <p:spPr>
          <a:xfrm>
            <a:off x="4976175" y="99545"/>
            <a:ext cx="2239645" cy="758852"/>
          </a:xfrm>
          <a:prstGeom prst="rect">
            <a:avLst/>
          </a:prstGeom>
        </p:spPr>
        <p:txBody>
          <a:bodyPr spcFirstLastPara="1" vert="horz" wrap="square" lIns="121900" tIns="121900" rIns="121900" bIns="121900" rtlCol="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0"/>
              </a:spcBef>
            </a:pPr>
            <a:r>
              <a:rPr lang="en-US" altLang="en-GB" sz="3600">
                <a:ln>
                  <a:solidFill>
                    <a:schemeClr val="bg1"/>
                  </a:solidFill>
                </a:ln>
                <a:solidFill>
                  <a:schemeClr val="tx1">
                    <a:lumMod val="75000"/>
                    <a:lumOff val="25000"/>
                  </a:schemeClr>
                </a:solidFill>
                <a:latin typeface="HP-168" panose="020B0803050302020204" pitchFamily="34" charset="0"/>
                <a:ea typeface="华文彩云" panose="02010800040101010101" charset="-122"/>
                <a:cs typeface="Algerian" panose="04020705040A02060702" charset="0"/>
              </a:rPr>
              <a:t>TUẦN 12</a:t>
            </a:r>
          </a:p>
        </p:txBody>
      </p:sp>
      <p:sp>
        <p:nvSpPr>
          <p:cNvPr id="17" name="1">
            <a:extLst>
              <a:ext uri="{FF2B5EF4-FFF2-40B4-BE49-F238E27FC236}">
                <a16:creationId xmlns:a16="http://schemas.microsoft.com/office/drawing/2014/main" id="{CE95C1F0-F9B9-437C-B58D-D5DE7AC456FF}"/>
              </a:ext>
            </a:extLst>
          </p:cNvPr>
          <p:cNvSpPr>
            <a:spLocks noGrp="1"/>
          </p:cNvSpPr>
          <p:nvPr/>
        </p:nvSpPr>
        <p:spPr>
          <a:xfrm>
            <a:off x="5333998" y="6019800"/>
            <a:ext cx="1524000" cy="544472"/>
          </a:xfrm>
        </p:spPr>
        <p:txBody>
          <a:bodyPr/>
          <a:lst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a:lstStyle>
          <a:p>
            <a:pPr marL="0" marR="0" indent="0" algn="dist" rtl="0">
              <a:lnSpc>
                <a:spcPct val="180000"/>
              </a:lnSpc>
              <a:spcBef>
                <a:spcPts val="0"/>
              </a:spcBef>
            </a:pPr>
            <a:r>
              <a:rPr lang="en-US" altLang="zh-CN" sz="2800" b="1" i="0" u="none" strike="noStrike" kern="2200" baseline="0">
                <a:solidFill>
                  <a:schemeClr val="tx1">
                    <a:lumMod val="65000"/>
                    <a:lumOff val="35000"/>
                  </a:schemeClr>
                </a:solidFill>
                <a:latin typeface="HP-167" panose="020B0803050302020204" pitchFamily="34" charset="0"/>
                <a:ea typeface="字魂58号-创中黑" panose="00000500000000000000" pitchFamily="2" charset="-122"/>
                <a:cs typeface="字魂58号-创中黑" panose="00000500000000000000" pitchFamily="2" charset="-122"/>
              </a:rPr>
              <a:t>TIẾT 2</a:t>
            </a:r>
            <a:endParaRPr lang="zh-CN" altLang="en-US" sz="2800" b="1" i="0" u="none" strike="noStrike" kern="2200" baseline="0" dirty="0">
              <a:solidFill>
                <a:schemeClr val="tx1">
                  <a:lumMod val="65000"/>
                  <a:lumOff val="35000"/>
                </a:schemeClr>
              </a:solidFill>
              <a:latin typeface="HP-167" panose="020B0803050302020204" pitchFamily="34" charset="0"/>
              <a:ea typeface="字魂58号-创中黑" panose="00000500000000000000" pitchFamily="2" charset="-122"/>
              <a:cs typeface="字魂58号-创中黑" panose="00000500000000000000" pitchFamily="2" charset="-122"/>
            </a:endParaRPr>
          </a:p>
        </p:txBody>
      </p:sp>
      <p:pic>
        <p:nvPicPr>
          <p:cNvPr id="18" name="Picture 17">
            <a:extLst>
              <a:ext uri="{FF2B5EF4-FFF2-40B4-BE49-F238E27FC236}">
                <a16:creationId xmlns:a16="http://schemas.microsoft.com/office/drawing/2014/main" id="{8E9316CA-F884-488D-A775-95AC17BB36A3}"/>
              </a:ext>
            </a:extLst>
          </p:cNvPr>
          <p:cNvPicPr>
            <a:picLocks noChangeAspect="1"/>
          </p:cNvPicPr>
          <p:nvPr/>
        </p:nvPicPr>
        <p:blipFill>
          <a:blip r:embed="rId4"/>
          <a:stretch>
            <a:fillRect/>
          </a:stretch>
        </p:blipFill>
        <p:spPr>
          <a:xfrm>
            <a:off x="2398531" y="2850213"/>
            <a:ext cx="7309738" cy="2267909"/>
          </a:xfrm>
          <a:prstGeom prst="rect">
            <a:avLst/>
          </a:prstGeom>
        </p:spPr>
      </p:pic>
      <p:pic>
        <p:nvPicPr>
          <p:cNvPr id="19" name="Picture 18">
            <a:extLst>
              <a:ext uri="{FF2B5EF4-FFF2-40B4-BE49-F238E27FC236}">
                <a16:creationId xmlns:a16="http://schemas.microsoft.com/office/drawing/2014/main" id="{03AB37BA-8176-4EAC-878C-1375FB569A6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9272" y="3941455"/>
            <a:ext cx="2892299" cy="2892299"/>
          </a:xfrm>
          <a:prstGeom prst="rect">
            <a:avLst/>
          </a:prstGeom>
        </p:spPr>
      </p:pic>
      <p:pic>
        <p:nvPicPr>
          <p:cNvPr id="20" name="Picture 19">
            <a:extLst>
              <a:ext uri="{FF2B5EF4-FFF2-40B4-BE49-F238E27FC236}">
                <a16:creationId xmlns:a16="http://schemas.microsoft.com/office/drawing/2014/main" id="{CEF9383C-1ADF-474E-9D77-C17E7FC042B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121742" y="4097221"/>
            <a:ext cx="2319486" cy="2319486"/>
          </a:xfrm>
          <a:prstGeom prst="rect">
            <a:avLst/>
          </a:prstGeom>
        </p:spPr>
      </p:pic>
      <p:pic>
        <p:nvPicPr>
          <p:cNvPr id="2" name="Picture 1">
            <a:extLst>
              <a:ext uri="{FF2B5EF4-FFF2-40B4-BE49-F238E27FC236}">
                <a16:creationId xmlns:a16="http://schemas.microsoft.com/office/drawing/2014/main" id="{5E0EA5E7-D382-4BA6-95CC-1C9150752726}"/>
              </a:ext>
            </a:extLst>
          </p:cNvPr>
          <p:cNvPicPr>
            <a:picLocks noChangeAspect="1"/>
          </p:cNvPicPr>
          <p:nvPr/>
        </p:nvPicPr>
        <p:blipFill>
          <a:blip r:embed="rId7"/>
          <a:stretch>
            <a:fillRect/>
          </a:stretch>
        </p:blipFill>
        <p:spPr>
          <a:xfrm>
            <a:off x="3941301" y="1373372"/>
            <a:ext cx="4309391" cy="1668743"/>
          </a:xfrm>
          <a:prstGeom prst="rect">
            <a:avLst/>
          </a:prstGeom>
        </p:spPr>
      </p:pic>
    </p:spTree>
    <p:extLst>
      <p:ext uri="{BB962C8B-B14F-4D97-AF65-F5344CB8AC3E}">
        <p14:creationId xmlns:p14="http://schemas.microsoft.com/office/powerpoint/2010/main" val="163773689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750">
        <p159:morph option="byObjec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par>
                                    <p:cTn id="10" presetID="22" presetClass="entr" presetSubtype="4" fill="hold" grpId="0"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1" fill="hold" nodeType="clickEffect" p14:presetBounceEnd="56000">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14:bounceEnd="56000">
                                          <p:cBhvr additive="base">
                                            <p:cTn id="17" dur="1500" fill="hold"/>
                                            <p:tgtEl>
                                              <p:spTgt spid="2"/>
                                            </p:tgtEl>
                                            <p:attrNameLst>
                                              <p:attrName>ppt_x</p:attrName>
                                            </p:attrNameLst>
                                          </p:cBhvr>
                                          <p:tavLst>
                                            <p:tav tm="0">
                                              <p:val>
                                                <p:strVal val="#ppt_x"/>
                                              </p:val>
                                            </p:tav>
                                            <p:tav tm="100000">
                                              <p:val>
                                                <p:strVal val="#ppt_x"/>
                                              </p:val>
                                            </p:tav>
                                          </p:tavLst>
                                        </p:anim>
                                        <p:anim calcmode="lin" valueType="num" p14:bounceEnd="56000">
                                          <p:cBhvr additive="base">
                                            <p:cTn id="18" dur="15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wipe(left)">
                                          <p:cBhvr>
                                            <p:cTn id="23" dur="500"/>
                                            <p:tgtEl>
                                              <p:spTgt spid="18"/>
                                            </p:tgtEl>
                                          </p:cBhvr>
                                        </p:animEffect>
                                      </p:childTnLst>
                                    </p:cTn>
                                  </p:par>
                                </p:childTnLst>
                              </p:cTn>
                            </p:par>
                            <p:par>
                              <p:cTn id="24" fill="hold">
                                <p:stCondLst>
                                  <p:cond delay="500"/>
                                </p:stCondLst>
                                <p:childTnLst>
                                  <p:par>
                                    <p:cTn id="25" presetID="2" presetClass="entr" presetSubtype="3" fill="hold" nodeType="afterEffect">
                                      <p:stCondLst>
                                        <p:cond delay="0"/>
                                      </p:stCondLst>
                                      <p:childTnLst>
                                        <p:set>
                                          <p:cBhvr>
                                            <p:cTn id="26" dur="1" fill="hold">
                                              <p:stCondLst>
                                                <p:cond delay="0"/>
                                              </p:stCondLst>
                                            </p:cTn>
                                            <p:tgtEl>
                                              <p:spTgt spid="20"/>
                                            </p:tgtEl>
                                            <p:attrNameLst>
                                              <p:attrName>style.visibility</p:attrName>
                                            </p:attrNameLst>
                                          </p:cBhvr>
                                          <p:to>
                                            <p:strVal val="visible"/>
                                          </p:to>
                                        </p:set>
                                        <p:anim calcmode="lin" valueType="num">
                                          <p:cBhvr additive="base">
                                            <p:cTn id="27" dur="1250" fill="hold"/>
                                            <p:tgtEl>
                                              <p:spTgt spid="20"/>
                                            </p:tgtEl>
                                            <p:attrNameLst>
                                              <p:attrName>ppt_x</p:attrName>
                                            </p:attrNameLst>
                                          </p:cBhvr>
                                          <p:tavLst>
                                            <p:tav tm="0">
                                              <p:val>
                                                <p:strVal val="1+#ppt_w/2"/>
                                              </p:val>
                                            </p:tav>
                                            <p:tav tm="100000">
                                              <p:val>
                                                <p:strVal val="#ppt_x"/>
                                              </p:val>
                                            </p:tav>
                                          </p:tavLst>
                                        </p:anim>
                                        <p:anim calcmode="lin" valueType="num">
                                          <p:cBhvr additive="base">
                                            <p:cTn id="28" dur="1250" fill="hold"/>
                                            <p:tgtEl>
                                              <p:spTgt spid="20"/>
                                            </p:tgtEl>
                                            <p:attrNameLst>
                                              <p:attrName>ppt_y</p:attrName>
                                            </p:attrNameLst>
                                          </p:cBhvr>
                                          <p:tavLst>
                                            <p:tav tm="0">
                                              <p:val>
                                                <p:strVal val="0-#ppt_h/2"/>
                                              </p:val>
                                            </p:tav>
                                            <p:tav tm="100000">
                                              <p:val>
                                                <p:strVal val="#ppt_y"/>
                                              </p:val>
                                            </p:tav>
                                          </p:tavLst>
                                        </p:anim>
                                      </p:childTnLst>
                                    </p:cTn>
                                  </p:par>
                                </p:childTnLst>
                              </p:cTn>
                            </p:par>
                            <p:par>
                              <p:cTn id="29" fill="hold">
                                <p:stCondLst>
                                  <p:cond delay="1750"/>
                                </p:stCondLst>
                                <p:childTnLst>
                                  <p:par>
                                    <p:cTn id="30" presetID="2" presetClass="entr" presetSubtype="12" fill="hold" nodeType="afterEffect">
                                      <p:stCondLst>
                                        <p:cond delay="0"/>
                                      </p:stCondLst>
                                      <p:childTnLst>
                                        <p:set>
                                          <p:cBhvr>
                                            <p:cTn id="31" dur="1" fill="hold">
                                              <p:stCondLst>
                                                <p:cond delay="0"/>
                                              </p:stCondLst>
                                            </p:cTn>
                                            <p:tgtEl>
                                              <p:spTgt spid="19"/>
                                            </p:tgtEl>
                                            <p:attrNameLst>
                                              <p:attrName>style.visibility</p:attrName>
                                            </p:attrNameLst>
                                          </p:cBhvr>
                                          <p:to>
                                            <p:strVal val="visible"/>
                                          </p:to>
                                        </p:set>
                                        <p:anim calcmode="lin" valueType="num">
                                          <p:cBhvr additive="base">
                                            <p:cTn id="32" dur="1250" fill="hold"/>
                                            <p:tgtEl>
                                              <p:spTgt spid="19"/>
                                            </p:tgtEl>
                                            <p:attrNameLst>
                                              <p:attrName>ppt_x</p:attrName>
                                            </p:attrNameLst>
                                          </p:cBhvr>
                                          <p:tavLst>
                                            <p:tav tm="0">
                                              <p:val>
                                                <p:strVal val="0-#ppt_w/2"/>
                                              </p:val>
                                            </p:tav>
                                            <p:tav tm="100000">
                                              <p:val>
                                                <p:strVal val="#ppt_x"/>
                                              </p:val>
                                            </p:tav>
                                          </p:tavLst>
                                        </p:anim>
                                        <p:anim calcmode="lin" valueType="num">
                                          <p:cBhvr additive="base">
                                            <p:cTn id="33" dur="1250" fill="hold"/>
                                            <p:tgtEl>
                                              <p:spTgt spid="19"/>
                                            </p:tgtEl>
                                            <p:attrNameLst>
                                              <p:attrName>ppt_y</p:attrName>
                                            </p:attrNameLst>
                                          </p:cBhvr>
                                          <p:tavLst>
                                            <p:tav tm="0">
                                              <p:val>
                                                <p:strVal val="1+#ppt_h/2"/>
                                              </p:val>
                                            </p:tav>
                                            <p:tav tm="100000">
                                              <p:val>
                                                <p:strVal val="#ppt_y"/>
                                              </p:val>
                                            </p:tav>
                                          </p:tavLst>
                                        </p:anim>
                                      </p:childTnLst>
                                    </p:cTn>
                                  </p:par>
                                  <p:par>
                                    <p:cTn id="34" presetID="8" presetClass="entr" presetSubtype="16" fill="hold" grpId="0" nodeType="with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diamond(in)">
                                          <p:cBhvr>
                                            <p:cTn id="36" dur="125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6" grpId="1"/>
          <p:bldP spid="17"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par>
                                    <p:cTn id="10" presetID="22" presetClass="entr" presetSubtype="4" fill="hold" grpId="0"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1"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1500" fill="hold"/>
                                            <p:tgtEl>
                                              <p:spTgt spid="2"/>
                                            </p:tgtEl>
                                            <p:attrNameLst>
                                              <p:attrName>ppt_x</p:attrName>
                                            </p:attrNameLst>
                                          </p:cBhvr>
                                          <p:tavLst>
                                            <p:tav tm="0">
                                              <p:val>
                                                <p:strVal val="#ppt_x"/>
                                              </p:val>
                                            </p:tav>
                                            <p:tav tm="100000">
                                              <p:val>
                                                <p:strVal val="#ppt_x"/>
                                              </p:val>
                                            </p:tav>
                                          </p:tavLst>
                                        </p:anim>
                                        <p:anim calcmode="lin" valueType="num">
                                          <p:cBhvr additive="base">
                                            <p:cTn id="18" dur="15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wipe(left)">
                                          <p:cBhvr>
                                            <p:cTn id="23" dur="500"/>
                                            <p:tgtEl>
                                              <p:spTgt spid="18"/>
                                            </p:tgtEl>
                                          </p:cBhvr>
                                        </p:animEffect>
                                      </p:childTnLst>
                                    </p:cTn>
                                  </p:par>
                                </p:childTnLst>
                              </p:cTn>
                            </p:par>
                            <p:par>
                              <p:cTn id="24" fill="hold">
                                <p:stCondLst>
                                  <p:cond delay="500"/>
                                </p:stCondLst>
                                <p:childTnLst>
                                  <p:par>
                                    <p:cTn id="25" presetID="2" presetClass="entr" presetSubtype="3" fill="hold" nodeType="afterEffect">
                                      <p:stCondLst>
                                        <p:cond delay="0"/>
                                      </p:stCondLst>
                                      <p:childTnLst>
                                        <p:set>
                                          <p:cBhvr>
                                            <p:cTn id="26" dur="1" fill="hold">
                                              <p:stCondLst>
                                                <p:cond delay="0"/>
                                              </p:stCondLst>
                                            </p:cTn>
                                            <p:tgtEl>
                                              <p:spTgt spid="20"/>
                                            </p:tgtEl>
                                            <p:attrNameLst>
                                              <p:attrName>style.visibility</p:attrName>
                                            </p:attrNameLst>
                                          </p:cBhvr>
                                          <p:to>
                                            <p:strVal val="visible"/>
                                          </p:to>
                                        </p:set>
                                        <p:anim calcmode="lin" valueType="num">
                                          <p:cBhvr additive="base">
                                            <p:cTn id="27" dur="1250" fill="hold"/>
                                            <p:tgtEl>
                                              <p:spTgt spid="20"/>
                                            </p:tgtEl>
                                            <p:attrNameLst>
                                              <p:attrName>ppt_x</p:attrName>
                                            </p:attrNameLst>
                                          </p:cBhvr>
                                          <p:tavLst>
                                            <p:tav tm="0">
                                              <p:val>
                                                <p:strVal val="1+#ppt_w/2"/>
                                              </p:val>
                                            </p:tav>
                                            <p:tav tm="100000">
                                              <p:val>
                                                <p:strVal val="#ppt_x"/>
                                              </p:val>
                                            </p:tav>
                                          </p:tavLst>
                                        </p:anim>
                                        <p:anim calcmode="lin" valueType="num">
                                          <p:cBhvr additive="base">
                                            <p:cTn id="28" dur="1250" fill="hold"/>
                                            <p:tgtEl>
                                              <p:spTgt spid="20"/>
                                            </p:tgtEl>
                                            <p:attrNameLst>
                                              <p:attrName>ppt_y</p:attrName>
                                            </p:attrNameLst>
                                          </p:cBhvr>
                                          <p:tavLst>
                                            <p:tav tm="0">
                                              <p:val>
                                                <p:strVal val="0-#ppt_h/2"/>
                                              </p:val>
                                            </p:tav>
                                            <p:tav tm="100000">
                                              <p:val>
                                                <p:strVal val="#ppt_y"/>
                                              </p:val>
                                            </p:tav>
                                          </p:tavLst>
                                        </p:anim>
                                      </p:childTnLst>
                                    </p:cTn>
                                  </p:par>
                                </p:childTnLst>
                              </p:cTn>
                            </p:par>
                            <p:par>
                              <p:cTn id="29" fill="hold">
                                <p:stCondLst>
                                  <p:cond delay="1750"/>
                                </p:stCondLst>
                                <p:childTnLst>
                                  <p:par>
                                    <p:cTn id="30" presetID="2" presetClass="entr" presetSubtype="12" fill="hold" nodeType="afterEffect">
                                      <p:stCondLst>
                                        <p:cond delay="0"/>
                                      </p:stCondLst>
                                      <p:childTnLst>
                                        <p:set>
                                          <p:cBhvr>
                                            <p:cTn id="31" dur="1" fill="hold">
                                              <p:stCondLst>
                                                <p:cond delay="0"/>
                                              </p:stCondLst>
                                            </p:cTn>
                                            <p:tgtEl>
                                              <p:spTgt spid="19"/>
                                            </p:tgtEl>
                                            <p:attrNameLst>
                                              <p:attrName>style.visibility</p:attrName>
                                            </p:attrNameLst>
                                          </p:cBhvr>
                                          <p:to>
                                            <p:strVal val="visible"/>
                                          </p:to>
                                        </p:set>
                                        <p:anim calcmode="lin" valueType="num">
                                          <p:cBhvr additive="base">
                                            <p:cTn id="32" dur="1250" fill="hold"/>
                                            <p:tgtEl>
                                              <p:spTgt spid="19"/>
                                            </p:tgtEl>
                                            <p:attrNameLst>
                                              <p:attrName>ppt_x</p:attrName>
                                            </p:attrNameLst>
                                          </p:cBhvr>
                                          <p:tavLst>
                                            <p:tav tm="0">
                                              <p:val>
                                                <p:strVal val="0-#ppt_w/2"/>
                                              </p:val>
                                            </p:tav>
                                            <p:tav tm="100000">
                                              <p:val>
                                                <p:strVal val="#ppt_x"/>
                                              </p:val>
                                            </p:tav>
                                          </p:tavLst>
                                        </p:anim>
                                        <p:anim calcmode="lin" valueType="num">
                                          <p:cBhvr additive="base">
                                            <p:cTn id="33" dur="1250" fill="hold"/>
                                            <p:tgtEl>
                                              <p:spTgt spid="19"/>
                                            </p:tgtEl>
                                            <p:attrNameLst>
                                              <p:attrName>ppt_y</p:attrName>
                                            </p:attrNameLst>
                                          </p:cBhvr>
                                          <p:tavLst>
                                            <p:tav tm="0">
                                              <p:val>
                                                <p:strVal val="1+#ppt_h/2"/>
                                              </p:val>
                                            </p:tav>
                                            <p:tav tm="100000">
                                              <p:val>
                                                <p:strVal val="#ppt_y"/>
                                              </p:val>
                                            </p:tav>
                                          </p:tavLst>
                                        </p:anim>
                                      </p:childTnLst>
                                    </p:cTn>
                                  </p:par>
                                  <p:par>
                                    <p:cTn id="34" presetID="8" presetClass="entr" presetSubtype="16" fill="hold" grpId="0" nodeType="with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diamond(in)">
                                          <p:cBhvr>
                                            <p:cTn id="36" dur="125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6" grpId="1"/>
          <p:bldP spid="17" grpId="0"/>
        </p:bld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a:extLst>
              <a:ext uri="{FF2B5EF4-FFF2-40B4-BE49-F238E27FC236}">
                <a16:creationId xmlns:a16="http://schemas.microsoft.com/office/drawing/2014/main" id="{DC6D29E0-63A9-4A8C-BFC4-B5392F61745B}"/>
              </a:ext>
            </a:extLst>
          </p:cNvPr>
          <p:cNvSpPr/>
          <p:nvPr/>
        </p:nvSpPr>
        <p:spPr>
          <a:xfrm>
            <a:off x="4936499" y="1455587"/>
            <a:ext cx="2319003" cy="2319003"/>
          </a:xfrm>
          <a:prstGeom prst="ellipse">
            <a:avLst/>
          </a:prstGeom>
          <a:noFill/>
          <a:ln w="76200">
            <a:solidFill>
              <a:srgbClr val="28A4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C6AFD3"/>
              </a:solidFill>
              <a:cs typeface="+mn-ea"/>
              <a:sym typeface="+mn-lt"/>
            </a:endParaRPr>
          </a:p>
        </p:txBody>
      </p:sp>
      <p:sp>
        <p:nvSpPr>
          <p:cNvPr id="4" name="TextBox 3">
            <a:extLst>
              <a:ext uri="{FF2B5EF4-FFF2-40B4-BE49-F238E27FC236}">
                <a16:creationId xmlns:a16="http://schemas.microsoft.com/office/drawing/2014/main" id="{9CBE522A-6259-4D5C-A426-049181E49342}"/>
              </a:ext>
            </a:extLst>
          </p:cNvPr>
          <p:cNvSpPr txBox="1"/>
          <p:nvPr/>
        </p:nvSpPr>
        <p:spPr>
          <a:xfrm>
            <a:off x="2461259" y="4114800"/>
            <a:ext cx="7269482" cy="1015663"/>
          </a:xfrm>
          <a:prstGeom prst="rect">
            <a:avLst/>
          </a:prstGeom>
          <a:noFill/>
          <a:effectLst>
            <a:glow rad="101600">
              <a:schemeClr val="accent4">
                <a:satMod val="175000"/>
                <a:alpha val="40000"/>
              </a:schemeClr>
            </a:glow>
            <a:outerShdw blurRad="50800" dist="50800" dir="5400000" algn="ctr" rotWithShape="0">
              <a:srgbClr val="71DDCC"/>
            </a:outerShdw>
            <a:softEdge rad="12700"/>
          </a:effectLst>
          <a:scene3d>
            <a:camera prst="orthographicFront"/>
            <a:lightRig rig="threePt" dir="t"/>
          </a:scene3d>
          <a:sp3d extrusionH="76200">
            <a:extrusionClr>
              <a:srgbClr val="28A48F"/>
            </a:extrusionClr>
          </a:sp3d>
        </p:spPr>
        <p:txBody>
          <a:bodyPr wrap="square" rtlCol="0">
            <a:spAutoFit/>
          </a:bodyPr>
          <a:lstStyle/>
          <a:p>
            <a:pPr algn="ctr"/>
            <a:r>
              <a:rPr lang="en-US" sz="6000">
                <a:solidFill>
                  <a:srgbClr val="00B050"/>
                </a:solidFill>
                <a:effectLst>
                  <a:outerShdw blurRad="38100" dist="38100" dir="2700000" algn="tl">
                    <a:srgbClr val="000000">
                      <a:alpha val="43137"/>
                    </a:srgbClr>
                  </a:outerShdw>
                </a:effectLst>
                <a:latin typeface="HP-167" panose="020B0803050302020204" pitchFamily="34" charset="0"/>
              </a:rPr>
              <a:t>TRẢ LỜI CÂU HỎI</a:t>
            </a:r>
            <a:endParaRPr lang="en-US" sz="6000" dirty="0">
              <a:solidFill>
                <a:srgbClr val="00B050"/>
              </a:solidFill>
              <a:effectLst>
                <a:outerShdw blurRad="38100" dist="38100" dir="2700000" algn="tl">
                  <a:srgbClr val="000000">
                    <a:alpha val="43137"/>
                  </a:srgbClr>
                </a:outerShdw>
              </a:effectLst>
              <a:latin typeface="HP-167" panose="020B0803050302020204" pitchFamily="34" charset="0"/>
            </a:endParaRPr>
          </a:p>
        </p:txBody>
      </p:sp>
      <p:pic>
        <p:nvPicPr>
          <p:cNvPr id="6" name="Picture 5">
            <a:extLst>
              <a:ext uri="{FF2B5EF4-FFF2-40B4-BE49-F238E27FC236}">
                <a16:creationId xmlns:a16="http://schemas.microsoft.com/office/drawing/2014/main" id="{C0014DF6-FCB5-4CB0-9222-314D6448DADD}"/>
              </a:ext>
            </a:extLst>
          </p:cNvPr>
          <p:cNvPicPr>
            <a:picLocks noChangeAspect="1"/>
          </p:cNvPicPr>
          <p:nvPr/>
        </p:nvPicPr>
        <p:blipFill>
          <a:blip r:embed="rId2"/>
          <a:stretch>
            <a:fillRect/>
          </a:stretch>
        </p:blipFill>
        <p:spPr>
          <a:xfrm>
            <a:off x="5050245" y="1573163"/>
            <a:ext cx="2092659" cy="2092659"/>
          </a:xfrm>
          <a:prstGeom prst="rect">
            <a:avLst/>
          </a:prstGeom>
        </p:spPr>
      </p:pic>
    </p:spTree>
    <p:extLst>
      <p:ext uri="{BB962C8B-B14F-4D97-AF65-F5344CB8AC3E}">
        <p14:creationId xmlns:p14="http://schemas.microsoft.com/office/powerpoint/2010/main" val="163751776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75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6" presetClass="entr" presetSubtype="32" fill="hold" grpId="0" nodeType="withEffect">
                                  <p:stCondLst>
                                    <p:cond delay="1000"/>
                                  </p:stCondLst>
                                  <p:childTnLst>
                                    <p:set>
                                      <p:cBhvr>
                                        <p:cTn id="11" dur="1" fill="hold">
                                          <p:stCondLst>
                                            <p:cond delay="0"/>
                                          </p:stCondLst>
                                        </p:cTn>
                                        <p:tgtEl>
                                          <p:spTgt spid="2"/>
                                        </p:tgtEl>
                                        <p:attrNameLst>
                                          <p:attrName>style.visibility</p:attrName>
                                        </p:attrNameLst>
                                      </p:cBhvr>
                                      <p:to>
                                        <p:strVal val="visible"/>
                                      </p:to>
                                    </p:set>
                                    <p:animEffect transition="in" filter="circle(out)">
                                      <p:cBhvr>
                                        <p:cTn id="12" dur="2000"/>
                                        <p:tgtEl>
                                          <p:spTgt spid="2"/>
                                        </p:tgtEl>
                                      </p:cBhvr>
                                    </p:animEffect>
                                  </p:childTnLst>
                                </p:cTn>
                              </p:par>
                            </p:childTnLst>
                          </p:cTn>
                        </p:par>
                        <p:par>
                          <p:cTn id="13" fill="hold">
                            <p:stCondLst>
                              <p:cond delay="3000"/>
                            </p:stCondLst>
                            <p:childTnLst>
                              <p:par>
                                <p:cTn id="14" presetID="50" presetClass="entr" presetSubtype="0" decel="100000"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1000" fill="hold"/>
                                        <p:tgtEl>
                                          <p:spTgt spid="4"/>
                                        </p:tgtEl>
                                        <p:attrNameLst>
                                          <p:attrName>ppt_w</p:attrName>
                                        </p:attrNameLst>
                                      </p:cBhvr>
                                      <p:tavLst>
                                        <p:tav tm="0">
                                          <p:val>
                                            <p:strVal val="#ppt_w+.3"/>
                                          </p:val>
                                        </p:tav>
                                        <p:tav tm="100000">
                                          <p:val>
                                            <p:strVal val="#ppt_w"/>
                                          </p:val>
                                        </p:tav>
                                      </p:tavLst>
                                    </p:anim>
                                    <p:anim calcmode="lin" valueType="num">
                                      <p:cBhvr>
                                        <p:cTn id="17" dur="1000" fill="hold"/>
                                        <p:tgtEl>
                                          <p:spTgt spid="4"/>
                                        </p:tgtEl>
                                        <p:attrNameLst>
                                          <p:attrName>ppt_h</p:attrName>
                                        </p:attrNameLst>
                                      </p:cBhvr>
                                      <p:tavLst>
                                        <p:tav tm="0">
                                          <p:val>
                                            <p:strVal val="#ppt_h"/>
                                          </p:val>
                                        </p:tav>
                                        <p:tav tm="100000">
                                          <p:val>
                                            <p:strVal val="#ppt_h"/>
                                          </p:val>
                                        </p:tav>
                                      </p:tavLst>
                                    </p:anim>
                                    <p:animEffect transition="in" filter="fade">
                                      <p:cBhvr>
                                        <p:cTn id="18"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59BE714-3821-4B10-98EF-8B4E7A17B7D2}"/>
              </a:ext>
            </a:extLst>
          </p:cNvPr>
          <p:cNvGrpSpPr/>
          <p:nvPr/>
        </p:nvGrpSpPr>
        <p:grpSpPr>
          <a:xfrm>
            <a:off x="0" y="0"/>
            <a:ext cx="858905" cy="1080332"/>
            <a:chOff x="1024698" y="957454"/>
            <a:chExt cx="1196989" cy="1505575"/>
          </a:xfrm>
        </p:grpSpPr>
        <p:sp>
          <p:nvSpPr>
            <p:cNvPr id="3" name="51">
              <a:extLst>
                <a:ext uri="{FF2B5EF4-FFF2-40B4-BE49-F238E27FC236}">
                  <a16:creationId xmlns:a16="http://schemas.microsoft.com/office/drawing/2014/main" id="{CFA31A0A-87B8-4FE0-B563-E6E54220090D}"/>
                </a:ext>
              </a:extLst>
            </p:cNvPr>
            <p:cNvSpPr/>
            <p:nvPr/>
          </p:nvSpPr>
          <p:spPr>
            <a:xfrm>
              <a:off x="1024698" y="957454"/>
              <a:ext cx="797034" cy="1241933"/>
            </a:xfrm>
            <a:prstGeom prst="rect">
              <a:avLst/>
            </a:prstGeom>
            <a:solidFill>
              <a:srgbClr val="71DD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4" name="Picture 3">
              <a:extLst>
                <a:ext uri="{FF2B5EF4-FFF2-40B4-BE49-F238E27FC236}">
                  <a16:creationId xmlns:a16="http://schemas.microsoft.com/office/drawing/2014/main" id="{F6943D29-1D87-43C0-933E-220DA2E10971}"/>
                </a:ext>
              </a:extLst>
            </p:cNvPr>
            <p:cNvPicPr>
              <a:picLocks noChangeAspect="1"/>
            </p:cNvPicPr>
            <p:nvPr/>
          </p:nvPicPr>
          <p:blipFill>
            <a:blip r:embed="rId2"/>
            <a:stretch>
              <a:fillRect/>
            </a:stretch>
          </p:blipFill>
          <p:spPr>
            <a:xfrm>
              <a:off x="1250811" y="1492153"/>
              <a:ext cx="970876" cy="970876"/>
            </a:xfrm>
            <a:prstGeom prst="rect">
              <a:avLst/>
            </a:prstGeom>
          </p:spPr>
        </p:pic>
      </p:grpSp>
      <p:sp>
        <p:nvSpPr>
          <p:cNvPr id="5" name="TextBox 4">
            <a:extLst>
              <a:ext uri="{FF2B5EF4-FFF2-40B4-BE49-F238E27FC236}">
                <a16:creationId xmlns:a16="http://schemas.microsoft.com/office/drawing/2014/main" id="{2724D99C-C189-4E9F-B229-76F354249815}"/>
              </a:ext>
            </a:extLst>
          </p:cNvPr>
          <p:cNvSpPr txBox="1"/>
          <p:nvPr/>
        </p:nvSpPr>
        <p:spPr>
          <a:xfrm>
            <a:off x="1066800" y="184877"/>
            <a:ext cx="10789847" cy="707886"/>
          </a:xfrm>
          <a:prstGeom prst="rect">
            <a:avLst/>
          </a:prstGeom>
          <a:noFill/>
        </p:spPr>
        <p:txBody>
          <a:bodyPr wrap="square">
            <a:spAutoFit/>
          </a:bodyPr>
          <a:lstStyle/>
          <a:p>
            <a:pPr algn="just"/>
            <a:r>
              <a:rPr lang="en-US" sz="4000" b="1" dirty="0">
                <a:solidFill>
                  <a:srgbClr val="F65E00"/>
                </a:solidFill>
                <a:latin typeface="HP-167" panose="020B0803050302020204" pitchFamily="34" charset="0"/>
                <a:ea typeface="Arial-Rounded" panose="020B0500000000000000" pitchFamily="34" charset="0"/>
                <a:cs typeface="Arial-Rounded" panose="020B0500000000000000" pitchFamily="34" charset="0"/>
              </a:rPr>
              <a:t>1</a:t>
            </a:r>
            <a:r>
              <a:rPr lang="en-US" sz="4000" b="1">
                <a:solidFill>
                  <a:srgbClr val="F65E00"/>
                </a:solidFill>
                <a:latin typeface="HP-167" panose="020B0803050302020204" pitchFamily="34" charset="0"/>
                <a:ea typeface="Arial-Rounded" panose="020B0500000000000000" pitchFamily="34" charset="0"/>
                <a:cs typeface="Arial-Rounded" panose="020B0500000000000000" pitchFamily="34" charset="0"/>
              </a:rPr>
              <a:t>. </a:t>
            </a:r>
            <a:r>
              <a:rPr lang="vi-VN" sz="4000" b="1"/>
              <a:t>Đồ chơi lê-gô còn được các bạn nhỏ gọi là gì?</a:t>
            </a:r>
            <a:endParaRPr lang="vi-VN" sz="4000" b="1" dirty="0">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Rectangle: Rounded Corners 12">
            <a:extLst>
              <a:ext uri="{FF2B5EF4-FFF2-40B4-BE49-F238E27FC236}">
                <a16:creationId xmlns:a16="http://schemas.microsoft.com/office/drawing/2014/main" id="{7D4687B3-5D6D-45A3-9461-0FD76AE56521}"/>
              </a:ext>
            </a:extLst>
          </p:cNvPr>
          <p:cNvSpPr/>
          <p:nvPr/>
        </p:nvSpPr>
        <p:spPr>
          <a:xfrm>
            <a:off x="990601" y="4553965"/>
            <a:ext cx="10591799" cy="1464231"/>
          </a:xfrm>
          <a:prstGeom prst="roundRect">
            <a:avLst/>
          </a:prstGeom>
          <a:gradFill>
            <a:gsLst>
              <a:gs pos="0">
                <a:srgbClr val="D0E5A4"/>
              </a:gs>
              <a:gs pos="32000">
                <a:schemeClr val="bg1"/>
              </a:gs>
              <a:gs pos="83000">
                <a:schemeClr val="bg1"/>
              </a:gs>
              <a:gs pos="100000">
                <a:srgbClr val="D0E5A4"/>
              </a:gs>
            </a:gsLst>
            <a:lin ang="5400000" scaled="1"/>
          </a:gradFill>
          <a:ln>
            <a:noFill/>
          </a:ln>
        </p:spPr>
        <p:txBody>
          <a:bodyPr wrap="square">
            <a:spAutoFit/>
          </a:bodyPr>
          <a:lstStyle/>
          <a:p>
            <a:pPr algn="just"/>
            <a:r>
              <a:rPr lang="en-US" sz="4000">
                <a:solidFill>
                  <a:srgbClr val="EF3960"/>
                </a:solidFill>
              </a:rPr>
              <a:t>- </a:t>
            </a:r>
            <a:r>
              <a:rPr lang="vi-VN" sz="4000">
                <a:solidFill>
                  <a:srgbClr val="EF3960"/>
                </a:solidFill>
              </a:rPr>
              <a:t>Đồ chơi lê-gô còn được các bạn nhỏ gọi là đồ chơi lắp ráp.</a:t>
            </a:r>
            <a:endParaRPr lang="en-VN" sz="4000" dirty="0">
              <a:solidFill>
                <a:srgbClr val="EF3960"/>
              </a:solidFill>
              <a:latin typeface="+mj-lt"/>
            </a:endParaRPr>
          </a:p>
        </p:txBody>
      </p:sp>
      <p:pic>
        <p:nvPicPr>
          <p:cNvPr id="11" name="Picture 10">
            <a:extLst>
              <a:ext uri="{FF2B5EF4-FFF2-40B4-BE49-F238E27FC236}">
                <a16:creationId xmlns:a16="http://schemas.microsoft.com/office/drawing/2014/main" id="{1198C0A2-C89B-4B84-84DE-8908F9908D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0" y="839804"/>
            <a:ext cx="6848475" cy="2952750"/>
          </a:xfrm>
          <a:prstGeom prst="rect">
            <a:avLst/>
          </a:prstGeom>
        </p:spPr>
      </p:pic>
      <p:pic>
        <p:nvPicPr>
          <p:cNvPr id="8" name="Picture 7">
            <a:extLst>
              <a:ext uri="{FF2B5EF4-FFF2-40B4-BE49-F238E27FC236}">
                <a16:creationId xmlns:a16="http://schemas.microsoft.com/office/drawing/2014/main" id="{1147AAA9-0492-4796-B2EA-E864306E282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099" y="3404500"/>
            <a:ext cx="2057400" cy="2057400"/>
          </a:xfrm>
          <a:prstGeom prst="rect">
            <a:avLst/>
          </a:prstGeom>
        </p:spPr>
      </p:pic>
    </p:spTree>
    <p:extLst>
      <p:ext uri="{BB962C8B-B14F-4D97-AF65-F5344CB8AC3E}">
        <p14:creationId xmlns:p14="http://schemas.microsoft.com/office/powerpoint/2010/main" val="193603593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75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 calcmode="lin" valueType="num">
                                      <p:cBhvr>
                                        <p:cTn id="7" dur="25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8" dur="250" fill="hold"/>
                                        <p:tgtEl>
                                          <p:spTgt spid="5"/>
                                        </p:tgtEl>
                                        <p:attrNameLst>
                                          <p:attrName>ppt_y</p:attrName>
                                        </p:attrNameLst>
                                      </p:cBhvr>
                                      <p:tavLst>
                                        <p:tav tm="0">
                                          <p:val>
                                            <p:strVal val="#ppt_y"/>
                                          </p:val>
                                        </p:tav>
                                        <p:tav tm="100000">
                                          <p:val>
                                            <p:strVal val="#ppt_y"/>
                                          </p:val>
                                        </p:tav>
                                      </p:tavLst>
                                    </p:anim>
                                    <p:anim calcmode="lin" valueType="num">
                                      <p:cBhvr>
                                        <p:cTn id="9" dur="25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10" dur="25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250" tmFilter="0,0; .5, 1; 1, 1"/>
                                        <p:tgtEl>
                                          <p:spTgt spid="5"/>
                                        </p:tgtEl>
                                      </p:cBhvr>
                                    </p:animEffect>
                                  </p:childTnLst>
                                </p:cTn>
                              </p:par>
                            </p:childTnLst>
                          </p:cTn>
                        </p:par>
                        <p:par>
                          <p:cTn id="12" fill="hold">
                            <p:stCondLst>
                              <p:cond delay="1150"/>
                            </p:stCondLst>
                            <p:childTnLst>
                              <p:par>
                                <p:cTn id="13" presetID="2" presetClass="entr" presetSubtype="4" fill="hold" nodeType="after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1250" fill="hold"/>
                                        <p:tgtEl>
                                          <p:spTgt spid="11"/>
                                        </p:tgtEl>
                                        <p:attrNameLst>
                                          <p:attrName>ppt_x</p:attrName>
                                        </p:attrNameLst>
                                      </p:cBhvr>
                                      <p:tavLst>
                                        <p:tav tm="0">
                                          <p:val>
                                            <p:strVal val="#ppt_x"/>
                                          </p:val>
                                        </p:tav>
                                        <p:tav tm="100000">
                                          <p:val>
                                            <p:strVal val="#ppt_x"/>
                                          </p:val>
                                        </p:tav>
                                      </p:tavLst>
                                    </p:anim>
                                    <p:anim calcmode="lin" valueType="num">
                                      <p:cBhvr additive="base">
                                        <p:cTn id="16" dur="125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left)">
                                      <p:cBhvr>
                                        <p:cTn id="21" dur="500"/>
                                        <p:tgtEl>
                                          <p:spTgt spid="8"/>
                                        </p:tgtEl>
                                      </p:cBhvr>
                                    </p:animEffect>
                                  </p:childTnLst>
                                </p:cTn>
                              </p:par>
                            </p:childTnLst>
                          </p:cTn>
                        </p:par>
                        <p:par>
                          <p:cTn id="22" fill="hold">
                            <p:stCondLst>
                              <p:cond delay="500"/>
                            </p:stCondLst>
                            <p:childTnLst>
                              <p:par>
                                <p:cTn id="23" presetID="22" presetClass="entr" presetSubtype="8" fill="hold" grpId="0" nodeType="after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wipe(left)">
                                      <p:cBhvr>
                                        <p:cTn id="2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59BE714-3821-4B10-98EF-8B4E7A17B7D2}"/>
              </a:ext>
            </a:extLst>
          </p:cNvPr>
          <p:cNvGrpSpPr/>
          <p:nvPr/>
        </p:nvGrpSpPr>
        <p:grpSpPr>
          <a:xfrm>
            <a:off x="0" y="0"/>
            <a:ext cx="858905" cy="1080332"/>
            <a:chOff x="1024698" y="957454"/>
            <a:chExt cx="1196989" cy="1505575"/>
          </a:xfrm>
        </p:grpSpPr>
        <p:sp>
          <p:nvSpPr>
            <p:cNvPr id="3" name="51">
              <a:extLst>
                <a:ext uri="{FF2B5EF4-FFF2-40B4-BE49-F238E27FC236}">
                  <a16:creationId xmlns:a16="http://schemas.microsoft.com/office/drawing/2014/main" id="{CFA31A0A-87B8-4FE0-B563-E6E54220090D}"/>
                </a:ext>
              </a:extLst>
            </p:cNvPr>
            <p:cNvSpPr/>
            <p:nvPr/>
          </p:nvSpPr>
          <p:spPr>
            <a:xfrm>
              <a:off x="1024698" y="957454"/>
              <a:ext cx="797034" cy="1241933"/>
            </a:xfrm>
            <a:prstGeom prst="rect">
              <a:avLst/>
            </a:prstGeom>
            <a:solidFill>
              <a:srgbClr val="71DD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4" name="Picture 3">
              <a:extLst>
                <a:ext uri="{FF2B5EF4-FFF2-40B4-BE49-F238E27FC236}">
                  <a16:creationId xmlns:a16="http://schemas.microsoft.com/office/drawing/2014/main" id="{F6943D29-1D87-43C0-933E-220DA2E10971}"/>
                </a:ext>
              </a:extLst>
            </p:cNvPr>
            <p:cNvPicPr>
              <a:picLocks noChangeAspect="1"/>
            </p:cNvPicPr>
            <p:nvPr/>
          </p:nvPicPr>
          <p:blipFill>
            <a:blip r:embed="rId2"/>
            <a:stretch>
              <a:fillRect/>
            </a:stretch>
          </p:blipFill>
          <p:spPr>
            <a:xfrm>
              <a:off x="1250811" y="1492153"/>
              <a:ext cx="970876" cy="970876"/>
            </a:xfrm>
            <a:prstGeom prst="rect">
              <a:avLst/>
            </a:prstGeom>
          </p:spPr>
        </p:pic>
      </p:grpSp>
      <p:sp>
        <p:nvSpPr>
          <p:cNvPr id="5" name="TextBox 4">
            <a:extLst>
              <a:ext uri="{FF2B5EF4-FFF2-40B4-BE49-F238E27FC236}">
                <a16:creationId xmlns:a16="http://schemas.microsoft.com/office/drawing/2014/main" id="{2724D99C-C189-4E9F-B229-76F354249815}"/>
              </a:ext>
            </a:extLst>
          </p:cNvPr>
          <p:cNvSpPr txBox="1"/>
          <p:nvPr/>
        </p:nvSpPr>
        <p:spPr>
          <a:xfrm>
            <a:off x="1066800" y="184877"/>
            <a:ext cx="10789847" cy="707886"/>
          </a:xfrm>
          <a:prstGeom prst="rect">
            <a:avLst/>
          </a:prstGeom>
          <a:noFill/>
        </p:spPr>
        <p:txBody>
          <a:bodyPr wrap="square">
            <a:spAutoFit/>
          </a:bodyPr>
          <a:lstStyle/>
          <a:p>
            <a:pPr algn="just"/>
            <a:r>
              <a:rPr lang="en-US" sz="4000" b="1" dirty="0">
                <a:solidFill>
                  <a:srgbClr val="F65E00"/>
                </a:solidFill>
                <a:latin typeface="HP-167" panose="020B0803050302020204" pitchFamily="34" charset="0"/>
                <a:ea typeface="Arial-Rounded" panose="020B0500000000000000" pitchFamily="34" charset="0"/>
                <a:cs typeface="Arial-Rounded" panose="020B0500000000000000" pitchFamily="34" charset="0"/>
              </a:rPr>
              <a:t>2</a:t>
            </a:r>
            <a:r>
              <a:rPr lang="en-US" sz="4000" b="1">
                <a:solidFill>
                  <a:srgbClr val="F65E00"/>
                </a:solidFill>
                <a:latin typeface="HP-167" panose="020B0803050302020204" pitchFamily="34" charset="0"/>
                <a:ea typeface="Arial-Rounded" panose="020B0500000000000000" pitchFamily="34" charset="0"/>
                <a:cs typeface="Arial-Rounded" panose="020B0500000000000000" pitchFamily="34" charset="0"/>
              </a:rPr>
              <a:t>. </a:t>
            </a:r>
            <a:r>
              <a:rPr lang="vi-VN" sz="4000" b="1"/>
              <a:t>Nêu cách chơi lê-gô</a:t>
            </a:r>
            <a:r>
              <a:rPr lang="en-US" sz="4000" b="1"/>
              <a:t>.</a:t>
            </a:r>
            <a:endParaRPr lang="vi-VN" sz="4000" b="1" dirty="0">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Rectangle: Rounded Corners 12">
            <a:extLst>
              <a:ext uri="{FF2B5EF4-FFF2-40B4-BE49-F238E27FC236}">
                <a16:creationId xmlns:a16="http://schemas.microsoft.com/office/drawing/2014/main" id="{7D4687B3-5D6D-45A3-9461-0FD76AE56521}"/>
              </a:ext>
            </a:extLst>
          </p:cNvPr>
          <p:cNvSpPr/>
          <p:nvPr/>
        </p:nvSpPr>
        <p:spPr>
          <a:xfrm>
            <a:off x="990601" y="4045065"/>
            <a:ext cx="10789847" cy="2145268"/>
          </a:xfrm>
          <a:prstGeom prst="roundRect">
            <a:avLst/>
          </a:prstGeom>
          <a:gradFill>
            <a:gsLst>
              <a:gs pos="0">
                <a:srgbClr val="D0E5A4"/>
              </a:gs>
              <a:gs pos="32000">
                <a:schemeClr val="bg1"/>
              </a:gs>
              <a:gs pos="83000">
                <a:schemeClr val="bg1"/>
              </a:gs>
              <a:gs pos="100000">
                <a:srgbClr val="D0E5A4"/>
              </a:gs>
            </a:gsLst>
            <a:lin ang="5400000" scaled="1"/>
          </a:gradFill>
          <a:ln>
            <a:noFill/>
          </a:ln>
        </p:spPr>
        <p:txBody>
          <a:bodyPr wrap="square">
            <a:spAutoFit/>
          </a:bodyPr>
          <a:lstStyle/>
          <a:p>
            <a:pPr algn="just"/>
            <a:r>
              <a:rPr lang="en-US" sz="4000">
                <a:solidFill>
                  <a:srgbClr val="EF3960"/>
                </a:solidFill>
              </a:rPr>
              <a:t>- </a:t>
            </a:r>
            <a:r>
              <a:rPr lang="vi-VN" sz="4000">
                <a:solidFill>
                  <a:srgbClr val="EF3960"/>
                </a:solidFill>
              </a:rPr>
              <a:t>Các khối lê-gô được lắp ráp thành các đồ vật rồi được tháo rời ra để ghép thành những đồ vật khác.</a:t>
            </a:r>
            <a:endParaRPr lang="en-VN" sz="4000" dirty="0">
              <a:solidFill>
                <a:srgbClr val="EF3960"/>
              </a:solidFill>
              <a:latin typeface="+mj-lt"/>
            </a:endParaRPr>
          </a:p>
        </p:txBody>
      </p:sp>
      <p:pic>
        <p:nvPicPr>
          <p:cNvPr id="11" name="Picture 10">
            <a:extLst>
              <a:ext uri="{FF2B5EF4-FFF2-40B4-BE49-F238E27FC236}">
                <a16:creationId xmlns:a16="http://schemas.microsoft.com/office/drawing/2014/main" id="{1198C0A2-C89B-4B84-84DE-8908F9908D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0" y="685800"/>
            <a:ext cx="6848475" cy="2952750"/>
          </a:xfrm>
          <a:prstGeom prst="rect">
            <a:avLst/>
          </a:prstGeom>
        </p:spPr>
      </p:pic>
      <p:pic>
        <p:nvPicPr>
          <p:cNvPr id="8" name="Picture 7">
            <a:extLst>
              <a:ext uri="{FF2B5EF4-FFF2-40B4-BE49-F238E27FC236}">
                <a16:creationId xmlns:a16="http://schemas.microsoft.com/office/drawing/2014/main" id="{1147AAA9-0492-4796-B2EA-E864306E282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099" y="2895600"/>
            <a:ext cx="2057400" cy="2057400"/>
          </a:xfrm>
          <a:prstGeom prst="rect">
            <a:avLst/>
          </a:prstGeom>
        </p:spPr>
      </p:pic>
    </p:spTree>
    <p:extLst>
      <p:ext uri="{BB962C8B-B14F-4D97-AF65-F5344CB8AC3E}">
        <p14:creationId xmlns:p14="http://schemas.microsoft.com/office/powerpoint/2010/main" val="378702295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75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 calcmode="lin" valueType="num">
                                      <p:cBhvr>
                                        <p:cTn id="7" dur="25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8" dur="250" fill="hold"/>
                                        <p:tgtEl>
                                          <p:spTgt spid="5"/>
                                        </p:tgtEl>
                                        <p:attrNameLst>
                                          <p:attrName>ppt_y</p:attrName>
                                        </p:attrNameLst>
                                      </p:cBhvr>
                                      <p:tavLst>
                                        <p:tav tm="0">
                                          <p:val>
                                            <p:strVal val="#ppt_y"/>
                                          </p:val>
                                        </p:tav>
                                        <p:tav tm="100000">
                                          <p:val>
                                            <p:strVal val="#ppt_y"/>
                                          </p:val>
                                        </p:tav>
                                      </p:tavLst>
                                    </p:anim>
                                    <p:anim calcmode="lin" valueType="num">
                                      <p:cBhvr>
                                        <p:cTn id="9" dur="25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10" dur="25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250" tmFilter="0,0; .5, 1; 1, 1"/>
                                        <p:tgtEl>
                                          <p:spTgt spid="5"/>
                                        </p:tgtEl>
                                      </p:cBhvr>
                                    </p:animEffect>
                                  </p:childTnLst>
                                </p:cTn>
                              </p:par>
                            </p:childTnLst>
                          </p:cTn>
                        </p:par>
                        <p:par>
                          <p:cTn id="12" fill="hold">
                            <p:stCondLst>
                              <p:cond delay="700"/>
                            </p:stCondLst>
                            <p:childTnLst>
                              <p:par>
                                <p:cTn id="13" presetID="2" presetClass="entr" presetSubtype="4" fill="hold" nodeType="after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1250" fill="hold"/>
                                        <p:tgtEl>
                                          <p:spTgt spid="11"/>
                                        </p:tgtEl>
                                        <p:attrNameLst>
                                          <p:attrName>ppt_x</p:attrName>
                                        </p:attrNameLst>
                                      </p:cBhvr>
                                      <p:tavLst>
                                        <p:tav tm="0">
                                          <p:val>
                                            <p:strVal val="#ppt_x"/>
                                          </p:val>
                                        </p:tav>
                                        <p:tav tm="100000">
                                          <p:val>
                                            <p:strVal val="#ppt_x"/>
                                          </p:val>
                                        </p:tav>
                                      </p:tavLst>
                                    </p:anim>
                                    <p:anim calcmode="lin" valueType="num">
                                      <p:cBhvr additive="base">
                                        <p:cTn id="16" dur="125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left)">
                                      <p:cBhvr>
                                        <p:cTn id="21" dur="500"/>
                                        <p:tgtEl>
                                          <p:spTgt spid="8"/>
                                        </p:tgtEl>
                                      </p:cBhvr>
                                    </p:animEffect>
                                  </p:childTnLst>
                                </p:cTn>
                              </p:par>
                            </p:childTnLst>
                          </p:cTn>
                        </p:par>
                        <p:par>
                          <p:cTn id="22" fill="hold">
                            <p:stCondLst>
                              <p:cond delay="500"/>
                            </p:stCondLst>
                            <p:childTnLst>
                              <p:par>
                                <p:cTn id="23" presetID="22" presetClass="entr" presetSubtype="8" fill="hold" grpId="0" nodeType="after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wipe(left)">
                                      <p:cBhvr>
                                        <p:cTn id="2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59BE714-3821-4B10-98EF-8B4E7A17B7D2}"/>
              </a:ext>
            </a:extLst>
          </p:cNvPr>
          <p:cNvGrpSpPr/>
          <p:nvPr/>
        </p:nvGrpSpPr>
        <p:grpSpPr>
          <a:xfrm>
            <a:off x="0" y="0"/>
            <a:ext cx="858905" cy="1080332"/>
            <a:chOff x="1024698" y="957454"/>
            <a:chExt cx="1196989" cy="1505575"/>
          </a:xfrm>
        </p:grpSpPr>
        <p:sp>
          <p:nvSpPr>
            <p:cNvPr id="3" name="51">
              <a:extLst>
                <a:ext uri="{FF2B5EF4-FFF2-40B4-BE49-F238E27FC236}">
                  <a16:creationId xmlns:a16="http://schemas.microsoft.com/office/drawing/2014/main" id="{CFA31A0A-87B8-4FE0-B563-E6E54220090D}"/>
                </a:ext>
              </a:extLst>
            </p:cNvPr>
            <p:cNvSpPr/>
            <p:nvPr/>
          </p:nvSpPr>
          <p:spPr>
            <a:xfrm>
              <a:off x="1024698" y="957454"/>
              <a:ext cx="797034" cy="1241933"/>
            </a:xfrm>
            <a:prstGeom prst="rect">
              <a:avLst/>
            </a:prstGeom>
            <a:solidFill>
              <a:srgbClr val="71DD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4" name="Picture 3">
              <a:extLst>
                <a:ext uri="{FF2B5EF4-FFF2-40B4-BE49-F238E27FC236}">
                  <a16:creationId xmlns:a16="http://schemas.microsoft.com/office/drawing/2014/main" id="{F6943D29-1D87-43C0-933E-220DA2E10971}"/>
                </a:ext>
              </a:extLst>
            </p:cNvPr>
            <p:cNvPicPr>
              <a:picLocks noChangeAspect="1"/>
            </p:cNvPicPr>
            <p:nvPr/>
          </p:nvPicPr>
          <p:blipFill>
            <a:blip r:embed="rId2"/>
            <a:stretch>
              <a:fillRect/>
            </a:stretch>
          </p:blipFill>
          <p:spPr>
            <a:xfrm>
              <a:off x="1250811" y="1492153"/>
              <a:ext cx="970876" cy="970876"/>
            </a:xfrm>
            <a:prstGeom prst="rect">
              <a:avLst/>
            </a:prstGeom>
          </p:spPr>
        </p:pic>
      </p:grpSp>
      <p:sp>
        <p:nvSpPr>
          <p:cNvPr id="5" name="TextBox 4">
            <a:extLst>
              <a:ext uri="{FF2B5EF4-FFF2-40B4-BE49-F238E27FC236}">
                <a16:creationId xmlns:a16="http://schemas.microsoft.com/office/drawing/2014/main" id="{2724D99C-C189-4E9F-B229-76F354249815}"/>
              </a:ext>
            </a:extLst>
          </p:cNvPr>
          <p:cNvSpPr txBox="1"/>
          <p:nvPr/>
        </p:nvSpPr>
        <p:spPr>
          <a:xfrm>
            <a:off x="1066800" y="184877"/>
            <a:ext cx="10789847" cy="707886"/>
          </a:xfrm>
          <a:prstGeom prst="rect">
            <a:avLst/>
          </a:prstGeom>
          <a:noFill/>
        </p:spPr>
        <p:txBody>
          <a:bodyPr wrap="square">
            <a:spAutoFit/>
          </a:bodyPr>
          <a:lstStyle/>
          <a:p>
            <a:pPr algn="just"/>
            <a:r>
              <a:rPr lang="en-US" sz="4000" b="1" dirty="0">
                <a:solidFill>
                  <a:srgbClr val="F65E00"/>
                </a:solidFill>
                <a:latin typeface="HP-167" panose="020B0803050302020204" pitchFamily="34" charset="0"/>
                <a:ea typeface="Arial-Rounded" panose="020B0500000000000000" pitchFamily="34" charset="0"/>
                <a:cs typeface="Arial-Rounded" panose="020B0500000000000000" pitchFamily="34" charset="0"/>
              </a:rPr>
              <a:t>3</a:t>
            </a:r>
            <a:r>
              <a:rPr lang="en-US" sz="4000" b="1">
                <a:solidFill>
                  <a:srgbClr val="F65E00"/>
                </a:solidFill>
                <a:latin typeface="HP-167" panose="020B0803050302020204" pitchFamily="34" charset="0"/>
                <a:ea typeface="Arial-Rounded" panose="020B0500000000000000" pitchFamily="34" charset="0"/>
                <a:cs typeface="Arial-Rounded" panose="020B0500000000000000" pitchFamily="34" charset="0"/>
              </a:rPr>
              <a:t>. </a:t>
            </a:r>
            <a:r>
              <a:rPr lang="vi-VN" sz="4000" b="1">
                <a:latin typeface="+mj-lt"/>
              </a:rPr>
              <a:t>Trò chơi lê-gô đem lại lợi ích gì?</a:t>
            </a:r>
            <a:endParaRPr lang="vi-VN" sz="4000" b="1" dirty="0">
              <a:solidFill>
                <a:schemeClr val="tx1">
                  <a:lumMod val="95000"/>
                  <a:lumOff val="5000"/>
                </a:schemeClr>
              </a:solidFill>
              <a:latin typeface="+mj-lt"/>
              <a:ea typeface="Arial-Rounded" panose="020B0500000000000000" pitchFamily="34" charset="0"/>
              <a:cs typeface="Arial-Rounded" panose="020B0500000000000000" pitchFamily="34" charset="0"/>
            </a:endParaRPr>
          </a:p>
        </p:txBody>
      </p:sp>
      <p:sp>
        <p:nvSpPr>
          <p:cNvPr id="13" name="Rectangle: Rounded Corners 12">
            <a:extLst>
              <a:ext uri="{FF2B5EF4-FFF2-40B4-BE49-F238E27FC236}">
                <a16:creationId xmlns:a16="http://schemas.microsoft.com/office/drawing/2014/main" id="{7D4687B3-5D6D-45A3-9461-0FD76AE56521}"/>
              </a:ext>
            </a:extLst>
          </p:cNvPr>
          <p:cNvSpPr/>
          <p:nvPr/>
        </p:nvSpPr>
        <p:spPr>
          <a:xfrm>
            <a:off x="990601" y="4045065"/>
            <a:ext cx="10789847" cy="2145268"/>
          </a:xfrm>
          <a:prstGeom prst="roundRect">
            <a:avLst/>
          </a:prstGeom>
          <a:gradFill>
            <a:gsLst>
              <a:gs pos="0">
                <a:srgbClr val="D0E5A4"/>
              </a:gs>
              <a:gs pos="32000">
                <a:schemeClr val="bg1"/>
              </a:gs>
              <a:gs pos="83000">
                <a:schemeClr val="bg1"/>
              </a:gs>
              <a:gs pos="100000">
                <a:srgbClr val="D0E5A4"/>
              </a:gs>
            </a:gsLst>
            <a:lin ang="5400000" scaled="1"/>
          </a:gradFill>
          <a:ln>
            <a:noFill/>
          </a:ln>
        </p:spPr>
        <p:txBody>
          <a:bodyPr wrap="square">
            <a:spAutoFit/>
          </a:bodyPr>
          <a:lstStyle/>
          <a:p>
            <a:pPr algn="just"/>
            <a:r>
              <a:rPr lang="en-US" sz="4000">
                <a:solidFill>
                  <a:srgbClr val="EF3960"/>
                </a:solidFill>
                <a:sym typeface="Wingdings" panose="05000000000000000000" pitchFamily="2" charset="2"/>
              </a:rPr>
              <a:t>- </a:t>
            </a:r>
            <a:r>
              <a:rPr lang="vi-VN" sz="4000">
                <a:solidFill>
                  <a:srgbClr val="EF3960"/>
                </a:solidFill>
                <a:sym typeface="Wingdings" panose="05000000000000000000" pitchFamily="2" charset="2"/>
              </a:rPr>
              <a:t>Trò chơi lê - gô giúp các bạn nhỏ </a:t>
            </a:r>
            <a:r>
              <a:rPr lang="vi-VN" sz="4000">
                <a:solidFill>
                  <a:srgbClr val="EF3960"/>
                </a:solidFill>
              </a:rPr>
              <a:t>có trí tưởng tượng phong phú, khả năng sáng tạo và tính kiên nhẫn.</a:t>
            </a:r>
            <a:endParaRPr lang="en-VN" sz="4000" dirty="0">
              <a:solidFill>
                <a:srgbClr val="EF3960"/>
              </a:solidFill>
              <a:latin typeface="+mj-lt"/>
            </a:endParaRPr>
          </a:p>
        </p:txBody>
      </p:sp>
      <p:pic>
        <p:nvPicPr>
          <p:cNvPr id="8" name="Picture 7">
            <a:extLst>
              <a:ext uri="{FF2B5EF4-FFF2-40B4-BE49-F238E27FC236}">
                <a16:creationId xmlns:a16="http://schemas.microsoft.com/office/drawing/2014/main" id="{1147AAA9-0492-4796-B2EA-E864306E28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099" y="2895600"/>
            <a:ext cx="2057400" cy="2057400"/>
          </a:xfrm>
          <a:prstGeom prst="rect">
            <a:avLst/>
          </a:prstGeom>
        </p:spPr>
      </p:pic>
      <p:pic>
        <p:nvPicPr>
          <p:cNvPr id="9" name="Picture 8">
            <a:extLst>
              <a:ext uri="{FF2B5EF4-FFF2-40B4-BE49-F238E27FC236}">
                <a16:creationId xmlns:a16="http://schemas.microsoft.com/office/drawing/2014/main" id="{D97ABE2F-1D71-496D-9083-73B75070764E}"/>
              </a:ext>
            </a:extLst>
          </p:cNvPr>
          <p:cNvPicPr>
            <a:picLocks noChangeAspect="1"/>
          </p:cNvPicPr>
          <p:nvPr/>
        </p:nvPicPr>
        <p:blipFill rotWithShape="1">
          <a:blip r:embed="rId4"/>
          <a:srcRect t="33318"/>
          <a:stretch/>
        </p:blipFill>
        <p:spPr>
          <a:xfrm>
            <a:off x="4494254" y="1007866"/>
            <a:ext cx="3203492" cy="2922095"/>
          </a:xfrm>
          <a:prstGeom prst="roundRect">
            <a:avLst>
              <a:gd name="adj" fmla="val 11735"/>
            </a:avLst>
          </a:prstGeom>
        </p:spPr>
      </p:pic>
    </p:spTree>
    <p:extLst>
      <p:ext uri="{BB962C8B-B14F-4D97-AF65-F5344CB8AC3E}">
        <p14:creationId xmlns:p14="http://schemas.microsoft.com/office/powerpoint/2010/main" val="129545427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75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 calcmode="lin" valueType="num">
                                      <p:cBhvr>
                                        <p:cTn id="7" dur="25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8" dur="250" fill="hold"/>
                                        <p:tgtEl>
                                          <p:spTgt spid="5"/>
                                        </p:tgtEl>
                                        <p:attrNameLst>
                                          <p:attrName>ppt_y</p:attrName>
                                        </p:attrNameLst>
                                      </p:cBhvr>
                                      <p:tavLst>
                                        <p:tav tm="0">
                                          <p:val>
                                            <p:strVal val="#ppt_y"/>
                                          </p:val>
                                        </p:tav>
                                        <p:tav tm="100000">
                                          <p:val>
                                            <p:strVal val="#ppt_y"/>
                                          </p:val>
                                        </p:tav>
                                      </p:tavLst>
                                    </p:anim>
                                    <p:anim calcmode="lin" valueType="num">
                                      <p:cBhvr>
                                        <p:cTn id="9" dur="25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10" dur="25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250" tmFilter="0,0; .5, 1; 1, 1"/>
                                        <p:tgtEl>
                                          <p:spTgt spid="5"/>
                                        </p:tgtEl>
                                      </p:cBhvr>
                                    </p:animEffect>
                                  </p:childTnLst>
                                </p:cTn>
                              </p:par>
                            </p:childTnLst>
                          </p:cTn>
                        </p:par>
                        <p:par>
                          <p:cTn id="12" fill="hold">
                            <p:stCondLst>
                              <p:cond delay="950"/>
                            </p:stCondLst>
                            <p:childTnLst>
                              <p:par>
                                <p:cTn id="13" presetID="2" presetClass="entr" presetSubtype="4"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1250" fill="hold"/>
                                        <p:tgtEl>
                                          <p:spTgt spid="9"/>
                                        </p:tgtEl>
                                        <p:attrNameLst>
                                          <p:attrName>ppt_x</p:attrName>
                                        </p:attrNameLst>
                                      </p:cBhvr>
                                      <p:tavLst>
                                        <p:tav tm="0">
                                          <p:val>
                                            <p:strVal val="#ppt_x"/>
                                          </p:val>
                                        </p:tav>
                                        <p:tav tm="100000">
                                          <p:val>
                                            <p:strVal val="#ppt_x"/>
                                          </p:val>
                                        </p:tav>
                                      </p:tavLst>
                                    </p:anim>
                                    <p:anim calcmode="lin" valueType="num">
                                      <p:cBhvr additive="base">
                                        <p:cTn id="16" dur="125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left)">
                                      <p:cBhvr>
                                        <p:cTn id="21" dur="500"/>
                                        <p:tgtEl>
                                          <p:spTgt spid="8"/>
                                        </p:tgtEl>
                                      </p:cBhvr>
                                    </p:animEffect>
                                  </p:childTnLst>
                                </p:cTn>
                              </p:par>
                            </p:childTnLst>
                          </p:cTn>
                        </p:par>
                        <p:par>
                          <p:cTn id="22" fill="hold">
                            <p:stCondLst>
                              <p:cond delay="500"/>
                            </p:stCondLst>
                            <p:childTnLst>
                              <p:par>
                                <p:cTn id="23" presetID="22" presetClass="entr" presetSubtype="8" fill="hold" grpId="0" nodeType="after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wipe(left)">
                                      <p:cBhvr>
                                        <p:cTn id="2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59BE714-3821-4B10-98EF-8B4E7A17B7D2}"/>
              </a:ext>
            </a:extLst>
          </p:cNvPr>
          <p:cNvGrpSpPr/>
          <p:nvPr/>
        </p:nvGrpSpPr>
        <p:grpSpPr>
          <a:xfrm>
            <a:off x="0" y="0"/>
            <a:ext cx="858905" cy="1080332"/>
            <a:chOff x="1024698" y="957454"/>
            <a:chExt cx="1196989" cy="1505575"/>
          </a:xfrm>
        </p:grpSpPr>
        <p:sp>
          <p:nvSpPr>
            <p:cNvPr id="3" name="51">
              <a:extLst>
                <a:ext uri="{FF2B5EF4-FFF2-40B4-BE49-F238E27FC236}">
                  <a16:creationId xmlns:a16="http://schemas.microsoft.com/office/drawing/2014/main" id="{CFA31A0A-87B8-4FE0-B563-E6E54220090D}"/>
                </a:ext>
              </a:extLst>
            </p:cNvPr>
            <p:cNvSpPr/>
            <p:nvPr/>
          </p:nvSpPr>
          <p:spPr>
            <a:xfrm>
              <a:off x="1024698" y="957454"/>
              <a:ext cx="797034" cy="1241933"/>
            </a:xfrm>
            <a:prstGeom prst="rect">
              <a:avLst/>
            </a:prstGeom>
            <a:solidFill>
              <a:srgbClr val="71DD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4" name="Picture 3">
              <a:extLst>
                <a:ext uri="{FF2B5EF4-FFF2-40B4-BE49-F238E27FC236}">
                  <a16:creationId xmlns:a16="http://schemas.microsoft.com/office/drawing/2014/main" id="{F6943D29-1D87-43C0-933E-220DA2E10971}"/>
                </a:ext>
              </a:extLst>
            </p:cNvPr>
            <p:cNvPicPr>
              <a:picLocks noChangeAspect="1"/>
            </p:cNvPicPr>
            <p:nvPr/>
          </p:nvPicPr>
          <p:blipFill>
            <a:blip r:embed="rId2"/>
            <a:stretch>
              <a:fillRect/>
            </a:stretch>
          </p:blipFill>
          <p:spPr>
            <a:xfrm>
              <a:off x="1250811" y="1492153"/>
              <a:ext cx="970876" cy="970876"/>
            </a:xfrm>
            <a:prstGeom prst="rect">
              <a:avLst/>
            </a:prstGeom>
          </p:spPr>
        </p:pic>
      </p:grpSp>
      <p:sp>
        <p:nvSpPr>
          <p:cNvPr id="5" name="TextBox 4">
            <a:extLst>
              <a:ext uri="{FF2B5EF4-FFF2-40B4-BE49-F238E27FC236}">
                <a16:creationId xmlns:a16="http://schemas.microsoft.com/office/drawing/2014/main" id="{2724D99C-C189-4E9F-B229-76F354249815}"/>
              </a:ext>
            </a:extLst>
          </p:cNvPr>
          <p:cNvSpPr txBox="1"/>
          <p:nvPr/>
        </p:nvSpPr>
        <p:spPr>
          <a:xfrm>
            <a:off x="1021154" y="118930"/>
            <a:ext cx="11008598" cy="677108"/>
          </a:xfrm>
          <a:prstGeom prst="rect">
            <a:avLst/>
          </a:prstGeom>
          <a:noFill/>
        </p:spPr>
        <p:txBody>
          <a:bodyPr wrap="square">
            <a:spAutoFit/>
          </a:bodyPr>
          <a:lstStyle/>
          <a:p>
            <a:pPr algn="just"/>
            <a:r>
              <a:rPr lang="en-US" sz="3800" b="1" dirty="0">
                <a:solidFill>
                  <a:srgbClr val="F65E00"/>
                </a:solidFill>
                <a:latin typeface="HP-167" panose="020B0803050302020204" pitchFamily="34" charset="0"/>
                <a:ea typeface="Arial-Rounded" panose="020B0500000000000000" pitchFamily="34" charset="0"/>
                <a:cs typeface="Arial-Rounded" panose="020B0500000000000000" pitchFamily="34" charset="0"/>
              </a:rPr>
              <a:t>4</a:t>
            </a:r>
            <a:r>
              <a:rPr lang="en-US" sz="3800" b="1">
                <a:solidFill>
                  <a:srgbClr val="F65E00"/>
                </a:solidFill>
                <a:latin typeface="HP-167" panose="020B0803050302020204" pitchFamily="34" charset="0"/>
                <a:ea typeface="Arial-Rounded" panose="020B0500000000000000" pitchFamily="34" charset="0"/>
                <a:cs typeface="Arial-Rounded" panose="020B0500000000000000" pitchFamily="34" charset="0"/>
              </a:rPr>
              <a:t>. </a:t>
            </a:r>
            <a:r>
              <a:rPr lang="vi-VN" sz="3700" b="1"/>
              <a:t>Chọn nội dung phù hợp với mỗi đoạn trong bài đọc.</a:t>
            </a:r>
            <a:endParaRPr lang="vi-VN" sz="3700" b="1" dirty="0">
              <a:solidFill>
                <a:schemeClr val="tx1">
                  <a:lumMod val="95000"/>
                  <a:lumOff val="5000"/>
                </a:schemeClr>
              </a:solidFill>
              <a:latin typeface="+mj-lt"/>
              <a:ea typeface="Arial-Rounded" panose="020B0500000000000000" pitchFamily="34" charset="0"/>
              <a:cs typeface="Arial-Rounded" panose="020B0500000000000000" pitchFamily="34" charset="0"/>
            </a:endParaRPr>
          </a:p>
        </p:txBody>
      </p:sp>
      <p:sp>
        <p:nvSpPr>
          <p:cNvPr id="10" name="Rounded Rectangle 16">
            <a:extLst>
              <a:ext uri="{FF2B5EF4-FFF2-40B4-BE49-F238E27FC236}">
                <a16:creationId xmlns:a16="http://schemas.microsoft.com/office/drawing/2014/main" id="{9150FB72-306D-428C-9D51-0BD97CA0DFD5}"/>
              </a:ext>
            </a:extLst>
          </p:cNvPr>
          <p:cNvSpPr/>
          <p:nvPr/>
        </p:nvSpPr>
        <p:spPr>
          <a:xfrm>
            <a:off x="304800" y="2777812"/>
            <a:ext cx="2590799" cy="696656"/>
          </a:xfrm>
          <a:prstGeom prst="roundRect">
            <a:avLst/>
          </a:prstGeom>
          <a:solidFill>
            <a:srgbClr val="FBCD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000000"/>
                </a:solidFill>
              </a:rPr>
              <a:t>Đoạn 2</a:t>
            </a:r>
            <a:endParaRPr lang="en-US" sz="3600" dirty="0">
              <a:solidFill>
                <a:srgbClr val="000000"/>
              </a:solidFill>
            </a:endParaRPr>
          </a:p>
        </p:txBody>
      </p:sp>
      <p:sp>
        <p:nvSpPr>
          <p:cNvPr id="11" name="Rounded Rectangle 18">
            <a:extLst>
              <a:ext uri="{FF2B5EF4-FFF2-40B4-BE49-F238E27FC236}">
                <a16:creationId xmlns:a16="http://schemas.microsoft.com/office/drawing/2014/main" id="{124622D6-7B95-4985-ADA8-342620D4F9FA}"/>
              </a:ext>
            </a:extLst>
          </p:cNvPr>
          <p:cNvSpPr/>
          <p:nvPr/>
        </p:nvSpPr>
        <p:spPr>
          <a:xfrm>
            <a:off x="304800" y="4098612"/>
            <a:ext cx="2590799" cy="696656"/>
          </a:xfrm>
          <a:prstGeom prst="roundRect">
            <a:avLst/>
          </a:prstGeom>
          <a:solidFill>
            <a:srgbClr val="FBCD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000000"/>
                </a:solidFill>
              </a:rPr>
              <a:t>Đoạn 3</a:t>
            </a:r>
            <a:endParaRPr lang="en-US" sz="3600" dirty="0">
              <a:solidFill>
                <a:srgbClr val="000000"/>
              </a:solidFill>
            </a:endParaRPr>
          </a:p>
        </p:txBody>
      </p:sp>
      <p:sp>
        <p:nvSpPr>
          <p:cNvPr id="12" name="Rounded Rectangle 1">
            <a:extLst>
              <a:ext uri="{FF2B5EF4-FFF2-40B4-BE49-F238E27FC236}">
                <a16:creationId xmlns:a16="http://schemas.microsoft.com/office/drawing/2014/main" id="{50CE87EB-43E3-4A19-A310-AEB6F2F3A8FC}"/>
              </a:ext>
            </a:extLst>
          </p:cNvPr>
          <p:cNvSpPr/>
          <p:nvPr/>
        </p:nvSpPr>
        <p:spPr>
          <a:xfrm>
            <a:off x="304800" y="1457012"/>
            <a:ext cx="2590799" cy="696656"/>
          </a:xfrm>
          <a:prstGeom prst="roundRect">
            <a:avLst/>
          </a:prstGeom>
          <a:solidFill>
            <a:srgbClr val="FBCD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3600"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Đoạn </a:t>
            </a:r>
            <a:r>
              <a:rPr lang="en-US" sz="3600" kern="0">
                <a:solidFill>
                  <a:srgbClr val="000000"/>
                </a:solidFill>
                <a:latin typeface="Arial" panose="020B0604020202020204" pitchFamily="34" charset="0"/>
                <a:ea typeface="Arial-Rounded" panose="020B0500000000000000" pitchFamily="34" charset="0"/>
                <a:cs typeface="Arial" panose="020B0604020202020204" pitchFamily="34" charset="0"/>
                <a:sym typeface="Arial"/>
              </a:rPr>
              <a:t>1</a:t>
            </a:r>
            <a:endParaRPr lang="en-US" sz="3600" b="1" kern="0" dirty="0">
              <a:solidFill>
                <a:schemeClr val="tx1">
                  <a:lumMod val="95000"/>
                  <a:lumOff val="5000"/>
                </a:schemeClr>
              </a:solidFill>
              <a:latin typeface="Arial" panose="020B0604020202020204" pitchFamily="34" charset="0"/>
              <a:ea typeface="Arial-Rounded" panose="020B0500000000000000" pitchFamily="34" charset="0"/>
              <a:cs typeface="Arial" panose="020B0604020202020204" pitchFamily="34" charset="0"/>
              <a:sym typeface="Arial"/>
            </a:endParaRPr>
          </a:p>
        </p:txBody>
      </p:sp>
      <p:sp>
        <p:nvSpPr>
          <p:cNvPr id="14" name="Rounded Rectangle 25">
            <a:extLst>
              <a:ext uri="{FF2B5EF4-FFF2-40B4-BE49-F238E27FC236}">
                <a16:creationId xmlns:a16="http://schemas.microsoft.com/office/drawing/2014/main" id="{85CD7E6B-97AB-4630-96F0-49B115FCD374}"/>
              </a:ext>
            </a:extLst>
          </p:cNvPr>
          <p:cNvSpPr/>
          <p:nvPr/>
        </p:nvSpPr>
        <p:spPr>
          <a:xfrm>
            <a:off x="5181600" y="1457012"/>
            <a:ext cx="6803571" cy="680894"/>
          </a:xfrm>
          <a:prstGeom prst="roundRect">
            <a:avLst/>
          </a:prstGeom>
          <a:solidFill>
            <a:srgbClr val="D4F4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a:solidFill>
                  <a:srgbClr val="000000"/>
                </a:solidFill>
              </a:rPr>
              <a:t>a. Hướng dẫn cách chơi lê- gô</a:t>
            </a:r>
            <a:endParaRPr lang="en-US" sz="3600" dirty="0">
              <a:solidFill>
                <a:srgbClr val="000000"/>
              </a:solidFill>
            </a:endParaRPr>
          </a:p>
        </p:txBody>
      </p:sp>
      <p:sp>
        <p:nvSpPr>
          <p:cNvPr id="15" name="Rounded Rectangle 28">
            <a:extLst>
              <a:ext uri="{FF2B5EF4-FFF2-40B4-BE49-F238E27FC236}">
                <a16:creationId xmlns:a16="http://schemas.microsoft.com/office/drawing/2014/main" id="{60D47A20-90F9-4EAA-A0DE-E9DD0CFCE3D5}"/>
              </a:ext>
            </a:extLst>
          </p:cNvPr>
          <p:cNvSpPr/>
          <p:nvPr/>
        </p:nvSpPr>
        <p:spPr>
          <a:xfrm>
            <a:off x="5159829" y="2777812"/>
            <a:ext cx="6803571" cy="680894"/>
          </a:xfrm>
          <a:prstGeom prst="roundRect">
            <a:avLst/>
          </a:prstGeom>
          <a:solidFill>
            <a:srgbClr val="D4F4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a:solidFill>
                  <a:srgbClr val="000000"/>
                </a:solidFill>
              </a:rPr>
              <a:t>b. </a:t>
            </a:r>
            <a:r>
              <a:rPr lang="vi-VN" sz="3600">
                <a:solidFill>
                  <a:srgbClr val="000000"/>
                </a:solidFill>
              </a:rPr>
              <a:t>Nói về lợi ích của việc chơi lê-gô </a:t>
            </a:r>
            <a:endParaRPr lang="en-US" sz="3600" dirty="0">
              <a:solidFill>
                <a:srgbClr val="000000"/>
              </a:solidFill>
            </a:endParaRPr>
          </a:p>
        </p:txBody>
      </p:sp>
      <p:sp>
        <p:nvSpPr>
          <p:cNvPr id="16" name="Rounded Rectangle 31">
            <a:extLst>
              <a:ext uri="{FF2B5EF4-FFF2-40B4-BE49-F238E27FC236}">
                <a16:creationId xmlns:a16="http://schemas.microsoft.com/office/drawing/2014/main" id="{C6A61985-20C5-45FA-9FFE-3959E1F1D590}"/>
              </a:ext>
            </a:extLst>
          </p:cNvPr>
          <p:cNvSpPr/>
          <p:nvPr/>
        </p:nvSpPr>
        <p:spPr>
          <a:xfrm>
            <a:off x="5159829" y="4098612"/>
            <a:ext cx="6803571" cy="680894"/>
          </a:xfrm>
          <a:prstGeom prst="roundRect">
            <a:avLst/>
          </a:prstGeom>
          <a:solidFill>
            <a:srgbClr val="D4F4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a:solidFill>
                  <a:srgbClr val="000000"/>
                </a:solidFill>
              </a:rPr>
              <a:t>c. Giới thiệu tên gọi lê-gô </a:t>
            </a:r>
            <a:endParaRPr lang="en-US" sz="3600" dirty="0">
              <a:solidFill>
                <a:srgbClr val="000000"/>
              </a:solidFill>
            </a:endParaRPr>
          </a:p>
        </p:txBody>
      </p:sp>
      <p:cxnSp>
        <p:nvCxnSpPr>
          <p:cNvPr id="19" name="Straight Arrow Connector 18">
            <a:extLst>
              <a:ext uri="{FF2B5EF4-FFF2-40B4-BE49-F238E27FC236}">
                <a16:creationId xmlns:a16="http://schemas.microsoft.com/office/drawing/2014/main" id="{EBC14013-3F1E-45BA-A050-2E17720CB3D8}"/>
              </a:ext>
            </a:extLst>
          </p:cNvPr>
          <p:cNvCxnSpPr>
            <a:cxnSpLocks/>
            <a:stCxn id="12" idx="3"/>
            <a:endCxn id="16" idx="1"/>
          </p:cNvCxnSpPr>
          <p:nvPr/>
        </p:nvCxnSpPr>
        <p:spPr>
          <a:xfrm>
            <a:off x="2895599" y="1805340"/>
            <a:ext cx="2264230" cy="2633719"/>
          </a:xfrm>
          <a:prstGeom prst="straightConnector1">
            <a:avLst/>
          </a:prstGeom>
          <a:ln w="38100" cmpd="tri">
            <a:solidFill>
              <a:srgbClr val="EC1845">
                <a:alpha val="76863"/>
              </a:srgbClr>
            </a:solidFill>
            <a:headEnd type="none" w="med" len="med"/>
            <a:tailEnd type="arrow" w="med" len="med"/>
          </a:ln>
          <a:effectLst/>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7B3755B2-D5C1-4E8D-AE7E-7218C263A7BA}"/>
              </a:ext>
            </a:extLst>
          </p:cNvPr>
          <p:cNvCxnSpPr>
            <a:cxnSpLocks/>
            <a:stCxn id="10" idx="3"/>
            <a:endCxn id="26" idx="1"/>
          </p:cNvCxnSpPr>
          <p:nvPr/>
        </p:nvCxnSpPr>
        <p:spPr>
          <a:xfrm>
            <a:off x="2895599" y="3126140"/>
            <a:ext cx="2264230" cy="2633719"/>
          </a:xfrm>
          <a:prstGeom prst="straightConnector1">
            <a:avLst/>
          </a:prstGeom>
          <a:ln w="38100" cmpd="tri">
            <a:solidFill>
              <a:srgbClr val="EC1845">
                <a:alpha val="76863"/>
              </a:srgbClr>
            </a:solidFill>
            <a:headEnd type="none" w="med" len="med"/>
            <a:tailEnd type="arrow" w="med" len="med"/>
          </a:ln>
          <a:effectLst/>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0D44CC1A-7615-4F93-BBA5-A4F7511E77AF}"/>
              </a:ext>
            </a:extLst>
          </p:cNvPr>
          <p:cNvCxnSpPr>
            <a:cxnSpLocks/>
            <a:stCxn id="11" idx="3"/>
            <a:endCxn id="14" idx="1"/>
          </p:cNvCxnSpPr>
          <p:nvPr/>
        </p:nvCxnSpPr>
        <p:spPr>
          <a:xfrm flipV="1">
            <a:off x="2895599" y="1797459"/>
            <a:ext cx="2286001" cy="2649481"/>
          </a:xfrm>
          <a:prstGeom prst="straightConnector1">
            <a:avLst/>
          </a:prstGeom>
          <a:ln w="38100" cmpd="tri">
            <a:solidFill>
              <a:srgbClr val="EC1845">
                <a:alpha val="76863"/>
              </a:srgbClr>
            </a:solidFill>
            <a:headEnd type="none" w="med" len="med"/>
            <a:tailEnd type="arrow" w="med" len="med"/>
          </a:ln>
          <a:effectLst/>
        </p:spPr>
        <p:style>
          <a:lnRef idx="1">
            <a:schemeClr val="accent1"/>
          </a:lnRef>
          <a:fillRef idx="0">
            <a:schemeClr val="accent1"/>
          </a:fillRef>
          <a:effectRef idx="0">
            <a:schemeClr val="accent1"/>
          </a:effectRef>
          <a:fontRef idx="minor">
            <a:schemeClr val="tx1"/>
          </a:fontRef>
        </p:style>
      </p:cxnSp>
      <p:sp>
        <p:nvSpPr>
          <p:cNvPr id="25" name="Rounded Rectangle 18">
            <a:extLst>
              <a:ext uri="{FF2B5EF4-FFF2-40B4-BE49-F238E27FC236}">
                <a16:creationId xmlns:a16="http://schemas.microsoft.com/office/drawing/2014/main" id="{4095DB47-75B3-4337-B1BF-8EE4DF334FFC}"/>
              </a:ext>
            </a:extLst>
          </p:cNvPr>
          <p:cNvSpPr/>
          <p:nvPr/>
        </p:nvSpPr>
        <p:spPr>
          <a:xfrm>
            <a:off x="304800" y="5419412"/>
            <a:ext cx="2590799" cy="696656"/>
          </a:xfrm>
          <a:prstGeom prst="roundRect">
            <a:avLst/>
          </a:prstGeom>
          <a:solidFill>
            <a:srgbClr val="FBCD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000000"/>
                </a:solidFill>
              </a:rPr>
              <a:t>Đoạn 4</a:t>
            </a:r>
            <a:endParaRPr lang="en-US" sz="3600" dirty="0">
              <a:solidFill>
                <a:srgbClr val="000000"/>
              </a:solidFill>
            </a:endParaRPr>
          </a:p>
        </p:txBody>
      </p:sp>
      <p:sp>
        <p:nvSpPr>
          <p:cNvPr id="26" name="Rounded Rectangle 31">
            <a:extLst>
              <a:ext uri="{FF2B5EF4-FFF2-40B4-BE49-F238E27FC236}">
                <a16:creationId xmlns:a16="http://schemas.microsoft.com/office/drawing/2014/main" id="{9BD2543D-B0DC-44A9-A73E-FA33292F00EF}"/>
              </a:ext>
            </a:extLst>
          </p:cNvPr>
          <p:cNvSpPr/>
          <p:nvPr/>
        </p:nvSpPr>
        <p:spPr>
          <a:xfrm>
            <a:off x="5159829" y="5419412"/>
            <a:ext cx="6803571" cy="680894"/>
          </a:xfrm>
          <a:prstGeom prst="roundRect">
            <a:avLst/>
          </a:prstGeom>
          <a:solidFill>
            <a:srgbClr val="D4F4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a:solidFill>
                  <a:srgbClr val="000000"/>
                </a:solidFill>
              </a:rPr>
              <a:t>d. Tả đặc điểm lê-gô </a:t>
            </a:r>
            <a:endParaRPr lang="en-US" sz="3600" dirty="0">
              <a:solidFill>
                <a:srgbClr val="000000"/>
              </a:solidFill>
            </a:endParaRPr>
          </a:p>
        </p:txBody>
      </p:sp>
      <p:cxnSp>
        <p:nvCxnSpPr>
          <p:cNvPr id="27" name="Straight Arrow Connector 26">
            <a:extLst>
              <a:ext uri="{FF2B5EF4-FFF2-40B4-BE49-F238E27FC236}">
                <a16:creationId xmlns:a16="http://schemas.microsoft.com/office/drawing/2014/main" id="{410D5D09-7EA9-48D4-9A4E-EE5C6500D6BD}"/>
              </a:ext>
            </a:extLst>
          </p:cNvPr>
          <p:cNvCxnSpPr>
            <a:cxnSpLocks/>
            <a:stCxn id="25" idx="3"/>
            <a:endCxn id="15" idx="1"/>
          </p:cNvCxnSpPr>
          <p:nvPr/>
        </p:nvCxnSpPr>
        <p:spPr>
          <a:xfrm flipV="1">
            <a:off x="2895599" y="3118259"/>
            <a:ext cx="2264230" cy="2649481"/>
          </a:xfrm>
          <a:prstGeom prst="straightConnector1">
            <a:avLst/>
          </a:prstGeom>
          <a:ln w="38100" cmpd="tri">
            <a:solidFill>
              <a:srgbClr val="EC1845">
                <a:alpha val="76863"/>
              </a:srgbClr>
            </a:solidFill>
            <a:headEnd type="none" w="med" len="med"/>
            <a:tailEnd type="arrow" w="med" len="med"/>
          </a:ln>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554484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75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 calcmode="lin" valueType="num">
                                      <p:cBhvr>
                                        <p:cTn id="7" dur="25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8" dur="250" fill="hold"/>
                                        <p:tgtEl>
                                          <p:spTgt spid="5"/>
                                        </p:tgtEl>
                                        <p:attrNameLst>
                                          <p:attrName>ppt_y</p:attrName>
                                        </p:attrNameLst>
                                      </p:cBhvr>
                                      <p:tavLst>
                                        <p:tav tm="0">
                                          <p:val>
                                            <p:strVal val="#ppt_y"/>
                                          </p:val>
                                        </p:tav>
                                        <p:tav tm="100000">
                                          <p:val>
                                            <p:strVal val="#ppt_y"/>
                                          </p:val>
                                        </p:tav>
                                      </p:tavLst>
                                    </p:anim>
                                    <p:anim calcmode="lin" valueType="num">
                                      <p:cBhvr>
                                        <p:cTn id="9" dur="25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10" dur="25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250" tmFilter="0,0; .5, 1; 1, 1"/>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8" fill="hold" grpId="0" nodeType="clickEffect">
                                  <p:stCondLst>
                                    <p:cond delay="0"/>
                                  </p:stCondLst>
                                  <p:childTnLst>
                                    <p:set>
                                      <p:cBhvr>
                                        <p:cTn id="15" dur="1" fill="hold">
                                          <p:stCondLst>
                                            <p:cond delay="0"/>
                                          </p:stCondLst>
                                        </p:cTn>
                                        <p:tgtEl>
                                          <p:spTgt spid="12"/>
                                        </p:tgtEl>
                                        <p:attrNameLst>
                                          <p:attrName>style.visibility</p:attrName>
                                        </p:attrNameLst>
                                      </p:cBhvr>
                                      <p:to>
                                        <p:strVal val="visible"/>
                                      </p:to>
                                    </p:set>
                                    <p:anim calcmode="lin" valueType="num">
                                      <p:cBhvr additive="base">
                                        <p:cTn id="16" dur="500" fill="hold"/>
                                        <p:tgtEl>
                                          <p:spTgt spid="12"/>
                                        </p:tgtEl>
                                        <p:attrNameLst>
                                          <p:attrName>ppt_x</p:attrName>
                                        </p:attrNameLst>
                                      </p:cBhvr>
                                      <p:tavLst>
                                        <p:tav tm="0">
                                          <p:val>
                                            <p:strVal val="0-#ppt_w/2"/>
                                          </p:val>
                                        </p:tav>
                                        <p:tav tm="100000">
                                          <p:val>
                                            <p:strVal val="#ppt_x"/>
                                          </p:val>
                                        </p:tav>
                                      </p:tavLst>
                                    </p:anim>
                                    <p:anim calcmode="lin" valueType="num">
                                      <p:cBhvr additive="base">
                                        <p:cTn id="17" dur="500" fill="hold"/>
                                        <p:tgtEl>
                                          <p:spTgt spid="12"/>
                                        </p:tgtEl>
                                        <p:attrNameLst>
                                          <p:attrName>ppt_y</p:attrName>
                                        </p:attrNameLst>
                                      </p:cBhvr>
                                      <p:tavLst>
                                        <p:tav tm="0">
                                          <p:val>
                                            <p:strVal val="#ppt_y"/>
                                          </p:val>
                                        </p:tav>
                                        <p:tav tm="100000">
                                          <p:val>
                                            <p:strVal val="#ppt_y"/>
                                          </p:val>
                                        </p:tav>
                                      </p:tavLst>
                                    </p:anim>
                                  </p:childTnLst>
                                </p:cTn>
                              </p:par>
                            </p:childTnLst>
                          </p:cTn>
                        </p:par>
                        <p:par>
                          <p:cTn id="18" fill="hold">
                            <p:stCondLst>
                              <p:cond delay="500"/>
                            </p:stCondLst>
                            <p:childTnLst>
                              <p:par>
                                <p:cTn id="19" presetID="2" presetClass="entr" presetSubtype="8" fill="hold" grpId="0" nodeType="after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fill="hold"/>
                                        <p:tgtEl>
                                          <p:spTgt spid="10"/>
                                        </p:tgtEl>
                                        <p:attrNameLst>
                                          <p:attrName>ppt_x</p:attrName>
                                        </p:attrNameLst>
                                      </p:cBhvr>
                                      <p:tavLst>
                                        <p:tav tm="0">
                                          <p:val>
                                            <p:strVal val="0-#ppt_w/2"/>
                                          </p:val>
                                        </p:tav>
                                        <p:tav tm="100000">
                                          <p:val>
                                            <p:strVal val="#ppt_x"/>
                                          </p:val>
                                        </p:tav>
                                      </p:tavLst>
                                    </p:anim>
                                    <p:anim calcmode="lin" valueType="num">
                                      <p:cBhvr additive="base">
                                        <p:cTn id="22" dur="500" fill="hold"/>
                                        <p:tgtEl>
                                          <p:spTgt spid="10"/>
                                        </p:tgtEl>
                                        <p:attrNameLst>
                                          <p:attrName>ppt_y</p:attrName>
                                        </p:attrNameLst>
                                      </p:cBhvr>
                                      <p:tavLst>
                                        <p:tav tm="0">
                                          <p:val>
                                            <p:strVal val="#ppt_y"/>
                                          </p:val>
                                        </p:tav>
                                        <p:tav tm="100000">
                                          <p:val>
                                            <p:strVal val="#ppt_y"/>
                                          </p:val>
                                        </p:tav>
                                      </p:tavLst>
                                    </p:anim>
                                  </p:childTnLst>
                                </p:cTn>
                              </p:par>
                            </p:childTnLst>
                          </p:cTn>
                        </p:par>
                        <p:par>
                          <p:cTn id="23" fill="hold">
                            <p:stCondLst>
                              <p:cond delay="1000"/>
                            </p:stCondLst>
                            <p:childTnLst>
                              <p:par>
                                <p:cTn id="24" presetID="2" presetClass="entr" presetSubtype="8" fill="hold" grpId="0" nodeType="afterEffect">
                                  <p:stCondLst>
                                    <p:cond delay="0"/>
                                  </p:stCondLst>
                                  <p:childTnLst>
                                    <p:set>
                                      <p:cBhvr>
                                        <p:cTn id="25" dur="1" fill="hold">
                                          <p:stCondLst>
                                            <p:cond delay="0"/>
                                          </p:stCondLst>
                                        </p:cTn>
                                        <p:tgtEl>
                                          <p:spTgt spid="11"/>
                                        </p:tgtEl>
                                        <p:attrNameLst>
                                          <p:attrName>style.visibility</p:attrName>
                                        </p:attrNameLst>
                                      </p:cBhvr>
                                      <p:to>
                                        <p:strVal val="visible"/>
                                      </p:to>
                                    </p:set>
                                    <p:anim calcmode="lin" valueType="num">
                                      <p:cBhvr additive="base">
                                        <p:cTn id="26" dur="500" fill="hold"/>
                                        <p:tgtEl>
                                          <p:spTgt spid="11"/>
                                        </p:tgtEl>
                                        <p:attrNameLst>
                                          <p:attrName>ppt_x</p:attrName>
                                        </p:attrNameLst>
                                      </p:cBhvr>
                                      <p:tavLst>
                                        <p:tav tm="0">
                                          <p:val>
                                            <p:strVal val="0-#ppt_w/2"/>
                                          </p:val>
                                        </p:tav>
                                        <p:tav tm="100000">
                                          <p:val>
                                            <p:strVal val="#ppt_x"/>
                                          </p:val>
                                        </p:tav>
                                      </p:tavLst>
                                    </p:anim>
                                    <p:anim calcmode="lin" valueType="num">
                                      <p:cBhvr additive="base">
                                        <p:cTn id="27" dur="500" fill="hold"/>
                                        <p:tgtEl>
                                          <p:spTgt spid="11"/>
                                        </p:tgtEl>
                                        <p:attrNameLst>
                                          <p:attrName>ppt_y</p:attrName>
                                        </p:attrNameLst>
                                      </p:cBhvr>
                                      <p:tavLst>
                                        <p:tav tm="0">
                                          <p:val>
                                            <p:strVal val="#ppt_y"/>
                                          </p:val>
                                        </p:tav>
                                        <p:tav tm="100000">
                                          <p:val>
                                            <p:strVal val="#ppt_y"/>
                                          </p:val>
                                        </p:tav>
                                      </p:tavLst>
                                    </p:anim>
                                  </p:childTnLst>
                                </p:cTn>
                              </p:par>
                            </p:childTnLst>
                          </p:cTn>
                        </p:par>
                        <p:par>
                          <p:cTn id="28" fill="hold">
                            <p:stCondLst>
                              <p:cond delay="1500"/>
                            </p:stCondLst>
                            <p:childTnLst>
                              <p:par>
                                <p:cTn id="29" presetID="2" presetClass="entr" presetSubtype="8" fill="hold" grpId="0" nodeType="afterEffect">
                                  <p:stCondLst>
                                    <p:cond delay="0"/>
                                  </p:stCondLst>
                                  <p:childTnLst>
                                    <p:set>
                                      <p:cBhvr>
                                        <p:cTn id="30" dur="1" fill="hold">
                                          <p:stCondLst>
                                            <p:cond delay="0"/>
                                          </p:stCondLst>
                                        </p:cTn>
                                        <p:tgtEl>
                                          <p:spTgt spid="25"/>
                                        </p:tgtEl>
                                        <p:attrNameLst>
                                          <p:attrName>style.visibility</p:attrName>
                                        </p:attrNameLst>
                                      </p:cBhvr>
                                      <p:to>
                                        <p:strVal val="visible"/>
                                      </p:to>
                                    </p:set>
                                    <p:anim calcmode="lin" valueType="num">
                                      <p:cBhvr additive="base">
                                        <p:cTn id="31" dur="500" fill="hold"/>
                                        <p:tgtEl>
                                          <p:spTgt spid="25"/>
                                        </p:tgtEl>
                                        <p:attrNameLst>
                                          <p:attrName>ppt_x</p:attrName>
                                        </p:attrNameLst>
                                      </p:cBhvr>
                                      <p:tavLst>
                                        <p:tav tm="0">
                                          <p:val>
                                            <p:strVal val="0-#ppt_w/2"/>
                                          </p:val>
                                        </p:tav>
                                        <p:tav tm="100000">
                                          <p:val>
                                            <p:strVal val="#ppt_x"/>
                                          </p:val>
                                        </p:tav>
                                      </p:tavLst>
                                    </p:anim>
                                    <p:anim calcmode="lin" valueType="num">
                                      <p:cBhvr additive="base">
                                        <p:cTn id="32" dur="500" fill="hold"/>
                                        <p:tgtEl>
                                          <p:spTgt spid="25"/>
                                        </p:tgtEl>
                                        <p:attrNameLst>
                                          <p:attrName>ppt_y</p:attrName>
                                        </p:attrNameLst>
                                      </p:cBhvr>
                                      <p:tavLst>
                                        <p:tav tm="0">
                                          <p:val>
                                            <p:strVal val="#ppt_y"/>
                                          </p:val>
                                        </p:tav>
                                        <p:tav tm="100000">
                                          <p:val>
                                            <p:strVal val="#ppt_y"/>
                                          </p:val>
                                        </p:tav>
                                      </p:tavLst>
                                    </p:anim>
                                  </p:childTnLst>
                                </p:cTn>
                              </p:par>
                            </p:childTnLst>
                          </p:cTn>
                        </p:par>
                        <p:par>
                          <p:cTn id="33" fill="hold">
                            <p:stCondLst>
                              <p:cond delay="2000"/>
                            </p:stCondLst>
                            <p:childTnLst>
                              <p:par>
                                <p:cTn id="34" presetID="2" presetClass="entr" presetSubtype="2" fill="hold" grpId="0" nodeType="afterEffect">
                                  <p:stCondLst>
                                    <p:cond delay="0"/>
                                  </p:stCondLst>
                                  <p:childTnLst>
                                    <p:set>
                                      <p:cBhvr>
                                        <p:cTn id="35" dur="1" fill="hold">
                                          <p:stCondLst>
                                            <p:cond delay="0"/>
                                          </p:stCondLst>
                                        </p:cTn>
                                        <p:tgtEl>
                                          <p:spTgt spid="14"/>
                                        </p:tgtEl>
                                        <p:attrNameLst>
                                          <p:attrName>style.visibility</p:attrName>
                                        </p:attrNameLst>
                                      </p:cBhvr>
                                      <p:to>
                                        <p:strVal val="visible"/>
                                      </p:to>
                                    </p:set>
                                    <p:anim calcmode="lin" valueType="num">
                                      <p:cBhvr additive="base">
                                        <p:cTn id="36" dur="500" fill="hold"/>
                                        <p:tgtEl>
                                          <p:spTgt spid="14"/>
                                        </p:tgtEl>
                                        <p:attrNameLst>
                                          <p:attrName>ppt_x</p:attrName>
                                        </p:attrNameLst>
                                      </p:cBhvr>
                                      <p:tavLst>
                                        <p:tav tm="0">
                                          <p:val>
                                            <p:strVal val="1+#ppt_w/2"/>
                                          </p:val>
                                        </p:tav>
                                        <p:tav tm="100000">
                                          <p:val>
                                            <p:strVal val="#ppt_x"/>
                                          </p:val>
                                        </p:tav>
                                      </p:tavLst>
                                    </p:anim>
                                    <p:anim calcmode="lin" valueType="num">
                                      <p:cBhvr additive="base">
                                        <p:cTn id="37" dur="500" fill="hold"/>
                                        <p:tgtEl>
                                          <p:spTgt spid="14"/>
                                        </p:tgtEl>
                                        <p:attrNameLst>
                                          <p:attrName>ppt_y</p:attrName>
                                        </p:attrNameLst>
                                      </p:cBhvr>
                                      <p:tavLst>
                                        <p:tav tm="0">
                                          <p:val>
                                            <p:strVal val="#ppt_y"/>
                                          </p:val>
                                        </p:tav>
                                        <p:tav tm="100000">
                                          <p:val>
                                            <p:strVal val="#ppt_y"/>
                                          </p:val>
                                        </p:tav>
                                      </p:tavLst>
                                    </p:anim>
                                  </p:childTnLst>
                                </p:cTn>
                              </p:par>
                            </p:childTnLst>
                          </p:cTn>
                        </p:par>
                        <p:par>
                          <p:cTn id="38" fill="hold">
                            <p:stCondLst>
                              <p:cond delay="2500"/>
                            </p:stCondLst>
                            <p:childTnLst>
                              <p:par>
                                <p:cTn id="39" presetID="2" presetClass="entr" presetSubtype="2" fill="hold" grpId="0" nodeType="after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additive="base">
                                        <p:cTn id="41" dur="500" fill="hold"/>
                                        <p:tgtEl>
                                          <p:spTgt spid="15"/>
                                        </p:tgtEl>
                                        <p:attrNameLst>
                                          <p:attrName>ppt_x</p:attrName>
                                        </p:attrNameLst>
                                      </p:cBhvr>
                                      <p:tavLst>
                                        <p:tav tm="0">
                                          <p:val>
                                            <p:strVal val="1+#ppt_w/2"/>
                                          </p:val>
                                        </p:tav>
                                        <p:tav tm="100000">
                                          <p:val>
                                            <p:strVal val="#ppt_x"/>
                                          </p:val>
                                        </p:tav>
                                      </p:tavLst>
                                    </p:anim>
                                    <p:anim calcmode="lin" valueType="num">
                                      <p:cBhvr additive="base">
                                        <p:cTn id="42" dur="500" fill="hold"/>
                                        <p:tgtEl>
                                          <p:spTgt spid="15"/>
                                        </p:tgtEl>
                                        <p:attrNameLst>
                                          <p:attrName>ppt_y</p:attrName>
                                        </p:attrNameLst>
                                      </p:cBhvr>
                                      <p:tavLst>
                                        <p:tav tm="0">
                                          <p:val>
                                            <p:strVal val="#ppt_y"/>
                                          </p:val>
                                        </p:tav>
                                        <p:tav tm="100000">
                                          <p:val>
                                            <p:strVal val="#ppt_y"/>
                                          </p:val>
                                        </p:tav>
                                      </p:tavLst>
                                    </p:anim>
                                  </p:childTnLst>
                                </p:cTn>
                              </p:par>
                            </p:childTnLst>
                          </p:cTn>
                        </p:par>
                        <p:par>
                          <p:cTn id="43" fill="hold">
                            <p:stCondLst>
                              <p:cond delay="3000"/>
                            </p:stCondLst>
                            <p:childTnLst>
                              <p:par>
                                <p:cTn id="44" presetID="2" presetClass="entr" presetSubtype="2" fill="hold" grpId="0" nodeType="afterEffect">
                                  <p:stCondLst>
                                    <p:cond delay="0"/>
                                  </p:stCondLst>
                                  <p:childTnLst>
                                    <p:set>
                                      <p:cBhvr>
                                        <p:cTn id="45" dur="1" fill="hold">
                                          <p:stCondLst>
                                            <p:cond delay="0"/>
                                          </p:stCondLst>
                                        </p:cTn>
                                        <p:tgtEl>
                                          <p:spTgt spid="16"/>
                                        </p:tgtEl>
                                        <p:attrNameLst>
                                          <p:attrName>style.visibility</p:attrName>
                                        </p:attrNameLst>
                                      </p:cBhvr>
                                      <p:to>
                                        <p:strVal val="visible"/>
                                      </p:to>
                                    </p:set>
                                    <p:anim calcmode="lin" valueType="num">
                                      <p:cBhvr additive="base">
                                        <p:cTn id="46" dur="500" fill="hold"/>
                                        <p:tgtEl>
                                          <p:spTgt spid="16"/>
                                        </p:tgtEl>
                                        <p:attrNameLst>
                                          <p:attrName>ppt_x</p:attrName>
                                        </p:attrNameLst>
                                      </p:cBhvr>
                                      <p:tavLst>
                                        <p:tav tm="0">
                                          <p:val>
                                            <p:strVal val="1+#ppt_w/2"/>
                                          </p:val>
                                        </p:tav>
                                        <p:tav tm="100000">
                                          <p:val>
                                            <p:strVal val="#ppt_x"/>
                                          </p:val>
                                        </p:tav>
                                      </p:tavLst>
                                    </p:anim>
                                    <p:anim calcmode="lin" valueType="num">
                                      <p:cBhvr additive="base">
                                        <p:cTn id="47" dur="500" fill="hold"/>
                                        <p:tgtEl>
                                          <p:spTgt spid="16"/>
                                        </p:tgtEl>
                                        <p:attrNameLst>
                                          <p:attrName>ppt_y</p:attrName>
                                        </p:attrNameLst>
                                      </p:cBhvr>
                                      <p:tavLst>
                                        <p:tav tm="0">
                                          <p:val>
                                            <p:strVal val="#ppt_y"/>
                                          </p:val>
                                        </p:tav>
                                        <p:tav tm="100000">
                                          <p:val>
                                            <p:strVal val="#ppt_y"/>
                                          </p:val>
                                        </p:tav>
                                      </p:tavLst>
                                    </p:anim>
                                  </p:childTnLst>
                                </p:cTn>
                              </p:par>
                            </p:childTnLst>
                          </p:cTn>
                        </p:par>
                        <p:par>
                          <p:cTn id="48" fill="hold">
                            <p:stCondLst>
                              <p:cond delay="3500"/>
                            </p:stCondLst>
                            <p:childTnLst>
                              <p:par>
                                <p:cTn id="49" presetID="2" presetClass="entr" presetSubtype="2" fill="hold" grpId="0" nodeType="afterEffect">
                                  <p:stCondLst>
                                    <p:cond delay="0"/>
                                  </p:stCondLst>
                                  <p:childTnLst>
                                    <p:set>
                                      <p:cBhvr>
                                        <p:cTn id="50" dur="1" fill="hold">
                                          <p:stCondLst>
                                            <p:cond delay="0"/>
                                          </p:stCondLst>
                                        </p:cTn>
                                        <p:tgtEl>
                                          <p:spTgt spid="26"/>
                                        </p:tgtEl>
                                        <p:attrNameLst>
                                          <p:attrName>style.visibility</p:attrName>
                                        </p:attrNameLst>
                                      </p:cBhvr>
                                      <p:to>
                                        <p:strVal val="visible"/>
                                      </p:to>
                                    </p:set>
                                    <p:anim calcmode="lin" valueType="num">
                                      <p:cBhvr additive="base">
                                        <p:cTn id="51" dur="500" fill="hold"/>
                                        <p:tgtEl>
                                          <p:spTgt spid="26"/>
                                        </p:tgtEl>
                                        <p:attrNameLst>
                                          <p:attrName>ppt_x</p:attrName>
                                        </p:attrNameLst>
                                      </p:cBhvr>
                                      <p:tavLst>
                                        <p:tav tm="0">
                                          <p:val>
                                            <p:strVal val="1+#ppt_w/2"/>
                                          </p:val>
                                        </p:tav>
                                        <p:tav tm="100000">
                                          <p:val>
                                            <p:strVal val="#ppt_x"/>
                                          </p:val>
                                        </p:tav>
                                      </p:tavLst>
                                    </p:anim>
                                    <p:anim calcmode="lin" valueType="num">
                                      <p:cBhvr additive="base">
                                        <p:cTn id="52" dur="500" fill="hold"/>
                                        <p:tgtEl>
                                          <p:spTgt spid="26"/>
                                        </p:tgtEl>
                                        <p:attrNameLst>
                                          <p:attrName>ppt_y</p:attrName>
                                        </p:attrNameLst>
                                      </p:cBhvr>
                                      <p:tavLst>
                                        <p:tav tm="0">
                                          <p:val>
                                            <p:strVal val="#ppt_y"/>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2" presetClass="entr" presetSubtype="1" fill="hold" nodeType="clickEffect">
                                  <p:stCondLst>
                                    <p:cond delay="0"/>
                                  </p:stCondLst>
                                  <p:childTnLst>
                                    <p:set>
                                      <p:cBhvr>
                                        <p:cTn id="56" dur="1" fill="hold">
                                          <p:stCondLst>
                                            <p:cond delay="0"/>
                                          </p:stCondLst>
                                        </p:cTn>
                                        <p:tgtEl>
                                          <p:spTgt spid="19"/>
                                        </p:tgtEl>
                                        <p:attrNameLst>
                                          <p:attrName>style.visibility</p:attrName>
                                        </p:attrNameLst>
                                      </p:cBhvr>
                                      <p:to>
                                        <p:strVal val="visible"/>
                                      </p:to>
                                    </p:set>
                                    <p:animEffect transition="in" filter="wipe(up)">
                                      <p:cBhvr>
                                        <p:cTn id="57" dur="1000"/>
                                        <p:tgtEl>
                                          <p:spTgt spid="19"/>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1" fill="hold" nodeType="clickEffect">
                                  <p:stCondLst>
                                    <p:cond delay="0"/>
                                  </p:stCondLst>
                                  <p:childTnLst>
                                    <p:set>
                                      <p:cBhvr>
                                        <p:cTn id="61" dur="1" fill="hold">
                                          <p:stCondLst>
                                            <p:cond delay="0"/>
                                          </p:stCondLst>
                                        </p:cTn>
                                        <p:tgtEl>
                                          <p:spTgt spid="20"/>
                                        </p:tgtEl>
                                        <p:attrNameLst>
                                          <p:attrName>style.visibility</p:attrName>
                                        </p:attrNameLst>
                                      </p:cBhvr>
                                      <p:to>
                                        <p:strVal val="visible"/>
                                      </p:to>
                                    </p:set>
                                    <p:animEffect transition="in" filter="wipe(up)">
                                      <p:cBhvr>
                                        <p:cTn id="62" dur="1000"/>
                                        <p:tgtEl>
                                          <p:spTgt spid="20"/>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4" fill="hold" nodeType="clickEffect">
                                  <p:stCondLst>
                                    <p:cond delay="0"/>
                                  </p:stCondLst>
                                  <p:childTnLst>
                                    <p:set>
                                      <p:cBhvr>
                                        <p:cTn id="66" dur="1" fill="hold">
                                          <p:stCondLst>
                                            <p:cond delay="0"/>
                                          </p:stCondLst>
                                        </p:cTn>
                                        <p:tgtEl>
                                          <p:spTgt spid="21"/>
                                        </p:tgtEl>
                                        <p:attrNameLst>
                                          <p:attrName>style.visibility</p:attrName>
                                        </p:attrNameLst>
                                      </p:cBhvr>
                                      <p:to>
                                        <p:strVal val="visible"/>
                                      </p:to>
                                    </p:set>
                                    <p:animEffect transition="in" filter="wipe(down)">
                                      <p:cBhvr>
                                        <p:cTn id="67" dur="1000"/>
                                        <p:tgtEl>
                                          <p:spTgt spid="21"/>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4" fill="hold" nodeType="clickEffect">
                                  <p:stCondLst>
                                    <p:cond delay="0"/>
                                  </p:stCondLst>
                                  <p:childTnLst>
                                    <p:set>
                                      <p:cBhvr>
                                        <p:cTn id="71" dur="1" fill="hold">
                                          <p:stCondLst>
                                            <p:cond delay="0"/>
                                          </p:stCondLst>
                                        </p:cTn>
                                        <p:tgtEl>
                                          <p:spTgt spid="27"/>
                                        </p:tgtEl>
                                        <p:attrNameLst>
                                          <p:attrName>style.visibility</p:attrName>
                                        </p:attrNameLst>
                                      </p:cBhvr>
                                      <p:to>
                                        <p:strVal val="visible"/>
                                      </p:to>
                                    </p:set>
                                    <p:animEffect transition="in" filter="wipe(down)">
                                      <p:cBhvr>
                                        <p:cTn id="72" dur="1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animBg="1"/>
      <p:bldP spid="11" grpId="0" animBg="1"/>
      <p:bldP spid="12" grpId="0" animBg="1"/>
      <p:bldP spid="14" grpId="0" animBg="1"/>
      <p:bldP spid="15" grpId="0" animBg="1"/>
      <p:bldP spid="16" grpId="0" animBg="1"/>
      <p:bldP spid="25" grpId="0" animBg="1"/>
      <p:bldP spid="2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17">
            <a:extLst>
              <a:ext uri="{FF2B5EF4-FFF2-40B4-BE49-F238E27FC236}">
                <a16:creationId xmlns:a16="http://schemas.microsoft.com/office/drawing/2014/main" id="{0FFE68C5-E8AD-4A8C-89DB-45F4D3F7BD36}"/>
              </a:ext>
            </a:extLst>
          </p:cNvPr>
          <p:cNvPicPr>
            <a:picLocks noChangeAspect="1"/>
          </p:cNvPicPr>
          <p:nvPr/>
        </p:nvPicPr>
        <p:blipFill>
          <a:blip r:embed="rId2">
            <a:duotone>
              <a:schemeClr val="accent4">
                <a:shade val="45000"/>
                <a:satMod val="135000"/>
              </a:schemeClr>
              <a:prstClr val="white"/>
            </a:duotone>
            <a:extLst>
              <a:ext uri="{96DAC541-7B7A-43D3-8B79-37D633B846F1}">
                <asvg:svgBlip xmlns:asvg="http://schemas.microsoft.com/office/drawing/2016/SVG/main" r:embed="rId3"/>
              </a:ext>
            </a:extLst>
          </a:blip>
          <a:stretch>
            <a:fillRect/>
          </a:stretch>
        </p:blipFill>
        <p:spPr>
          <a:xfrm>
            <a:off x="2014800" y="1068572"/>
            <a:ext cx="8077200" cy="4416056"/>
          </a:xfrm>
          <a:prstGeom prst="rect">
            <a:avLst/>
          </a:prstGeom>
          <a:effectLst>
            <a:outerShdw blurRad="152400" dist="38100" dir="2700000" sx="101000" sy="101000" algn="tl" rotWithShape="0">
              <a:prstClr val="black">
                <a:alpha val="21000"/>
              </a:prstClr>
            </a:outerShdw>
          </a:effectLst>
        </p:spPr>
      </p:pic>
      <p:sp>
        <p:nvSpPr>
          <p:cNvPr id="14" name="34">
            <a:extLst>
              <a:ext uri="{FF2B5EF4-FFF2-40B4-BE49-F238E27FC236}">
                <a16:creationId xmlns:a16="http://schemas.microsoft.com/office/drawing/2014/main" id="{062CD8F0-3C90-48F2-8574-85898D91B197}"/>
              </a:ext>
            </a:extLst>
          </p:cNvPr>
          <p:cNvSpPr txBox="1">
            <a:spLocks/>
          </p:cNvSpPr>
          <p:nvPr/>
        </p:nvSpPr>
        <p:spPr>
          <a:xfrm>
            <a:off x="4976175" y="99545"/>
            <a:ext cx="2239645" cy="758852"/>
          </a:xfrm>
          <a:prstGeom prst="rect">
            <a:avLst/>
          </a:prstGeom>
        </p:spPr>
        <p:txBody>
          <a:bodyPr spcFirstLastPara="1" vert="horz" wrap="square" lIns="121900" tIns="121900" rIns="121900" bIns="121900" rtlCol="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0"/>
              </a:spcBef>
            </a:pPr>
            <a:r>
              <a:rPr lang="en-US" altLang="en-GB" sz="3600">
                <a:ln>
                  <a:solidFill>
                    <a:schemeClr val="bg1"/>
                  </a:solidFill>
                </a:ln>
                <a:solidFill>
                  <a:schemeClr val="tx1">
                    <a:lumMod val="75000"/>
                    <a:lumOff val="25000"/>
                  </a:schemeClr>
                </a:solidFill>
                <a:latin typeface="HP-168" panose="020B0803050302020204" pitchFamily="34" charset="0"/>
                <a:ea typeface="华文彩云" panose="02010800040101010101" charset="-122"/>
                <a:cs typeface="Algerian" panose="04020705040A02060702" charset="0"/>
              </a:rPr>
              <a:t>TUẦN 12</a:t>
            </a:r>
          </a:p>
        </p:txBody>
      </p:sp>
      <p:sp>
        <p:nvSpPr>
          <p:cNvPr id="15" name="1">
            <a:extLst>
              <a:ext uri="{FF2B5EF4-FFF2-40B4-BE49-F238E27FC236}">
                <a16:creationId xmlns:a16="http://schemas.microsoft.com/office/drawing/2014/main" id="{3C90FCA7-F233-4781-ABC1-206DBD35393F}"/>
              </a:ext>
            </a:extLst>
          </p:cNvPr>
          <p:cNvSpPr>
            <a:spLocks noGrp="1"/>
          </p:cNvSpPr>
          <p:nvPr/>
        </p:nvSpPr>
        <p:spPr>
          <a:xfrm>
            <a:off x="5333998" y="6019800"/>
            <a:ext cx="1524000" cy="544472"/>
          </a:xfrm>
        </p:spPr>
        <p:txBody>
          <a:bodyPr/>
          <a:lst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a:lstStyle>
          <a:p>
            <a:pPr marL="0" marR="0" indent="0" algn="dist" rtl="0">
              <a:lnSpc>
                <a:spcPct val="180000"/>
              </a:lnSpc>
              <a:spcBef>
                <a:spcPts val="0"/>
              </a:spcBef>
            </a:pPr>
            <a:r>
              <a:rPr lang="en-US" altLang="zh-CN" sz="2800" b="1" i="0" u="none" strike="noStrike" kern="2200" baseline="0">
                <a:solidFill>
                  <a:schemeClr val="tx1">
                    <a:lumMod val="65000"/>
                    <a:lumOff val="35000"/>
                  </a:schemeClr>
                </a:solidFill>
                <a:latin typeface="HP-167" panose="020B0803050302020204" pitchFamily="34" charset="0"/>
                <a:ea typeface="字魂58号-创中黑" panose="00000500000000000000" pitchFamily="2" charset="-122"/>
                <a:cs typeface="字魂58号-创中黑" panose="00000500000000000000" pitchFamily="2" charset="-122"/>
              </a:rPr>
              <a:t>TIẾT1</a:t>
            </a:r>
            <a:endParaRPr lang="zh-CN" altLang="en-US" sz="2800" b="1" i="0" u="none" strike="noStrike" kern="2200" baseline="0" dirty="0">
              <a:solidFill>
                <a:schemeClr val="tx1">
                  <a:lumMod val="65000"/>
                  <a:lumOff val="35000"/>
                </a:schemeClr>
              </a:solidFill>
              <a:latin typeface="HP-167" panose="020B0803050302020204" pitchFamily="34" charset="0"/>
              <a:ea typeface="字魂58号-创中黑" panose="00000500000000000000" pitchFamily="2" charset="-122"/>
              <a:cs typeface="字魂58号-创中黑" panose="00000500000000000000" pitchFamily="2" charset="-122"/>
            </a:endParaRPr>
          </a:p>
        </p:txBody>
      </p:sp>
      <p:pic>
        <p:nvPicPr>
          <p:cNvPr id="16" name="Picture 15">
            <a:extLst>
              <a:ext uri="{FF2B5EF4-FFF2-40B4-BE49-F238E27FC236}">
                <a16:creationId xmlns:a16="http://schemas.microsoft.com/office/drawing/2014/main" id="{4C697698-36E7-4500-BCBD-4D3928369550}"/>
              </a:ext>
            </a:extLst>
          </p:cNvPr>
          <p:cNvPicPr>
            <a:picLocks noChangeAspect="1"/>
          </p:cNvPicPr>
          <p:nvPr/>
        </p:nvPicPr>
        <p:blipFill>
          <a:blip r:embed="rId4"/>
          <a:stretch>
            <a:fillRect/>
          </a:stretch>
        </p:blipFill>
        <p:spPr>
          <a:xfrm>
            <a:off x="2398531" y="2850213"/>
            <a:ext cx="7309738" cy="2267909"/>
          </a:xfrm>
          <a:prstGeom prst="rect">
            <a:avLst/>
          </a:prstGeom>
        </p:spPr>
      </p:pic>
      <p:pic>
        <p:nvPicPr>
          <p:cNvPr id="17" name="Picture 16">
            <a:extLst>
              <a:ext uri="{FF2B5EF4-FFF2-40B4-BE49-F238E27FC236}">
                <a16:creationId xmlns:a16="http://schemas.microsoft.com/office/drawing/2014/main" id="{9EE0C099-6D38-4655-81BA-9CE120737D2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9272" y="3941455"/>
            <a:ext cx="2892299" cy="2892299"/>
          </a:xfrm>
          <a:prstGeom prst="rect">
            <a:avLst/>
          </a:prstGeom>
        </p:spPr>
      </p:pic>
      <p:pic>
        <p:nvPicPr>
          <p:cNvPr id="20" name="Picture 19">
            <a:extLst>
              <a:ext uri="{FF2B5EF4-FFF2-40B4-BE49-F238E27FC236}">
                <a16:creationId xmlns:a16="http://schemas.microsoft.com/office/drawing/2014/main" id="{7FA9F198-4B31-4153-A3D5-E323F3DB90A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121742" y="4097221"/>
            <a:ext cx="2319486" cy="2319486"/>
          </a:xfrm>
          <a:prstGeom prst="rect">
            <a:avLst/>
          </a:prstGeom>
        </p:spPr>
      </p:pic>
      <p:pic>
        <p:nvPicPr>
          <p:cNvPr id="21" name="Picture 20">
            <a:extLst>
              <a:ext uri="{FF2B5EF4-FFF2-40B4-BE49-F238E27FC236}">
                <a16:creationId xmlns:a16="http://schemas.microsoft.com/office/drawing/2014/main" id="{A887B692-6BA6-4CEE-82AF-E09BDFA0ACBB}"/>
              </a:ext>
            </a:extLst>
          </p:cNvPr>
          <p:cNvPicPr>
            <a:picLocks noChangeAspect="1"/>
          </p:cNvPicPr>
          <p:nvPr/>
        </p:nvPicPr>
        <p:blipFill>
          <a:blip r:embed="rId7"/>
          <a:stretch>
            <a:fillRect/>
          </a:stretch>
        </p:blipFill>
        <p:spPr>
          <a:xfrm>
            <a:off x="3941301" y="1373372"/>
            <a:ext cx="4309391" cy="1668743"/>
          </a:xfrm>
          <a:prstGeom prst="rect">
            <a:avLst/>
          </a:prstGeom>
        </p:spPr>
      </p:pic>
    </p:spTree>
    <p:extLst>
      <p:ext uri="{BB962C8B-B14F-4D97-AF65-F5344CB8AC3E}">
        <p14:creationId xmlns:p14="http://schemas.microsoft.com/office/powerpoint/2010/main" val="226648255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750">
        <p159:morph option="byObjec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par>
                                    <p:cTn id="10" presetID="22" presetClass="entr" presetSubtype="4" fill="hold" grpId="0"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down)">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1" fill="hold" nodeType="clickEffect" p14:presetBounceEnd="56000">
                                      <p:stCondLst>
                                        <p:cond delay="0"/>
                                      </p:stCondLst>
                                      <p:childTnLst>
                                        <p:set>
                                          <p:cBhvr>
                                            <p:cTn id="16" dur="1" fill="hold">
                                              <p:stCondLst>
                                                <p:cond delay="0"/>
                                              </p:stCondLst>
                                            </p:cTn>
                                            <p:tgtEl>
                                              <p:spTgt spid="21"/>
                                            </p:tgtEl>
                                            <p:attrNameLst>
                                              <p:attrName>style.visibility</p:attrName>
                                            </p:attrNameLst>
                                          </p:cBhvr>
                                          <p:to>
                                            <p:strVal val="visible"/>
                                          </p:to>
                                        </p:set>
                                        <p:anim calcmode="lin" valueType="num" p14:bounceEnd="56000">
                                          <p:cBhvr additive="base">
                                            <p:cTn id="17" dur="1500" fill="hold"/>
                                            <p:tgtEl>
                                              <p:spTgt spid="21"/>
                                            </p:tgtEl>
                                            <p:attrNameLst>
                                              <p:attrName>ppt_x</p:attrName>
                                            </p:attrNameLst>
                                          </p:cBhvr>
                                          <p:tavLst>
                                            <p:tav tm="0">
                                              <p:val>
                                                <p:strVal val="#ppt_x"/>
                                              </p:val>
                                            </p:tav>
                                            <p:tav tm="100000">
                                              <p:val>
                                                <p:strVal val="#ppt_x"/>
                                              </p:val>
                                            </p:tav>
                                          </p:tavLst>
                                        </p:anim>
                                        <p:anim calcmode="lin" valueType="num" p14:bounceEnd="56000">
                                          <p:cBhvr additive="base">
                                            <p:cTn id="18" dur="1500" fill="hold"/>
                                            <p:tgtEl>
                                              <p:spTgt spid="21"/>
                                            </p:tgtEl>
                                            <p:attrNameLst>
                                              <p:attrName>ppt_y</p:attrName>
                                            </p:attrNameLst>
                                          </p:cBhvr>
                                          <p:tavLst>
                                            <p:tav tm="0">
                                              <p:val>
                                                <p:strVal val="0-#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wipe(left)">
                                          <p:cBhvr>
                                            <p:cTn id="23" dur="500"/>
                                            <p:tgtEl>
                                              <p:spTgt spid="16"/>
                                            </p:tgtEl>
                                          </p:cBhvr>
                                        </p:animEffect>
                                      </p:childTnLst>
                                    </p:cTn>
                                  </p:par>
                                </p:childTnLst>
                              </p:cTn>
                            </p:par>
                            <p:par>
                              <p:cTn id="24" fill="hold">
                                <p:stCondLst>
                                  <p:cond delay="500"/>
                                </p:stCondLst>
                                <p:childTnLst>
                                  <p:par>
                                    <p:cTn id="25" presetID="2" presetClass="entr" presetSubtype="3" fill="hold" nodeType="afterEffect">
                                      <p:stCondLst>
                                        <p:cond delay="0"/>
                                      </p:stCondLst>
                                      <p:childTnLst>
                                        <p:set>
                                          <p:cBhvr>
                                            <p:cTn id="26" dur="1" fill="hold">
                                              <p:stCondLst>
                                                <p:cond delay="0"/>
                                              </p:stCondLst>
                                            </p:cTn>
                                            <p:tgtEl>
                                              <p:spTgt spid="20"/>
                                            </p:tgtEl>
                                            <p:attrNameLst>
                                              <p:attrName>style.visibility</p:attrName>
                                            </p:attrNameLst>
                                          </p:cBhvr>
                                          <p:to>
                                            <p:strVal val="visible"/>
                                          </p:to>
                                        </p:set>
                                        <p:anim calcmode="lin" valueType="num">
                                          <p:cBhvr additive="base">
                                            <p:cTn id="27" dur="1250" fill="hold"/>
                                            <p:tgtEl>
                                              <p:spTgt spid="20"/>
                                            </p:tgtEl>
                                            <p:attrNameLst>
                                              <p:attrName>ppt_x</p:attrName>
                                            </p:attrNameLst>
                                          </p:cBhvr>
                                          <p:tavLst>
                                            <p:tav tm="0">
                                              <p:val>
                                                <p:strVal val="1+#ppt_w/2"/>
                                              </p:val>
                                            </p:tav>
                                            <p:tav tm="100000">
                                              <p:val>
                                                <p:strVal val="#ppt_x"/>
                                              </p:val>
                                            </p:tav>
                                          </p:tavLst>
                                        </p:anim>
                                        <p:anim calcmode="lin" valueType="num">
                                          <p:cBhvr additive="base">
                                            <p:cTn id="28" dur="1250" fill="hold"/>
                                            <p:tgtEl>
                                              <p:spTgt spid="20"/>
                                            </p:tgtEl>
                                            <p:attrNameLst>
                                              <p:attrName>ppt_y</p:attrName>
                                            </p:attrNameLst>
                                          </p:cBhvr>
                                          <p:tavLst>
                                            <p:tav tm="0">
                                              <p:val>
                                                <p:strVal val="0-#ppt_h/2"/>
                                              </p:val>
                                            </p:tav>
                                            <p:tav tm="100000">
                                              <p:val>
                                                <p:strVal val="#ppt_y"/>
                                              </p:val>
                                            </p:tav>
                                          </p:tavLst>
                                        </p:anim>
                                      </p:childTnLst>
                                    </p:cTn>
                                  </p:par>
                                </p:childTnLst>
                              </p:cTn>
                            </p:par>
                            <p:par>
                              <p:cTn id="29" fill="hold">
                                <p:stCondLst>
                                  <p:cond delay="1750"/>
                                </p:stCondLst>
                                <p:childTnLst>
                                  <p:par>
                                    <p:cTn id="30" presetID="2" presetClass="entr" presetSubtype="12" fill="hold" nodeType="afterEffect">
                                      <p:stCondLst>
                                        <p:cond delay="0"/>
                                      </p:stCondLst>
                                      <p:childTnLst>
                                        <p:set>
                                          <p:cBhvr>
                                            <p:cTn id="31" dur="1" fill="hold">
                                              <p:stCondLst>
                                                <p:cond delay="0"/>
                                              </p:stCondLst>
                                            </p:cTn>
                                            <p:tgtEl>
                                              <p:spTgt spid="17"/>
                                            </p:tgtEl>
                                            <p:attrNameLst>
                                              <p:attrName>style.visibility</p:attrName>
                                            </p:attrNameLst>
                                          </p:cBhvr>
                                          <p:to>
                                            <p:strVal val="visible"/>
                                          </p:to>
                                        </p:set>
                                        <p:anim calcmode="lin" valueType="num">
                                          <p:cBhvr additive="base">
                                            <p:cTn id="32" dur="1250" fill="hold"/>
                                            <p:tgtEl>
                                              <p:spTgt spid="17"/>
                                            </p:tgtEl>
                                            <p:attrNameLst>
                                              <p:attrName>ppt_x</p:attrName>
                                            </p:attrNameLst>
                                          </p:cBhvr>
                                          <p:tavLst>
                                            <p:tav tm="0">
                                              <p:val>
                                                <p:strVal val="0-#ppt_w/2"/>
                                              </p:val>
                                            </p:tav>
                                            <p:tav tm="100000">
                                              <p:val>
                                                <p:strVal val="#ppt_x"/>
                                              </p:val>
                                            </p:tav>
                                          </p:tavLst>
                                        </p:anim>
                                        <p:anim calcmode="lin" valueType="num">
                                          <p:cBhvr additive="base">
                                            <p:cTn id="33" dur="1250" fill="hold"/>
                                            <p:tgtEl>
                                              <p:spTgt spid="17"/>
                                            </p:tgtEl>
                                            <p:attrNameLst>
                                              <p:attrName>ppt_y</p:attrName>
                                            </p:attrNameLst>
                                          </p:cBhvr>
                                          <p:tavLst>
                                            <p:tav tm="0">
                                              <p:val>
                                                <p:strVal val="1+#ppt_h/2"/>
                                              </p:val>
                                            </p:tav>
                                            <p:tav tm="100000">
                                              <p:val>
                                                <p:strVal val="#ppt_y"/>
                                              </p:val>
                                            </p:tav>
                                          </p:tavLst>
                                        </p:anim>
                                      </p:childTnLst>
                                    </p:cTn>
                                  </p:par>
                                  <p:par>
                                    <p:cTn id="34" presetID="8" presetClass="entr" presetSubtype="16" fill="hold" grpId="0" nodeType="with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diamond(in)">
                                          <p:cBhvr>
                                            <p:cTn id="36" dur="125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4" grpId="1"/>
          <p:bldP spid="15"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par>
                                    <p:cTn id="10" presetID="22" presetClass="entr" presetSubtype="4" fill="hold" grpId="0"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down)">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1"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anim calcmode="lin" valueType="num">
                                          <p:cBhvr additive="base">
                                            <p:cTn id="17" dur="1500" fill="hold"/>
                                            <p:tgtEl>
                                              <p:spTgt spid="21"/>
                                            </p:tgtEl>
                                            <p:attrNameLst>
                                              <p:attrName>ppt_x</p:attrName>
                                            </p:attrNameLst>
                                          </p:cBhvr>
                                          <p:tavLst>
                                            <p:tav tm="0">
                                              <p:val>
                                                <p:strVal val="#ppt_x"/>
                                              </p:val>
                                            </p:tav>
                                            <p:tav tm="100000">
                                              <p:val>
                                                <p:strVal val="#ppt_x"/>
                                              </p:val>
                                            </p:tav>
                                          </p:tavLst>
                                        </p:anim>
                                        <p:anim calcmode="lin" valueType="num">
                                          <p:cBhvr additive="base">
                                            <p:cTn id="18" dur="1500" fill="hold"/>
                                            <p:tgtEl>
                                              <p:spTgt spid="21"/>
                                            </p:tgtEl>
                                            <p:attrNameLst>
                                              <p:attrName>ppt_y</p:attrName>
                                            </p:attrNameLst>
                                          </p:cBhvr>
                                          <p:tavLst>
                                            <p:tav tm="0">
                                              <p:val>
                                                <p:strVal val="0-#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wipe(left)">
                                          <p:cBhvr>
                                            <p:cTn id="23" dur="500"/>
                                            <p:tgtEl>
                                              <p:spTgt spid="16"/>
                                            </p:tgtEl>
                                          </p:cBhvr>
                                        </p:animEffect>
                                      </p:childTnLst>
                                    </p:cTn>
                                  </p:par>
                                </p:childTnLst>
                              </p:cTn>
                            </p:par>
                            <p:par>
                              <p:cTn id="24" fill="hold">
                                <p:stCondLst>
                                  <p:cond delay="500"/>
                                </p:stCondLst>
                                <p:childTnLst>
                                  <p:par>
                                    <p:cTn id="25" presetID="2" presetClass="entr" presetSubtype="3" fill="hold" nodeType="afterEffect">
                                      <p:stCondLst>
                                        <p:cond delay="0"/>
                                      </p:stCondLst>
                                      <p:childTnLst>
                                        <p:set>
                                          <p:cBhvr>
                                            <p:cTn id="26" dur="1" fill="hold">
                                              <p:stCondLst>
                                                <p:cond delay="0"/>
                                              </p:stCondLst>
                                            </p:cTn>
                                            <p:tgtEl>
                                              <p:spTgt spid="20"/>
                                            </p:tgtEl>
                                            <p:attrNameLst>
                                              <p:attrName>style.visibility</p:attrName>
                                            </p:attrNameLst>
                                          </p:cBhvr>
                                          <p:to>
                                            <p:strVal val="visible"/>
                                          </p:to>
                                        </p:set>
                                        <p:anim calcmode="lin" valueType="num">
                                          <p:cBhvr additive="base">
                                            <p:cTn id="27" dur="1250" fill="hold"/>
                                            <p:tgtEl>
                                              <p:spTgt spid="20"/>
                                            </p:tgtEl>
                                            <p:attrNameLst>
                                              <p:attrName>ppt_x</p:attrName>
                                            </p:attrNameLst>
                                          </p:cBhvr>
                                          <p:tavLst>
                                            <p:tav tm="0">
                                              <p:val>
                                                <p:strVal val="1+#ppt_w/2"/>
                                              </p:val>
                                            </p:tav>
                                            <p:tav tm="100000">
                                              <p:val>
                                                <p:strVal val="#ppt_x"/>
                                              </p:val>
                                            </p:tav>
                                          </p:tavLst>
                                        </p:anim>
                                        <p:anim calcmode="lin" valueType="num">
                                          <p:cBhvr additive="base">
                                            <p:cTn id="28" dur="1250" fill="hold"/>
                                            <p:tgtEl>
                                              <p:spTgt spid="20"/>
                                            </p:tgtEl>
                                            <p:attrNameLst>
                                              <p:attrName>ppt_y</p:attrName>
                                            </p:attrNameLst>
                                          </p:cBhvr>
                                          <p:tavLst>
                                            <p:tav tm="0">
                                              <p:val>
                                                <p:strVal val="0-#ppt_h/2"/>
                                              </p:val>
                                            </p:tav>
                                            <p:tav tm="100000">
                                              <p:val>
                                                <p:strVal val="#ppt_y"/>
                                              </p:val>
                                            </p:tav>
                                          </p:tavLst>
                                        </p:anim>
                                      </p:childTnLst>
                                    </p:cTn>
                                  </p:par>
                                </p:childTnLst>
                              </p:cTn>
                            </p:par>
                            <p:par>
                              <p:cTn id="29" fill="hold">
                                <p:stCondLst>
                                  <p:cond delay="1750"/>
                                </p:stCondLst>
                                <p:childTnLst>
                                  <p:par>
                                    <p:cTn id="30" presetID="2" presetClass="entr" presetSubtype="12" fill="hold" nodeType="afterEffect">
                                      <p:stCondLst>
                                        <p:cond delay="0"/>
                                      </p:stCondLst>
                                      <p:childTnLst>
                                        <p:set>
                                          <p:cBhvr>
                                            <p:cTn id="31" dur="1" fill="hold">
                                              <p:stCondLst>
                                                <p:cond delay="0"/>
                                              </p:stCondLst>
                                            </p:cTn>
                                            <p:tgtEl>
                                              <p:spTgt spid="17"/>
                                            </p:tgtEl>
                                            <p:attrNameLst>
                                              <p:attrName>style.visibility</p:attrName>
                                            </p:attrNameLst>
                                          </p:cBhvr>
                                          <p:to>
                                            <p:strVal val="visible"/>
                                          </p:to>
                                        </p:set>
                                        <p:anim calcmode="lin" valueType="num">
                                          <p:cBhvr additive="base">
                                            <p:cTn id="32" dur="1250" fill="hold"/>
                                            <p:tgtEl>
                                              <p:spTgt spid="17"/>
                                            </p:tgtEl>
                                            <p:attrNameLst>
                                              <p:attrName>ppt_x</p:attrName>
                                            </p:attrNameLst>
                                          </p:cBhvr>
                                          <p:tavLst>
                                            <p:tav tm="0">
                                              <p:val>
                                                <p:strVal val="0-#ppt_w/2"/>
                                              </p:val>
                                            </p:tav>
                                            <p:tav tm="100000">
                                              <p:val>
                                                <p:strVal val="#ppt_x"/>
                                              </p:val>
                                            </p:tav>
                                          </p:tavLst>
                                        </p:anim>
                                        <p:anim calcmode="lin" valueType="num">
                                          <p:cBhvr additive="base">
                                            <p:cTn id="33" dur="1250" fill="hold"/>
                                            <p:tgtEl>
                                              <p:spTgt spid="17"/>
                                            </p:tgtEl>
                                            <p:attrNameLst>
                                              <p:attrName>ppt_y</p:attrName>
                                            </p:attrNameLst>
                                          </p:cBhvr>
                                          <p:tavLst>
                                            <p:tav tm="0">
                                              <p:val>
                                                <p:strVal val="1+#ppt_h/2"/>
                                              </p:val>
                                            </p:tav>
                                            <p:tav tm="100000">
                                              <p:val>
                                                <p:strVal val="#ppt_y"/>
                                              </p:val>
                                            </p:tav>
                                          </p:tavLst>
                                        </p:anim>
                                      </p:childTnLst>
                                    </p:cTn>
                                  </p:par>
                                  <p:par>
                                    <p:cTn id="34" presetID="8" presetClass="entr" presetSubtype="16" fill="hold" grpId="0" nodeType="with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diamond(in)">
                                          <p:cBhvr>
                                            <p:cTn id="36" dur="125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4" grpId="1"/>
          <p:bldP spid="15" grpId="0"/>
        </p:bldLst>
      </p:timing>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a:extLst>
              <a:ext uri="{FF2B5EF4-FFF2-40B4-BE49-F238E27FC236}">
                <a16:creationId xmlns:a16="http://schemas.microsoft.com/office/drawing/2014/main" id="{DC6D29E0-63A9-4A8C-BFC4-B5392F61745B}"/>
              </a:ext>
            </a:extLst>
          </p:cNvPr>
          <p:cNvSpPr/>
          <p:nvPr/>
        </p:nvSpPr>
        <p:spPr>
          <a:xfrm>
            <a:off x="4936499" y="1455587"/>
            <a:ext cx="2319003" cy="2319003"/>
          </a:xfrm>
          <a:prstGeom prst="ellipse">
            <a:avLst/>
          </a:prstGeom>
          <a:noFill/>
          <a:ln w="76200">
            <a:solidFill>
              <a:srgbClr val="28A4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C6AFD3"/>
              </a:solidFill>
              <a:cs typeface="+mn-ea"/>
              <a:sym typeface="+mn-lt"/>
            </a:endParaRPr>
          </a:p>
        </p:txBody>
      </p:sp>
      <p:sp>
        <p:nvSpPr>
          <p:cNvPr id="4" name="TextBox 3">
            <a:extLst>
              <a:ext uri="{FF2B5EF4-FFF2-40B4-BE49-F238E27FC236}">
                <a16:creationId xmlns:a16="http://schemas.microsoft.com/office/drawing/2014/main" id="{9CBE522A-6259-4D5C-A426-049181E49342}"/>
              </a:ext>
            </a:extLst>
          </p:cNvPr>
          <p:cNvSpPr txBox="1"/>
          <p:nvPr/>
        </p:nvSpPr>
        <p:spPr>
          <a:xfrm>
            <a:off x="2461259" y="4114800"/>
            <a:ext cx="7269482" cy="1015663"/>
          </a:xfrm>
          <a:prstGeom prst="rect">
            <a:avLst/>
          </a:prstGeom>
          <a:noFill/>
          <a:effectLst>
            <a:glow rad="101600">
              <a:schemeClr val="accent4">
                <a:satMod val="175000"/>
                <a:alpha val="40000"/>
              </a:schemeClr>
            </a:glow>
            <a:outerShdw blurRad="50800" dist="50800" dir="5400000" algn="ctr" rotWithShape="0">
              <a:srgbClr val="71DDCC"/>
            </a:outerShdw>
            <a:softEdge rad="12700"/>
          </a:effectLst>
          <a:scene3d>
            <a:camera prst="orthographicFront"/>
            <a:lightRig rig="threePt" dir="t"/>
          </a:scene3d>
          <a:sp3d extrusionH="76200">
            <a:extrusionClr>
              <a:srgbClr val="28A48F"/>
            </a:extrusionClr>
          </a:sp3d>
        </p:spPr>
        <p:txBody>
          <a:bodyPr wrap="square" rtlCol="0">
            <a:spAutoFit/>
          </a:bodyPr>
          <a:lstStyle/>
          <a:p>
            <a:pPr algn="ctr"/>
            <a:r>
              <a:rPr lang="en-US" sz="6000">
                <a:solidFill>
                  <a:srgbClr val="00B050"/>
                </a:solidFill>
                <a:effectLst>
                  <a:outerShdw blurRad="38100" dist="38100" dir="2700000" algn="tl">
                    <a:srgbClr val="000000">
                      <a:alpha val="43137"/>
                    </a:srgbClr>
                  </a:outerShdw>
                </a:effectLst>
                <a:latin typeface="HP-167" panose="020B0803050302020204" pitchFamily="34" charset="0"/>
              </a:rPr>
              <a:t>LUYỆN ĐỌC LẠI</a:t>
            </a:r>
            <a:endParaRPr lang="en-US" sz="6000" dirty="0">
              <a:solidFill>
                <a:srgbClr val="00B050"/>
              </a:solidFill>
              <a:effectLst>
                <a:outerShdw blurRad="38100" dist="38100" dir="2700000" algn="tl">
                  <a:srgbClr val="000000">
                    <a:alpha val="43137"/>
                  </a:srgbClr>
                </a:outerShdw>
              </a:effectLst>
              <a:latin typeface="HP-167" panose="020B0803050302020204" pitchFamily="34" charset="0"/>
            </a:endParaRPr>
          </a:p>
        </p:txBody>
      </p:sp>
      <p:pic>
        <p:nvPicPr>
          <p:cNvPr id="5" name="Picture 4">
            <a:extLst>
              <a:ext uri="{FF2B5EF4-FFF2-40B4-BE49-F238E27FC236}">
                <a16:creationId xmlns:a16="http://schemas.microsoft.com/office/drawing/2014/main" id="{40F65B35-EF4B-4925-88EB-2390FBA59D4A}"/>
              </a:ext>
            </a:extLst>
          </p:cNvPr>
          <p:cNvPicPr>
            <a:picLocks noChangeAspect="1"/>
          </p:cNvPicPr>
          <p:nvPr/>
        </p:nvPicPr>
        <p:blipFill>
          <a:blip r:embed="rId2"/>
          <a:stretch>
            <a:fillRect/>
          </a:stretch>
        </p:blipFill>
        <p:spPr>
          <a:xfrm>
            <a:off x="5083048" y="1594385"/>
            <a:ext cx="2032604" cy="2032604"/>
          </a:xfrm>
          <a:prstGeom prst="rect">
            <a:avLst/>
          </a:prstGeom>
        </p:spPr>
      </p:pic>
    </p:spTree>
    <p:extLst>
      <p:ext uri="{BB962C8B-B14F-4D97-AF65-F5344CB8AC3E}">
        <p14:creationId xmlns:p14="http://schemas.microsoft.com/office/powerpoint/2010/main" val="403954593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75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6" presetClass="entr" presetSubtype="32" fill="hold" grpId="0" nodeType="withEffect">
                                  <p:stCondLst>
                                    <p:cond delay="1000"/>
                                  </p:stCondLst>
                                  <p:childTnLst>
                                    <p:set>
                                      <p:cBhvr>
                                        <p:cTn id="11" dur="1" fill="hold">
                                          <p:stCondLst>
                                            <p:cond delay="0"/>
                                          </p:stCondLst>
                                        </p:cTn>
                                        <p:tgtEl>
                                          <p:spTgt spid="2"/>
                                        </p:tgtEl>
                                        <p:attrNameLst>
                                          <p:attrName>style.visibility</p:attrName>
                                        </p:attrNameLst>
                                      </p:cBhvr>
                                      <p:to>
                                        <p:strVal val="visible"/>
                                      </p:to>
                                    </p:set>
                                    <p:animEffect transition="in" filter="circle(out)">
                                      <p:cBhvr>
                                        <p:cTn id="12" dur="2000"/>
                                        <p:tgtEl>
                                          <p:spTgt spid="2"/>
                                        </p:tgtEl>
                                      </p:cBhvr>
                                    </p:animEffect>
                                  </p:childTnLst>
                                </p:cTn>
                              </p:par>
                            </p:childTnLst>
                          </p:cTn>
                        </p:par>
                        <p:par>
                          <p:cTn id="13" fill="hold">
                            <p:stCondLst>
                              <p:cond delay="3000"/>
                            </p:stCondLst>
                            <p:childTnLst>
                              <p:par>
                                <p:cTn id="14" presetID="50" presetClass="entr" presetSubtype="0" decel="100000"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1000" fill="hold"/>
                                        <p:tgtEl>
                                          <p:spTgt spid="4"/>
                                        </p:tgtEl>
                                        <p:attrNameLst>
                                          <p:attrName>ppt_w</p:attrName>
                                        </p:attrNameLst>
                                      </p:cBhvr>
                                      <p:tavLst>
                                        <p:tav tm="0">
                                          <p:val>
                                            <p:strVal val="#ppt_w+.3"/>
                                          </p:val>
                                        </p:tav>
                                        <p:tav tm="100000">
                                          <p:val>
                                            <p:strVal val="#ppt_w"/>
                                          </p:val>
                                        </p:tav>
                                      </p:tavLst>
                                    </p:anim>
                                    <p:anim calcmode="lin" valueType="num">
                                      <p:cBhvr>
                                        <p:cTn id="17" dur="1000" fill="hold"/>
                                        <p:tgtEl>
                                          <p:spTgt spid="4"/>
                                        </p:tgtEl>
                                        <p:attrNameLst>
                                          <p:attrName>ppt_h</p:attrName>
                                        </p:attrNameLst>
                                      </p:cBhvr>
                                      <p:tavLst>
                                        <p:tav tm="0">
                                          <p:val>
                                            <p:strVal val="#ppt_h"/>
                                          </p:val>
                                        </p:tav>
                                        <p:tav tm="100000">
                                          <p:val>
                                            <p:strVal val="#ppt_h"/>
                                          </p:val>
                                        </p:tav>
                                      </p:tavLst>
                                    </p:anim>
                                    <p:animEffect transition="in" filter="fade">
                                      <p:cBhvr>
                                        <p:cTn id="18"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1C4435A5-8432-4B22-A39F-D761233E379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0" y="3905250"/>
            <a:ext cx="6848475" cy="2952750"/>
          </a:xfrm>
          <a:prstGeom prst="rect">
            <a:avLst/>
          </a:prstGeom>
        </p:spPr>
      </p:pic>
      <p:sp>
        <p:nvSpPr>
          <p:cNvPr id="4" name="TextBox 3">
            <a:extLst>
              <a:ext uri="{FF2B5EF4-FFF2-40B4-BE49-F238E27FC236}">
                <a16:creationId xmlns:a16="http://schemas.microsoft.com/office/drawing/2014/main" id="{643CC5BF-C4CD-456A-BB38-AD6DDEFF07A8}"/>
              </a:ext>
            </a:extLst>
          </p:cNvPr>
          <p:cNvSpPr txBox="1"/>
          <p:nvPr/>
        </p:nvSpPr>
        <p:spPr>
          <a:xfrm>
            <a:off x="4800600" y="344269"/>
            <a:ext cx="2590800" cy="646331"/>
          </a:xfrm>
          <a:prstGeom prst="rect">
            <a:avLst/>
          </a:prstGeom>
          <a:noFill/>
        </p:spPr>
        <p:txBody>
          <a:bodyPr wrap="square" rtlCol="0">
            <a:spAutoFit/>
          </a:bodyPr>
          <a:lstStyle/>
          <a:p>
            <a:pPr algn="ctr"/>
            <a:r>
              <a:rPr lang="en-US" sz="3600" b="1">
                <a:solidFill>
                  <a:srgbClr val="118161"/>
                </a:solidFill>
                <a:latin typeface="Arial-Rounded" panose="020B0500000000000000" pitchFamily="34" charset="0"/>
                <a:ea typeface="Arial-Rounded" panose="020B0500000000000000" pitchFamily="34" charset="0"/>
                <a:cs typeface="Arial-Rounded" panose="020B0500000000000000" pitchFamily="34" charset="0"/>
              </a:rPr>
              <a:t>TỚ LÀ LÊ-GÔ</a:t>
            </a:r>
            <a:endParaRPr lang="en-US" sz="7200" b="1" dirty="0">
              <a:solidFill>
                <a:srgbClr val="118161"/>
              </a:solidFill>
              <a:effectLst>
                <a:outerShdw blurRad="50800" dist="38100" dir="8100000" algn="tr" rotWithShape="0">
                  <a:prstClr val="black">
                    <a:alpha val="40000"/>
                  </a:prstClr>
                </a:outerShdw>
              </a:effectLst>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 name="Picture 1">
            <a:extLst>
              <a:ext uri="{FF2B5EF4-FFF2-40B4-BE49-F238E27FC236}">
                <a16:creationId xmlns:a16="http://schemas.microsoft.com/office/drawing/2014/main" id="{652D9331-34E2-4AAB-B707-A470C058F3D5}"/>
              </a:ext>
            </a:extLst>
          </p:cNvPr>
          <p:cNvPicPr>
            <a:picLocks noChangeAspect="1"/>
          </p:cNvPicPr>
          <p:nvPr/>
        </p:nvPicPr>
        <p:blipFill>
          <a:blip r:embed="rId3"/>
          <a:stretch>
            <a:fillRect/>
          </a:stretch>
        </p:blipFill>
        <p:spPr>
          <a:xfrm>
            <a:off x="76200" y="66995"/>
            <a:ext cx="1147568" cy="646331"/>
          </a:xfrm>
          <a:prstGeom prst="rect">
            <a:avLst/>
          </a:prstGeom>
        </p:spPr>
      </p:pic>
      <p:sp>
        <p:nvSpPr>
          <p:cNvPr id="7" name="Text Box 4">
            <a:extLst>
              <a:ext uri="{FF2B5EF4-FFF2-40B4-BE49-F238E27FC236}">
                <a16:creationId xmlns:a16="http://schemas.microsoft.com/office/drawing/2014/main" id="{9FA61A27-0828-45F4-96F3-2EB93AD439C6}"/>
              </a:ext>
            </a:extLst>
          </p:cNvPr>
          <p:cNvSpPr txBox="1"/>
          <p:nvPr/>
        </p:nvSpPr>
        <p:spPr>
          <a:xfrm>
            <a:off x="76201" y="990600"/>
            <a:ext cx="11887200" cy="3416320"/>
          </a:xfrm>
          <a:prstGeom prst="rect">
            <a:avLst/>
          </a:prstGeom>
          <a:noFill/>
        </p:spPr>
        <p:txBody>
          <a:bodyPr wrap="square" rtlCol="0">
            <a:spAutoFit/>
          </a:bodyPr>
          <a:lstStyle/>
          <a:p>
            <a:pPr marL="44450" lvl="0" indent="412750" algn="just">
              <a:defRPr/>
            </a:pPr>
            <a:r>
              <a:rPr lang="vi-VN" sz="3600">
                <a:latin typeface="+mj-lt"/>
              </a:rPr>
              <a:t>Tớ là lê-gô. Nhiều bạn gọi tớ là đồ chơi lắp ráp. Các bạn có nhận ra tớ không?</a:t>
            </a:r>
          </a:p>
          <a:p>
            <a:pPr marL="44450" lvl="0" indent="412750" algn="just">
              <a:defRPr/>
            </a:pPr>
            <a:r>
              <a:rPr lang="vi-VN" sz="3600">
                <a:latin typeface="+mj-lt"/>
              </a:rPr>
              <a:t>Để tớ giới thiệu với các bạn về gia đình của tớ nhé. Tớ có rất nhiều anh chị em. Chúng tớ là những khối nhỏ đầy màu sắc. Hầu hết chúng tớ có hình viên gạch. Một số thành viên có hình nhân vật tí hon và các hình xinh xắn khác.</a:t>
            </a:r>
          </a:p>
        </p:txBody>
      </p:sp>
      <p:pic>
        <p:nvPicPr>
          <p:cNvPr id="5" name="Picture 4">
            <a:extLst>
              <a:ext uri="{FF2B5EF4-FFF2-40B4-BE49-F238E27FC236}">
                <a16:creationId xmlns:a16="http://schemas.microsoft.com/office/drawing/2014/main" id="{04A61101-4893-48E9-83D8-874140166A9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53600" y="3581400"/>
            <a:ext cx="1933575" cy="2009775"/>
          </a:xfrm>
          <a:prstGeom prst="rect">
            <a:avLst/>
          </a:prstGeom>
        </p:spPr>
      </p:pic>
      <p:pic>
        <p:nvPicPr>
          <p:cNvPr id="8" name="Picture 7">
            <a:extLst>
              <a:ext uri="{FF2B5EF4-FFF2-40B4-BE49-F238E27FC236}">
                <a16:creationId xmlns:a16="http://schemas.microsoft.com/office/drawing/2014/main" id="{2D0C7D06-01D6-48A7-9873-7C8BA538B0CA}"/>
              </a:ext>
            </a:extLst>
          </p:cNvPr>
          <p:cNvPicPr>
            <a:picLocks noChangeAspect="1"/>
          </p:cNvPicPr>
          <p:nvPr/>
        </p:nvPicPr>
        <p:blipFill rotWithShape="1">
          <a:blip r:embed="rId5"/>
          <a:srcRect l="28414" t="17105" r="9091" b="33057"/>
          <a:stretch/>
        </p:blipFill>
        <p:spPr>
          <a:xfrm>
            <a:off x="128655" y="1055497"/>
            <a:ext cx="538392" cy="512546"/>
          </a:xfrm>
          <a:prstGeom prst="rect">
            <a:avLst/>
          </a:prstGeom>
        </p:spPr>
      </p:pic>
      <p:pic>
        <p:nvPicPr>
          <p:cNvPr id="9" name="Picture 8">
            <a:extLst>
              <a:ext uri="{FF2B5EF4-FFF2-40B4-BE49-F238E27FC236}">
                <a16:creationId xmlns:a16="http://schemas.microsoft.com/office/drawing/2014/main" id="{BA88FB45-AA9C-48BA-B7A8-D5053766A914}"/>
              </a:ext>
            </a:extLst>
          </p:cNvPr>
          <p:cNvPicPr>
            <a:picLocks noChangeAspect="1"/>
          </p:cNvPicPr>
          <p:nvPr/>
        </p:nvPicPr>
        <p:blipFill rotWithShape="1">
          <a:blip r:embed="rId6"/>
          <a:srcRect l="23584" t="12406" r="18949" b="29309"/>
          <a:stretch/>
        </p:blipFill>
        <p:spPr>
          <a:xfrm>
            <a:off x="100407" y="2105089"/>
            <a:ext cx="538392" cy="605690"/>
          </a:xfrm>
          <a:prstGeom prst="rect">
            <a:avLst/>
          </a:prstGeom>
        </p:spPr>
      </p:pic>
    </p:spTree>
    <p:extLst>
      <p:ext uri="{BB962C8B-B14F-4D97-AF65-F5344CB8AC3E}">
        <p14:creationId xmlns:p14="http://schemas.microsoft.com/office/powerpoint/2010/main" val="210457185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750">
        <p159:morph option="byObject"/>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52D9331-34E2-4AAB-B707-A470C058F3D5}"/>
              </a:ext>
            </a:extLst>
          </p:cNvPr>
          <p:cNvPicPr>
            <a:picLocks noChangeAspect="1"/>
          </p:cNvPicPr>
          <p:nvPr/>
        </p:nvPicPr>
        <p:blipFill>
          <a:blip r:embed="rId2"/>
          <a:stretch>
            <a:fillRect/>
          </a:stretch>
        </p:blipFill>
        <p:spPr>
          <a:xfrm>
            <a:off x="76200" y="66995"/>
            <a:ext cx="1147568" cy="646331"/>
          </a:xfrm>
          <a:prstGeom prst="rect">
            <a:avLst/>
          </a:prstGeom>
        </p:spPr>
      </p:pic>
      <p:sp>
        <p:nvSpPr>
          <p:cNvPr id="7" name="Text Box 4">
            <a:extLst>
              <a:ext uri="{FF2B5EF4-FFF2-40B4-BE49-F238E27FC236}">
                <a16:creationId xmlns:a16="http://schemas.microsoft.com/office/drawing/2014/main" id="{9FA61A27-0828-45F4-96F3-2EB93AD439C6}"/>
              </a:ext>
            </a:extLst>
          </p:cNvPr>
          <p:cNvSpPr txBox="1"/>
          <p:nvPr/>
        </p:nvSpPr>
        <p:spPr>
          <a:xfrm>
            <a:off x="4571495" y="609600"/>
            <a:ext cx="7467600" cy="6001643"/>
          </a:xfrm>
          <a:prstGeom prst="rect">
            <a:avLst/>
          </a:prstGeom>
          <a:noFill/>
        </p:spPr>
        <p:txBody>
          <a:bodyPr wrap="square" rtlCol="0">
            <a:spAutoFit/>
          </a:bodyPr>
          <a:lstStyle/>
          <a:p>
            <a:pPr marL="44450" lvl="0" indent="417513" algn="just">
              <a:defRPr/>
            </a:pPr>
            <a:r>
              <a:rPr lang="vi-VN" sz="3500"/>
              <a:t>Từ những mảnh ghép nhỏ bé, chúng tớ kết hợp với nhau để tạo ra cả một thế giới kì diệu. Các bạn có thể lắp ráp nhà cửa, xe cộ, người máy,… theo ý thích. Sau đó, các bạn tháo rời ra để ghép thành những vật khác.</a:t>
            </a:r>
          </a:p>
          <a:p>
            <a:pPr marL="44450" lvl="0" indent="417513" algn="just">
              <a:defRPr/>
            </a:pPr>
            <a:r>
              <a:rPr lang="vi-VN" sz="3500"/>
              <a:t>Chúng tớ giúp các bạn có trí tưởng tượng phong phú, khả năng sáng tạo và tính kiên nhẫn. Nào, các bạn đã sẵn s</a:t>
            </a:r>
            <a:r>
              <a:rPr lang="en-US" sz="3500"/>
              <a:t>à</a:t>
            </a:r>
            <a:r>
              <a:rPr lang="vi-VN" sz="3500"/>
              <a:t>ng chơi cùng chúng tớ chưa?</a:t>
            </a:r>
          </a:p>
          <a:p>
            <a:pPr marL="266700" lvl="0" algn="just">
              <a:buClr>
                <a:srgbClr val="000000"/>
              </a:buClr>
              <a:defRPr/>
            </a:pPr>
            <a:r>
              <a:rPr lang="vi-VN" sz="3400" kern="0">
                <a:solidFill>
                  <a:srgbClr val="000000"/>
                </a:solidFill>
                <a:cs typeface="Arial"/>
                <a:sym typeface="Arial"/>
              </a:rPr>
              <a:t>					</a:t>
            </a:r>
            <a:r>
              <a:rPr lang="en-US" sz="3400" kern="0">
                <a:solidFill>
                  <a:srgbClr val="000000"/>
                </a:solidFill>
                <a:cs typeface="Arial"/>
                <a:sym typeface="Arial"/>
              </a:rPr>
              <a:t>	</a:t>
            </a:r>
            <a:r>
              <a:rPr lang="vi-VN" sz="2400" i="1" kern="0">
                <a:solidFill>
                  <a:srgbClr val="000000"/>
                </a:solidFill>
                <a:cs typeface="Arial"/>
                <a:sym typeface="Arial"/>
              </a:rPr>
              <a:t>( Bảo Châu)</a:t>
            </a:r>
            <a:endParaRPr lang="en-US" sz="3400" i="1" dirty="0">
              <a:ea typeface="Arial-Rounded" panose="020B0500000000000000" pitchFamily="34" charset="0"/>
              <a:cs typeface="Arial-Rounded" panose="020B0500000000000000" pitchFamily="34" charset="0"/>
            </a:endParaRPr>
          </a:p>
        </p:txBody>
      </p:sp>
      <p:pic>
        <p:nvPicPr>
          <p:cNvPr id="6" name="Picture 5">
            <a:extLst>
              <a:ext uri="{FF2B5EF4-FFF2-40B4-BE49-F238E27FC236}">
                <a16:creationId xmlns:a16="http://schemas.microsoft.com/office/drawing/2014/main" id="{0343ACEB-5F7A-4746-87B1-8DC4FD36330E}"/>
              </a:ext>
            </a:extLst>
          </p:cNvPr>
          <p:cNvPicPr>
            <a:picLocks noChangeAspect="1"/>
          </p:cNvPicPr>
          <p:nvPr/>
        </p:nvPicPr>
        <p:blipFill>
          <a:blip r:embed="rId3"/>
          <a:stretch>
            <a:fillRect/>
          </a:stretch>
        </p:blipFill>
        <p:spPr>
          <a:xfrm>
            <a:off x="304800" y="713326"/>
            <a:ext cx="4038095" cy="5523809"/>
          </a:xfrm>
          <a:prstGeom prst="roundRect">
            <a:avLst>
              <a:gd name="adj" fmla="val 11735"/>
            </a:avLst>
          </a:prstGeom>
        </p:spPr>
      </p:pic>
      <p:pic>
        <p:nvPicPr>
          <p:cNvPr id="5" name="Picture 4">
            <a:extLst>
              <a:ext uri="{FF2B5EF4-FFF2-40B4-BE49-F238E27FC236}">
                <a16:creationId xmlns:a16="http://schemas.microsoft.com/office/drawing/2014/main" id="{D9EDC2F2-B891-4805-AE73-609A220F2E2D}"/>
              </a:ext>
            </a:extLst>
          </p:cNvPr>
          <p:cNvPicPr>
            <a:picLocks noChangeAspect="1"/>
          </p:cNvPicPr>
          <p:nvPr/>
        </p:nvPicPr>
        <p:blipFill>
          <a:blip r:embed="rId4"/>
          <a:stretch>
            <a:fillRect/>
          </a:stretch>
        </p:blipFill>
        <p:spPr>
          <a:xfrm>
            <a:off x="4535038" y="657086"/>
            <a:ext cx="576129" cy="549207"/>
          </a:xfrm>
          <a:prstGeom prst="rect">
            <a:avLst/>
          </a:prstGeom>
        </p:spPr>
      </p:pic>
      <p:pic>
        <p:nvPicPr>
          <p:cNvPr id="8" name="Picture 7">
            <a:extLst>
              <a:ext uri="{FF2B5EF4-FFF2-40B4-BE49-F238E27FC236}">
                <a16:creationId xmlns:a16="http://schemas.microsoft.com/office/drawing/2014/main" id="{BABCFB02-4DA5-4ED9-8B60-6C7B86A2B56D}"/>
              </a:ext>
            </a:extLst>
          </p:cNvPr>
          <p:cNvPicPr>
            <a:picLocks noChangeAspect="1"/>
          </p:cNvPicPr>
          <p:nvPr/>
        </p:nvPicPr>
        <p:blipFill rotWithShape="1">
          <a:blip r:embed="rId5"/>
          <a:srcRect l="20998" t="12792" r="21536" b="30517"/>
          <a:stretch/>
        </p:blipFill>
        <p:spPr>
          <a:xfrm>
            <a:off x="4538535" y="3839585"/>
            <a:ext cx="538393" cy="589135"/>
          </a:xfrm>
          <a:prstGeom prst="rect">
            <a:avLst/>
          </a:prstGeom>
        </p:spPr>
      </p:pic>
    </p:spTree>
    <p:extLst>
      <p:ext uri="{BB962C8B-B14F-4D97-AF65-F5344CB8AC3E}">
        <p14:creationId xmlns:p14="http://schemas.microsoft.com/office/powerpoint/2010/main" val="40788013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750">
        <p159:morph option="byObject"/>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a:extLst>
              <a:ext uri="{FF2B5EF4-FFF2-40B4-BE49-F238E27FC236}">
                <a16:creationId xmlns:a16="http://schemas.microsoft.com/office/drawing/2014/main" id="{DC6D29E0-63A9-4A8C-BFC4-B5392F61745B}"/>
              </a:ext>
            </a:extLst>
          </p:cNvPr>
          <p:cNvSpPr/>
          <p:nvPr/>
        </p:nvSpPr>
        <p:spPr>
          <a:xfrm>
            <a:off x="4936499" y="1506724"/>
            <a:ext cx="2319003" cy="2319003"/>
          </a:xfrm>
          <a:prstGeom prst="ellipse">
            <a:avLst/>
          </a:prstGeom>
          <a:noFill/>
          <a:ln w="76200">
            <a:solidFill>
              <a:srgbClr val="28A4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C6AFD3"/>
              </a:solidFill>
              <a:cs typeface="+mn-ea"/>
              <a:sym typeface="+mn-lt"/>
            </a:endParaRPr>
          </a:p>
        </p:txBody>
      </p:sp>
      <p:sp>
        <p:nvSpPr>
          <p:cNvPr id="4" name="TextBox 3">
            <a:extLst>
              <a:ext uri="{FF2B5EF4-FFF2-40B4-BE49-F238E27FC236}">
                <a16:creationId xmlns:a16="http://schemas.microsoft.com/office/drawing/2014/main" id="{9CBE522A-6259-4D5C-A426-049181E49342}"/>
              </a:ext>
            </a:extLst>
          </p:cNvPr>
          <p:cNvSpPr txBox="1"/>
          <p:nvPr/>
        </p:nvSpPr>
        <p:spPr>
          <a:xfrm>
            <a:off x="2461259" y="4165937"/>
            <a:ext cx="7269482" cy="1015663"/>
          </a:xfrm>
          <a:prstGeom prst="rect">
            <a:avLst/>
          </a:prstGeom>
          <a:noFill/>
          <a:effectLst>
            <a:glow rad="101600">
              <a:schemeClr val="accent4">
                <a:satMod val="175000"/>
                <a:alpha val="40000"/>
              </a:schemeClr>
            </a:glow>
            <a:outerShdw blurRad="50800" dist="50800" dir="5400000" algn="ctr" rotWithShape="0">
              <a:srgbClr val="71DDCC"/>
            </a:outerShdw>
            <a:softEdge rad="12700"/>
          </a:effectLst>
          <a:scene3d>
            <a:camera prst="orthographicFront"/>
            <a:lightRig rig="threePt" dir="t"/>
          </a:scene3d>
          <a:sp3d extrusionH="76200">
            <a:extrusionClr>
              <a:srgbClr val="28A48F"/>
            </a:extrusionClr>
          </a:sp3d>
        </p:spPr>
        <p:txBody>
          <a:bodyPr wrap="square" rtlCol="0">
            <a:spAutoFit/>
          </a:bodyPr>
          <a:lstStyle/>
          <a:p>
            <a:pPr algn="ctr"/>
            <a:r>
              <a:rPr lang="en-US" sz="6000">
                <a:solidFill>
                  <a:srgbClr val="00B050"/>
                </a:solidFill>
                <a:effectLst>
                  <a:outerShdw blurRad="38100" dist="38100" dir="2700000" algn="tl">
                    <a:srgbClr val="000000">
                      <a:alpha val="43137"/>
                    </a:srgbClr>
                  </a:outerShdw>
                </a:effectLst>
                <a:latin typeface="HP-167" panose="020B0803050302020204" pitchFamily="34" charset="0"/>
              </a:rPr>
              <a:t>LUYỆN TẬP</a:t>
            </a:r>
            <a:endParaRPr lang="en-US" sz="6000" dirty="0">
              <a:solidFill>
                <a:srgbClr val="00B050"/>
              </a:solidFill>
              <a:effectLst>
                <a:outerShdw blurRad="38100" dist="38100" dir="2700000" algn="tl">
                  <a:srgbClr val="000000">
                    <a:alpha val="43137"/>
                  </a:srgbClr>
                </a:outerShdw>
              </a:effectLst>
              <a:latin typeface="HP-167" panose="020B0803050302020204" pitchFamily="34" charset="0"/>
            </a:endParaRPr>
          </a:p>
        </p:txBody>
      </p:sp>
      <p:pic>
        <p:nvPicPr>
          <p:cNvPr id="6" name="Picture 5">
            <a:extLst>
              <a:ext uri="{FF2B5EF4-FFF2-40B4-BE49-F238E27FC236}">
                <a16:creationId xmlns:a16="http://schemas.microsoft.com/office/drawing/2014/main" id="{B41236D5-199E-4D85-A37A-3B911C8CDE7A}"/>
              </a:ext>
            </a:extLst>
          </p:cNvPr>
          <p:cNvPicPr>
            <a:picLocks noChangeAspect="1"/>
          </p:cNvPicPr>
          <p:nvPr/>
        </p:nvPicPr>
        <p:blipFill>
          <a:blip r:embed="rId2"/>
          <a:stretch>
            <a:fillRect/>
          </a:stretch>
        </p:blipFill>
        <p:spPr>
          <a:xfrm>
            <a:off x="5041218" y="1588195"/>
            <a:ext cx="2133600" cy="2133600"/>
          </a:xfrm>
          <a:prstGeom prst="rect">
            <a:avLst/>
          </a:prstGeom>
        </p:spPr>
      </p:pic>
    </p:spTree>
    <p:extLst>
      <p:ext uri="{BB962C8B-B14F-4D97-AF65-F5344CB8AC3E}">
        <p14:creationId xmlns:p14="http://schemas.microsoft.com/office/powerpoint/2010/main" val="91035769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75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6" presetClass="entr" presetSubtype="32" fill="hold" grpId="0" nodeType="withEffect">
                                  <p:stCondLst>
                                    <p:cond delay="1000"/>
                                  </p:stCondLst>
                                  <p:childTnLst>
                                    <p:set>
                                      <p:cBhvr>
                                        <p:cTn id="11" dur="1" fill="hold">
                                          <p:stCondLst>
                                            <p:cond delay="0"/>
                                          </p:stCondLst>
                                        </p:cTn>
                                        <p:tgtEl>
                                          <p:spTgt spid="2"/>
                                        </p:tgtEl>
                                        <p:attrNameLst>
                                          <p:attrName>style.visibility</p:attrName>
                                        </p:attrNameLst>
                                      </p:cBhvr>
                                      <p:to>
                                        <p:strVal val="visible"/>
                                      </p:to>
                                    </p:set>
                                    <p:animEffect transition="in" filter="circle(out)">
                                      <p:cBhvr>
                                        <p:cTn id="12" dur="2000"/>
                                        <p:tgtEl>
                                          <p:spTgt spid="2"/>
                                        </p:tgtEl>
                                      </p:cBhvr>
                                    </p:animEffect>
                                  </p:childTnLst>
                                </p:cTn>
                              </p:par>
                            </p:childTnLst>
                          </p:cTn>
                        </p:par>
                        <p:par>
                          <p:cTn id="13" fill="hold">
                            <p:stCondLst>
                              <p:cond delay="3000"/>
                            </p:stCondLst>
                            <p:childTnLst>
                              <p:par>
                                <p:cTn id="14" presetID="50" presetClass="entr" presetSubtype="0" decel="100000"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1000" fill="hold"/>
                                        <p:tgtEl>
                                          <p:spTgt spid="4"/>
                                        </p:tgtEl>
                                        <p:attrNameLst>
                                          <p:attrName>ppt_w</p:attrName>
                                        </p:attrNameLst>
                                      </p:cBhvr>
                                      <p:tavLst>
                                        <p:tav tm="0">
                                          <p:val>
                                            <p:strVal val="#ppt_w+.3"/>
                                          </p:val>
                                        </p:tav>
                                        <p:tav tm="100000">
                                          <p:val>
                                            <p:strVal val="#ppt_w"/>
                                          </p:val>
                                        </p:tav>
                                      </p:tavLst>
                                    </p:anim>
                                    <p:anim calcmode="lin" valueType="num">
                                      <p:cBhvr>
                                        <p:cTn id="17" dur="1000" fill="hold"/>
                                        <p:tgtEl>
                                          <p:spTgt spid="4"/>
                                        </p:tgtEl>
                                        <p:attrNameLst>
                                          <p:attrName>ppt_h</p:attrName>
                                        </p:attrNameLst>
                                      </p:cBhvr>
                                      <p:tavLst>
                                        <p:tav tm="0">
                                          <p:val>
                                            <p:strVal val="#ppt_h"/>
                                          </p:val>
                                        </p:tav>
                                        <p:tav tm="100000">
                                          <p:val>
                                            <p:strVal val="#ppt_h"/>
                                          </p:val>
                                        </p:tav>
                                      </p:tavLst>
                                    </p:anim>
                                    <p:animEffect transition="in" filter="fade">
                                      <p:cBhvr>
                                        <p:cTn id="18"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Rounded Corners 23">
            <a:extLst>
              <a:ext uri="{FF2B5EF4-FFF2-40B4-BE49-F238E27FC236}">
                <a16:creationId xmlns:a16="http://schemas.microsoft.com/office/drawing/2014/main" id="{25575EFB-DE4C-44BC-8BEE-B707883B2207}"/>
              </a:ext>
            </a:extLst>
          </p:cNvPr>
          <p:cNvSpPr/>
          <p:nvPr/>
        </p:nvSpPr>
        <p:spPr>
          <a:xfrm>
            <a:off x="1600200" y="1233725"/>
            <a:ext cx="9982200" cy="715089"/>
          </a:xfrm>
          <a:prstGeom prst="roundRect">
            <a:avLst/>
          </a:prstGeom>
          <a:gradFill>
            <a:gsLst>
              <a:gs pos="0">
                <a:srgbClr val="D0E5A4"/>
              </a:gs>
              <a:gs pos="32000">
                <a:schemeClr val="bg1"/>
              </a:gs>
              <a:gs pos="83000">
                <a:schemeClr val="bg1"/>
              </a:gs>
              <a:gs pos="100000">
                <a:srgbClr val="D0E5A4"/>
              </a:gs>
            </a:gsLst>
            <a:lin ang="5400000" scaled="1"/>
          </a:gradFill>
          <a:ln>
            <a:noFill/>
          </a:ln>
        </p:spPr>
        <p:txBody>
          <a:bodyPr wrap="square">
            <a:spAutoFit/>
          </a:bodyPr>
          <a:lstStyle/>
          <a:p>
            <a:pPr algn="just"/>
            <a:r>
              <a:rPr lang="en-US" sz="3600">
                <a:solidFill>
                  <a:srgbClr val="333333"/>
                </a:solidFill>
                <a:latin typeface="+mj-lt"/>
              </a:rPr>
              <a:t>Từ ngữ chỉ đặc điểm của những khối lê-gô đó là: </a:t>
            </a:r>
            <a:endParaRPr lang="en-VN" sz="3600" dirty="0">
              <a:solidFill>
                <a:srgbClr val="EF3960"/>
              </a:solidFill>
              <a:latin typeface="+mj-lt"/>
            </a:endParaRPr>
          </a:p>
        </p:txBody>
      </p:sp>
      <p:pic>
        <p:nvPicPr>
          <p:cNvPr id="25" name="Picture 24">
            <a:extLst>
              <a:ext uri="{FF2B5EF4-FFF2-40B4-BE49-F238E27FC236}">
                <a16:creationId xmlns:a16="http://schemas.microsoft.com/office/drawing/2014/main" id="{4C370BE7-C55B-4515-AF64-4E3EFF7D2543}"/>
              </a:ext>
            </a:extLst>
          </p:cNvPr>
          <p:cNvPicPr>
            <a:picLocks noChangeAspect="1"/>
          </p:cNvPicPr>
          <p:nvPr/>
        </p:nvPicPr>
        <p:blipFill rotWithShape="1">
          <a:blip r:embed="rId2">
            <a:extLst>
              <a:ext uri="{28A0092B-C50C-407E-A947-70E740481C1C}">
                <a14:useLocalDpi xmlns:a14="http://schemas.microsoft.com/office/drawing/2010/main" val="0"/>
              </a:ext>
            </a:extLst>
          </a:blip>
          <a:srcRect l="16276" t="11252" r="11831" b="27777"/>
          <a:stretch/>
        </p:blipFill>
        <p:spPr>
          <a:xfrm>
            <a:off x="228600" y="919721"/>
            <a:ext cx="1219200" cy="1033975"/>
          </a:xfrm>
          <a:prstGeom prst="rect">
            <a:avLst/>
          </a:prstGeom>
        </p:spPr>
      </p:pic>
      <p:sp>
        <p:nvSpPr>
          <p:cNvPr id="2" name="TextBox 1">
            <a:extLst>
              <a:ext uri="{FF2B5EF4-FFF2-40B4-BE49-F238E27FC236}">
                <a16:creationId xmlns:a16="http://schemas.microsoft.com/office/drawing/2014/main" id="{5B3878B6-621D-4BB2-97F3-22D67B1FFCF9}"/>
              </a:ext>
            </a:extLst>
          </p:cNvPr>
          <p:cNvSpPr txBox="1"/>
          <p:nvPr/>
        </p:nvSpPr>
        <p:spPr>
          <a:xfrm>
            <a:off x="1066800" y="181058"/>
            <a:ext cx="10744200" cy="738664"/>
          </a:xfrm>
          <a:prstGeom prst="rect">
            <a:avLst/>
          </a:prstGeom>
          <a:noFill/>
        </p:spPr>
        <p:txBody>
          <a:bodyPr wrap="square">
            <a:spAutoFit/>
          </a:bodyPr>
          <a:lstStyle/>
          <a:p>
            <a:r>
              <a:rPr lang="en-US" sz="4200" b="1" dirty="0">
                <a:solidFill>
                  <a:srgbClr val="F65E00"/>
                </a:solidFill>
                <a:latin typeface="HP-167" panose="020B0803050302020204" pitchFamily="34" charset="0"/>
                <a:ea typeface="Arial-Rounded" panose="020B0500000000000000" pitchFamily="34" charset="0"/>
                <a:cs typeface="Arial-Rounded" panose="020B0500000000000000" pitchFamily="34" charset="0"/>
              </a:rPr>
              <a:t>1</a:t>
            </a:r>
            <a:r>
              <a:rPr lang="en-US" sz="4200" b="1">
                <a:solidFill>
                  <a:srgbClr val="F65E00"/>
                </a:solidFill>
                <a:latin typeface="HP-167" panose="020B0803050302020204" pitchFamily="34" charset="0"/>
                <a:ea typeface="Arial-Rounded" panose="020B0500000000000000" pitchFamily="34" charset="0"/>
                <a:cs typeface="Arial-Rounded" panose="020B0500000000000000" pitchFamily="34" charset="0"/>
              </a:rPr>
              <a:t>. </a:t>
            </a:r>
            <a:r>
              <a:rPr lang="en-US" sz="4000" b="1"/>
              <a:t>Tìm từ ngữ chỉ đặc điểm của những khối lê-gô.</a:t>
            </a:r>
            <a:endParaRPr lang="vi-VN" sz="4000" b="1">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3" name="Group 2">
            <a:extLst>
              <a:ext uri="{FF2B5EF4-FFF2-40B4-BE49-F238E27FC236}">
                <a16:creationId xmlns:a16="http://schemas.microsoft.com/office/drawing/2014/main" id="{F41822CA-8AEA-4E28-B56F-1A2F475F65F0}"/>
              </a:ext>
            </a:extLst>
          </p:cNvPr>
          <p:cNvGrpSpPr/>
          <p:nvPr/>
        </p:nvGrpSpPr>
        <p:grpSpPr>
          <a:xfrm>
            <a:off x="0" y="3810"/>
            <a:ext cx="853942" cy="1068901"/>
            <a:chOff x="253799" y="259752"/>
            <a:chExt cx="853942" cy="1068901"/>
          </a:xfrm>
        </p:grpSpPr>
        <p:sp>
          <p:nvSpPr>
            <p:cNvPr id="4" name="51">
              <a:extLst>
                <a:ext uri="{FF2B5EF4-FFF2-40B4-BE49-F238E27FC236}">
                  <a16:creationId xmlns:a16="http://schemas.microsoft.com/office/drawing/2014/main" id="{A1526D02-8B7F-4A2C-A6E0-7E0D052BDF6E}"/>
                </a:ext>
              </a:extLst>
            </p:cNvPr>
            <p:cNvSpPr/>
            <p:nvPr/>
          </p:nvSpPr>
          <p:spPr>
            <a:xfrm>
              <a:off x="253799" y="259752"/>
              <a:ext cx="571915" cy="891155"/>
            </a:xfrm>
            <a:prstGeom prst="rect">
              <a:avLst/>
            </a:prstGeom>
            <a:solidFill>
              <a:srgbClr val="71DD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5" name="Picture 4">
              <a:extLst>
                <a:ext uri="{FF2B5EF4-FFF2-40B4-BE49-F238E27FC236}">
                  <a16:creationId xmlns:a16="http://schemas.microsoft.com/office/drawing/2014/main" id="{12E09A92-18BA-4D1D-AB09-9F1012E484D9}"/>
                </a:ext>
              </a:extLst>
            </p:cNvPr>
            <p:cNvPicPr>
              <a:picLocks noChangeAspect="1"/>
            </p:cNvPicPr>
            <p:nvPr userDrawn="1"/>
          </p:nvPicPr>
          <p:blipFill>
            <a:blip r:embed="rId3"/>
            <a:stretch>
              <a:fillRect/>
            </a:stretch>
          </p:blipFill>
          <p:spPr>
            <a:xfrm>
              <a:off x="425879" y="646791"/>
              <a:ext cx="681862" cy="681862"/>
            </a:xfrm>
            <a:prstGeom prst="rect">
              <a:avLst/>
            </a:prstGeom>
          </p:spPr>
        </p:pic>
      </p:grpSp>
      <p:grpSp>
        <p:nvGrpSpPr>
          <p:cNvPr id="10" name="Group 9">
            <a:extLst>
              <a:ext uri="{FF2B5EF4-FFF2-40B4-BE49-F238E27FC236}">
                <a16:creationId xmlns:a16="http://schemas.microsoft.com/office/drawing/2014/main" id="{B672F664-4452-4EA8-9C4B-49D1E19182B9}"/>
              </a:ext>
            </a:extLst>
          </p:cNvPr>
          <p:cNvGrpSpPr/>
          <p:nvPr/>
        </p:nvGrpSpPr>
        <p:grpSpPr>
          <a:xfrm>
            <a:off x="2133600" y="2448573"/>
            <a:ext cx="1932920" cy="1213329"/>
            <a:chOff x="381000" y="2482568"/>
            <a:chExt cx="1932920" cy="1213329"/>
          </a:xfrm>
        </p:grpSpPr>
        <p:grpSp>
          <p:nvGrpSpPr>
            <p:cNvPr id="8" name="Group 7">
              <a:extLst>
                <a:ext uri="{FF2B5EF4-FFF2-40B4-BE49-F238E27FC236}">
                  <a16:creationId xmlns:a16="http://schemas.microsoft.com/office/drawing/2014/main" id="{E36019D8-21DE-44A1-B819-92D8A853101F}"/>
                </a:ext>
              </a:extLst>
            </p:cNvPr>
            <p:cNvGrpSpPr/>
            <p:nvPr/>
          </p:nvGrpSpPr>
          <p:grpSpPr>
            <a:xfrm>
              <a:off x="381000" y="2482568"/>
              <a:ext cx="1887652" cy="1213329"/>
              <a:chOff x="378455" y="2337563"/>
              <a:chExt cx="2593358" cy="2324896"/>
            </a:xfrm>
          </p:grpSpPr>
          <p:cxnSp>
            <p:nvCxnSpPr>
              <p:cNvPr id="27" name="42">
                <a:extLst>
                  <a:ext uri="{FF2B5EF4-FFF2-40B4-BE49-F238E27FC236}">
                    <a16:creationId xmlns:a16="http://schemas.microsoft.com/office/drawing/2014/main" id="{F56CC9EA-1177-4FEA-8A5D-F21A96AFD1E6}"/>
                  </a:ext>
                </a:extLst>
              </p:cNvPr>
              <p:cNvCxnSpPr/>
              <p:nvPr/>
            </p:nvCxnSpPr>
            <p:spPr>
              <a:xfrm>
                <a:off x="378455" y="2337563"/>
                <a:ext cx="2551257" cy="0"/>
              </a:xfrm>
              <a:prstGeom prst="line">
                <a:avLst/>
              </a:prstGeom>
              <a:solidFill>
                <a:srgbClr val="FFABB1"/>
              </a:solidFill>
              <a:ln w="12700">
                <a:solidFill>
                  <a:srgbClr val="5DBFB8"/>
                </a:solidFill>
              </a:ln>
            </p:spPr>
            <p:style>
              <a:lnRef idx="1">
                <a:schemeClr val="accent1"/>
              </a:lnRef>
              <a:fillRef idx="0">
                <a:schemeClr val="accent1"/>
              </a:fillRef>
              <a:effectRef idx="0">
                <a:schemeClr val="accent1"/>
              </a:effectRef>
              <a:fontRef idx="minor">
                <a:schemeClr val="tx1"/>
              </a:fontRef>
            </p:style>
          </p:cxnSp>
          <p:cxnSp>
            <p:nvCxnSpPr>
              <p:cNvPr id="28" name="43">
                <a:extLst>
                  <a:ext uri="{FF2B5EF4-FFF2-40B4-BE49-F238E27FC236}">
                    <a16:creationId xmlns:a16="http://schemas.microsoft.com/office/drawing/2014/main" id="{2A5A6E88-4E5A-4E18-A60E-A6CE7600B6CE}"/>
                  </a:ext>
                </a:extLst>
              </p:cNvPr>
              <p:cNvCxnSpPr/>
              <p:nvPr/>
            </p:nvCxnSpPr>
            <p:spPr>
              <a:xfrm>
                <a:off x="378455" y="2337563"/>
                <a:ext cx="0" cy="1327774"/>
              </a:xfrm>
              <a:prstGeom prst="line">
                <a:avLst/>
              </a:prstGeom>
              <a:solidFill>
                <a:srgbClr val="FFABB1"/>
              </a:solidFill>
              <a:ln w="12700">
                <a:solidFill>
                  <a:srgbClr val="5DBFB8"/>
                </a:solidFill>
              </a:ln>
            </p:spPr>
            <p:style>
              <a:lnRef idx="1">
                <a:schemeClr val="accent1"/>
              </a:lnRef>
              <a:fillRef idx="0">
                <a:schemeClr val="accent1"/>
              </a:fillRef>
              <a:effectRef idx="0">
                <a:schemeClr val="accent1"/>
              </a:effectRef>
              <a:fontRef idx="minor">
                <a:schemeClr val="tx1"/>
              </a:fontRef>
            </p:style>
          </p:cxnSp>
          <p:sp>
            <p:nvSpPr>
              <p:cNvPr id="29" name="Rectangle 4">
                <a:extLst>
                  <a:ext uri="{FF2B5EF4-FFF2-40B4-BE49-F238E27FC236}">
                    <a16:creationId xmlns:a16="http://schemas.microsoft.com/office/drawing/2014/main" id="{515A24D0-1D92-4086-9FCF-2A58DC367270}"/>
                  </a:ext>
                </a:extLst>
              </p:cNvPr>
              <p:cNvSpPr/>
              <p:nvPr/>
            </p:nvSpPr>
            <p:spPr>
              <a:xfrm>
                <a:off x="489061" y="2514600"/>
                <a:ext cx="2482752" cy="2147859"/>
              </a:xfrm>
              <a:prstGeom prst="rect">
                <a:avLst/>
              </a:prstGeom>
              <a:solidFill>
                <a:srgbClr val="5DBFB8"/>
              </a:solidFill>
              <a:ln>
                <a:noFill/>
              </a:ln>
            </p:spPr>
            <p:style>
              <a:lnRef idx="2">
                <a:schemeClr val="accent1">
                  <a:shade val="50000"/>
                </a:schemeClr>
              </a:lnRef>
              <a:fillRef idx="1001">
                <a:schemeClr val="dk2"/>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2400">
                  <a:solidFill>
                    <a:schemeClr val="bg1"/>
                  </a:solidFill>
                  <a:latin typeface="微软雅黑" panose="020B0503020204020204" pitchFamily="34" charset="-122"/>
                  <a:ea typeface="微软雅黑" panose="020B0503020204020204" pitchFamily="34" charset="-122"/>
                </a:endParaRPr>
              </a:p>
            </p:txBody>
          </p:sp>
        </p:grpSp>
        <p:sp>
          <p:nvSpPr>
            <p:cNvPr id="9" name="TextBox 8">
              <a:extLst>
                <a:ext uri="{FF2B5EF4-FFF2-40B4-BE49-F238E27FC236}">
                  <a16:creationId xmlns:a16="http://schemas.microsoft.com/office/drawing/2014/main" id="{46CE6018-FE05-46D5-A4FF-1D0BDCBA2B97}"/>
                </a:ext>
              </a:extLst>
            </p:cNvPr>
            <p:cNvSpPr txBox="1"/>
            <p:nvPr/>
          </p:nvSpPr>
          <p:spPr>
            <a:xfrm>
              <a:off x="484573" y="2782669"/>
              <a:ext cx="1829347" cy="646331"/>
            </a:xfrm>
            <a:prstGeom prst="rect">
              <a:avLst/>
            </a:prstGeom>
            <a:noFill/>
          </p:spPr>
          <p:txBody>
            <a:bodyPr wrap="none" rtlCol="0">
              <a:spAutoFit/>
            </a:bodyPr>
            <a:lstStyle/>
            <a:p>
              <a:r>
                <a:rPr lang="en-US" sz="3600">
                  <a:solidFill>
                    <a:schemeClr val="bg1"/>
                  </a:solidFill>
                </a:rPr>
                <a:t>khối nhỏ</a:t>
              </a:r>
            </a:p>
          </p:txBody>
        </p:sp>
      </p:grpSp>
      <p:grpSp>
        <p:nvGrpSpPr>
          <p:cNvPr id="34" name="Group 33">
            <a:extLst>
              <a:ext uri="{FF2B5EF4-FFF2-40B4-BE49-F238E27FC236}">
                <a16:creationId xmlns:a16="http://schemas.microsoft.com/office/drawing/2014/main" id="{58E40160-497C-459C-8DA8-0C4DEC002FB4}"/>
              </a:ext>
            </a:extLst>
          </p:cNvPr>
          <p:cNvGrpSpPr/>
          <p:nvPr/>
        </p:nvGrpSpPr>
        <p:grpSpPr>
          <a:xfrm>
            <a:off x="5035946" y="2448573"/>
            <a:ext cx="1901086" cy="1253025"/>
            <a:chOff x="381000" y="2482568"/>
            <a:chExt cx="1901086" cy="1253025"/>
          </a:xfrm>
        </p:grpSpPr>
        <p:grpSp>
          <p:nvGrpSpPr>
            <p:cNvPr id="35" name="Group 34">
              <a:extLst>
                <a:ext uri="{FF2B5EF4-FFF2-40B4-BE49-F238E27FC236}">
                  <a16:creationId xmlns:a16="http://schemas.microsoft.com/office/drawing/2014/main" id="{8365B263-3D9C-492C-8D53-CC537733AA37}"/>
                </a:ext>
              </a:extLst>
            </p:cNvPr>
            <p:cNvGrpSpPr/>
            <p:nvPr/>
          </p:nvGrpSpPr>
          <p:grpSpPr>
            <a:xfrm>
              <a:off x="381000" y="2482568"/>
              <a:ext cx="1887652" cy="1213329"/>
              <a:chOff x="378455" y="2337563"/>
              <a:chExt cx="2593358" cy="2324896"/>
            </a:xfrm>
          </p:grpSpPr>
          <p:cxnSp>
            <p:nvCxnSpPr>
              <p:cNvPr id="37" name="42">
                <a:extLst>
                  <a:ext uri="{FF2B5EF4-FFF2-40B4-BE49-F238E27FC236}">
                    <a16:creationId xmlns:a16="http://schemas.microsoft.com/office/drawing/2014/main" id="{3FCC4EEF-7719-43E9-975D-66DB453EFEB8}"/>
                  </a:ext>
                </a:extLst>
              </p:cNvPr>
              <p:cNvCxnSpPr/>
              <p:nvPr/>
            </p:nvCxnSpPr>
            <p:spPr>
              <a:xfrm>
                <a:off x="378455" y="2337563"/>
                <a:ext cx="2551257" cy="0"/>
              </a:xfrm>
              <a:prstGeom prst="line">
                <a:avLst/>
              </a:prstGeom>
              <a:solidFill>
                <a:srgbClr val="FFABB1"/>
              </a:solidFill>
              <a:ln w="12700">
                <a:solidFill>
                  <a:srgbClr val="5DBFB8"/>
                </a:solidFill>
              </a:ln>
            </p:spPr>
            <p:style>
              <a:lnRef idx="1">
                <a:schemeClr val="accent1"/>
              </a:lnRef>
              <a:fillRef idx="0">
                <a:schemeClr val="accent1"/>
              </a:fillRef>
              <a:effectRef idx="0">
                <a:schemeClr val="accent1"/>
              </a:effectRef>
              <a:fontRef idx="minor">
                <a:schemeClr val="tx1"/>
              </a:fontRef>
            </p:style>
          </p:cxnSp>
          <p:cxnSp>
            <p:nvCxnSpPr>
              <p:cNvPr id="38" name="43">
                <a:extLst>
                  <a:ext uri="{FF2B5EF4-FFF2-40B4-BE49-F238E27FC236}">
                    <a16:creationId xmlns:a16="http://schemas.microsoft.com/office/drawing/2014/main" id="{83A01A42-E30B-49EF-8335-1CF58CA9D22F}"/>
                  </a:ext>
                </a:extLst>
              </p:cNvPr>
              <p:cNvCxnSpPr/>
              <p:nvPr/>
            </p:nvCxnSpPr>
            <p:spPr>
              <a:xfrm>
                <a:off x="378455" y="2337563"/>
                <a:ext cx="0" cy="1327774"/>
              </a:xfrm>
              <a:prstGeom prst="line">
                <a:avLst/>
              </a:prstGeom>
              <a:solidFill>
                <a:srgbClr val="FFABB1"/>
              </a:solidFill>
              <a:ln w="12700">
                <a:solidFill>
                  <a:srgbClr val="5DBFB8"/>
                </a:solidFill>
              </a:ln>
            </p:spPr>
            <p:style>
              <a:lnRef idx="1">
                <a:schemeClr val="accent1"/>
              </a:lnRef>
              <a:fillRef idx="0">
                <a:schemeClr val="accent1"/>
              </a:fillRef>
              <a:effectRef idx="0">
                <a:schemeClr val="accent1"/>
              </a:effectRef>
              <a:fontRef idx="minor">
                <a:schemeClr val="tx1"/>
              </a:fontRef>
            </p:style>
          </p:cxnSp>
          <p:sp>
            <p:nvSpPr>
              <p:cNvPr id="39" name="Rectangle 4">
                <a:extLst>
                  <a:ext uri="{FF2B5EF4-FFF2-40B4-BE49-F238E27FC236}">
                    <a16:creationId xmlns:a16="http://schemas.microsoft.com/office/drawing/2014/main" id="{E97ADF12-FA6E-41B1-81DD-F4DB89F8754C}"/>
                  </a:ext>
                </a:extLst>
              </p:cNvPr>
              <p:cNvSpPr/>
              <p:nvPr/>
            </p:nvSpPr>
            <p:spPr>
              <a:xfrm>
                <a:off x="489061" y="2514600"/>
                <a:ext cx="2482752" cy="2147859"/>
              </a:xfrm>
              <a:prstGeom prst="rect">
                <a:avLst/>
              </a:prstGeom>
              <a:solidFill>
                <a:srgbClr val="5DBFB8"/>
              </a:solidFill>
              <a:ln>
                <a:noFill/>
              </a:ln>
            </p:spPr>
            <p:style>
              <a:lnRef idx="2">
                <a:schemeClr val="accent1">
                  <a:shade val="50000"/>
                </a:schemeClr>
              </a:lnRef>
              <a:fillRef idx="1001">
                <a:schemeClr val="dk2"/>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2400">
                  <a:solidFill>
                    <a:schemeClr val="bg1"/>
                  </a:solidFill>
                  <a:latin typeface="微软雅黑" panose="020B0503020204020204" pitchFamily="34" charset="-122"/>
                  <a:ea typeface="微软雅黑" panose="020B0503020204020204" pitchFamily="34" charset="-122"/>
                </a:endParaRPr>
              </a:p>
            </p:txBody>
          </p:sp>
        </p:grpSp>
        <p:sp>
          <p:nvSpPr>
            <p:cNvPr id="36" name="TextBox 35">
              <a:extLst>
                <a:ext uri="{FF2B5EF4-FFF2-40B4-BE49-F238E27FC236}">
                  <a16:creationId xmlns:a16="http://schemas.microsoft.com/office/drawing/2014/main" id="{D2E60684-65FA-4DD9-8342-EDDFE7D9BE6B}"/>
                </a:ext>
              </a:extLst>
            </p:cNvPr>
            <p:cNvSpPr txBox="1"/>
            <p:nvPr/>
          </p:nvSpPr>
          <p:spPr>
            <a:xfrm>
              <a:off x="417500" y="2535264"/>
              <a:ext cx="1864586" cy="1200329"/>
            </a:xfrm>
            <a:prstGeom prst="rect">
              <a:avLst/>
            </a:prstGeom>
            <a:noFill/>
          </p:spPr>
          <p:txBody>
            <a:bodyPr wrap="square" rtlCol="0">
              <a:spAutoFit/>
            </a:bodyPr>
            <a:lstStyle/>
            <a:p>
              <a:pPr algn="ctr"/>
              <a:r>
                <a:rPr lang="en-US" sz="3600">
                  <a:solidFill>
                    <a:schemeClr val="bg1"/>
                  </a:solidFill>
                </a:rPr>
                <a:t>đầy màu sắc</a:t>
              </a:r>
            </a:p>
          </p:txBody>
        </p:sp>
      </p:grpSp>
      <p:grpSp>
        <p:nvGrpSpPr>
          <p:cNvPr id="40" name="Group 39">
            <a:extLst>
              <a:ext uri="{FF2B5EF4-FFF2-40B4-BE49-F238E27FC236}">
                <a16:creationId xmlns:a16="http://schemas.microsoft.com/office/drawing/2014/main" id="{91B50140-8AC4-41FE-BC75-A5C8CD85742E}"/>
              </a:ext>
            </a:extLst>
          </p:cNvPr>
          <p:cNvGrpSpPr/>
          <p:nvPr/>
        </p:nvGrpSpPr>
        <p:grpSpPr>
          <a:xfrm>
            <a:off x="7906458" y="2438400"/>
            <a:ext cx="2075742" cy="1213329"/>
            <a:chOff x="327209" y="2482568"/>
            <a:chExt cx="2075742" cy="1213329"/>
          </a:xfrm>
        </p:grpSpPr>
        <p:grpSp>
          <p:nvGrpSpPr>
            <p:cNvPr id="41" name="Group 40">
              <a:extLst>
                <a:ext uri="{FF2B5EF4-FFF2-40B4-BE49-F238E27FC236}">
                  <a16:creationId xmlns:a16="http://schemas.microsoft.com/office/drawing/2014/main" id="{D0DF4431-904F-488A-8819-F1F14CC54451}"/>
                </a:ext>
              </a:extLst>
            </p:cNvPr>
            <p:cNvGrpSpPr/>
            <p:nvPr/>
          </p:nvGrpSpPr>
          <p:grpSpPr>
            <a:xfrm>
              <a:off x="381000" y="2482568"/>
              <a:ext cx="1887652" cy="1213329"/>
              <a:chOff x="378455" y="2337563"/>
              <a:chExt cx="2593358" cy="2324896"/>
            </a:xfrm>
          </p:grpSpPr>
          <p:cxnSp>
            <p:nvCxnSpPr>
              <p:cNvPr id="43" name="42">
                <a:extLst>
                  <a:ext uri="{FF2B5EF4-FFF2-40B4-BE49-F238E27FC236}">
                    <a16:creationId xmlns:a16="http://schemas.microsoft.com/office/drawing/2014/main" id="{751C2187-1AAF-47CA-9601-D29089898981}"/>
                  </a:ext>
                </a:extLst>
              </p:cNvPr>
              <p:cNvCxnSpPr/>
              <p:nvPr/>
            </p:nvCxnSpPr>
            <p:spPr>
              <a:xfrm>
                <a:off x="378455" y="2337563"/>
                <a:ext cx="2551257" cy="0"/>
              </a:xfrm>
              <a:prstGeom prst="line">
                <a:avLst/>
              </a:prstGeom>
              <a:solidFill>
                <a:srgbClr val="FFABB1"/>
              </a:solidFill>
              <a:ln w="12700">
                <a:solidFill>
                  <a:srgbClr val="5DBFB8"/>
                </a:solidFill>
              </a:ln>
            </p:spPr>
            <p:style>
              <a:lnRef idx="1">
                <a:schemeClr val="accent1"/>
              </a:lnRef>
              <a:fillRef idx="0">
                <a:schemeClr val="accent1"/>
              </a:fillRef>
              <a:effectRef idx="0">
                <a:schemeClr val="accent1"/>
              </a:effectRef>
              <a:fontRef idx="minor">
                <a:schemeClr val="tx1"/>
              </a:fontRef>
            </p:style>
          </p:cxnSp>
          <p:cxnSp>
            <p:nvCxnSpPr>
              <p:cNvPr id="44" name="43">
                <a:extLst>
                  <a:ext uri="{FF2B5EF4-FFF2-40B4-BE49-F238E27FC236}">
                    <a16:creationId xmlns:a16="http://schemas.microsoft.com/office/drawing/2014/main" id="{8FC90902-FCAD-4747-B5F7-1304BA272B5A}"/>
                  </a:ext>
                </a:extLst>
              </p:cNvPr>
              <p:cNvCxnSpPr/>
              <p:nvPr/>
            </p:nvCxnSpPr>
            <p:spPr>
              <a:xfrm>
                <a:off x="378455" y="2337563"/>
                <a:ext cx="0" cy="1327774"/>
              </a:xfrm>
              <a:prstGeom prst="line">
                <a:avLst/>
              </a:prstGeom>
              <a:solidFill>
                <a:srgbClr val="FFABB1"/>
              </a:solidFill>
              <a:ln w="12700">
                <a:solidFill>
                  <a:srgbClr val="5DBFB8"/>
                </a:solidFill>
              </a:ln>
            </p:spPr>
            <p:style>
              <a:lnRef idx="1">
                <a:schemeClr val="accent1"/>
              </a:lnRef>
              <a:fillRef idx="0">
                <a:schemeClr val="accent1"/>
              </a:fillRef>
              <a:effectRef idx="0">
                <a:schemeClr val="accent1"/>
              </a:effectRef>
              <a:fontRef idx="minor">
                <a:schemeClr val="tx1"/>
              </a:fontRef>
            </p:style>
          </p:cxnSp>
          <p:sp>
            <p:nvSpPr>
              <p:cNvPr id="45" name="Rectangle 4">
                <a:extLst>
                  <a:ext uri="{FF2B5EF4-FFF2-40B4-BE49-F238E27FC236}">
                    <a16:creationId xmlns:a16="http://schemas.microsoft.com/office/drawing/2014/main" id="{343CCB9B-6026-41D2-9154-7737344C0CA7}"/>
                  </a:ext>
                </a:extLst>
              </p:cNvPr>
              <p:cNvSpPr/>
              <p:nvPr/>
            </p:nvSpPr>
            <p:spPr>
              <a:xfrm>
                <a:off x="489061" y="2514600"/>
                <a:ext cx="2482752" cy="2147859"/>
              </a:xfrm>
              <a:prstGeom prst="rect">
                <a:avLst/>
              </a:prstGeom>
              <a:solidFill>
                <a:srgbClr val="5DBFB8"/>
              </a:solidFill>
              <a:ln>
                <a:noFill/>
              </a:ln>
            </p:spPr>
            <p:style>
              <a:lnRef idx="2">
                <a:schemeClr val="accent1">
                  <a:shade val="50000"/>
                </a:schemeClr>
              </a:lnRef>
              <a:fillRef idx="1001">
                <a:schemeClr val="dk2"/>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2400">
                  <a:solidFill>
                    <a:schemeClr val="bg1"/>
                  </a:solidFill>
                  <a:latin typeface="微软雅黑" panose="020B0503020204020204" pitchFamily="34" charset="-122"/>
                  <a:ea typeface="微软雅黑" panose="020B0503020204020204" pitchFamily="34" charset="-122"/>
                </a:endParaRPr>
              </a:p>
            </p:txBody>
          </p:sp>
        </p:grpSp>
        <p:sp>
          <p:nvSpPr>
            <p:cNvPr id="42" name="TextBox 41">
              <a:extLst>
                <a:ext uri="{FF2B5EF4-FFF2-40B4-BE49-F238E27FC236}">
                  <a16:creationId xmlns:a16="http://schemas.microsoft.com/office/drawing/2014/main" id="{0EBEDEFB-0498-4480-82EF-932C50FD8439}"/>
                </a:ext>
              </a:extLst>
            </p:cNvPr>
            <p:cNvSpPr txBox="1"/>
            <p:nvPr/>
          </p:nvSpPr>
          <p:spPr>
            <a:xfrm>
              <a:off x="327209" y="2492741"/>
              <a:ext cx="2075742" cy="1200329"/>
            </a:xfrm>
            <a:prstGeom prst="rect">
              <a:avLst/>
            </a:prstGeom>
            <a:noFill/>
          </p:spPr>
          <p:txBody>
            <a:bodyPr wrap="square" rtlCol="0">
              <a:spAutoFit/>
            </a:bodyPr>
            <a:lstStyle/>
            <a:p>
              <a:pPr algn="ctr"/>
              <a:r>
                <a:rPr lang="en-US" sz="3600">
                  <a:solidFill>
                    <a:schemeClr val="bg1"/>
                  </a:solidFill>
                </a:rPr>
                <a:t>hình viên gạch</a:t>
              </a:r>
            </a:p>
          </p:txBody>
        </p:sp>
      </p:grpSp>
      <p:grpSp>
        <p:nvGrpSpPr>
          <p:cNvPr id="46" name="Group 45">
            <a:extLst>
              <a:ext uri="{FF2B5EF4-FFF2-40B4-BE49-F238E27FC236}">
                <a16:creationId xmlns:a16="http://schemas.microsoft.com/office/drawing/2014/main" id="{2F0980A6-E7FA-4CB6-80E8-C9F607E40535}"/>
              </a:ext>
            </a:extLst>
          </p:cNvPr>
          <p:cNvGrpSpPr/>
          <p:nvPr/>
        </p:nvGrpSpPr>
        <p:grpSpPr>
          <a:xfrm>
            <a:off x="3062104" y="4243880"/>
            <a:ext cx="2462295" cy="1582694"/>
            <a:chOff x="381000" y="2482568"/>
            <a:chExt cx="1887652" cy="1213329"/>
          </a:xfrm>
        </p:grpSpPr>
        <p:grpSp>
          <p:nvGrpSpPr>
            <p:cNvPr id="47" name="Group 46">
              <a:extLst>
                <a:ext uri="{FF2B5EF4-FFF2-40B4-BE49-F238E27FC236}">
                  <a16:creationId xmlns:a16="http://schemas.microsoft.com/office/drawing/2014/main" id="{A68CDEDB-90FD-4AA6-9810-A695EBAEA62D}"/>
                </a:ext>
              </a:extLst>
            </p:cNvPr>
            <p:cNvGrpSpPr/>
            <p:nvPr/>
          </p:nvGrpSpPr>
          <p:grpSpPr>
            <a:xfrm>
              <a:off x="381000" y="2482568"/>
              <a:ext cx="1887652" cy="1213329"/>
              <a:chOff x="378455" y="2337563"/>
              <a:chExt cx="2593358" cy="2324896"/>
            </a:xfrm>
          </p:grpSpPr>
          <p:cxnSp>
            <p:nvCxnSpPr>
              <p:cNvPr id="49" name="42">
                <a:extLst>
                  <a:ext uri="{FF2B5EF4-FFF2-40B4-BE49-F238E27FC236}">
                    <a16:creationId xmlns:a16="http://schemas.microsoft.com/office/drawing/2014/main" id="{D5B0314F-9E48-4BED-9366-BA764050C2EE}"/>
                  </a:ext>
                </a:extLst>
              </p:cNvPr>
              <p:cNvCxnSpPr/>
              <p:nvPr/>
            </p:nvCxnSpPr>
            <p:spPr>
              <a:xfrm>
                <a:off x="378455" y="2337563"/>
                <a:ext cx="2551257" cy="0"/>
              </a:xfrm>
              <a:prstGeom prst="line">
                <a:avLst/>
              </a:prstGeom>
              <a:solidFill>
                <a:srgbClr val="FFABB1"/>
              </a:solidFill>
              <a:ln w="12700">
                <a:solidFill>
                  <a:srgbClr val="5DBFB8"/>
                </a:solidFill>
              </a:ln>
            </p:spPr>
            <p:style>
              <a:lnRef idx="1">
                <a:schemeClr val="accent1"/>
              </a:lnRef>
              <a:fillRef idx="0">
                <a:schemeClr val="accent1"/>
              </a:fillRef>
              <a:effectRef idx="0">
                <a:schemeClr val="accent1"/>
              </a:effectRef>
              <a:fontRef idx="minor">
                <a:schemeClr val="tx1"/>
              </a:fontRef>
            </p:style>
          </p:cxnSp>
          <p:cxnSp>
            <p:nvCxnSpPr>
              <p:cNvPr id="50" name="43">
                <a:extLst>
                  <a:ext uri="{FF2B5EF4-FFF2-40B4-BE49-F238E27FC236}">
                    <a16:creationId xmlns:a16="http://schemas.microsoft.com/office/drawing/2014/main" id="{2C63F0AC-CC2A-4D47-8B26-4CC147B3EAB4}"/>
                  </a:ext>
                </a:extLst>
              </p:cNvPr>
              <p:cNvCxnSpPr/>
              <p:nvPr/>
            </p:nvCxnSpPr>
            <p:spPr>
              <a:xfrm>
                <a:off x="378455" y="2337563"/>
                <a:ext cx="0" cy="1327774"/>
              </a:xfrm>
              <a:prstGeom prst="line">
                <a:avLst/>
              </a:prstGeom>
              <a:solidFill>
                <a:srgbClr val="FFABB1"/>
              </a:solidFill>
              <a:ln w="12700">
                <a:solidFill>
                  <a:srgbClr val="5DBFB8"/>
                </a:solidFill>
              </a:ln>
            </p:spPr>
            <p:style>
              <a:lnRef idx="1">
                <a:schemeClr val="accent1"/>
              </a:lnRef>
              <a:fillRef idx="0">
                <a:schemeClr val="accent1"/>
              </a:fillRef>
              <a:effectRef idx="0">
                <a:schemeClr val="accent1"/>
              </a:effectRef>
              <a:fontRef idx="minor">
                <a:schemeClr val="tx1"/>
              </a:fontRef>
            </p:style>
          </p:cxnSp>
          <p:sp>
            <p:nvSpPr>
              <p:cNvPr id="51" name="Rectangle 4">
                <a:extLst>
                  <a:ext uri="{FF2B5EF4-FFF2-40B4-BE49-F238E27FC236}">
                    <a16:creationId xmlns:a16="http://schemas.microsoft.com/office/drawing/2014/main" id="{1E763E26-5141-4BF3-BC4D-DD4110F1F8B2}"/>
                  </a:ext>
                </a:extLst>
              </p:cNvPr>
              <p:cNvSpPr/>
              <p:nvPr/>
            </p:nvSpPr>
            <p:spPr>
              <a:xfrm>
                <a:off x="489061" y="2514600"/>
                <a:ext cx="2482752" cy="2147859"/>
              </a:xfrm>
              <a:prstGeom prst="rect">
                <a:avLst/>
              </a:prstGeom>
              <a:solidFill>
                <a:srgbClr val="5DBFB8"/>
              </a:solidFill>
              <a:ln>
                <a:noFill/>
              </a:ln>
            </p:spPr>
            <p:style>
              <a:lnRef idx="2">
                <a:schemeClr val="accent1">
                  <a:shade val="50000"/>
                </a:schemeClr>
              </a:lnRef>
              <a:fillRef idx="1001">
                <a:schemeClr val="dk2"/>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2400">
                  <a:solidFill>
                    <a:schemeClr val="bg1"/>
                  </a:solidFill>
                  <a:latin typeface="微软雅黑" panose="020B0503020204020204" pitchFamily="34" charset="-122"/>
                  <a:ea typeface="微软雅黑" panose="020B0503020204020204" pitchFamily="34" charset="-122"/>
                </a:endParaRPr>
              </a:p>
            </p:txBody>
          </p:sp>
        </p:grpSp>
        <p:sp>
          <p:nvSpPr>
            <p:cNvPr id="48" name="TextBox 47">
              <a:extLst>
                <a:ext uri="{FF2B5EF4-FFF2-40B4-BE49-F238E27FC236}">
                  <a16:creationId xmlns:a16="http://schemas.microsoft.com/office/drawing/2014/main" id="{00511BE1-5729-4026-B0D3-7C317F9AF94B}"/>
                </a:ext>
              </a:extLst>
            </p:cNvPr>
            <p:cNvSpPr txBox="1"/>
            <p:nvPr/>
          </p:nvSpPr>
          <p:spPr>
            <a:xfrm>
              <a:off x="473040" y="2641802"/>
              <a:ext cx="1784079" cy="920199"/>
            </a:xfrm>
            <a:prstGeom prst="rect">
              <a:avLst/>
            </a:prstGeom>
            <a:noFill/>
          </p:spPr>
          <p:txBody>
            <a:bodyPr wrap="square" rtlCol="0">
              <a:spAutoFit/>
            </a:bodyPr>
            <a:lstStyle/>
            <a:p>
              <a:pPr algn="ctr"/>
              <a:r>
                <a:rPr lang="en-US" sz="3600">
                  <a:solidFill>
                    <a:schemeClr val="bg1"/>
                  </a:solidFill>
                </a:rPr>
                <a:t>hình nhân vật tí hon</a:t>
              </a:r>
            </a:p>
          </p:txBody>
        </p:sp>
      </p:grpSp>
      <p:grpSp>
        <p:nvGrpSpPr>
          <p:cNvPr id="52" name="Group 51">
            <a:extLst>
              <a:ext uri="{FF2B5EF4-FFF2-40B4-BE49-F238E27FC236}">
                <a16:creationId xmlns:a16="http://schemas.microsoft.com/office/drawing/2014/main" id="{360E72B9-27DE-4500-8871-C6904349EDB1}"/>
              </a:ext>
            </a:extLst>
          </p:cNvPr>
          <p:cNvGrpSpPr/>
          <p:nvPr/>
        </p:nvGrpSpPr>
        <p:grpSpPr>
          <a:xfrm>
            <a:off x="6372497" y="4243880"/>
            <a:ext cx="2462295" cy="1582694"/>
            <a:chOff x="381000" y="2482568"/>
            <a:chExt cx="1887652" cy="1213329"/>
          </a:xfrm>
        </p:grpSpPr>
        <p:grpSp>
          <p:nvGrpSpPr>
            <p:cNvPr id="53" name="Group 52">
              <a:extLst>
                <a:ext uri="{FF2B5EF4-FFF2-40B4-BE49-F238E27FC236}">
                  <a16:creationId xmlns:a16="http://schemas.microsoft.com/office/drawing/2014/main" id="{32362107-B592-4F1B-905D-F8426FFD4D7D}"/>
                </a:ext>
              </a:extLst>
            </p:cNvPr>
            <p:cNvGrpSpPr/>
            <p:nvPr/>
          </p:nvGrpSpPr>
          <p:grpSpPr>
            <a:xfrm>
              <a:off x="381000" y="2482568"/>
              <a:ext cx="1887652" cy="1213329"/>
              <a:chOff x="378455" y="2337563"/>
              <a:chExt cx="2593358" cy="2324896"/>
            </a:xfrm>
          </p:grpSpPr>
          <p:cxnSp>
            <p:nvCxnSpPr>
              <p:cNvPr id="55" name="42">
                <a:extLst>
                  <a:ext uri="{FF2B5EF4-FFF2-40B4-BE49-F238E27FC236}">
                    <a16:creationId xmlns:a16="http://schemas.microsoft.com/office/drawing/2014/main" id="{765BDC69-F472-4F1F-9E91-C28CC2D090B8}"/>
                  </a:ext>
                </a:extLst>
              </p:cNvPr>
              <p:cNvCxnSpPr/>
              <p:nvPr/>
            </p:nvCxnSpPr>
            <p:spPr>
              <a:xfrm>
                <a:off x="378455" y="2337563"/>
                <a:ext cx="2551257" cy="0"/>
              </a:xfrm>
              <a:prstGeom prst="line">
                <a:avLst/>
              </a:prstGeom>
              <a:solidFill>
                <a:srgbClr val="FFABB1"/>
              </a:solidFill>
              <a:ln w="12700">
                <a:solidFill>
                  <a:srgbClr val="5DBFB8"/>
                </a:solidFill>
              </a:ln>
            </p:spPr>
            <p:style>
              <a:lnRef idx="1">
                <a:schemeClr val="accent1"/>
              </a:lnRef>
              <a:fillRef idx="0">
                <a:schemeClr val="accent1"/>
              </a:fillRef>
              <a:effectRef idx="0">
                <a:schemeClr val="accent1"/>
              </a:effectRef>
              <a:fontRef idx="minor">
                <a:schemeClr val="tx1"/>
              </a:fontRef>
            </p:style>
          </p:cxnSp>
          <p:cxnSp>
            <p:nvCxnSpPr>
              <p:cNvPr id="56" name="43">
                <a:extLst>
                  <a:ext uri="{FF2B5EF4-FFF2-40B4-BE49-F238E27FC236}">
                    <a16:creationId xmlns:a16="http://schemas.microsoft.com/office/drawing/2014/main" id="{BBF0CC16-47EB-420E-8FAE-A50DF97BA9E9}"/>
                  </a:ext>
                </a:extLst>
              </p:cNvPr>
              <p:cNvCxnSpPr/>
              <p:nvPr/>
            </p:nvCxnSpPr>
            <p:spPr>
              <a:xfrm>
                <a:off x="378455" y="2337563"/>
                <a:ext cx="0" cy="1327774"/>
              </a:xfrm>
              <a:prstGeom prst="line">
                <a:avLst/>
              </a:prstGeom>
              <a:solidFill>
                <a:srgbClr val="FFABB1"/>
              </a:solidFill>
              <a:ln w="12700">
                <a:solidFill>
                  <a:srgbClr val="5DBFB8"/>
                </a:solidFill>
              </a:ln>
            </p:spPr>
            <p:style>
              <a:lnRef idx="1">
                <a:schemeClr val="accent1"/>
              </a:lnRef>
              <a:fillRef idx="0">
                <a:schemeClr val="accent1"/>
              </a:fillRef>
              <a:effectRef idx="0">
                <a:schemeClr val="accent1"/>
              </a:effectRef>
              <a:fontRef idx="minor">
                <a:schemeClr val="tx1"/>
              </a:fontRef>
            </p:style>
          </p:cxnSp>
          <p:sp>
            <p:nvSpPr>
              <p:cNvPr id="57" name="Rectangle 4">
                <a:extLst>
                  <a:ext uri="{FF2B5EF4-FFF2-40B4-BE49-F238E27FC236}">
                    <a16:creationId xmlns:a16="http://schemas.microsoft.com/office/drawing/2014/main" id="{1AF1340F-0CE2-40FB-9A6A-3C9D535E746A}"/>
                  </a:ext>
                </a:extLst>
              </p:cNvPr>
              <p:cNvSpPr/>
              <p:nvPr/>
            </p:nvSpPr>
            <p:spPr>
              <a:xfrm>
                <a:off x="489061" y="2514600"/>
                <a:ext cx="2482752" cy="2147859"/>
              </a:xfrm>
              <a:prstGeom prst="rect">
                <a:avLst/>
              </a:prstGeom>
              <a:solidFill>
                <a:srgbClr val="5DBFB8"/>
              </a:solidFill>
              <a:ln>
                <a:noFill/>
              </a:ln>
            </p:spPr>
            <p:style>
              <a:lnRef idx="2">
                <a:schemeClr val="accent1">
                  <a:shade val="50000"/>
                </a:schemeClr>
              </a:lnRef>
              <a:fillRef idx="1001">
                <a:schemeClr val="dk2"/>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2400">
                  <a:solidFill>
                    <a:schemeClr val="bg1"/>
                  </a:solidFill>
                  <a:latin typeface="微软雅黑" panose="020B0503020204020204" pitchFamily="34" charset="-122"/>
                  <a:ea typeface="微软雅黑" panose="020B0503020204020204" pitchFamily="34" charset="-122"/>
                </a:endParaRPr>
              </a:p>
            </p:txBody>
          </p:sp>
        </p:grpSp>
        <p:sp>
          <p:nvSpPr>
            <p:cNvPr id="54" name="TextBox 53">
              <a:extLst>
                <a:ext uri="{FF2B5EF4-FFF2-40B4-BE49-F238E27FC236}">
                  <a16:creationId xmlns:a16="http://schemas.microsoft.com/office/drawing/2014/main" id="{464761E2-71C2-4CD4-847B-95D179FF7E54}"/>
                </a:ext>
              </a:extLst>
            </p:cNvPr>
            <p:cNvSpPr txBox="1"/>
            <p:nvPr/>
          </p:nvSpPr>
          <p:spPr>
            <a:xfrm>
              <a:off x="473040" y="2641802"/>
              <a:ext cx="1784079" cy="920199"/>
            </a:xfrm>
            <a:prstGeom prst="rect">
              <a:avLst/>
            </a:prstGeom>
            <a:noFill/>
          </p:spPr>
          <p:txBody>
            <a:bodyPr wrap="square" rtlCol="0">
              <a:spAutoFit/>
            </a:bodyPr>
            <a:lstStyle/>
            <a:p>
              <a:pPr algn="ctr"/>
              <a:r>
                <a:rPr lang="en-US" sz="3600" b="0" i="0">
                  <a:solidFill>
                    <a:schemeClr val="bg1"/>
                  </a:solidFill>
                  <a:effectLst/>
                  <a:latin typeface="+mj-lt"/>
                </a:rPr>
                <a:t>hình xinh xắn</a:t>
              </a:r>
              <a:endParaRPr lang="en-US" sz="3600">
                <a:solidFill>
                  <a:schemeClr val="bg1"/>
                </a:solidFill>
              </a:endParaRPr>
            </a:p>
          </p:txBody>
        </p:sp>
      </p:grpSp>
    </p:spTree>
    <p:extLst>
      <p:ext uri="{BB962C8B-B14F-4D97-AF65-F5344CB8AC3E}">
        <p14:creationId xmlns:p14="http://schemas.microsoft.com/office/powerpoint/2010/main" val="36108788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75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25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250" fill="hold"/>
                                        <p:tgtEl>
                                          <p:spTgt spid="2"/>
                                        </p:tgtEl>
                                        <p:attrNameLst>
                                          <p:attrName>ppt_y</p:attrName>
                                        </p:attrNameLst>
                                      </p:cBhvr>
                                      <p:tavLst>
                                        <p:tav tm="0">
                                          <p:val>
                                            <p:strVal val="#ppt_y"/>
                                          </p:val>
                                        </p:tav>
                                        <p:tav tm="100000">
                                          <p:val>
                                            <p:strVal val="#ppt_y"/>
                                          </p:val>
                                        </p:tav>
                                      </p:tavLst>
                                    </p:anim>
                                    <p:anim calcmode="lin" valueType="num">
                                      <p:cBhvr>
                                        <p:cTn id="9" dur="25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25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250" tmFilter="0,0; .5, 1; 1, 1"/>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wipe(left)">
                                      <p:cBhvr>
                                        <p:cTn id="16" dur="500"/>
                                        <p:tgtEl>
                                          <p:spTgt spid="25"/>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wipe(left)">
                                      <p:cBhvr>
                                        <p:cTn id="20" dur="500"/>
                                        <p:tgtEl>
                                          <p:spTgt spid="24"/>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750" fill="hold"/>
                                        <p:tgtEl>
                                          <p:spTgt spid="10"/>
                                        </p:tgtEl>
                                        <p:attrNameLst>
                                          <p:attrName>ppt_x</p:attrName>
                                        </p:attrNameLst>
                                      </p:cBhvr>
                                      <p:tavLst>
                                        <p:tav tm="0">
                                          <p:val>
                                            <p:strVal val="#ppt_x"/>
                                          </p:val>
                                        </p:tav>
                                        <p:tav tm="100000">
                                          <p:val>
                                            <p:strVal val="#ppt_x"/>
                                          </p:val>
                                        </p:tav>
                                      </p:tavLst>
                                    </p:anim>
                                    <p:anim calcmode="lin" valueType="num">
                                      <p:cBhvr additive="base">
                                        <p:cTn id="26" dur="75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4"/>
                                        </p:tgtEl>
                                        <p:attrNameLst>
                                          <p:attrName>style.visibility</p:attrName>
                                        </p:attrNameLst>
                                      </p:cBhvr>
                                      <p:to>
                                        <p:strVal val="visible"/>
                                      </p:to>
                                    </p:set>
                                    <p:anim calcmode="lin" valueType="num">
                                      <p:cBhvr additive="base">
                                        <p:cTn id="31" dur="750" fill="hold"/>
                                        <p:tgtEl>
                                          <p:spTgt spid="34"/>
                                        </p:tgtEl>
                                        <p:attrNameLst>
                                          <p:attrName>ppt_x</p:attrName>
                                        </p:attrNameLst>
                                      </p:cBhvr>
                                      <p:tavLst>
                                        <p:tav tm="0">
                                          <p:val>
                                            <p:strVal val="#ppt_x"/>
                                          </p:val>
                                        </p:tav>
                                        <p:tav tm="100000">
                                          <p:val>
                                            <p:strVal val="#ppt_x"/>
                                          </p:val>
                                        </p:tav>
                                      </p:tavLst>
                                    </p:anim>
                                    <p:anim calcmode="lin" valueType="num">
                                      <p:cBhvr additive="base">
                                        <p:cTn id="32" dur="750" fill="hold"/>
                                        <p:tgtEl>
                                          <p:spTgt spid="34"/>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40"/>
                                        </p:tgtEl>
                                        <p:attrNameLst>
                                          <p:attrName>style.visibility</p:attrName>
                                        </p:attrNameLst>
                                      </p:cBhvr>
                                      <p:to>
                                        <p:strVal val="visible"/>
                                      </p:to>
                                    </p:set>
                                    <p:anim calcmode="lin" valueType="num">
                                      <p:cBhvr additive="base">
                                        <p:cTn id="37" dur="750" fill="hold"/>
                                        <p:tgtEl>
                                          <p:spTgt spid="40"/>
                                        </p:tgtEl>
                                        <p:attrNameLst>
                                          <p:attrName>ppt_x</p:attrName>
                                        </p:attrNameLst>
                                      </p:cBhvr>
                                      <p:tavLst>
                                        <p:tav tm="0">
                                          <p:val>
                                            <p:strVal val="#ppt_x"/>
                                          </p:val>
                                        </p:tav>
                                        <p:tav tm="100000">
                                          <p:val>
                                            <p:strVal val="#ppt_x"/>
                                          </p:val>
                                        </p:tav>
                                      </p:tavLst>
                                    </p:anim>
                                    <p:anim calcmode="lin" valueType="num">
                                      <p:cBhvr additive="base">
                                        <p:cTn id="38" dur="750" fill="hold"/>
                                        <p:tgtEl>
                                          <p:spTgt spid="40"/>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46"/>
                                        </p:tgtEl>
                                        <p:attrNameLst>
                                          <p:attrName>style.visibility</p:attrName>
                                        </p:attrNameLst>
                                      </p:cBhvr>
                                      <p:to>
                                        <p:strVal val="visible"/>
                                      </p:to>
                                    </p:set>
                                    <p:anim calcmode="lin" valueType="num">
                                      <p:cBhvr additive="base">
                                        <p:cTn id="43" dur="750" fill="hold"/>
                                        <p:tgtEl>
                                          <p:spTgt spid="46"/>
                                        </p:tgtEl>
                                        <p:attrNameLst>
                                          <p:attrName>ppt_x</p:attrName>
                                        </p:attrNameLst>
                                      </p:cBhvr>
                                      <p:tavLst>
                                        <p:tav tm="0">
                                          <p:val>
                                            <p:strVal val="#ppt_x"/>
                                          </p:val>
                                        </p:tav>
                                        <p:tav tm="100000">
                                          <p:val>
                                            <p:strVal val="#ppt_x"/>
                                          </p:val>
                                        </p:tav>
                                      </p:tavLst>
                                    </p:anim>
                                    <p:anim calcmode="lin" valueType="num">
                                      <p:cBhvr additive="base">
                                        <p:cTn id="44" dur="750" fill="hold"/>
                                        <p:tgtEl>
                                          <p:spTgt spid="46"/>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52"/>
                                        </p:tgtEl>
                                        <p:attrNameLst>
                                          <p:attrName>style.visibility</p:attrName>
                                        </p:attrNameLst>
                                      </p:cBhvr>
                                      <p:to>
                                        <p:strVal val="visible"/>
                                      </p:to>
                                    </p:set>
                                    <p:anim calcmode="lin" valueType="num">
                                      <p:cBhvr additive="base">
                                        <p:cTn id="49" dur="750" fill="hold"/>
                                        <p:tgtEl>
                                          <p:spTgt spid="52"/>
                                        </p:tgtEl>
                                        <p:attrNameLst>
                                          <p:attrName>ppt_x</p:attrName>
                                        </p:attrNameLst>
                                      </p:cBhvr>
                                      <p:tavLst>
                                        <p:tav tm="0">
                                          <p:val>
                                            <p:strVal val="#ppt_x"/>
                                          </p:val>
                                        </p:tav>
                                        <p:tav tm="100000">
                                          <p:val>
                                            <p:strVal val="#ppt_x"/>
                                          </p:val>
                                        </p:tav>
                                      </p:tavLst>
                                    </p:anim>
                                    <p:anim calcmode="lin" valueType="num">
                                      <p:cBhvr additive="base">
                                        <p:cTn id="50" dur="750" fill="hold"/>
                                        <p:tgtEl>
                                          <p:spTgt spid="5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B3878B6-621D-4BB2-97F3-22D67B1FFCF9}"/>
              </a:ext>
            </a:extLst>
          </p:cNvPr>
          <p:cNvSpPr txBox="1"/>
          <p:nvPr/>
        </p:nvSpPr>
        <p:spPr>
          <a:xfrm>
            <a:off x="1197257" y="128445"/>
            <a:ext cx="10567247" cy="738664"/>
          </a:xfrm>
          <a:prstGeom prst="rect">
            <a:avLst/>
          </a:prstGeom>
          <a:noFill/>
        </p:spPr>
        <p:txBody>
          <a:bodyPr wrap="square">
            <a:spAutoFit/>
          </a:bodyPr>
          <a:lstStyle/>
          <a:p>
            <a:pPr algn="just"/>
            <a:r>
              <a:rPr lang="en-US" sz="4200" b="1" dirty="0">
                <a:solidFill>
                  <a:srgbClr val="F65E00"/>
                </a:solidFill>
                <a:latin typeface="HP-167" panose="020B0803050302020204" pitchFamily="34" charset="0"/>
                <a:ea typeface="Arial-Rounded" panose="020B0500000000000000" pitchFamily="34" charset="0"/>
                <a:cs typeface="Arial-Rounded" panose="020B0500000000000000" pitchFamily="34" charset="0"/>
              </a:rPr>
              <a:t>2</a:t>
            </a:r>
            <a:r>
              <a:rPr lang="en-US" sz="4200" b="1">
                <a:solidFill>
                  <a:srgbClr val="F65E00"/>
                </a:solidFill>
                <a:latin typeface="HP-167" panose="020B0803050302020204" pitchFamily="34" charset="0"/>
                <a:ea typeface="Arial-Rounded" panose="020B0500000000000000" pitchFamily="34" charset="0"/>
                <a:cs typeface="Arial-Rounded" panose="020B0500000000000000" pitchFamily="34" charset="0"/>
              </a:rPr>
              <a:t>. </a:t>
            </a:r>
            <a:r>
              <a:rPr lang="vi-VN" sz="4000" b="1"/>
              <a:t>Đặt một câu với từ ngữ vừa tìm được.</a:t>
            </a:r>
            <a:endParaRPr lang="vi-VN" sz="4000">
              <a:latin typeface="+mj-lt"/>
              <a:ea typeface="Arial-Rounded" panose="020B0500000000000000" pitchFamily="34" charset="0"/>
              <a:cs typeface="Arial-Rounded" panose="020B0500000000000000" pitchFamily="34" charset="0"/>
            </a:endParaRPr>
          </a:p>
        </p:txBody>
      </p:sp>
      <p:grpSp>
        <p:nvGrpSpPr>
          <p:cNvPr id="3" name="Group 2">
            <a:extLst>
              <a:ext uri="{FF2B5EF4-FFF2-40B4-BE49-F238E27FC236}">
                <a16:creationId xmlns:a16="http://schemas.microsoft.com/office/drawing/2014/main" id="{F41822CA-8AEA-4E28-B56F-1A2F475F65F0}"/>
              </a:ext>
            </a:extLst>
          </p:cNvPr>
          <p:cNvGrpSpPr/>
          <p:nvPr/>
        </p:nvGrpSpPr>
        <p:grpSpPr>
          <a:xfrm>
            <a:off x="0" y="3810"/>
            <a:ext cx="853942" cy="1068901"/>
            <a:chOff x="253799" y="259752"/>
            <a:chExt cx="853942" cy="1068901"/>
          </a:xfrm>
        </p:grpSpPr>
        <p:sp>
          <p:nvSpPr>
            <p:cNvPr id="4" name="51">
              <a:extLst>
                <a:ext uri="{FF2B5EF4-FFF2-40B4-BE49-F238E27FC236}">
                  <a16:creationId xmlns:a16="http://schemas.microsoft.com/office/drawing/2014/main" id="{A1526D02-8B7F-4A2C-A6E0-7E0D052BDF6E}"/>
                </a:ext>
              </a:extLst>
            </p:cNvPr>
            <p:cNvSpPr/>
            <p:nvPr/>
          </p:nvSpPr>
          <p:spPr>
            <a:xfrm>
              <a:off x="253799" y="259752"/>
              <a:ext cx="571915" cy="891155"/>
            </a:xfrm>
            <a:prstGeom prst="rect">
              <a:avLst/>
            </a:prstGeom>
            <a:solidFill>
              <a:srgbClr val="71DD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5" name="Picture 4">
              <a:extLst>
                <a:ext uri="{FF2B5EF4-FFF2-40B4-BE49-F238E27FC236}">
                  <a16:creationId xmlns:a16="http://schemas.microsoft.com/office/drawing/2014/main" id="{12E09A92-18BA-4D1D-AB09-9F1012E484D9}"/>
                </a:ext>
              </a:extLst>
            </p:cNvPr>
            <p:cNvPicPr>
              <a:picLocks noChangeAspect="1"/>
            </p:cNvPicPr>
            <p:nvPr userDrawn="1"/>
          </p:nvPicPr>
          <p:blipFill>
            <a:blip r:embed="rId3"/>
            <a:stretch>
              <a:fillRect/>
            </a:stretch>
          </p:blipFill>
          <p:spPr>
            <a:xfrm>
              <a:off x="425879" y="646791"/>
              <a:ext cx="681862" cy="681862"/>
            </a:xfrm>
            <a:prstGeom prst="rect">
              <a:avLst/>
            </a:prstGeom>
          </p:spPr>
        </p:pic>
      </p:grpSp>
      <p:sp>
        <p:nvSpPr>
          <p:cNvPr id="12" name="Rectangle: Rounded Corners 11">
            <a:extLst>
              <a:ext uri="{FF2B5EF4-FFF2-40B4-BE49-F238E27FC236}">
                <a16:creationId xmlns:a16="http://schemas.microsoft.com/office/drawing/2014/main" id="{B44595AF-9C20-413E-B3EC-660A8FB0EC19}"/>
              </a:ext>
            </a:extLst>
          </p:cNvPr>
          <p:cNvSpPr/>
          <p:nvPr/>
        </p:nvSpPr>
        <p:spPr>
          <a:xfrm>
            <a:off x="1047958" y="5194507"/>
            <a:ext cx="10096084" cy="783193"/>
          </a:xfrm>
          <a:prstGeom prst="roundRect">
            <a:avLst/>
          </a:prstGeom>
          <a:gradFill>
            <a:gsLst>
              <a:gs pos="0">
                <a:srgbClr val="71DDCC"/>
              </a:gs>
              <a:gs pos="32000">
                <a:schemeClr val="bg1"/>
              </a:gs>
              <a:gs pos="83000">
                <a:schemeClr val="bg1"/>
              </a:gs>
              <a:gs pos="100000">
                <a:srgbClr val="71DDCC"/>
              </a:gs>
            </a:gsLst>
            <a:lin ang="5400000" scaled="1"/>
          </a:gradFill>
          <a:ln>
            <a:noFill/>
          </a:ln>
        </p:spPr>
        <p:txBody>
          <a:bodyPr wrap="square">
            <a:spAutoFit/>
          </a:bodyPr>
          <a:lstStyle/>
          <a:p>
            <a:pPr algn="ctr"/>
            <a:r>
              <a:rPr lang="vi-VN" sz="4000">
                <a:solidFill>
                  <a:srgbClr val="333333"/>
                </a:solidFill>
                <a:latin typeface="+mj-lt"/>
              </a:rPr>
              <a:t> Em thích những quả bóng bay </a:t>
            </a:r>
            <a:r>
              <a:rPr lang="vi-VN" sz="4000" b="1">
                <a:solidFill>
                  <a:srgbClr val="279F8B"/>
                </a:solidFill>
                <a:latin typeface="+mj-lt"/>
              </a:rPr>
              <a:t>đầy màu sắc</a:t>
            </a:r>
            <a:r>
              <a:rPr lang="vi-VN" sz="4000">
                <a:solidFill>
                  <a:srgbClr val="333333"/>
                </a:solidFill>
                <a:latin typeface="+mj-lt"/>
              </a:rPr>
              <a:t>.</a:t>
            </a:r>
          </a:p>
        </p:txBody>
      </p:sp>
      <p:grpSp>
        <p:nvGrpSpPr>
          <p:cNvPr id="13" name="Group 12">
            <a:extLst>
              <a:ext uri="{FF2B5EF4-FFF2-40B4-BE49-F238E27FC236}">
                <a16:creationId xmlns:a16="http://schemas.microsoft.com/office/drawing/2014/main" id="{43BE5031-55C1-4D11-8F51-CD18160A18BC}"/>
              </a:ext>
            </a:extLst>
          </p:cNvPr>
          <p:cNvGrpSpPr/>
          <p:nvPr/>
        </p:nvGrpSpPr>
        <p:grpSpPr>
          <a:xfrm>
            <a:off x="2209800" y="1219200"/>
            <a:ext cx="1932920" cy="1213329"/>
            <a:chOff x="381000" y="2482568"/>
            <a:chExt cx="1932920" cy="1213329"/>
          </a:xfrm>
        </p:grpSpPr>
        <p:grpSp>
          <p:nvGrpSpPr>
            <p:cNvPr id="14" name="Group 13">
              <a:extLst>
                <a:ext uri="{FF2B5EF4-FFF2-40B4-BE49-F238E27FC236}">
                  <a16:creationId xmlns:a16="http://schemas.microsoft.com/office/drawing/2014/main" id="{469C6893-B72F-4C87-B554-23BF13B09AD0}"/>
                </a:ext>
              </a:extLst>
            </p:cNvPr>
            <p:cNvGrpSpPr/>
            <p:nvPr/>
          </p:nvGrpSpPr>
          <p:grpSpPr>
            <a:xfrm>
              <a:off x="381000" y="2482568"/>
              <a:ext cx="1887652" cy="1213329"/>
              <a:chOff x="378455" y="2337563"/>
              <a:chExt cx="2593358" cy="2324896"/>
            </a:xfrm>
          </p:grpSpPr>
          <p:cxnSp>
            <p:nvCxnSpPr>
              <p:cNvPr id="20" name="42">
                <a:extLst>
                  <a:ext uri="{FF2B5EF4-FFF2-40B4-BE49-F238E27FC236}">
                    <a16:creationId xmlns:a16="http://schemas.microsoft.com/office/drawing/2014/main" id="{CFE7E7B8-57D3-4793-ACFB-47CB5360AE01}"/>
                  </a:ext>
                </a:extLst>
              </p:cNvPr>
              <p:cNvCxnSpPr/>
              <p:nvPr/>
            </p:nvCxnSpPr>
            <p:spPr>
              <a:xfrm>
                <a:off x="378455" y="2337563"/>
                <a:ext cx="2551257" cy="0"/>
              </a:xfrm>
              <a:prstGeom prst="line">
                <a:avLst/>
              </a:prstGeom>
              <a:solidFill>
                <a:srgbClr val="FFABB1"/>
              </a:solidFill>
              <a:ln w="12700">
                <a:solidFill>
                  <a:srgbClr val="5DBFB8"/>
                </a:solidFill>
              </a:ln>
            </p:spPr>
            <p:style>
              <a:lnRef idx="1">
                <a:schemeClr val="accent1"/>
              </a:lnRef>
              <a:fillRef idx="0">
                <a:schemeClr val="accent1"/>
              </a:fillRef>
              <a:effectRef idx="0">
                <a:schemeClr val="accent1"/>
              </a:effectRef>
              <a:fontRef idx="minor">
                <a:schemeClr val="tx1"/>
              </a:fontRef>
            </p:style>
          </p:cxnSp>
          <p:cxnSp>
            <p:nvCxnSpPr>
              <p:cNvPr id="21" name="43">
                <a:extLst>
                  <a:ext uri="{FF2B5EF4-FFF2-40B4-BE49-F238E27FC236}">
                    <a16:creationId xmlns:a16="http://schemas.microsoft.com/office/drawing/2014/main" id="{EBB5B6AB-0787-440E-92D7-D230C2205C61}"/>
                  </a:ext>
                </a:extLst>
              </p:cNvPr>
              <p:cNvCxnSpPr/>
              <p:nvPr/>
            </p:nvCxnSpPr>
            <p:spPr>
              <a:xfrm>
                <a:off x="378455" y="2337563"/>
                <a:ext cx="0" cy="1327774"/>
              </a:xfrm>
              <a:prstGeom prst="line">
                <a:avLst/>
              </a:prstGeom>
              <a:solidFill>
                <a:srgbClr val="FFABB1"/>
              </a:solidFill>
              <a:ln w="12700">
                <a:solidFill>
                  <a:srgbClr val="5DBFB8"/>
                </a:solidFill>
              </a:ln>
            </p:spPr>
            <p:style>
              <a:lnRef idx="1">
                <a:schemeClr val="accent1"/>
              </a:lnRef>
              <a:fillRef idx="0">
                <a:schemeClr val="accent1"/>
              </a:fillRef>
              <a:effectRef idx="0">
                <a:schemeClr val="accent1"/>
              </a:effectRef>
              <a:fontRef idx="minor">
                <a:schemeClr val="tx1"/>
              </a:fontRef>
            </p:style>
          </p:cxnSp>
          <p:sp>
            <p:nvSpPr>
              <p:cNvPr id="22" name="Rectangle 4">
                <a:extLst>
                  <a:ext uri="{FF2B5EF4-FFF2-40B4-BE49-F238E27FC236}">
                    <a16:creationId xmlns:a16="http://schemas.microsoft.com/office/drawing/2014/main" id="{60C4574D-9B5D-46BE-8E27-627AD272F16E}"/>
                  </a:ext>
                </a:extLst>
              </p:cNvPr>
              <p:cNvSpPr/>
              <p:nvPr/>
            </p:nvSpPr>
            <p:spPr>
              <a:xfrm>
                <a:off x="489061" y="2514600"/>
                <a:ext cx="2482752" cy="2147859"/>
              </a:xfrm>
              <a:prstGeom prst="rect">
                <a:avLst/>
              </a:prstGeom>
              <a:solidFill>
                <a:srgbClr val="5DBFB8"/>
              </a:solidFill>
              <a:ln>
                <a:noFill/>
              </a:ln>
            </p:spPr>
            <p:style>
              <a:lnRef idx="2">
                <a:schemeClr val="accent1">
                  <a:shade val="50000"/>
                </a:schemeClr>
              </a:lnRef>
              <a:fillRef idx="1001">
                <a:schemeClr val="dk2"/>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2400">
                  <a:solidFill>
                    <a:schemeClr val="bg1"/>
                  </a:solidFill>
                  <a:latin typeface="微软雅黑" panose="020B0503020204020204" pitchFamily="34" charset="-122"/>
                  <a:ea typeface="微软雅黑" panose="020B0503020204020204" pitchFamily="34" charset="-122"/>
                </a:endParaRPr>
              </a:p>
            </p:txBody>
          </p:sp>
        </p:grpSp>
        <p:sp>
          <p:nvSpPr>
            <p:cNvPr id="18" name="TextBox 17">
              <a:extLst>
                <a:ext uri="{FF2B5EF4-FFF2-40B4-BE49-F238E27FC236}">
                  <a16:creationId xmlns:a16="http://schemas.microsoft.com/office/drawing/2014/main" id="{EEF1E140-D8ED-4154-8A29-08C005E9DD6D}"/>
                </a:ext>
              </a:extLst>
            </p:cNvPr>
            <p:cNvSpPr txBox="1"/>
            <p:nvPr/>
          </p:nvSpPr>
          <p:spPr>
            <a:xfrm>
              <a:off x="484573" y="2782669"/>
              <a:ext cx="1829347" cy="646331"/>
            </a:xfrm>
            <a:prstGeom prst="rect">
              <a:avLst/>
            </a:prstGeom>
            <a:noFill/>
          </p:spPr>
          <p:txBody>
            <a:bodyPr wrap="none" rtlCol="0">
              <a:spAutoFit/>
            </a:bodyPr>
            <a:lstStyle/>
            <a:p>
              <a:r>
                <a:rPr lang="en-US" sz="3600">
                  <a:solidFill>
                    <a:schemeClr val="bg1"/>
                  </a:solidFill>
                </a:rPr>
                <a:t>khối nhỏ</a:t>
              </a:r>
            </a:p>
          </p:txBody>
        </p:sp>
      </p:grpSp>
      <p:grpSp>
        <p:nvGrpSpPr>
          <p:cNvPr id="23" name="Group 22">
            <a:extLst>
              <a:ext uri="{FF2B5EF4-FFF2-40B4-BE49-F238E27FC236}">
                <a16:creationId xmlns:a16="http://schemas.microsoft.com/office/drawing/2014/main" id="{A0846076-6064-4A3D-889C-C1E201E571D8}"/>
              </a:ext>
            </a:extLst>
          </p:cNvPr>
          <p:cNvGrpSpPr/>
          <p:nvPr/>
        </p:nvGrpSpPr>
        <p:grpSpPr>
          <a:xfrm>
            <a:off x="5112146" y="1219200"/>
            <a:ext cx="1901086" cy="1253025"/>
            <a:chOff x="381000" y="2482568"/>
            <a:chExt cx="1901086" cy="1253025"/>
          </a:xfrm>
        </p:grpSpPr>
        <p:grpSp>
          <p:nvGrpSpPr>
            <p:cNvPr id="24" name="Group 23">
              <a:extLst>
                <a:ext uri="{FF2B5EF4-FFF2-40B4-BE49-F238E27FC236}">
                  <a16:creationId xmlns:a16="http://schemas.microsoft.com/office/drawing/2014/main" id="{D8720DD7-AEDE-4228-A721-0EB3E318661E}"/>
                </a:ext>
              </a:extLst>
            </p:cNvPr>
            <p:cNvGrpSpPr/>
            <p:nvPr/>
          </p:nvGrpSpPr>
          <p:grpSpPr>
            <a:xfrm>
              <a:off x="381000" y="2482568"/>
              <a:ext cx="1887652" cy="1213329"/>
              <a:chOff x="378455" y="2337563"/>
              <a:chExt cx="2593358" cy="2324896"/>
            </a:xfrm>
          </p:grpSpPr>
          <p:cxnSp>
            <p:nvCxnSpPr>
              <p:cNvPr id="26" name="42">
                <a:extLst>
                  <a:ext uri="{FF2B5EF4-FFF2-40B4-BE49-F238E27FC236}">
                    <a16:creationId xmlns:a16="http://schemas.microsoft.com/office/drawing/2014/main" id="{339B5D75-3B2E-4795-8F15-48F4914C30A1}"/>
                  </a:ext>
                </a:extLst>
              </p:cNvPr>
              <p:cNvCxnSpPr/>
              <p:nvPr/>
            </p:nvCxnSpPr>
            <p:spPr>
              <a:xfrm>
                <a:off x="378455" y="2337563"/>
                <a:ext cx="2551257" cy="0"/>
              </a:xfrm>
              <a:prstGeom prst="line">
                <a:avLst/>
              </a:prstGeom>
              <a:solidFill>
                <a:srgbClr val="FFABB1"/>
              </a:solidFill>
              <a:ln w="12700">
                <a:solidFill>
                  <a:srgbClr val="5DBFB8"/>
                </a:solidFill>
              </a:ln>
            </p:spPr>
            <p:style>
              <a:lnRef idx="1">
                <a:schemeClr val="accent1"/>
              </a:lnRef>
              <a:fillRef idx="0">
                <a:schemeClr val="accent1"/>
              </a:fillRef>
              <a:effectRef idx="0">
                <a:schemeClr val="accent1"/>
              </a:effectRef>
              <a:fontRef idx="minor">
                <a:schemeClr val="tx1"/>
              </a:fontRef>
            </p:style>
          </p:cxnSp>
          <p:cxnSp>
            <p:nvCxnSpPr>
              <p:cNvPr id="27" name="43">
                <a:extLst>
                  <a:ext uri="{FF2B5EF4-FFF2-40B4-BE49-F238E27FC236}">
                    <a16:creationId xmlns:a16="http://schemas.microsoft.com/office/drawing/2014/main" id="{DDD4B040-A156-43A9-A6B0-F7CBC1122A63}"/>
                  </a:ext>
                </a:extLst>
              </p:cNvPr>
              <p:cNvCxnSpPr/>
              <p:nvPr/>
            </p:nvCxnSpPr>
            <p:spPr>
              <a:xfrm>
                <a:off x="378455" y="2337563"/>
                <a:ext cx="0" cy="1327774"/>
              </a:xfrm>
              <a:prstGeom prst="line">
                <a:avLst/>
              </a:prstGeom>
              <a:solidFill>
                <a:srgbClr val="FFABB1"/>
              </a:solidFill>
              <a:ln w="12700">
                <a:solidFill>
                  <a:srgbClr val="5DBFB8"/>
                </a:solidFill>
              </a:ln>
            </p:spPr>
            <p:style>
              <a:lnRef idx="1">
                <a:schemeClr val="accent1"/>
              </a:lnRef>
              <a:fillRef idx="0">
                <a:schemeClr val="accent1"/>
              </a:fillRef>
              <a:effectRef idx="0">
                <a:schemeClr val="accent1"/>
              </a:effectRef>
              <a:fontRef idx="minor">
                <a:schemeClr val="tx1"/>
              </a:fontRef>
            </p:style>
          </p:cxnSp>
          <p:sp>
            <p:nvSpPr>
              <p:cNvPr id="28" name="Rectangle 4">
                <a:extLst>
                  <a:ext uri="{FF2B5EF4-FFF2-40B4-BE49-F238E27FC236}">
                    <a16:creationId xmlns:a16="http://schemas.microsoft.com/office/drawing/2014/main" id="{5236EF2F-DCDF-4739-BB7E-99C2CE4C6A8F}"/>
                  </a:ext>
                </a:extLst>
              </p:cNvPr>
              <p:cNvSpPr/>
              <p:nvPr/>
            </p:nvSpPr>
            <p:spPr>
              <a:xfrm>
                <a:off x="489061" y="2514600"/>
                <a:ext cx="2482752" cy="2147859"/>
              </a:xfrm>
              <a:prstGeom prst="rect">
                <a:avLst/>
              </a:prstGeom>
              <a:solidFill>
                <a:srgbClr val="5DBFB8"/>
              </a:solidFill>
              <a:ln>
                <a:noFill/>
              </a:ln>
            </p:spPr>
            <p:style>
              <a:lnRef idx="2">
                <a:schemeClr val="accent1">
                  <a:shade val="50000"/>
                </a:schemeClr>
              </a:lnRef>
              <a:fillRef idx="1001">
                <a:schemeClr val="dk2"/>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2400">
                  <a:solidFill>
                    <a:schemeClr val="bg1"/>
                  </a:solidFill>
                  <a:latin typeface="微软雅黑" panose="020B0503020204020204" pitchFamily="34" charset="-122"/>
                  <a:ea typeface="微软雅黑" panose="020B0503020204020204" pitchFamily="34" charset="-122"/>
                </a:endParaRPr>
              </a:p>
            </p:txBody>
          </p:sp>
        </p:grpSp>
        <p:sp>
          <p:nvSpPr>
            <p:cNvPr id="25" name="TextBox 24">
              <a:extLst>
                <a:ext uri="{FF2B5EF4-FFF2-40B4-BE49-F238E27FC236}">
                  <a16:creationId xmlns:a16="http://schemas.microsoft.com/office/drawing/2014/main" id="{752A63EC-88D0-4050-B9C7-AB6864A78A50}"/>
                </a:ext>
              </a:extLst>
            </p:cNvPr>
            <p:cNvSpPr txBox="1"/>
            <p:nvPr/>
          </p:nvSpPr>
          <p:spPr>
            <a:xfrm>
              <a:off x="417500" y="2535264"/>
              <a:ext cx="1864586" cy="1200329"/>
            </a:xfrm>
            <a:prstGeom prst="rect">
              <a:avLst/>
            </a:prstGeom>
            <a:noFill/>
          </p:spPr>
          <p:txBody>
            <a:bodyPr wrap="square" rtlCol="0">
              <a:spAutoFit/>
            </a:bodyPr>
            <a:lstStyle/>
            <a:p>
              <a:pPr algn="ctr"/>
              <a:r>
                <a:rPr lang="en-US" sz="3600">
                  <a:solidFill>
                    <a:schemeClr val="bg1"/>
                  </a:solidFill>
                </a:rPr>
                <a:t>đầy màu sắc</a:t>
              </a:r>
            </a:p>
          </p:txBody>
        </p:sp>
      </p:grpSp>
      <p:grpSp>
        <p:nvGrpSpPr>
          <p:cNvPr id="29" name="Group 28">
            <a:extLst>
              <a:ext uri="{FF2B5EF4-FFF2-40B4-BE49-F238E27FC236}">
                <a16:creationId xmlns:a16="http://schemas.microsoft.com/office/drawing/2014/main" id="{D38C8DA0-32DC-4B18-A5BA-0D0324396210}"/>
              </a:ext>
            </a:extLst>
          </p:cNvPr>
          <p:cNvGrpSpPr/>
          <p:nvPr/>
        </p:nvGrpSpPr>
        <p:grpSpPr>
          <a:xfrm>
            <a:off x="7982658" y="1209027"/>
            <a:ext cx="2075742" cy="1213329"/>
            <a:chOff x="327209" y="2482568"/>
            <a:chExt cx="2075742" cy="1213329"/>
          </a:xfrm>
        </p:grpSpPr>
        <p:grpSp>
          <p:nvGrpSpPr>
            <p:cNvPr id="30" name="Group 29">
              <a:extLst>
                <a:ext uri="{FF2B5EF4-FFF2-40B4-BE49-F238E27FC236}">
                  <a16:creationId xmlns:a16="http://schemas.microsoft.com/office/drawing/2014/main" id="{223BF7CF-DEDA-4995-8C6B-F3C1DB6573C4}"/>
                </a:ext>
              </a:extLst>
            </p:cNvPr>
            <p:cNvGrpSpPr/>
            <p:nvPr/>
          </p:nvGrpSpPr>
          <p:grpSpPr>
            <a:xfrm>
              <a:off x="381000" y="2482568"/>
              <a:ext cx="1887652" cy="1213329"/>
              <a:chOff x="378455" y="2337563"/>
              <a:chExt cx="2593358" cy="2324896"/>
            </a:xfrm>
          </p:grpSpPr>
          <p:cxnSp>
            <p:nvCxnSpPr>
              <p:cNvPr id="32" name="42">
                <a:extLst>
                  <a:ext uri="{FF2B5EF4-FFF2-40B4-BE49-F238E27FC236}">
                    <a16:creationId xmlns:a16="http://schemas.microsoft.com/office/drawing/2014/main" id="{0AEB52FB-5F31-4148-B988-BCF08FDB99AA}"/>
                  </a:ext>
                </a:extLst>
              </p:cNvPr>
              <p:cNvCxnSpPr/>
              <p:nvPr/>
            </p:nvCxnSpPr>
            <p:spPr>
              <a:xfrm>
                <a:off x="378455" y="2337563"/>
                <a:ext cx="2551257" cy="0"/>
              </a:xfrm>
              <a:prstGeom prst="line">
                <a:avLst/>
              </a:prstGeom>
              <a:solidFill>
                <a:srgbClr val="FFABB1"/>
              </a:solidFill>
              <a:ln w="12700">
                <a:solidFill>
                  <a:srgbClr val="5DBFB8"/>
                </a:solidFill>
              </a:ln>
            </p:spPr>
            <p:style>
              <a:lnRef idx="1">
                <a:schemeClr val="accent1"/>
              </a:lnRef>
              <a:fillRef idx="0">
                <a:schemeClr val="accent1"/>
              </a:fillRef>
              <a:effectRef idx="0">
                <a:schemeClr val="accent1"/>
              </a:effectRef>
              <a:fontRef idx="minor">
                <a:schemeClr val="tx1"/>
              </a:fontRef>
            </p:style>
          </p:cxnSp>
          <p:cxnSp>
            <p:nvCxnSpPr>
              <p:cNvPr id="33" name="43">
                <a:extLst>
                  <a:ext uri="{FF2B5EF4-FFF2-40B4-BE49-F238E27FC236}">
                    <a16:creationId xmlns:a16="http://schemas.microsoft.com/office/drawing/2014/main" id="{0B232643-381C-45C1-8019-EAC4C95FAE59}"/>
                  </a:ext>
                </a:extLst>
              </p:cNvPr>
              <p:cNvCxnSpPr/>
              <p:nvPr/>
            </p:nvCxnSpPr>
            <p:spPr>
              <a:xfrm>
                <a:off x="378455" y="2337563"/>
                <a:ext cx="0" cy="1327774"/>
              </a:xfrm>
              <a:prstGeom prst="line">
                <a:avLst/>
              </a:prstGeom>
              <a:solidFill>
                <a:srgbClr val="FFABB1"/>
              </a:solidFill>
              <a:ln w="12700">
                <a:solidFill>
                  <a:srgbClr val="5DBFB8"/>
                </a:solidFill>
              </a:ln>
            </p:spPr>
            <p:style>
              <a:lnRef idx="1">
                <a:schemeClr val="accent1"/>
              </a:lnRef>
              <a:fillRef idx="0">
                <a:schemeClr val="accent1"/>
              </a:fillRef>
              <a:effectRef idx="0">
                <a:schemeClr val="accent1"/>
              </a:effectRef>
              <a:fontRef idx="minor">
                <a:schemeClr val="tx1"/>
              </a:fontRef>
            </p:style>
          </p:cxnSp>
          <p:sp>
            <p:nvSpPr>
              <p:cNvPr id="34" name="Rectangle 4">
                <a:extLst>
                  <a:ext uri="{FF2B5EF4-FFF2-40B4-BE49-F238E27FC236}">
                    <a16:creationId xmlns:a16="http://schemas.microsoft.com/office/drawing/2014/main" id="{AA1DCAD8-03F3-4C71-9E15-4D5C81F8B8CB}"/>
                  </a:ext>
                </a:extLst>
              </p:cNvPr>
              <p:cNvSpPr/>
              <p:nvPr/>
            </p:nvSpPr>
            <p:spPr>
              <a:xfrm>
                <a:off x="489061" y="2514600"/>
                <a:ext cx="2482752" cy="2147859"/>
              </a:xfrm>
              <a:prstGeom prst="rect">
                <a:avLst/>
              </a:prstGeom>
              <a:solidFill>
                <a:srgbClr val="5DBFB8"/>
              </a:solidFill>
              <a:ln>
                <a:noFill/>
              </a:ln>
            </p:spPr>
            <p:style>
              <a:lnRef idx="2">
                <a:schemeClr val="accent1">
                  <a:shade val="50000"/>
                </a:schemeClr>
              </a:lnRef>
              <a:fillRef idx="1001">
                <a:schemeClr val="dk2"/>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2400">
                  <a:solidFill>
                    <a:schemeClr val="bg1"/>
                  </a:solidFill>
                  <a:latin typeface="微软雅黑" panose="020B0503020204020204" pitchFamily="34" charset="-122"/>
                  <a:ea typeface="微软雅黑" panose="020B0503020204020204" pitchFamily="34" charset="-122"/>
                </a:endParaRPr>
              </a:p>
            </p:txBody>
          </p:sp>
        </p:grpSp>
        <p:sp>
          <p:nvSpPr>
            <p:cNvPr id="31" name="TextBox 30">
              <a:extLst>
                <a:ext uri="{FF2B5EF4-FFF2-40B4-BE49-F238E27FC236}">
                  <a16:creationId xmlns:a16="http://schemas.microsoft.com/office/drawing/2014/main" id="{338F1146-992E-4FC3-A915-017696FC8503}"/>
                </a:ext>
              </a:extLst>
            </p:cNvPr>
            <p:cNvSpPr txBox="1"/>
            <p:nvPr/>
          </p:nvSpPr>
          <p:spPr>
            <a:xfrm>
              <a:off x="327209" y="2492741"/>
              <a:ext cx="2075742" cy="1200329"/>
            </a:xfrm>
            <a:prstGeom prst="rect">
              <a:avLst/>
            </a:prstGeom>
            <a:noFill/>
          </p:spPr>
          <p:txBody>
            <a:bodyPr wrap="square" rtlCol="0">
              <a:spAutoFit/>
            </a:bodyPr>
            <a:lstStyle/>
            <a:p>
              <a:pPr algn="ctr"/>
              <a:r>
                <a:rPr lang="en-US" sz="3600">
                  <a:solidFill>
                    <a:schemeClr val="bg1"/>
                  </a:solidFill>
                </a:rPr>
                <a:t>hình viên gạch</a:t>
              </a:r>
            </a:p>
          </p:txBody>
        </p:sp>
      </p:grpSp>
      <p:grpSp>
        <p:nvGrpSpPr>
          <p:cNvPr id="35" name="Group 34">
            <a:extLst>
              <a:ext uri="{FF2B5EF4-FFF2-40B4-BE49-F238E27FC236}">
                <a16:creationId xmlns:a16="http://schemas.microsoft.com/office/drawing/2014/main" id="{0E2D7869-A149-43E3-A7AC-86596E8DECDE}"/>
              </a:ext>
            </a:extLst>
          </p:cNvPr>
          <p:cNvGrpSpPr/>
          <p:nvPr/>
        </p:nvGrpSpPr>
        <p:grpSpPr>
          <a:xfrm>
            <a:off x="3138304" y="3014507"/>
            <a:ext cx="2462295" cy="1582694"/>
            <a:chOff x="381000" y="2482568"/>
            <a:chExt cx="1887652" cy="1213329"/>
          </a:xfrm>
        </p:grpSpPr>
        <p:grpSp>
          <p:nvGrpSpPr>
            <p:cNvPr id="36" name="Group 35">
              <a:extLst>
                <a:ext uri="{FF2B5EF4-FFF2-40B4-BE49-F238E27FC236}">
                  <a16:creationId xmlns:a16="http://schemas.microsoft.com/office/drawing/2014/main" id="{3F2AA12B-7A03-4D45-94B5-DA8B56EBDA06}"/>
                </a:ext>
              </a:extLst>
            </p:cNvPr>
            <p:cNvGrpSpPr/>
            <p:nvPr/>
          </p:nvGrpSpPr>
          <p:grpSpPr>
            <a:xfrm>
              <a:off x="381000" y="2482568"/>
              <a:ext cx="1887652" cy="1213329"/>
              <a:chOff x="378455" y="2337563"/>
              <a:chExt cx="2593358" cy="2324896"/>
            </a:xfrm>
          </p:grpSpPr>
          <p:cxnSp>
            <p:nvCxnSpPr>
              <p:cNvPr id="38" name="42">
                <a:extLst>
                  <a:ext uri="{FF2B5EF4-FFF2-40B4-BE49-F238E27FC236}">
                    <a16:creationId xmlns:a16="http://schemas.microsoft.com/office/drawing/2014/main" id="{041D0A2C-E158-4343-AAAF-2295ECD703B8}"/>
                  </a:ext>
                </a:extLst>
              </p:cNvPr>
              <p:cNvCxnSpPr/>
              <p:nvPr/>
            </p:nvCxnSpPr>
            <p:spPr>
              <a:xfrm>
                <a:off x="378455" y="2337563"/>
                <a:ext cx="2551257" cy="0"/>
              </a:xfrm>
              <a:prstGeom prst="line">
                <a:avLst/>
              </a:prstGeom>
              <a:solidFill>
                <a:srgbClr val="FFABB1"/>
              </a:solidFill>
              <a:ln w="12700">
                <a:solidFill>
                  <a:srgbClr val="5DBFB8"/>
                </a:solidFill>
              </a:ln>
            </p:spPr>
            <p:style>
              <a:lnRef idx="1">
                <a:schemeClr val="accent1"/>
              </a:lnRef>
              <a:fillRef idx="0">
                <a:schemeClr val="accent1"/>
              </a:fillRef>
              <a:effectRef idx="0">
                <a:schemeClr val="accent1"/>
              </a:effectRef>
              <a:fontRef idx="minor">
                <a:schemeClr val="tx1"/>
              </a:fontRef>
            </p:style>
          </p:cxnSp>
          <p:cxnSp>
            <p:nvCxnSpPr>
              <p:cNvPr id="39" name="43">
                <a:extLst>
                  <a:ext uri="{FF2B5EF4-FFF2-40B4-BE49-F238E27FC236}">
                    <a16:creationId xmlns:a16="http://schemas.microsoft.com/office/drawing/2014/main" id="{DB5B7AAA-C304-4D90-8538-090DA712B3D1}"/>
                  </a:ext>
                </a:extLst>
              </p:cNvPr>
              <p:cNvCxnSpPr/>
              <p:nvPr/>
            </p:nvCxnSpPr>
            <p:spPr>
              <a:xfrm>
                <a:off x="378455" y="2337563"/>
                <a:ext cx="0" cy="1327774"/>
              </a:xfrm>
              <a:prstGeom prst="line">
                <a:avLst/>
              </a:prstGeom>
              <a:solidFill>
                <a:srgbClr val="FFABB1"/>
              </a:solidFill>
              <a:ln w="12700">
                <a:solidFill>
                  <a:srgbClr val="5DBFB8"/>
                </a:solidFill>
              </a:ln>
            </p:spPr>
            <p:style>
              <a:lnRef idx="1">
                <a:schemeClr val="accent1"/>
              </a:lnRef>
              <a:fillRef idx="0">
                <a:schemeClr val="accent1"/>
              </a:fillRef>
              <a:effectRef idx="0">
                <a:schemeClr val="accent1"/>
              </a:effectRef>
              <a:fontRef idx="minor">
                <a:schemeClr val="tx1"/>
              </a:fontRef>
            </p:style>
          </p:cxnSp>
          <p:sp>
            <p:nvSpPr>
              <p:cNvPr id="40" name="Rectangle 4">
                <a:extLst>
                  <a:ext uri="{FF2B5EF4-FFF2-40B4-BE49-F238E27FC236}">
                    <a16:creationId xmlns:a16="http://schemas.microsoft.com/office/drawing/2014/main" id="{A88DFEE0-4111-4447-BB95-E89D946C1D10}"/>
                  </a:ext>
                </a:extLst>
              </p:cNvPr>
              <p:cNvSpPr/>
              <p:nvPr/>
            </p:nvSpPr>
            <p:spPr>
              <a:xfrm>
                <a:off x="489061" y="2514600"/>
                <a:ext cx="2482752" cy="2147859"/>
              </a:xfrm>
              <a:prstGeom prst="rect">
                <a:avLst/>
              </a:prstGeom>
              <a:solidFill>
                <a:srgbClr val="5DBFB8"/>
              </a:solidFill>
              <a:ln>
                <a:noFill/>
              </a:ln>
            </p:spPr>
            <p:style>
              <a:lnRef idx="2">
                <a:schemeClr val="accent1">
                  <a:shade val="50000"/>
                </a:schemeClr>
              </a:lnRef>
              <a:fillRef idx="1001">
                <a:schemeClr val="dk2"/>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2400">
                  <a:solidFill>
                    <a:schemeClr val="bg1"/>
                  </a:solidFill>
                  <a:latin typeface="微软雅黑" panose="020B0503020204020204" pitchFamily="34" charset="-122"/>
                  <a:ea typeface="微软雅黑" panose="020B0503020204020204" pitchFamily="34" charset="-122"/>
                </a:endParaRPr>
              </a:p>
            </p:txBody>
          </p:sp>
        </p:grpSp>
        <p:sp>
          <p:nvSpPr>
            <p:cNvPr id="37" name="TextBox 36">
              <a:extLst>
                <a:ext uri="{FF2B5EF4-FFF2-40B4-BE49-F238E27FC236}">
                  <a16:creationId xmlns:a16="http://schemas.microsoft.com/office/drawing/2014/main" id="{8CD22373-6336-44A9-B9B0-FA5667C72857}"/>
                </a:ext>
              </a:extLst>
            </p:cNvPr>
            <p:cNvSpPr txBox="1"/>
            <p:nvPr/>
          </p:nvSpPr>
          <p:spPr>
            <a:xfrm>
              <a:off x="473040" y="2641802"/>
              <a:ext cx="1784079" cy="920199"/>
            </a:xfrm>
            <a:prstGeom prst="rect">
              <a:avLst/>
            </a:prstGeom>
            <a:noFill/>
          </p:spPr>
          <p:txBody>
            <a:bodyPr wrap="square" rtlCol="0">
              <a:spAutoFit/>
            </a:bodyPr>
            <a:lstStyle/>
            <a:p>
              <a:pPr algn="ctr"/>
              <a:r>
                <a:rPr lang="en-US" sz="3600">
                  <a:solidFill>
                    <a:schemeClr val="bg1"/>
                  </a:solidFill>
                </a:rPr>
                <a:t>hình nhân vật tí hon</a:t>
              </a:r>
            </a:p>
          </p:txBody>
        </p:sp>
      </p:grpSp>
      <p:grpSp>
        <p:nvGrpSpPr>
          <p:cNvPr id="41" name="Group 40">
            <a:extLst>
              <a:ext uri="{FF2B5EF4-FFF2-40B4-BE49-F238E27FC236}">
                <a16:creationId xmlns:a16="http://schemas.microsoft.com/office/drawing/2014/main" id="{6378FC5F-F9C0-48E4-8460-B030FF35A817}"/>
              </a:ext>
            </a:extLst>
          </p:cNvPr>
          <p:cNvGrpSpPr/>
          <p:nvPr/>
        </p:nvGrpSpPr>
        <p:grpSpPr>
          <a:xfrm>
            <a:off x="6448697" y="3014507"/>
            <a:ext cx="2462295" cy="1582694"/>
            <a:chOff x="381000" y="2482568"/>
            <a:chExt cx="1887652" cy="1213329"/>
          </a:xfrm>
        </p:grpSpPr>
        <p:grpSp>
          <p:nvGrpSpPr>
            <p:cNvPr id="42" name="Group 41">
              <a:extLst>
                <a:ext uri="{FF2B5EF4-FFF2-40B4-BE49-F238E27FC236}">
                  <a16:creationId xmlns:a16="http://schemas.microsoft.com/office/drawing/2014/main" id="{D3985FBB-BA3A-4920-BCD7-1A36ED82E665}"/>
                </a:ext>
              </a:extLst>
            </p:cNvPr>
            <p:cNvGrpSpPr/>
            <p:nvPr/>
          </p:nvGrpSpPr>
          <p:grpSpPr>
            <a:xfrm>
              <a:off x="381000" y="2482568"/>
              <a:ext cx="1887652" cy="1213329"/>
              <a:chOff x="378455" y="2337563"/>
              <a:chExt cx="2593358" cy="2324896"/>
            </a:xfrm>
          </p:grpSpPr>
          <p:cxnSp>
            <p:nvCxnSpPr>
              <p:cNvPr id="44" name="42">
                <a:extLst>
                  <a:ext uri="{FF2B5EF4-FFF2-40B4-BE49-F238E27FC236}">
                    <a16:creationId xmlns:a16="http://schemas.microsoft.com/office/drawing/2014/main" id="{8AFBC9B2-4716-4D6C-85ED-532464A53025}"/>
                  </a:ext>
                </a:extLst>
              </p:cNvPr>
              <p:cNvCxnSpPr/>
              <p:nvPr/>
            </p:nvCxnSpPr>
            <p:spPr>
              <a:xfrm>
                <a:off x="378455" y="2337563"/>
                <a:ext cx="2551257" cy="0"/>
              </a:xfrm>
              <a:prstGeom prst="line">
                <a:avLst/>
              </a:prstGeom>
              <a:solidFill>
                <a:srgbClr val="FFABB1"/>
              </a:solidFill>
              <a:ln w="12700">
                <a:solidFill>
                  <a:srgbClr val="5DBFB8"/>
                </a:solidFill>
              </a:ln>
            </p:spPr>
            <p:style>
              <a:lnRef idx="1">
                <a:schemeClr val="accent1"/>
              </a:lnRef>
              <a:fillRef idx="0">
                <a:schemeClr val="accent1"/>
              </a:fillRef>
              <a:effectRef idx="0">
                <a:schemeClr val="accent1"/>
              </a:effectRef>
              <a:fontRef idx="minor">
                <a:schemeClr val="tx1"/>
              </a:fontRef>
            </p:style>
          </p:cxnSp>
          <p:cxnSp>
            <p:nvCxnSpPr>
              <p:cNvPr id="45" name="43">
                <a:extLst>
                  <a:ext uri="{FF2B5EF4-FFF2-40B4-BE49-F238E27FC236}">
                    <a16:creationId xmlns:a16="http://schemas.microsoft.com/office/drawing/2014/main" id="{0C2C076E-8D28-40F2-A3AD-724AE912C35A}"/>
                  </a:ext>
                </a:extLst>
              </p:cNvPr>
              <p:cNvCxnSpPr/>
              <p:nvPr/>
            </p:nvCxnSpPr>
            <p:spPr>
              <a:xfrm>
                <a:off x="378455" y="2337563"/>
                <a:ext cx="0" cy="1327774"/>
              </a:xfrm>
              <a:prstGeom prst="line">
                <a:avLst/>
              </a:prstGeom>
              <a:solidFill>
                <a:srgbClr val="FFABB1"/>
              </a:solidFill>
              <a:ln w="12700">
                <a:solidFill>
                  <a:srgbClr val="5DBFB8"/>
                </a:solidFill>
              </a:ln>
            </p:spPr>
            <p:style>
              <a:lnRef idx="1">
                <a:schemeClr val="accent1"/>
              </a:lnRef>
              <a:fillRef idx="0">
                <a:schemeClr val="accent1"/>
              </a:fillRef>
              <a:effectRef idx="0">
                <a:schemeClr val="accent1"/>
              </a:effectRef>
              <a:fontRef idx="minor">
                <a:schemeClr val="tx1"/>
              </a:fontRef>
            </p:style>
          </p:cxnSp>
          <p:sp>
            <p:nvSpPr>
              <p:cNvPr id="46" name="Rectangle 4">
                <a:extLst>
                  <a:ext uri="{FF2B5EF4-FFF2-40B4-BE49-F238E27FC236}">
                    <a16:creationId xmlns:a16="http://schemas.microsoft.com/office/drawing/2014/main" id="{EF4D7393-5D76-4F64-84F4-DC31E55C5302}"/>
                  </a:ext>
                </a:extLst>
              </p:cNvPr>
              <p:cNvSpPr/>
              <p:nvPr/>
            </p:nvSpPr>
            <p:spPr>
              <a:xfrm>
                <a:off x="489061" y="2514600"/>
                <a:ext cx="2482752" cy="2147859"/>
              </a:xfrm>
              <a:prstGeom prst="rect">
                <a:avLst/>
              </a:prstGeom>
              <a:solidFill>
                <a:srgbClr val="5DBFB8"/>
              </a:solidFill>
              <a:ln>
                <a:noFill/>
              </a:ln>
            </p:spPr>
            <p:style>
              <a:lnRef idx="2">
                <a:schemeClr val="accent1">
                  <a:shade val="50000"/>
                </a:schemeClr>
              </a:lnRef>
              <a:fillRef idx="1001">
                <a:schemeClr val="dk2"/>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2400">
                  <a:solidFill>
                    <a:schemeClr val="bg1"/>
                  </a:solidFill>
                  <a:latin typeface="微软雅黑" panose="020B0503020204020204" pitchFamily="34" charset="-122"/>
                  <a:ea typeface="微软雅黑" panose="020B0503020204020204" pitchFamily="34" charset="-122"/>
                </a:endParaRPr>
              </a:p>
            </p:txBody>
          </p:sp>
        </p:grpSp>
        <p:sp>
          <p:nvSpPr>
            <p:cNvPr id="43" name="TextBox 42">
              <a:extLst>
                <a:ext uri="{FF2B5EF4-FFF2-40B4-BE49-F238E27FC236}">
                  <a16:creationId xmlns:a16="http://schemas.microsoft.com/office/drawing/2014/main" id="{9DFC451B-51E9-4141-AA0E-209D7567D358}"/>
                </a:ext>
              </a:extLst>
            </p:cNvPr>
            <p:cNvSpPr txBox="1"/>
            <p:nvPr/>
          </p:nvSpPr>
          <p:spPr>
            <a:xfrm>
              <a:off x="473040" y="2641802"/>
              <a:ext cx="1784079" cy="920199"/>
            </a:xfrm>
            <a:prstGeom prst="rect">
              <a:avLst/>
            </a:prstGeom>
            <a:noFill/>
          </p:spPr>
          <p:txBody>
            <a:bodyPr wrap="square" rtlCol="0">
              <a:spAutoFit/>
            </a:bodyPr>
            <a:lstStyle/>
            <a:p>
              <a:pPr algn="ctr"/>
              <a:r>
                <a:rPr lang="en-US" sz="3600" b="0" i="0">
                  <a:solidFill>
                    <a:schemeClr val="bg1"/>
                  </a:solidFill>
                  <a:effectLst/>
                  <a:latin typeface="+mj-lt"/>
                </a:rPr>
                <a:t>hình xinh xắn</a:t>
              </a:r>
              <a:endParaRPr lang="en-US" sz="3600">
                <a:solidFill>
                  <a:schemeClr val="bg1"/>
                </a:solidFill>
              </a:endParaRPr>
            </a:p>
          </p:txBody>
        </p:sp>
      </p:grpSp>
    </p:spTree>
    <p:extLst>
      <p:ext uri="{BB962C8B-B14F-4D97-AF65-F5344CB8AC3E}">
        <p14:creationId xmlns:p14="http://schemas.microsoft.com/office/powerpoint/2010/main" val="208050924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75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25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250" fill="hold"/>
                                        <p:tgtEl>
                                          <p:spTgt spid="2"/>
                                        </p:tgtEl>
                                        <p:attrNameLst>
                                          <p:attrName>ppt_y</p:attrName>
                                        </p:attrNameLst>
                                      </p:cBhvr>
                                      <p:tavLst>
                                        <p:tav tm="0">
                                          <p:val>
                                            <p:strVal val="#ppt_y"/>
                                          </p:val>
                                        </p:tav>
                                        <p:tav tm="100000">
                                          <p:val>
                                            <p:strVal val="#ppt_y"/>
                                          </p:val>
                                        </p:tav>
                                      </p:tavLst>
                                    </p:anim>
                                    <p:anim calcmode="lin" valueType="num">
                                      <p:cBhvr>
                                        <p:cTn id="9" dur="25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25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250" tmFilter="0,0; .5, 1; 1, 1"/>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13"/>
                                        </p:tgtEl>
                                        <p:attrNameLst>
                                          <p:attrName>style.visibility</p:attrName>
                                        </p:attrNameLst>
                                      </p:cBhvr>
                                      <p:to>
                                        <p:strVal val="visible"/>
                                      </p:to>
                                    </p:set>
                                    <p:anim calcmode="lin" valueType="num">
                                      <p:cBhvr additive="base">
                                        <p:cTn id="16" dur="750" fill="hold"/>
                                        <p:tgtEl>
                                          <p:spTgt spid="13"/>
                                        </p:tgtEl>
                                        <p:attrNameLst>
                                          <p:attrName>ppt_x</p:attrName>
                                        </p:attrNameLst>
                                      </p:cBhvr>
                                      <p:tavLst>
                                        <p:tav tm="0">
                                          <p:val>
                                            <p:strVal val="#ppt_x"/>
                                          </p:val>
                                        </p:tav>
                                        <p:tav tm="100000">
                                          <p:val>
                                            <p:strVal val="#ppt_x"/>
                                          </p:val>
                                        </p:tav>
                                      </p:tavLst>
                                    </p:anim>
                                    <p:anim calcmode="lin" valueType="num">
                                      <p:cBhvr additive="base">
                                        <p:cTn id="17" dur="750" fill="hold"/>
                                        <p:tgtEl>
                                          <p:spTgt spid="13"/>
                                        </p:tgtEl>
                                        <p:attrNameLst>
                                          <p:attrName>ppt_y</p:attrName>
                                        </p:attrNameLst>
                                      </p:cBhvr>
                                      <p:tavLst>
                                        <p:tav tm="0">
                                          <p:val>
                                            <p:strVal val="1+#ppt_h/2"/>
                                          </p:val>
                                        </p:tav>
                                        <p:tav tm="100000">
                                          <p:val>
                                            <p:strVal val="#ppt_y"/>
                                          </p:val>
                                        </p:tav>
                                      </p:tavLst>
                                    </p:anim>
                                  </p:childTnLst>
                                </p:cTn>
                              </p:par>
                            </p:childTnLst>
                          </p:cTn>
                        </p:par>
                        <p:par>
                          <p:cTn id="18" fill="hold">
                            <p:stCondLst>
                              <p:cond delay="750"/>
                            </p:stCondLst>
                            <p:childTnLst>
                              <p:par>
                                <p:cTn id="19" presetID="2" presetClass="entr" presetSubtype="4" fill="hold" nodeType="afterEffect">
                                  <p:stCondLst>
                                    <p:cond delay="0"/>
                                  </p:stCondLst>
                                  <p:childTnLst>
                                    <p:set>
                                      <p:cBhvr>
                                        <p:cTn id="20" dur="1" fill="hold">
                                          <p:stCondLst>
                                            <p:cond delay="0"/>
                                          </p:stCondLst>
                                        </p:cTn>
                                        <p:tgtEl>
                                          <p:spTgt spid="23"/>
                                        </p:tgtEl>
                                        <p:attrNameLst>
                                          <p:attrName>style.visibility</p:attrName>
                                        </p:attrNameLst>
                                      </p:cBhvr>
                                      <p:to>
                                        <p:strVal val="visible"/>
                                      </p:to>
                                    </p:set>
                                    <p:anim calcmode="lin" valueType="num">
                                      <p:cBhvr additive="base">
                                        <p:cTn id="21" dur="750" fill="hold"/>
                                        <p:tgtEl>
                                          <p:spTgt spid="23"/>
                                        </p:tgtEl>
                                        <p:attrNameLst>
                                          <p:attrName>ppt_x</p:attrName>
                                        </p:attrNameLst>
                                      </p:cBhvr>
                                      <p:tavLst>
                                        <p:tav tm="0">
                                          <p:val>
                                            <p:strVal val="#ppt_x"/>
                                          </p:val>
                                        </p:tav>
                                        <p:tav tm="100000">
                                          <p:val>
                                            <p:strVal val="#ppt_x"/>
                                          </p:val>
                                        </p:tav>
                                      </p:tavLst>
                                    </p:anim>
                                    <p:anim calcmode="lin" valueType="num">
                                      <p:cBhvr additive="base">
                                        <p:cTn id="22" dur="750" fill="hold"/>
                                        <p:tgtEl>
                                          <p:spTgt spid="23"/>
                                        </p:tgtEl>
                                        <p:attrNameLst>
                                          <p:attrName>ppt_y</p:attrName>
                                        </p:attrNameLst>
                                      </p:cBhvr>
                                      <p:tavLst>
                                        <p:tav tm="0">
                                          <p:val>
                                            <p:strVal val="1+#ppt_h/2"/>
                                          </p:val>
                                        </p:tav>
                                        <p:tav tm="100000">
                                          <p:val>
                                            <p:strVal val="#ppt_y"/>
                                          </p:val>
                                        </p:tav>
                                      </p:tavLst>
                                    </p:anim>
                                  </p:childTnLst>
                                </p:cTn>
                              </p:par>
                            </p:childTnLst>
                          </p:cTn>
                        </p:par>
                        <p:par>
                          <p:cTn id="23" fill="hold">
                            <p:stCondLst>
                              <p:cond delay="1500"/>
                            </p:stCondLst>
                            <p:childTnLst>
                              <p:par>
                                <p:cTn id="24" presetID="2" presetClass="entr" presetSubtype="4" fill="hold" nodeType="afterEffect">
                                  <p:stCondLst>
                                    <p:cond delay="0"/>
                                  </p:stCondLst>
                                  <p:childTnLst>
                                    <p:set>
                                      <p:cBhvr>
                                        <p:cTn id="25" dur="1" fill="hold">
                                          <p:stCondLst>
                                            <p:cond delay="0"/>
                                          </p:stCondLst>
                                        </p:cTn>
                                        <p:tgtEl>
                                          <p:spTgt spid="29"/>
                                        </p:tgtEl>
                                        <p:attrNameLst>
                                          <p:attrName>style.visibility</p:attrName>
                                        </p:attrNameLst>
                                      </p:cBhvr>
                                      <p:to>
                                        <p:strVal val="visible"/>
                                      </p:to>
                                    </p:set>
                                    <p:anim calcmode="lin" valueType="num">
                                      <p:cBhvr additive="base">
                                        <p:cTn id="26" dur="750" fill="hold"/>
                                        <p:tgtEl>
                                          <p:spTgt spid="29"/>
                                        </p:tgtEl>
                                        <p:attrNameLst>
                                          <p:attrName>ppt_x</p:attrName>
                                        </p:attrNameLst>
                                      </p:cBhvr>
                                      <p:tavLst>
                                        <p:tav tm="0">
                                          <p:val>
                                            <p:strVal val="#ppt_x"/>
                                          </p:val>
                                        </p:tav>
                                        <p:tav tm="100000">
                                          <p:val>
                                            <p:strVal val="#ppt_x"/>
                                          </p:val>
                                        </p:tav>
                                      </p:tavLst>
                                    </p:anim>
                                    <p:anim calcmode="lin" valueType="num">
                                      <p:cBhvr additive="base">
                                        <p:cTn id="27" dur="750" fill="hold"/>
                                        <p:tgtEl>
                                          <p:spTgt spid="29"/>
                                        </p:tgtEl>
                                        <p:attrNameLst>
                                          <p:attrName>ppt_y</p:attrName>
                                        </p:attrNameLst>
                                      </p:cBhvr>
                                      <p:tavLst>
                                        <p:tav tm="0">
                                          <p:val>
                                            <p:strVal val="1+#ppt_h/2"/>
                                          </p:val>
                                        </p:tav>
                                        <p:tav tm="100000">
                                          <p:val>
                                            <p:strVal val="#ppt_y"/>
                                          </p:val>
                                        </p:tav>
                                      </p:tavLst>
                                    </p:anim>
                                  </p:childTnLst>
                                </p:cTn>
                              </p:par>
                            </p:childTnLst>
                          </p:cTn>
                        </p:par>
                        <p:par>
                          <p:cTn id="28" fill="hold">
                            <p:stCondLst>
                              <p:cond delay="2250"/>
                            </p:stCondLst>
                            <p:childTnLst>
                              <p:par>
                                <p:cTn id="29" presetID="2" presetClass="entr" presetSubtype="4" fill="hold" nodeType="afterEffect">
                                  <p:stCondLst>
                                    <p:cond delay="0"/>
                                  </p:stCondLst>
                                  <p:childTnLst>
                                    <p:set>
                                      <p:cBhvr>
                                        <p:cTn id="30" dur="1" fill="hold">
                                          <p:stCondLst>
                                            <p:cond delay="0"/>
                                          </p:stCondLst>
                                        </p:cTn>
                                        <p:tgtEl>
                                          <p:spTgt spid="35"/>
                                        </p:tgtEl>
                                        <p:attrNameLst>
                                          <p:attrName>style.visibility</p:attrName>
                                        </p:attrNameLst>
                                      </p:cBhvr>
                                      <p:to>
                                        <p:strVal val="visible"/>
                                      </p:to>
                                    </p:set>
                                    <p:anim calcmode="lin" valueType="num">
                                      <p:cBhvr additive="base">
                                        <p:cTn id="31" dur="750" fill="hold"/>
                                        <p:tgtEl>
                                          <p:spTgt spid="35"/>
                                        </p:tgtEl>
                                        <p:attrNameLst>
                                          <p:attrName>ppt_x</p:attrName>
                                        </p:attrNameLst>
                                      </p:cBhvr>
                                      <p:tavLst>
                                        <p:tav tm="0">
                                          <p:val>
                                            <p:strVal val="#ppt_x"/>
                                          </p:val>
                                        </p:tav>
                                        <p:tav tm="100000">
                                          <p:val>
                                            <p:strVal val="#ppt_x"/>
                                          </p:val>
                                        </p:tav>
                                      </p:tavLst>
                                    </p:anim>
                                    <p:anim calcmode="lin" valueType="num">
                                      <p:cBhvr additive="base">
                                        <p:cTn id="32" dur="750" fill="hold"/>
                                        <p:tgtEl>
                                          <p:spTgt spid="35"/>
                                        </p:tgtEl>
                                        <p:attrNameLst>
                                          <p:attrName>ppt_y</p:attrName>
                                        </p:attrNameLst>
                                      </p:cBhvr>
                                      <p:tavLst>
                                        <p:tav tm="0">
                                          <p:val>
                                            <p:strVal val="1+#ppt_h/2"/>
                                          </p:val>
                                        </p:tav>
                                        <p:tav tm="100000">
                                          <p:val>
                                            <p:strVal val="#ppt_y"/>
                                          </p:val>
                                        </p:tav>
                                      </p:tavLst>
                                    </p:anim>
                                  </p:childTnLst>
                                </p:cTn>
                              </p:par>
                            </p:childTnLst>
                          </p:cTn>
                        </p:par>
                        <p:par>
                          <p:cTn id="33" fill="hold">
                            <p:stCondLst>
                              <p:cond delay="3000"/>
                            </p:stCondLst>
                            <p:childTnLst>
                              <p:par>
                                <p:cTn id="34" presetID="2" presetClass="entr" presetSubtype="4" fill="hold" nodeType="afterEffect">
                                  <p:stCondLst>
                                    <p:cond delay="0"/>
                                  </p:stCondLst>
                                  <p:childTnLst>
                                    <p:set>
                                      <p:cBhvr>
                                        <p:cTn id="35" dur="1" fill="hold">
                                          <p:stCondLst>
                                            <p:cond delay="0"/>
                                          </p:stCondLst>
                                        </p:cTn>
                                        <p:tgtEl>
                                          <p:spTgt spid="41"/>
                                        </p:tgtEl>
                                        <p:attrNameLst>
                                          <p:attrName>style.visibility</p:attrName>
                                        </p:attrNameLst>
                                      </p:cBhvr>
                                      <p:to>
                                        <p:strVal val="visible"/>
                                      </p:to>
                                    </p:set>
                                    <p:anim calcmode="lin" valueType="num">
                                      <p:cBhvr additive="base">
                                        <p:cTn id="36" dur="750" fill="hold"/>
                                        <p:tgtEl>
                                          <p:spTgt spid="41"/>
                                        </p:tgtEl>
                                        <p:attrNameLst>
                                          <p:attrName>ppt_x</p:attrName>
                                        </p:attrNameLst>
                                      </p:cBhvr>
                                      <p:tavLst>
                                        <p:tav tm="0">
                                          <p:val>
                                            <p:strVal val="#ppt_x"/>
                                          </p:val>
                                        </p:tav>
                                        <p:tav tm="100000">
                                          <p:val>
                                            <p:strVal val="#ppt_x"/>
                                          </p:val>
                                        </p:tav>
                                      </p:tavLst>
                                    </p:anim>
                                    <p:anim calcmode="lin" valueType="num">
                                      <p:cBhvr additive="base">
                                        <p:cTn id="37" dur="750" fill="hold"/>
                                        <p:tgtEl>
                                          <p:spTgt spid="41"/>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wipe(left)">
                                      <p:cBhvr>
                                        <p:cTn id="4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17">
            <a:extLst>
              <a:ext uri="{FF2B5EF4-FFF2-40B4-BE49-F238E27FC236}">
                <a16:creationId xmlns:a16="http://schemas.microsoft.com/office/drawing/2014/main" id="{5ABD067C-BA12-453E-80D5-25556634310D}"/>
              </a:ext>
            </a:extLst>
          </p:cNvPr>
          <p:cNvPicPr>
            <a:picLocks noChangeAspect="1"/>
          </p:cNvPicPr>
          <p:nvPr/>
        </p:nvPicPr>
        <p:blipFill>
          <a:blip r:embed="rId2">
            <a:duotone>
              <a:schemeClr val="accent4">
                <a:shade val="45000"/>
                <a:satMod val="135000"/>
              </a:schemeClr>
              <a:prstClr val="white"/>
            </a:duotone>
            <a:extLst>
              <a:ext uri="{96DAC541-7B7A-43D3-8B79-37D633B846F1}">
                <asvg:svgBlip xmlns:asvg="http://schemas.microsoft.com/office/drawing/2016/SVG/main" r:embed="rId3"/>
              </a:ext>
            </a:extLst>
          </a:blip>
          <a:stretch>
            <a:fillRect/>
          </a:stretch>
        </p:blipFill>
        <p:spPr>
          <a:xfrm>
            <a:off x="2014800" y="1068572"/>
            <a:ext cx="8077200" cy="4416056"/>
          </a:xfrm>
          <a:prstGeom prst="rect">
            <a:avLst/>
          </a:prstGeom>
          <a:effectLst>
            <a:outerShdw blurRad="152400" dist="38100" dir="2700000" sx="101000" sy="101000" algn="tl" rotWithShape="0">
              <a:prstClr val="black">
                <a:alpha val="21000"/>
              </a:prstClr>
            </a:outerShdw>
          </a:effectLst>
        </p:spPr>
      </p:pic>
      <p:pic>
        <p:nvPicPr>
          <p:cNvPr id="2" name="Picture 1">
            <a:extLst>
              <a:ext uri="{FF2B5EF4-FFF2-40B4-BE49-F238E27FC236}">
                <a16:creationId xmlns:a16="http://schemas.microsoft.com/office/drawing/2014/main" id="{F270A587-C3D2-48DE-A654-3DDDA58B8716}"/>
              </a:ext>
            </a:extLst>
          </p:cNvPr>
          <p:cNvPicPr>
            <a:picLocks noChangeAspect="1"/>
          </p:cNvPicPr>
          <p:nvPr/>
        </p:nvPicPr>
        <p:blipFill>
          <a:blip r:embed="rId4"/>
          <a:stretch>
            <a:fillRect/>
          </a:stretch>
        </p:blipFill>
        <p:spPr>
          <a:xfrm>
            <a:off x="2752130" y="1662105"/>
            <a:ext cx="6602540" cy="3822523"/>
          </a:xfrm>
          <a:prstGeom prst="rect">
            <a:avLst/>
          </a:prstGeom>
        </p:spPr>
      </p:pic>
      <p:pic>
        <p:nvPicPr>
          <p:cNvPr id="6" name="Picture 5">
            <a:extLst>
              <a:ext uri="{FF2B5EF4-FFF2-40B4-BE49-F238E27FC236}">
                <a16:creationId xmlns:a16="http://schemas.microsoft.com/office/drawing/2014/main" id="{55800350-6F78-4961-B726-D25C5FBD53B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9272" y="3941455"/>
            <a:ext cx="2892299" cy="2892299"/>
          </a:xfrm>
          <a:prstGeom prst="rect">
            <a:avLst/>
          </a:prstGeom>
        </p:spPr>
      </p:pic>
      <p:pic>
        <p:nvPicPr>
          <p:cNvPr id="7" name="Picture 6">
            <a:extLst>
              <a:ext uri="{FF2B5EF4-FFF2-40B4-BE49-F238E27FC236}">
                <a16:creationId xmlns:a16="http://schemas.microsoft.com/office/drawing/2014/main" id="{CA18528C-25A9-487C-BCF0-D3475E856B6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121742" y="4097221"/>
            <a:ext cx="2319486" cy="2319486"/>
          </a:xfrm>
          <a:prstGeom prst="rect">
            <a:avLst/>
          </a:prstGeom>
        </p:spPr>
      </p:pic>
    </p:spTree>
    <p:extLst>
      <p:ext uri="{BB962C8B-B14F-4D97-AF65-F5344CB8AC3E}">
        <p14:creationId xmlns:p14="http://schemas.microsoft.com/office/powerpoint/2010/main" val="92564020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750">
        <p159:morph option="byObjec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1" fill="hold" nodeType="clickEffect" p14:presetBounceEnd="56000">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14:bounceEnd="56000">
                                          <p:cBhvr additive="base">
                                            <p:cTn id="14" dur="1500" fill="hold"/>
                                            <p:tgtEl>
                                              <p:spTgt spid="2"/>
                                            </p:tgtEl>
                                            <p:attrNameLst>
                                              <p:attrName>ppt_x</p:attrName>
                                            </p:attrNameLst>
                                          </p:cBhvr>
                                          <p:tavLst>
                                            <p:tav tm="0">
                                              <p:val>
                                                <p:strVal val="#ppt_x"/>
                                              </p:val>
                                            </p:tav>
                                            <p:tav tm="100000">
                                              <p:val>
                                                <p:strVal val="#ppt_x"/>
                                              </p:val>
                                            </p:tav>
                                          </p:tavLst>
                                        </p:anim>
                                        <p:anim calcmode="lin" valueType="num" p14:bounceEnd="56000">
                                          <p:cBhvr additive="base">
                                            <p:cTn id="15" dur="1500" fill="hold"/>
                                            <p:tgtEl>
                                              <p:spTgt spid="2"/>
                                            </p:tgtEl>
                                            <p:attrNameLst>
                                              <p:attrName>ppt_y</p:attrName>
                                            </p:attrNameLst>
                                          </p:cBhvr>
                                          <p:tavLst>
                                            <p:tav tm="0">
                                              <p:val>
                                                <p:strVal val="0-#ppt_h/2"/>
                                              </p:val>
                                            </p:tav>
                                            <p:tav tm="100000">
                                              <p:val>
                                                <p:strVal val="#ppt_y"/>
                                              </p:val>
                                            </p:tav>
                                          </p:tavLst>
                                        </p:anim>
                                      </p:childTnLst>
                                    </p:cTn>
                                  </p:par>
                                </p:childTnLst>
                              </p:cTn>
                            </p:par>
                            <p:par>
                              <p:cTn id="16" fill="hold">
                                <p:stCondLst>
                                  <p:cond delay="1500"/>
                                </p:stCondLst>
                                <p:childTnLst>
                                  <p:par>
                                    <p:cTn id="17" presetID="2" presetClass="entr" presetSubtype="3"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1250" fill="hold"/>
                                            <p:tgtEl>
                                              <p:spTgt spid="7"/>
                                            </p:tgtEl>
                                            <p:attrNameLst>
                                              <p:attrName>ppt_x</p:attrName>
                                            </p:attrNameLst>
                                          </p:cBhvr>
                                          <p:tavLst>
                                            <p:tav tm="0">
                                              <p:val>
                                                <p:strVal val="1+#ppt_w/2"/>
                                              </p:val>
                                            </p:tav>
                                            <p:tav tm="100000">
                                              <p:val>
                                                <p:strVal val="#ppt_x"/>
                                              </p:val>
                                            </p:tav>
                                          </p:tavLst>
                                        </p:anim>
                                        <p:anim calcmode="lin" valueType="num">
                                          <p:cBhvr additive="base">
                                            <p:cTn id="20" dur="1250" fill="hold"/>
                                            <p:tgtEl>
                                              <p:spTgt spid="7"/>
                                            </p:tgtEl>
                                            <p:attrNameLst>
                                              <p:attrName>ppt_y</p:attrName>
                                            </p:attrNameLst>
                                          </p:cBhvr>
                                          <p:tavLst>
                                            <p:tav tm="0">
                                              <p:val>
                                                <p:strVal val="0-#ppt_h/2"/>
                                              </p:val>
                                            </p:tav>
                                            <p:tav tm="100000">
                                              <p:val>
                                                <p:strVal val="#ppt_y"/>
                                              </p:val>
                                            </p:tav>
                                          </p:tavLst>
                                        </p:anim>
                                      </p:childTnLst>
                                    </p:cTn>
                                  </p:par>
                                  <p:par>
                                    <p:cTn id="21" presetID="2" presetClass="entr" presetSubtype="12"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1250" fill="hold"/>
                                            <p:tgtEl>
                                              <p:spTgt spid="6"/>
                                            </p:tgtEl>
                                            <p:attrNameLst>
                                              <p:attrName>ppt_x</p:attrName>
                                            </p:attrNameLst>
                                          </p:cBhvr>
                                          <p:tavLst>
                                            <p:tav tm="0">
                                              <p:val>
                                                <p:strVal val="0-#ppt_w/2"/>
                                              </p:val>
                                            </p:tav>
                                            <p:tav tm="100000">
                                              <p:val>
                                                <p:strVal val="#ppt_x"/>
                                              </p:val>
                                            </p:tav>
                                          </p:tavLst>
                                        </p:anim>
                                        <p:anim calcmode="lin" valueType="num">
                                          <p:cBhvr additive="base">
                                            <p:cTn id="24" dur="125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1"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additive="base">
                                            <p:cTn id="14" dur="1500" fill="hold"/>
                                            <p:tgtEl>
                                              <p:spTgt spid="2"/>
                                            </p:tgtEl>
                                            <p:attrNameLst>
                                              <p:attrName>ppt_x</p:attrName>
                                            </p:attrNameLst>
                                          </p:cBhvr>
                                          <p:tavLst>
                                            <p:tav tm="0">
                                              <p:val>
                                                <p:strVal val="#ppt_x"/>
                                              </p:val>
                                            </p:tav>
                                            <p:tav tm="100000">
                                              <p:val>
                                                <p:strVal val="#ppt_x"/>
                                              </p:val>
                                            </p:tav>
                                          </p:tavLst>
                                        </p:anim>
                                        <p:anim calcmode="lin" valueType="num">
                                          <p:cBhvr additive="base">
                                            <p:cTn id="15" dur="1500" fill="hold"/>
                                            <p:tgtEl>
                                              <p:spTgt spid="2"/>
                                            </p:tgtEl>
                                            <p:attrNameLst>
                                              <p:attrName>ppt_y</p:attrName>
                                            </p:attrNameLst>
                                          </p:cBhvr>
                                          <p:tavLst>
                                            <p:tav tm="0">
                                              <p:val>
                                                <p:strVal val="0-#ppt_h/2"/>
                                              </p:val>
                                            </p:tav>
                                            <p:tav tm="100000">
                                              <p:val>
                                                <p:strVal val="#ppt_y"/>
                                              </p:val>
                                            </p:tav>
                                          </p:tavLst>
                                        </p:anim>
                                      </p:childTnLst>
                                    </p:cTn>
                                  </p:par>
                                </p:childTnLst>
                              </p:cTn>
                            </p:par>
                            <p:par>
                              <p:cTn id="16" fill="hold">
                                <p:stCondLst>
                                  <p:cond delay="1500"/>
                                </p:stCondLst>
                                <p:childTnLst>
                                  <p:par>
                                    <p:cTn id="17" presetID="2" presetClass="entr" presetSubtype="3"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1250" fill="hold"/>
                                            <p:tgtEl>
                                              <p:spTgt spid="7"/>
                                            </p:tgtEl>
                                            <p:attrNameLst>
                                              <p:attrName>ppt_x</p:attrName>
                                            </p:attrNameLst>
                                          </p:cBhvr>
                                          <p:tavLst>
                                            <p:tav tm="0">
                                              <p:val>
                                                <p:strVal val="1+#ppt_w/2"/>
                                              </p:val>
                                            </p:tav>
                                            <p:tav tm="100000">
                                              <p:val>
                                                <p:strVal val="#ppt_x"/>
                                              </p:val>
                                            </p:tav>
                                          </p:tavLst>
                                        </p:anim>
                                        <p:anim calcmode="lin" valueType="num">
                                          <p:cBhvr additive="base">
                                            <p:cTn id="20" dur="1250" fill="hold"/>
                                            <p:tgtEl>
                                              <p:spTgt spid="7"/>
                                            </p:tgtEl>
                                            <p:attrNameLst>
                                              <p:attrName>ppt_y</p:attrName>
                                            </p:attrNameLst>
                                          </p:cBhvr>
                                          <p:tavLst>
                                            <p:tav tm="0">
                                              <p:val>
                                                <p:strVal val="0-#ppt_h/2"/>
                                              </p:val>
                                            </p:tav>
                                            <p:tav tm="100000">
                                              <p:val>
                                                <p:strVal val="#ppt_y"/>
                                              </p:val>
                                            </p:tav>
                                          </p:tavLst>
                                        </p:anim>
                                      </p:childTnLst>
                                    </p:cTn>
                                  </p:par>
                                  <p:par>
                                    <p:cTn id="21" presetID="2" presetClass="entr" presetSubtype="12"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1250" fill="hold"/>
                                            <p:tgtEl>
                                              <p:spTgt spid="6"/>
                                            </p:tgtEl>
                                            <p:attrNameLst>
                                              <p:attrName>ppt_x</p:attrName>
                                            </p:attrNameLst>
                                          </p:cBhvr>
                                          <p:tavLst>
                                            <p:tav tm="0">
                                              <p:val>
                                                <p:strVal val="0-#ppt_w/2"/>
                                              </p:val>
                                            </p:tav>
                                            <p:tav tm="100000">
                                              <p:val>
                                                <p:strVal val="#ppt_x"/>
                                              </p:val>
                                            </p:tav>
                                          </p:tavLst>
                                        </p:anim>
                                        <p:anim calcmode="lin" valueType="num">
                                          <p:cBhvr additive="base">
                                            <p:cTn id="24" dur="125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a:extLst>
              <a:ext uri="{FF2B5EF4-FFF2-40B4-BE49-F238E27FC236}">
                <a16:creationId xmlns:a16="http://schemas.microsoft.com/office/drawing/2014/main" id="{DC6D29E0-63A9-4A8C-BFC4-B5392F61745B}"/>
              </a:ext>
            </a:extLst>
          </p:cNvPr>
          <p:cNvSpPr/>
          <p:nvPr/>
        </p:nvSpPr>
        <p:spPr>
          <a:xfrm>
            <a:off x="4936499" y="1455587"/>
            <a:ext cx="2319003" cy="2319003"/>
          </a:xfrm>
          <a:prstGeom prst="ellipse">
            <a:avLst/>
          </a:prstGeom>
          <a:noFill/>
          <a:ln w="76200">
            <a:solidFill>
              <a:srgbClr val="28A4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C6AFD3"/>
              </a:solidFill>
              <a:cs typeface="+mn-ea"/>
              <a:sym typeface="+mn-lt"/>
            </a:endParaRPr>
          </a:p>
        </p:txBody>
      </p:sp>
      <p:pic>
        <p:nvPicPr>
          <p:cNvPr id="3" name="Picture 2">
            <a:extLst>
              <a:ext uri="{FF2B5EF4-FFF2-40B4-BE49-F238E27FC236}">
                <a16:creationId xmlns:a16="http://schemas.microsoft.com/office/drawing/2014/main" id="{5E940415-6CC6-46A5-BA53-ABEF3FF055F8}"/>
              </a:ext>
            </a:extLst>
          </p:cNvPr>
          <p:cNvPicPr>
            <a:picLocks noChangeAspect="1"/>
          </p:cNvPicPr>
          <p:nvPr/>
        </p:nvPicPr>
        <p:blipFill>
          <a:blip r:embed="rId2"/>
          <a:stretch>
            <a:fillRect/>
          </a:stretch>
        </p:blipFill>
        <p:spPr>
          <a:xfrm>
            <a:off x="5062594" y="1591034"/>
            <a:ext cx="2066811" cy="2048108"/>
          </a:xfrm>
          <a:prstGeom prst="rect">
            <a:avLst/>
          </a:prstGeom>
        </p:spPr>
      </p:pic>
      <p:sp>
        <p:nvSpPr>
          <p:cNvPr id="5" name="TextBox 4">
            <a:extLst>
              <a:ext uri="{FF2B5EF4-FFF2-40B4-BE49-F238E27FC236}">
                <a16:creationId xmlns:a16="http://schemas.microsoft.com/office/drawing/2014/main" id="{DDE8825A-0C9F-4E96-B388-0BCA94DFFD75}"/>
              </a:ext>
            </a:extLst>
          </p:cNvPr>
          <p:cNvSpPr txBox="1"/>
          <p:nvPr/>
        </p:nvSpPr>
        <p:spPr>
          <a:xfrm>
            <a:off x="2461259" y="4114800"/>
            <a:ext cx="7269482" cy="1015663"/>
          </a:xfrm>
          <a:prstGeom prst="rect">
            <a:avLst/>
          </a:prstGeom>
          <a:noFill/>
          <a:effectLst>
            <a:glow rad="101600">
              <a:schemeClr val="accent4">
                <a:satMod val="175000"/>
                <a:alpha val="40000"/>
              </a:schemeClr>
            </a:glow>
            <a:outerShdw blurRad="50800" dist="50800" dir="5400000" algn="ctr" rotWithShape="0">
              <a:srgbClr val="71DDCC"/>
            </a:outerShdw>
            <a:softEdge rad="12700"/>
          </a:effectLst>
          <a:scene3d>
            <a:camera prst="orthographicFront"/>
            <a:lightRig rig="threePt" dir="t"/>
          </a:scene3d>
          <a:sp3d extrusionH="76200">
            <a:extrusionClr>
              <a:srgbClr val="28A48F"/>
            </a:extrusionClr>
          </a:sp3d>
        </p:spPr>
        <p:txBody>
          <a:bodyPr wrap="square" rtlCol="0">
            <a:spAutoFit/>
          </a:bodyPr>
          <a:lstStyle/>
          <a:p>
            <a:pPr algn="ctr"/>
            <a:r>
              <a:rPr lang="en-US" sz="6000">
                <a:solidFill>
                  <a:srgbClr val="00B050"/>
                </a:solidFill>
                <a:effectLst>
                  <a:outerShdw blurRad="38100" dist="38100" dir="2700000" algn="tl">
                    <a:srgbClr val="000000">
                      <a:alpha val="43137"/>
                    </a:srgbClr>
                  </a:outerShdw>
                </a:effectLst>
                <a:latin typeface="HP-167" panose="020B0803050302020204" pitchFamily="34" charset="0"/>
              </a:rPr>
              <a:t>KHỞI ĐỘNG</a:t>
            </a:r>
            <a:endParaRPr lang="en-US" sz="6000" dirty="0">
              <a:solidFill>
                <a:srgbClr val="00B050"/>
              </a:solidFill>
              <a:effectLst>
                <a:outerShdw blurRad="38100" dist="38100" dir="2700000" algn="tl">
                  <a:srgbClr val="000000">
                    <a:alpha val="43137"/>
                  </a:srgbClr>
                </a:outerShdw>
              </a:effectLst>
              <a:latin typeface="HP-167" panose="020B0803050302020204" pitchFamily="34" charset="0"/>
            </a:endParaRPr>
          </a:p>
        </p:txBody>
      </p:sp>
    </p:spTree>
    <p:extLst>
      <p:ext uri="{BB962C8B-B14F-4D97-AF65-F5344CB8AC3E}">
        <p14:creationId xmlns:p14="http://schemas.microsoft.com/office/powerpoint/2010/main" val="191789698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75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100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6" presetClass="entr" presetSubtype="32" fill="hold" grpId="0" nodeType="withEffect">
                                  <p:stCondLst>
                                    <p:cond delay="1000"/>
                                  </p:stCondLst>
                                  <p:childTnLst>
                                    <p:set>
                                      <p:cBhvr>
                                        <p:cTn id="11" dur="1" fill="hold">
                                          <p:stCondLst>
                                            <p:cond delay="0"/>
                                          </p:stCondLst>
                                        </p:cTn>
                                        <p:tgtEl>
                                          <p:spTgt spid="2"/>
                                        </p:tgtEl>
                                        <p:attrNameLst>
                                          <p:attrName>style.visibility</p:attrName>
                                        </p:attrNameLst>
                                      </p:cBhvr>
                                      <p:to>
                                        <p:strVal val="visible"/>
                                      </p:to>
                                    </p:set>
                                    <p:animEffect transition="in" filter="circle(out)">
                                      <p:cBhvr>
                                        <p:cTn id="12" dur="2000"/>
                                        <p:tgtEl>
                                          <p:spTgt spid="2"/>
                                        </p:tgtEl>
                                      </p:cBhvr>
                                    </p:animEffect>
                                  </p:childTnLst>
                                </p:cTn>
                              </p:par>
                            </p:childTnLst>
                          </p:cTn>
                        </p:par>
                        <p:par>
                          <p:cTn id="13" fill="hold">
                            <p:stCondLst>
                              <p:cond delay="3000"/>
                            </p:stCondLst>
                            <p:childTnLst>
                              <p:par>
                                <p:cTn id="14" presetID="50" presetClass="entr" presetSubtype="0" decel="10000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1000" fill="hold"/>
                                        <p:tgtEl>
                                          <p:spTgt spid="5"/>
                                        </p:tgtEl>
                                        <p:attrNameLst>
                                          <p:attrName>ppt_w</p:attrName>
                                        </p:attrNameLst>
                                      </p:cBhvr>
                                      <p:tavLst>
                                        <p:tav tm="0">
                                          <p:val>
                                            <p:strVal val="#ppt_w+.3"/>
                                          </p:val>
                                        </p:tav>
                                        <p:tav tm="100000">
                                          <p:val>
                                            <p:strVal val="#ppt_w"/>
                                          </p:val>
                                        </p:tav>
                                      </p:tavLst>
                                    </p:anim>
                                    <p:anim calcmode="lin" valueType="num">
                                      <p:cBhvr>
                                        <p:cTn id="17" dur="1000" fill="hold"/>
                                        <p:tgtEl>
                                          <p:spTgt spid="5"/>
                                        </p:tgtEl>
                                        <p:attrNameLst>
                                          <p:attrName>ppt_h</p:attrName>
                                        </p:attrNameLst>
                                      </p:cBhvr>
                                      <p:tavLst>
                                        <p:tav tm="0">
                                          <p:val>
                                            <p:strVal val="#ppt_h"/>
                                          </p:val>
                                        </p:tav>
                                        <p:tav tm="100000">
                                          <p:val>
                                            <p:strVal val="#ppt_h"/>
                                          </p:val>
                                        </p:tav>
                                      </p:tavLst>
                                    </p:anim>
                                    <p:animEffect transition="in" filter="fade">
                                      <p:cBhvr>
                                        <p:cTn id="18"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2CA125FC-999E-4396-B9FE-100CFCD365BB}"/>
              </a:ext>
            </a:extLst>
          </p:cNvPr>
          <p:cNvGrpSpPr/>
          <p:nvPr/>
        </p:nvGrpSpPr>
        <p:grpSpPr>
          <a:xfrm>
            <a:off x="125858" y="150352"/>
            <a:ext cx="764048" cy="764048"/>
            <a:chOff x="378952" y="299732"/>
            <a:chExt cx="1407309" cy="1407309"/>
          </a:xfrm>
        </p:grpSpPr>
        <p:sp>
          <p:nvSpPr>
            <p:cNvPr id="4" name="1">
              <a:extLst>
                <a:ext uri="{FF2B5EF4-FFF2-40B4-BE49-F238E27FC236}">
                  <a16:creationId xmlns:a16="http://schemas.microsoft.com/office/drawing/2014/main" id="{CF08445E-FECC-4EB0-8194-CE1962B5453C}"/>
                </a:ext>
              </a:extLst>
            </p:cNvPr>
            <p:cNvSpPr/>
            <p:nvPr/>
          </p:nvSpPr>
          <p:spPr>
            <a:xfrm>
              <a:off x="378952" y="299732"/>
              <a:ext cx="1407309" cy="1407309"/>
            </a:xfrm>
            <a:prstGeom prst="ellipse">
              <a:avLst/>
            </a:prstGeom>
            <a:noFill/>
            <a:ln w="28575">
              <a:solidFill>
                <a:srgbClr val="5C86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447156"/>
                </a:solidFill>
                <a:cs typeface="+mn-ea"/>
                <a:sym typeface="+mn-lt"/>
              </a:endParaRPr>
            </a:p>
          </p:txBody>
        </p:sp>
        <p:pic>
          <p:nvPicPr>
            <p:cNvPr id="5" name="Picture 4">
              <a:extLst>
                <a:ext uri="{FF2B5EF4-FFF2-40B4-BE49-F238E27FC236}">
                  <a16:creationId xmlns:a16="http://schemas.microsoft.com/office/drawing/2014/main" id="{9CFED048-4D02-4809-8E9B-B2CB7F53C9D4}"/>
                </a:ext>
              </a:extLst>
            </p:cNvPr>
            <p:cNvPicPr>
              <a:picLocks noChangeAspect="1"/>
            </p:cNvPicPr>
            <p:nvPr/>
          </p:nvPicPr>
          <p:blipFill>
            <a:blip r:embed="rId2"/>
            <a:stretch>
              <a:fillRect/>
            </a:stretch>
          </p:blipFill>
          <p:spPr>
            <a:xfrm>
              <a:off x="457200" y="381000"/>
              <a:ext cx="1254264" cy="1242914"/>
            </a:xfrm>
            <a:prstGeom prst="rect">
              <a:avLst/>
            </a:prstGeom>
          </p:spPr>
        </p:pic>
      </p:grpSp>
      <p:sp>
        <p:nvSpPr>
          <p:cNvPr id="8" name="TextBox 7">
            <a:extLst>
              <a:ext uri="{FF2B5EF4-FFF2-40B4-BE49-F238E27FC236}">
                <a16:creationId xmlns:a16="http://schemas.microsoft.com/office/drawing/2014/main" id="{B6D35AFD-B623-4A96-B765-CFD0584ED1B4}"/>
              </a:ext>
            </a:extLst>
          </p:cNvPr>
          <p:cNvSpPr txBox="1"/>
          <p:nvPr/>
        </p:nvSpPr>
        <p:spPr>
          <a:xfrm>
            <a:off x="1143000" y="118489"/>
            <a:ext cx="10407126" cy="1323439"/>
          </a:xfrm>
          <a:prstGeom prst="rect">
            <a:avLst/>
          </a:prstGeom>
          <a:noFill/>
        </p:spPr>
        <p:txBody>
          <a:bodyPr wrap="square">
            <a:spAutoFit/>
          </a:bodyPr>
          <a:lstStyle/>
          <a:p>
            <a:pPr algn="just"/>
            <a:r>
              <a:rPr lang="vi-VN" sz="4000" b="1"/>
              <a:t>Nói tên một số đồ chơi của em. Em thích đồ chơi nào nhất?</a:t>
            </a:r>
            <a:endParaRPr lang="vi-VN" sz="4000" b="1" dirty="0">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6" name="Picture 5">
            <a:extLst>
              <a:ext uri="{FF2B5EF4-FFF2-40B4-BE49-F238E27FC236}">
                <a16:creationId xmlns:a16="http://schemas.microsoft.com/office/drawing/2014/main" id="{32B171E5-7552-4376-AD4D-F4ECC0021B23}"/>
              </a:ext>
            </a:extLst>
          </p:cNvPr>
          <p:cNvPicPr>
            <a:picLocks noChangeAspect="1"/>
          </p:cNvPicPr>
          <p:nvPr/>
        </p:nvPicPr>
        <p:blipFill>
          <a:blip r:embed="rId3"/>
          <a:stretch>
            <a:fillRect/>
          </a:stretch>
        </p:blipFill>
        <p:spPr>
          <a:xfrm>
            <a:off x="1371600" y="1524000"/>
            <a:ext cx="9561781" cy="4419200"/>
          </a:xfrm>
          <a:prstGeom prst="rect">
            <a:avLst/>
          </a:prstGeom>
          <a:effectLst>
            <a:softEdge rad="127000"/>
          </a:effectLst>
        </p:spPr>
      </p:pic>
    </p:spTree>
    <p:extLst>
      <p:ext uri="{BB962C8B-B14F-4D97-AF65-F5344CB8AC3E}">
        <p14:creationId xmlns:p14="http://schemas.microsoft.com/office/powerpoint/2010/main" val="162984464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75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8"/>
                                        </p:tgtEl>
                                        <p:attrNameLst>
                                          <p:attrName>style.visibility</p:attrName>
                                        </p:attrNameLst>
                                      </p:cBhvr>
                                      <p:to>
                                        <p:strVal val="visible"/>
                                      </p:to>
                                    </p:set>
                                    <p:anim calcmode="lin" valueType="num">
                                      <p:cBhvr>
                                        <p:cTn id="7" dur="250" fill="hold"/>
                                        <p:tgtEl>
                                          <p:spTgt spid="8"/>
                                        </p:tgtEl>
                                        <p:attrNameLst>
                                          <p:attrName>ppt_x</p:attrName>
                                        </p:attrNameLst>
                                      </p:cBhvr>
                                      <p:tavLst>
                                        <p:tav tm="0">
                                          <p:val>
                                            <p:strVal val="#ppt_x"/>
                                          </p:val>
                                        </p:tav>
                                        <p:tav tm="50000">
                                          <p:val>
                                            <p:strVal val="#ppt_x+.1"/>
                                          </p:val>
                                        </p:tav>
                                        <p:tav tm="100000">
                                          <p:val>
                                            <p:strVal val="#ppt_x"/>
                                          </p:val>
                                        </p:tav>
                                      </p:tavLst>
                                    </p:anim>
                                    <p:anim calcmode="lin" valueType="num">
                                      <p:cBhvr>
                                        <p:cTn id="8" dur="250" fill="hold"/>
                                        <p:tgtEl>
                                          <p:spTgt spid="8"/>
                                        </p:tgtEl>
                                        <p:attrNameLst>
                                          <p:attrName>ppt_y</p:attrName>
                                        </p:attrNameLst>
                                      </p:cBhvr>
                                      <p:tavLst>
                                        <p:tav tm="0">
                                          <p:val>
                                            <p:strVal val="#ppt_y"/>
                                          </p:val>
                                        </p:tav>
                                        <p:tav tm="100000">
                                          <p:val>
                                            <p:strVal val="#ppt_y"/>
                                          </p:val>
                                        </p:tav>
                                      </p:tavLst>
                                    </p:anim>
                                    <p:anim calcmode="lin" valueType="num">
                                      <p:cBhvr>
                                        <p:cTn id="9" dur="250" fill="hold"/>
                                        <p:tgtEl>
                                          <p:spTgt spid="8"/>
                                        </p:tgtEl>
                                        <p:attrNameLst>
                                          <p:attrName>ppt_h</p:attrName>
                                        </p:attrNameLst>
                                      </p:cBhvr>
                                      <p:tavLst>
                                        <p:tav tm="0">
                                          <p:val>
                                            <p:strVal val="#ppt_h/10"/>
                                          </p:val>
                                        </p:tav>
                                        <p:tav tm="50000">
                                          <p:val>
                                            <p:strVal val="#ppt_h+.01"/>
                                          </p:val>
                                        </p:tav>
                                        <p:tav tm="100000">
                                          <p:val>
                                            <p:strVal val="#ppt_h"/>
                                          </p:val>
                                        </p:tav>
                                      </p:tavLst>
                                    </p:anim>
                                    <p:anim calcmode="lin" valueType="num">
                                      <p:cBhvr>
                                        <p:cTn id="10" dur="250" fill="hold"/>
                                        <p:tgtEl>
                                          <p:spTgt spid="8"/>
                                        </p:tgtEl>
                                        <p:attrNameLst>
                                          <p:attrName>ppt_w</p:attrName>
                                        </p:attrNameLst>
                                      </p:cBhvr>
                                      <p:tavLst>
                                        <p:tav tm="0">
                                          <p:val>
                                            <p:strVal val="#ppt_w/10"/>
                                          </p:val>
                                        </p:tav>
                                        <p:tav tm="50000">
                                          <p:val>
                                            <p:strVal val="#ppt_w+.01"/>
                                          </p:val>
                                        </p:tav>
                                        <p:tav tm="100000">
                                          <p:val>
                                            <p:strVal val="#ppt_w"/>
                                          </p:val>
                                        </p:tav>
                                      </p:tavLst>
                                    </p:anim>
                                    <p:animEffect transition="in" filter="fade">
                                      <p:cBhvr>
                                        <p:cTn id="11" dur="250" tmFilter="0,0; .5, 1; 1, 1"/>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left)">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a:extLst>
              <a:ext uri="{FF2B5EF4-FFF2-40B4-BE49-F238E27FC236}">
                <a16:creationId xmlns:a16="http://schemas.microsoft.com/office/drawing/2014/main" id="{DC6D29E0-63A9-4A8C-BFC4-B5392F61745B}"/>
              </a:ext>
            </a:extLst>
          </p:cNvPr>
          <p:cNvSpPr/>
          <p:nvPr/>
        </p:nvSpPr>
        <p:spPr>
          <a:xfrm>
            <a:off x="4936499" y="1455587"/>
            <a:ext cx="2319003" cy="2319003"/>
          </a:xfrm>
          <a:prstGeom prst="ellipse">
            <a:avLst/>
          </a:prstGeom>
          <a:noFill/>
          <a:ln w="76200">
            <a:solidFill>
              <a:srgbClr val="28A4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C6AFD3"/>
              </a:solidFill>
              <a:cs typeface="+mn-ea"/>
              <a:sym typeface="+mn-lt"/>
            </a:endParaRPr>
          </a:p>
        </p:txBody>
      </p:sp>
      <p:sp>
        <p:nvSpPr>
          <p:cNvPr id="4" name="TextBox 3">
            <a:extLst>
              <a:ext uri="{FF2B5EF4-FFF2-40B4-BE49-F238E27FC236}">
                <a16:creationId xmlns:a16="http://schemas.microsoft.com/office/drawing/2014/main" id="{9CBE522A-6259-4D5C-A426-049181E49342}"/>
              </a:ext>
            </a:extLst>
          </p:cNvPr>
          <p:cNvSpPr txBox="1"/>
          <p:nvPr/>
        </p:nvSpPr>
        <p:spPr>
          <a:xfrm>
            <a:off x="3169918" y="4038600"/>
            <a:ext cx="5852161" cy="1015663"/>
          </a:xfrm>
          <a:prstGeom prst="rect">
            <a:avLst/>
          </a:prstGeom>
          <a:noFill/>
          <a:effectLst>
            <a:glow rad="101600">
              <a:schemeClr val="accent4">
                <a:satMod val="175000"/>
                <a:alpha val="40000"/>
              </a:schemeClr>
            </a:glow>
            <a:outerShdw blurRad="50800" dist="50800" dir="5400000" algn="ctr" rotWithShape="0">
              <a:srgbClr val="71DDCC"/>
            </a:outerShdw>
            <a:softEdge rad="12700"/>
          </a:effectLst>
          <a:scene3d>
            <a:camera prst="orthographicFront"/>
            <a:lightRig rig="threePt" dir="t"/>
          </a:scene3d>
          <a:sp3d extrusionH="76200">
            <a:extrusionClr>
              <a:srgbClr val="28A48F"/>
            </a:extrusionClr>
          </a:sp3d>
        </p:spPr>
        <p:txBody>
          <a:bodyPr wrap="square" rtlCol="0">
            <a:spAutoFit/>
          </a:bodyPr>
          <a:lstStyle/>
          <a:p>
            <a:pPr algn="ctr"/>
            <a:r>
              <a:rPr lang="en-US" sz="6000">
                <a:solidFill>
                  <a:srgbClr val="00B050"/>
                </a:solidFill>
                <a:effectLst>
                  <a:outerShdw blurRad="38100" dist="38100" dir="2700000" algn="tl">
                    <a:srgbClr val="000000">
                      <a:alpha val="43137"/>
                    </a:srgbClr>
                  </a:outerShdw>
                </a:effectLst>
                <a:latin typeface="HP-167" panose="020B0803050302020204" pitchFamily="34" charset="0"/>
              </a:rPr>
              <a:t>ĐỌC VĂN BẢN</a:t>
            </a:r>
            <a:endParaRPr lang="en-US" sz="6000" dirty="0">
              <a:solidFill>
                <a:srgbClr val="00B050"/>
              </a:solidFill>
              <a:effectLst>
                <a:outerShdw blurRad="38100" dist="38100" dir="2700000" algn="tl">
                  <a:srgbClr val="000000">
                    <a:alpha val="43137"/>
                  </a:srgbClr>
                </a:outerShdw>
              </a:effectLst>
              <a:latin typeface="HP-167" panose="020B0803050302020204" pitchFamily="34" charset="0"/>
            </a:endParaRPr>
          </a:p>
        </p:txBody>
      </p:sp>
      <p:pic>
        <p:nvPicPr>
          <p:cNvPr id="5" name="Picture 4">
            <a:extLst>
              <a:ext uri="{FF2B5EF4-FFF2-40B4-BE49-F238E27FC236}">
                <a16:creationId xmlns:a16="http://schemas.microsoft.com/office/drawing/2014/main" id="{361ED268-E9C9-4A20-BC50-A54F039CD090}"/>
              </a:ext>
            </a:extLst>
          </p:cNvPr>
          <p:cNvPicPr>
            <a:picLocks noChangeAspect="1"/>
          </p:cNvPicPr>
          <p:nvPr/>
        </p:nvPicPr>
        <p:blipFill>
          <a:blip r:embed="rId2"/>
          <a:stretch>
            <a:fillRect/>
          </a:stretch>
        </p:blipFill>
        <p:spPr>
          <a:xfrm>
            <a:off x="5079697" y="1598786"/>
            <a:ext cx="2032604" cy="2032604"/>
          </a:xfrm>
          <a:prstGeom prst="rect">
            <a:avLst/>
          </a:prstGeom>
        </p:spPr>
      </p:pic>
    </p:spTree>
    <p:extLst>
      <p:ext uri="{BB962C8B-B14F-4D97-AF65-F5344CB8AC3E}">
        <p14:creationId xmlns:p14="http://schemas.microsoft.com/office/powerpoint/2010/main" val="32448244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75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6" presetClass="entr" presetSubtype="32" fill="hold" grpId="0" nodeType="withEffect">
                                  <p:stCondLst>
                                    <p:cond delay="1000"/>
                                  </p:stCondLst>
                                  <p:childTnLst>
                                    <p:set>
                                      <p:cBhvr>
                                        <p:cTn id="11" dur="1" fill="hold">
                                          <p:stCondLst>
                                            <p:cond delay="0"/>
                                          </p:stCondLst>
                                        </p:cTn>
                                        <p:tgtEl>
                                          <p:spTgt spid="2"/>
                                        </p:tgtEl>
                                        <p:attrNameLst>
                                          <p:attrName>style.visibility</p:attrName>
                                        </p:attrNameLst>
                                      </p:cBhvr>
                                      <p:to>
                                        <p:strVal val="visible"/>
                                      </p:to>
                                    </p:set>
                                    <p:animEffect transition="in" filter="circle(out)">
                                      <p:cBhvr>
                                        <p:cTn id="12" dur="2000"/>
                                        <p:tgtEl>
                                          <p:spTgt spid="2"/>
                                        </p:tgtEl>
                                      </p:cBhvr>
                                    </p:animEffect>
                                  </p:childTnLst>
                                </p:cTn>
                              </p:par>
                            </p:childTnLst>
                          </p:cTn>
                        </p:par>
                        <p:par>
                          <p:cTn id="13" fill="hold">
                            <p:stCondLst>
                              <p:cond delay="3000"/>
                            </p:stCondLst>
                            <p:childTnLst>
                              <p:par>
                                <p:cTn id="14" presetID="50" presetClass="entr" presetSubtype="0" decel="100000"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1000" fill="hold"/>
                                        <p:tgtEl>
                                          <p:spTgt spid="4"/>
                                        </p:tgtEl>
                                        <p:attrNameLst>
                                          <p:attrName>ppt_w</p:attrName>
                                        </p:attrNameLst>
                                      </p:cBhvr>
                                      <p:tavLst>
                                        <p:tav tm="0">
                                          <p:val>
                                            <p:strVal val="#ppt_w+.3"/>
                                          </p:val>
                                        </p:tav>
                                        <p:tav tm="100000">
                                          <p:val>
                                            <p:strVal val="#ppt_w"/>
                                          </p:val>
                                        </p:tav>
                                      </p:tavLst>
                                    </p:anim>
                                    <p:anim calcmode="lin" valueType="num">
                                      <p:cBhvr>
                                        <p:cTn id="17" dur="1000" fill="hold"/>
                                        <p:tgtEl>
                                          <p:spTgt spid="4"/>
                                        </p:tgtEl>
                                        <p:attrNameLst>
                                          <p:attrName>ppt_h</p:attrName>
                                        </p:attrNameLst>
                                      </p:cBhvr>
                                      <p:tavLst>
                                        <p:tav tm="0">
                                          <p:val>
                                            <p:strVal val="#ppt_h"/>
                                          </p:val>
                                        </p:tav>
                                        <p:tav tm="100000">
                                          <p:val>
                                            <p:strVal val="#ppt_h"/>
                                          </p:val>
                                        </p:tav>
                                      </p:tavLst>
                                    </p:anim>
                                    <p:animEffect transition="in" filter="fade">
                                      <p:cBhvr>
                                        <p:cTn id="18"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1C4435A5-8432-4B22-A39F-D761233E379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0" y="3905250"/>
            <a:ext cx="6848475" cy="2952750"/>
          </a:xfrm>
          <a:prstGeom prst="rect">
            <a:avLst/>
          </a:prstGeom>
        </p:spPr>
      </p:pic>
      <p:sp>
        <p:nvSpPr>
          <p:cNvPr id="4" name="TextBox 3">
            <a:extLst>
              <a:ext uri="{FF2B5EF4-FFF2-40B4-BE49-F238E27FC236}">
                <a16:creationId xmlns:a16="http://schemas.microsoft.com/office/drawing/2014/main" id="{643CC5BF-C4CD-456A-BB38-AD6DDEFF07A8}"/>
              </a:ext>
            </a:extLst>
          </p:cNvPr>
          <p:cNvSpPr txBox="1"/>
          <p:nvPr/>
        </p:nvSpPr>
        <p:spPr>
          <a:xfrm>
            <a:off x="4800600" y="344269"/>
            <a:ext cx="2590800" cy="646331"/>
          </a:xfrm>
          <a:prstGeom prst="rect">
            <a:avLst/>
          </a:prstGeom>
          <a:noFill/>
        </p:spPr>
        <p:txBody>
          <a:bodyPr wrap="square" rtlCol="0">
            <a:spAutoFit/>
          </a:bodyPr>
          <a:lstStyle/>
          <a:p>
            <a:pPr algn="ctr"/>
            <a:r>
              <a:rPr lang="en-US" sz="3600" b="1">
                <a:solidFill>
                  <a:srgbClr val="118161"/>
                </a:solidFill>
                <a:latin typeface="Arial-Rounded" panose="020B0500000000000000" pitchFamily="34" charset="0"/>
                <a:ea typeface="Arial-Rounded" panose="020B0500000000000000" pitchFamily="34" charset="0"/>
                <a:cs typeface="Arial-Rounded" panose="020B0500000000000000" pitchFamily="34" charset="0"/>
              </a:rPr>
              <a:t>TỚ LÀ LÊ-GÔ</a:t>
            </a:r>
            <a:endParaRPr lang="en-US" sz="7200" b="1" dirty="0">
              <a:solidFill>
                <a:srgbClr val="118161"/>
              </a:solidFill>
              <a:effectLst>
                <a:outerShdw blurRad="50800" dist="38100" dir="8100000" algn="tr" rotWithShape="0">
                  <a:prstClr val="black">
                    <a:alpha val="40000"/>
                  </a:prstClr>
                </a:outerShdw>
              </a:effectLst>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 name="Picture 1">
            <a:extLst>
              <a:ext uri="{FF2B5EF4-FFF2-40B4-BE49-F238E27FC236}">
                <a16:creationId xmlns:a16="http://schemas.microsoft.com/office/drawing/2014/main" id="{652D9331-34E2-4AAB-B707-A470C058F3D5}"/>
              </a:ext>
            </a:extLst>
          </p:cNvPr>
          <p:cNvPicPr>
            <a:picLocks noChangeAspect="1"/>
          </p:cNvPicPr>
          <p:nvPr/>
        </p:nvPicPr>
        <p:blipFill>
          <a:blip r:embed="rId3"/>
          <a:stretch>
            <a:fillRect/>
          </a:stretch>
        </p:blipFill>
        <p:spPr>
          <a:xfrm>
            <a:off x="76200" y="66995"/>
            <a:ext cx="1147568" cy="646331"/>
          </a:xfrm>
          <a:prstGeom prst="rect">
            <a:avLst/>
          </a:prstGeom>
        </p:spPr>
      </p:pic>
      <p:sp>
        <p:nvSpPr>
          <p:cNvPr id="7" name="Text Box 4">
            <a:extLst>
              <a:ext uri="{FF2B5EF4-FFF2-40B4-BE49-F238E27FC236}">
                <a16:creationId xmlns:a16="http://schemas.microsoft.com/office/drawing/2014/main" id="{9FA61A27-0828-45F4-96F3-2EB93AD439C6}"/>
              </a:ext>
            </a:extLst>
          </p:cNvPr>
          <p:cNvSpPr txBox="1"/>
          <p:nvPr/>
        </p:nvSpPr>
        <p:spPr>
          <a:xfrm>
            <a:off x="76201" y="990600"/>
            <a:ext cx="11887200" cy="3416320"/>
          </a:xfrm>
          <a:prstGeom prst="rect">
            <a:avLst/>
          </a:prstGeom>
          <a:noFill/>
        </p:spPr>
        <p:txBody>
          <a:bodyPr wrap="square" rtlCol="0">
            <a:spAutoFit/>
          </a:bodyPr>
          <a:lstStyle/>
          <a:p>
            <a:pPr marL="44450" lvl="0" indent="412750" algn="just">
              <a:defRPr/>
            </a:pPr>
            <a:r>
              <a:rPr lang="vi-VN" sz="3600">
                <a:latin typeface="+mj-lt"/>
              </a:rPr>
              <a:t>Tớ là lê-gô. Nhiều bạn gọi tớ là đồ chơi lắp ráp. Các bạn có nhận ra tớ không?</a:t>
            </a:r>
          </a:p>
          <a:p>
            <a:pPr marL="44450" lvl="0" indent="412750" algn="just">
              <a:defRPr/>
            </a:pPr>
            <a:r>
              <a:rPr lang="vi-VN" sz="3600">
                <a:latin typeface="+mj-lt"/>
              </a:rPr>
              <a:t>Để tớ giới thiệu với các bạn về gia đình của tớ nhé. Tớ có rất nhiều anh chị em. Chúng tớ là những khối nhỏ đầy màu sắc. Hầu hết chúng tớ có hình viên gạch. Một số thành viên có hình nhân vật tí hon và các hình xinh xắn khác.</a:t>
            </a:r>
          </a:p>
        </p:txBody>
      </p:sp>
      <p:pic>
        <p:nvPicPr>
          <p:cNvPr id="5" name="Picture 4">
            <a:extLst>
              <a:ext uri="{FF2B5EF4-FFF2-40B4-BE49-F238E27FC236}">
                <a16:creationId xmlns:a16="http://schemas.microsoft.com/office/drawing/2014/main" id="{04A61101-4893-48E9-83D8-874140166A9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53600" y="3581400"/>
            <a:ext cx="1933575" cy="2009775"/>
          </a:xfrm>
          <a:prstGeom prst="rect">
            <a:avLst/>
          </a:prstGeom>
        </p:spPr>
      </p:pic>
    </p:spTree>
    <p:extLst>
      <p:ext uri="{BB962C8B-B14F-4D97-AF65-F5344CB8AC3E}">
        <p14:creationId xmlns:p14="http://schemas.microsoft.com/office/powerpoint/2010/main" val="26106750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75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250" fill="hold"/>
                                        <p:tgtEl>
                                          <p:spTgt spid="5"/>
                                        </p:tgtEl>
                                        <p:attrNameLst>
                                          <p:attrName>ppt_x</p:attrName>
                                        </p:attrNameLst>
                                      </p:cBhvr>
                                      <p:tavLst>
                                        <p:tav tm="0">
                                          <p:val>
                                            <p:strVal val="1+#ppt_w/2"/>
                                          </p:val>
                                        </p:tav>
                                        <p:tav tm="100000">
                                          <p:val>
                                            <p:strVal val="#ppt_x"/>
                                          </p:val>
                                        </p:tav>
                                      </p:tavLst>
                                    </p:anim>
                                    <p:anim calcmode="lin" valueType="num">
                                      <p:cBhvr additive="base">
                                        <p:cTn id="8" dur="125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1250"/>
                            </p:stCondLst>
                            <p:childTnLst>
                              <p:par>
                                <p:cTn id="10" presetID="2" presetClass="entr" presetSubtype="4" fill="hold" nodeType="after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additive="base">
                                        <p:cTn id="12" dur="1250" fill="hold"/>
                                        <p:tgtEl>
                                          <p:spTgt spid="14"/>
                                        </p:tgtEl>
                                        <p:attrNameLst>
                                          <p:attrName>ppt_x</p:attrName>
                                        </p:attrNameLst>
                                      </p:cBhvr>
                                      <p:tavLst>
                                        <p:tav tm="0">
                                          <p:val>
                                            <p:strVal val="#ppt_x"/>
                                          </p:val>
                                        </p:tav>
                                        <p:tav tm="100000">
                                          <p:val>
                                            <p:strVal val="#ppt_x"/>
                                          </p:val>
                                        </p:tav>
                                      </p:tavLst>
                                    </p:anim>
                                    <p:anim calcmode="lin" valueType="num">
                                      <p:cBhvr additive="base">
                                        <p:cTn id="13" dur="125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9" presetClass="entr" presetSubtype="0"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p:cTn id="18" dur="1000" fill="hold"/>
                                        <p:tgtEl>
                                          <p:spTgt spid="4"/>
                                        </p:tgtEl>
                                        <p:attrNameLst>
                                          <p:attrName>ppt_x</p:attrName>
                                        </p:attrNameLst>
                                      </p:cBhvr>
                                      <p:tavLst>
                                        <p:tav tm="0">
                                          <p:val>
                                            <p:strVal val="#ppt_x-.2"/>
                                          </p:val>
                                        </p:tav>
                                        <p:tav tm="100000">
                                          <p:val>
                                            <p:strVal val="#ppt_x"/>
                                          </p:val>
                                        </p:tav>
                                      </p:tavLst>
                                    </p:anim>
                                    <p:anim calcmode="lin" valueType="num">
                                      <p:cBhvr>
                                        <p:cTn id="19" dur="1000" fill="hold"/>
                                        <p:tgtEl>
                                          <p:spTgt spid="4"/>
                                        </p:tgtEl>
                                        <p:attrNameLst>
                                          <p:attrName>ppt_y</p:attrName>
                                        </p:attrNameLst>
                                      </p:cBhvr>
                                      <p:tavLst>
                                        <p:tav tm="0">
                                          <p:val>
                                            <p:strVal val="#ppt_y"/>
                                          </p:val>
                                        </p:tav>
                                        <p:tav tm="100000">
                                          <p:val>
                                            <p:strVal val="#ppt_y"/>
                                          </p:val>
                                        </p:tav>
                                      </p:tavLst>
                                    </p:anim>
                                    <p:animEffect transition="in" filter="wipe(right)" prLst="gradientSize: 0.1">
                                      <p:cBhvr>
                                        <p:cTn id="20" dur="10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2"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barn(inVertical)">
                                      <p:cBhvr>
                                        <p:cTn id="2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1"/>
      <p:bldP spid="7" grpId="2"/>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52D9331-34E2-4AAB-B707-A470C058F3D5}"/>
              </a:ext>
            </a:extLst>
          </p:cNvPr>
          <p:cNvPicPr>
            <a:picLocks noChangeAspect="1"/>
          </p:cNvPicPr>
          <p:nvPr/>
        </p:nvPicPr>
        <p:blipFill>
          <a:blip r:embed="rId2"/>
          <a:stretch>
            <a:fillRect/>
          </a:stretch>
        </p:blipFill>
        <p:spPr>
          <a:xfrm>
            <a:off x="76200" y="66995"/>
            <a:ext cx="1147568" cy="646331"/>
          </a:xfrm>
          <a:prstGeom prst="rect">
            <a:avLst/>
          </a:prstGeom>
        </p:spPr>
      </p:pic>
      <p:sp>
        <p:nvSpPr>
          <p:cNvPr id="7" name="Text Box 4">
            <a:extLst>
              <a:ext uri="{FF2B5EF4-FFF2-40B4-BE49-F238E27FC236}">
                <a16:creationId xmlns:a16="http://schemas.microsoft.com/office/drawing/2014/main" id="{9FA61A27-0828-45F4-96F3-2EB93AD439C6}"/>
              </a:ext>
            </a:extLst>
          </p:cNvPr>
          <p:cNvSpPr txBox="1"/>
          <p:nvPr/>
        </p:nvSpPr>
        <p:spPr>
          <a:xfrm>
            <a:off x="4571495" y="609600"/>
            <a:ext cx="7467600" cy="6001643"/>
          </a:xfrm>
          <a:prstGeom prst="rect">
            <a:avLst/>
          </a:prstGeom>
          <a:noFill/>
        </p:spPr>
        <p:txBody>
          <a:bodyPr wrap="square" rtlCol="0">
            <a:spAutoFit/>
          </a:bodyPr>
          <a:lstStyle/>
          <a:p>
            <a:pPr marL="44450" lvl="0" indent="417513" algn="just">
              <a:defRPr/>
            </a:pPr>
            <a:r>
              <a:rPr lang="vi-VN" sz="3500"/>
              <a:t>Từ những mảnh ghép nhỏ bé, chúng tớ kết hợp với nhau để tạo ra cả một thế giới kì diệu. Các bạn có thể lắp ráp nhà cửa, xe cộ, người máy,… theo ý thích. Sau đó, các bạn tháo rời ra để ghép thành những vật khác.</a:t>
            </a:r>
          </a:p>
          <a:p>
            <a:pPr marL="44450" lvl="0" indent="417513" algn="just">
              <a:defRPr/>
            </a:pPr>
            <a:r>
              <a:rPr lang="vi-VN" sz="3500"/>
              <a:t>Chúng tớ giúp các bạn có trí tưởng tượng phong phú, khả năng sáng tạo và tính kiên nhẫn. Nào, các bạn đã sẵn s</a:t>
            </a:r>
            <a:r>
              <a:rPr lang="en-US" sz="3500"/>
              <a:t>à</a:t>
            </a:r>
            <a:r>
              <a:rPr lang="vi-VN" sz="3500"/>
              <a:t>ng chơi cùng chúng tớ chưa?</a:t>
            </a:r>
          </a:p>
          <a:p>
            <a:pPr marL="266700" lvl="0" algn="just">
              <a:buClr>
                <a:srgbClr val="000000"/>
              </a:buClr>
              <a:defRPr/>
            </a:pPr>
            <a:r>
              <a:rPr lang="vi-VN" sz="3400" kern="0">
                <a:solidFill>
                  <a:srgbClr val="000000"/>
                </a:solidFill>
                <a:cs typeface="Arial"/>
                <a:sym typeface="Arial"/>
              </a:rPr>
              <a:t>					</a:t>
            </a:r>
            <a:r>
              <a:rPr lang="en-US" sz="3400" kern="0">
                <a:solidFill>
                  <a:srgbClr val="000000"/>
                </a:solidFill>
                <a:cs typeface="Arial"/>
                <a:sym typeface="Arial"/>
              </a:rPr>
              <a:t>	</a:t>
            </a:r>
            <a:r>
              <a:rPr lang="vi-VN" sz="2400" i="1" kern="0">
                <a:solidFill>
                  <a:srgbClr val="000000"/>
                </a:solidFill>
                <a:cs typeface="Arial"/>
                <a:sym typeface="Arial"/>
              </a:rPr>
              <a:t>( Bảo Châu)</a:t>
            </a:r>
            <a:endParaRPr lang="en-US" sz="3400" i="1" dirty="0">
              <a:ea typeface="Arial-Rounded" panose="020B0500000000000000" pitchFamily="34" charset="0"/>
              <a:cs typeface="Arial-Rounded" panose="020B0500000000000000" pitchFamily="34" charset="0"/>
            </a:endParaRPr>
          </a:p>
        </p:txBody>
      </p:sp>
      <p:pic>
        <p:nvPicPr>
          <p:cNvPr id="6" name="Picture 5">
            <a:extLst>
              <a:ext uri="{FF2B5EF4-FFF2-40B4-BE49-F238E27FC236}">
                <a16:creationId xmlns:a16="http://schemas.microsoft.com/office/drawing/2014/main" id="{0343ACEB-5F7A-4746-87B1-8DC4FD36330E}"/>
              </a:ext>
            </a:extLst>
          </p:cNvPr>
          <p:cNvPicPr>
            <a:picLocks noChangeAspect="1"/>
          </p:cNvPicPr>
          <p:nvPr/>
        </p:nvPicPr>
        <p:blipFill>
          <a:blip r:embed="rId3"/>
          <a:stretch>
            <a:fillRect/>
          </a:stretch>
        </p:blipFill>
        <p:spPr>
          <a:xfrm>
            <a:off x="304800" y="713326"/>
            <a:ext cx="4038095" cy="5523809"/>
          </a:xfrm>
          <a:prstGeom prst="roundRect">
            <a:avLst>
              <a:gd name="adj" fmla="val 11735"/>
            </a:avLst>
          </a:prstGeom>
        </p:spPr>
      </p:pic>
    </p:spTree>
    <p:extLst>
      <p:ext uri="{BB962C8B-B14F-4D97-AF65-F5344CB8AC3E}">
        <p14:creationId xmlns:p14="http://schemas.microsoft.com/office/powerpoint/2010/main" val="359305959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75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250" fill="hold"/>
                                        <p:tgtEl>
                                          <p:spTgt spid="6"/>
                                        </p:tgtEl>
                                        <p:attrNameLst>
                                          <p:attrName>ppt_x</p:attrName>
                                        </p:attrNameLst>
                                      </p:cBhvr>
                                      <p:tavLst>
                                        <p:tav tm="0">
                                          <p:val>
                                            <p:strVal val="0-#ppt_w/2"/>
                                          </p:val>
                                        </p:tav>
                                        <p:tav tm="100000">
                                          <p:val>
                                            <p:strVal val="#ppt_x"/>
                                          </p:val>
                                        </p:tav>
                                      </p:tavLst>
                                    </p:anim>
                                    <p:anim calcmode="lin" valueType="num">
                                      <p:cBhvr additive="base">
                                        <p:cTn id="8" dur="1250" fill="hold"/>
                                        <p:tgtEl>
                                          <p:spTgt spid="6"/>
                                        </p:tgtEl>
                                        <p:attrNameLst>
                                          <p:attrName>ppt_y</p:attrName>
                                        </p:attrNameLst>
                                      </p:cBhvr>
                                      <p:tavLst>
                                        <p:tav tm="0">
                                          <p:val>
                                            <p:strVal val="#ppt_y"/>
                                          </p:val>
                                        </p:tav>
                                        <p:tav tm="100000">
                                          <p:val>
                                            <p:strVal val="#ppt_y"/>
                                          </p:val>
                                        </p:tav>
                                      </p:tavLst>
                                    </p:anim>
                                  </p:childTnLst>
                                </p:cTn>
                              </p:par>
                              <p:par>
                                <p:cTn id="9" presetID="2" presetClass="entr" presetSubtype="2" fill="hold" grpId="1"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1250" fill="hold"/>
                                        <p:tgtEl>
                                          <p:spTgt spid="7"/>
                                        </p:tgtEl>
                                        <p:attrNameLst>
                                          <p:attrName>ppt_x</p:attrName>
                                        </p:attrNameLst>
                                      </p:cBhvr>
                                      <p:tavLst>
                                        <p:tav tm="0">
                                          <p:val>
                                            <p:strVal val="1+#ppt_w/2"/>
                                          </p:val>
                                        </p:tav>
                                        <p:tav tm="100000">
                                          <p:val>
                                            <p:strVal val="#ppt_x"/>
                                          </p:val>
                                        </p:tav>
                                      </p:tavLst>
                                    </p:anim>
                                    <p:anim calcmode="lin" valueType="num">
                                      <p:cBhvr additive="base">
                                        <p:cTn id="12" dur="125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3">
            <a:extLst>
              <a:ext uri="{FF2B5EF4-FFF2-40B4-BE49-F238E27FC236}">
                <a16:creationId xmlns:a16="http://schemas.microsoft.com/office/drawing/2014/main" id="{18F7E172-9120-4808-9ED8-E160AD7D004A}"/>
              </a:ext>
            </a:extLst>
          </p:cNvPr>
          <p:cNvGrpSpPr/>
          <p:nvPr/>
        </p:nvGrpSpPr>
        <p:grpSpPr>
          <a:xfrm>
            <a:off x="328590" y="3429000"/>
            <a:ext cx="11564744" cy="2154901"/>
            <a:chOff x="8731330" y="2041454"/>
            <a:chExt cx="10169560" cy="2154901"/>
          </a:xfrm>
        </p:grpSpPr>
        <p:sp>
          <p:nvSpPr>
            <p:cNvPr id="26" name="42">
              <a:extLst>
                <a:ext uri="{FF2B5EF4-FFF2-40B4-BE49-F238E27FC236}">
                  <a16:creationId xmlns:a16="http://schemas.microsoft.com/office/drawing/2014/main" id="{DEEA8AF7-F637-497A-BA02-C222ADB42955}"/>
                </a:ext>
              </a:extLst>
            </p:cNvPr>
            <p:cNvSpPr/>
            <p:nvPr/>
          </p:nvSpPr>
          <p:spPr>
            <a:xfrm rot="3274">
              <a:off x="9588650" y="2072697"/>
              <a:ext cx="9312240" cy="2123658"/>
            </a:xfrm>
            <a:prstGeom prst="rect">
              <a:avLst/>
            </a:prstGeom>
          </p:spPr>
          <p:txBody>
            <a:bodyPr wrap="square">
              <a:spAutoFit/>
            </a:bodyPr>
            <a:lstStyle/>
            <a:p>
              <a:pPr algn="just"/>
              <a:r>
                <a:rPr lang="vi-VN" sz="4400"/>
                <a:t>Chúng tớ giúp các bạn có trí tưởng tượng phong phú, khả năng sáng tạo và tính kiên nhẫn.</a:t>
              </a:r>
              <a:endParaRPr lang="en-US" sz="4400" dirty="0">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7" name="44">
              <a:extLst>
                <a:ext uri="{FF2B5EF4-FFF2-40B4-BE49-F238E27FC236}">
                  <a16:creationId xmlns:a16="http://schemas.microsoft.com/office/drawing/2014/main" id="{CB557890-8632-49B5-BC52-8B8CC4E162E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731330" y="2041454"/>
              <a:ext cx="737698" cy="757370"/>
            </a:xfrm>
            <a:prstGeom prst="rect">
              <a:avLst/>
            </a:prstGeom>
          </p:spPr>
        </p:pic>
      </p:grpSp>
      <p:sp>
        <p:nvSpPr>
          <p:cNvPr id="3" name="Rounded Rectangle 5">
            <a:extLst>
              <a:ext uri="{FF2B5EF4-FFF2-40B4-BE49-F238E27FC236}">
                <a16:creationId xmlns:a16="http://schemas.microsoft.com/office/drawing/2014/main" id="{F9287DFF-BFDA-46B9-A42E-2C498FC98B08}"/>
              </a:ext>
            </a:extLst>
          </p:cNvPr>
          <p:cNvSpPr/>
          <p:nvPr/>
        </p:nvSpPr>
        <p:spPr>
          <a:xfrm>
            <a:off x="4512668" y="1131100"/>
            <a:ext cx="3166664" cy="830997"/>
          </a:xfrm>
          <a:prstGeom prst="roundRect">
            <a:avLst/>
          </a:prstGeom>
          <a:gradFill>
            <a:gsLst>
              <a:gs pos="0">
                <a:srgbClr val="71DDCC"/>
              </a:gs>
              <a:gs pos="21000">
                <a:schemeClr val="accent1">
                  <a:lumMod val="5000"/>
                  <a:lumOff val="95000"/>
                </a:schemeClr>
              </a:gs>
              <a:gs pos="99000">
                <a:srgbClr val="28A48F"/>
              </a:gs>
              <a:gs pos="88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800">
                <a:solidFill>
                  <a:schemeClr val="tx1">
                    <a:lumMod val="75000"/>
                    <a:lumOff val="25000"/>
                  </a:schemeClr>
                </a:solidFill>
              </a:rPr>
              <a:t>giới thiệu</a:t>
            </a:r>
            <a:endParaRPr lang="vi-VN" sz="4800" dirty="0">
              <a:solidFill>
                <a:schemeClr val="tx1">
                  <a:lumMod val="75000"/>
                  <a:lumOff val="25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4" name="Rounded Rectangle 5">
            <a:extLst>
              <a:ext uri="{FF2B5EF4-FFF2-40B4-BE49-F238E27FC236}">
                <a16:creationId xmlns:a16="http://schemas.microsoft.com/office/drawing/2014/main" id="{8EBE611A-78C0-4484-88C9-5F8F651DC542}"/>
              </a:ext>
            </a:extLst>
          </p:cNvPr>
          <p:cNvSpPr/>
          <p:nvPr/>
        </p:nvSpPr>
        <p:spPr>
          <a:xfrm>
            <a:off x="838200" y="1150150"/>
            <a:ext cx="3166664" cy="830997"/>
          </a:xfrm>
          <a:prstGeom prst="roundRect">
            <a:avLst/>
          </a:prstGeom>
          <a:gradFill>
            <a:gsLst>
              <a:gs pos="0">
                <a:srgbClr val="71DDCC"/>
              </a:gs>
              <a:gs pos="21000">
                <a:schemeClr val="accent1">
                  <a:lumMod val="5000"/>
                  <a:lumOff val="95000"/>
                </a:schemeClr>
              </a:gs>
              <a:gs pos="99000">
                <a:srgbClr val="28A48F"/>
              </a:gs>
              <a:gs pos="88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800">
                <a:solidFill>
                  <a:schemeClr val="tx1">
                    <a:lumMod val="75000"/>
                    <a:lumOff val="25000"/>
                  </a:schemeClr>
                </a:solidFill>
              </a:rPr>
              <a:t>lắp ráp</a:t>
            </a:r>
            <a:endParaRPr lang="vi-VN" sz="4800" dirty="0">
              <a:solidFill>
                <a:schemeClr val="tx1">
                  <a:lumMod val="75000"/>
                  <a:lumOff val="25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2" name="Rounded Rectangle 5">
            <a:extLst>
              <a:ext uri="{FF2B5EF4-FFF2-40B4-BE49-F238E27FC236}">
                <a16:creationId xmlns:a16="http://schemas.microsoft.com/office/drawing/2014/main" id="{7FF34F3A-A4F9-4C30-A446-49C191B141A6}"/>
              </a:ext>
            </a:extLst>
          </p:cNvPr>
          <p:cNvSpPr/>
          <p:nvPr/>
        </p:nvSpPr>
        <p:spPr>
          <a:xfrm>
            <a:off x="8187136" y="1128468"/>
            <a:ext cx="3166664" cy="830997"/>
          </a:xfrm>
          <a:prstGeom prst="roundRect">
            <a:avLst/>
          </a:prstGeom>
          <a:gradFill>
            <a:gsLst>
              <a:gs pos="0">
                <a:srgbClr val="71DDCC"/>
              </a:gs>
              <a:gs pos="21000">
                <a:schemeClr val="accent1">
                  <a:lumMod val="5000"/>
                  <a:lumOff val="95000"/>
                </a:schemeClr>
              </a:gs>
              <a:gs pos="99000">
                <a:srgbClr val="28A48F"/>
              </a:gs>
              <a:gs pos="88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800">
                <a:solidFill>
                  <a:schemeClr val="tx1">
                    <a:lumMod val="75000"/>
                    <a:lumOff val="25000"/>
                  </a:schemeClr>
                </a:solidFill>
              </a:rPr>
              <a:t>xinh xắn</a:t>
            </a:r>
            <a:endParaRPr lang="vi-VN" sz="4800" dirty="0">
              <a:solidFill>
                <a:schemeClr val="tx1">
                  <a:lumMod val="75000"/>
                  <a:lumOff val="25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5" name="Picture 14">
            <a:extLst>
              <a:ext uri="{FF2B5EF4-FFF2-40B4-BE49-F238E27FC236}">
                <a16:creationId xmlns:a16="http://schemas.microsoft.com/office/drawing/2014/main" id="{69208898-1152-444F-A572-0579F0303C82}"/>
              </a:ext>
            </a:extLst>
          </p:cNvPr>
          <p:cNvPicPr>
            <a:picLocks noChangeAspect="1"/>
          </p:cNvPicPr>
          <p:nvPr/>
        </p:nvPicPr>
        <p:blipFill>
          <a:blip r:embed="rId3"/>
          <a:stretch>
            <a:fillRect/>
          </a:stretch>
        </p:blipFill>
        <p:spPr>
          <a:xfrm>
            <a:off x="3953070" y="42276"/>
            <a:ext cx="4285859" cy="1201016"/>
          </a:xfrm>
          <a:prstGeom prst="rect">
            <a:avLst/>
          </a:prstGeom>
        </p:spPr>
      </p:pic>
      <p:sp>
        <p:nvSpPr>
          <p:cNvPr id="22" name="Rounded Rectangle 5">
            <a:extLst>
              <a:ext uri="{FF2B5EF4-FFF2-40B4-BE49-F238E27FC236}">
                <a16:creationId xmlns:a16="http://schemas.microsoft.com/office/drawing/2014/main" id="{C74C163E-89E4-494A-8BAF-2EC3C241A446}"/>
              </a:ext>
            </a:extLst>
          </p:cNvPr>
          <p:cNvSpPr/>
          <p:nvPr/>
        </p:nvSpPr>
        <p:spPr>
          <a:xfrm>
            <a:off x="4534460" y="2197953"/>
            <a:ext cx="3166664" cy="830997"/>
          </a:xfrm>
          <a:prstGeom prst="roundRect">
            <a:avLst/>
          </a:prstGeom>
          <a:gradFill>
            <a:gsLst>
              <a:gs pos="0">
                <a:srgbClr val="71DDCC"/>
              </a:gs>
              <a:gs pos="21000">
                <a:schemeClr val="accent1">
                  <a:lumMod val="5000"/>
                  <a:lumOff val="95000"/>
                </a:schemeClr>
              </a:gs>
              <a:gs pos="99000">
                <a:srgbClr val="28A48F"/>
              </a:gs>
              <a:gs pos="88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800">
                <a:solidFill>
                  <a:schemeClr val="tx1">
                    <a:lumMod val="75000"/>
                    <a:lumOff val="25000"/>
                  </a:schemeClr>
                </a:solidFill>
              </a:rPr>
              <a:t>tháo rời</a:t>
            </a:r>
            <a:endParaRPr lang="vi-VN" sz="4800" dirty="0">
              <a:solidFill>
                <a:schemeClr val="tx1">
                  <a:lumMod val="75000"/>
                  <a:lumOff val="25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3" name="Rounded Rectangle 5">
            <a:extLst>
              <a:ext uri="{FF2B5EF4-FFF2-40B4-BE49-F238E27FC236}">
                <a16:creationId xmlns:a16="http://schemas.microsoft.com/office/drawing/2014/main" id="{498EDC4B-887D-4907-BE36-3178D9CE239C}"/>
              </a:ext>
            </a:extLst>
          </p:cNvPr>
          <p:cNvSpPr/>
          <p:nvPr/>
        </p:nvSpPr>
        <p:spPr>
          <a:xfrm>
            <a:off x="859992" y="2217003"/>
            <a:ext cx="3166664" cy="830997"/>
          </a:xfrm>
          <a:prstGeom prst="roundRect">
            <a:avLst/>
          </a:prstGeom>
          <a:gradFill>
            <a:gsLst>
              <a:gs pos="0">
                <a:srgbClr val="71DDCC"/>
              </a:gs>
              <a:gs pos="21000">
                <a:schemeClr val="accent1">
                  <a:lumMod val="5000"/>
                  <a:lumOff val="95000"/>
                </a:schemeClr>
              </a:gs>
              <a:gs pos="99000">
                <a:srgbClr val="28A48F"/>
              </a:gs>
              <a:gs pos="88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800">
                <a:solidFill>
                  <a:schemeClr val="tx1">
                    <a:lumMod val="75000"/>
                    <a:lumOff val="25000"/>
                  </a:schemeClr>
                </a:solidFill>
              </a:rPr>
              <a:t>kì diệu</a:t>
            </a:r>
            <a:endParaRPr lang="vi-VN" sz="4800" dirty="0">
              <a:solidFill>
                <a:schemeClr val="tx1">
                  <a:lumMod val="75000"/>
                  <a:lumOff val="25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4" name="Rounded Rectangle 5">
            <a:extLst>
              <a:ext uri="{FF2B5EF4-FFF2-40B4-BE49-F238E27FC236}">
                <a16:creationId xmlns:a16="http://schemas.microsoft.com/office/drawing/2014/main" id="{DDE63FDD-AB5B-4C81-9CC7-D77CE6D89CF5}"/>
              </a:ext>
            </a:extLst>
          </p:cNvPr>
          <p:cNvSpPr/>
          <p:nvPr/>
        </p:nvSpPr>
        <p:spPr>
          <a:xfrm>
            <a:off x="8208928" y="2195321"/>
            <a:ext cx="3166664" cy="830997"/>
          </a:xfrm>
          <a:prstGeom prst="roundRect">
            <a:avLst/>
          </a:prstGeom>
          <a:gradFill>
            <a:gsLst>
              <a:gs pos="0">
                <a:srgbClr val="71DDCC"/>
              </a:gs>
              <a:gs pos="21000">
                <a:schemeClr val="accent1">
                  <a:lumMod val="5000"/>
                  <a:lumOff val="95000"/>
                </a:schemeClr>
              </a:gs>
              <a:gs pos="99000">
                <a:srgbClr val="28A48F"/>
              </a:gs>
              <a:gs pos="88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800">
                <a:solidFill>
                  <a:schemeClr val="tx1">
                    <a:lumMod val="75000"/>
                    <a:lumOff val="25000"/>
                  </a:schemeClr>
                </a:solidFill>
              </a:rPr>
              <a:t>kiên nhẫn</a:t>
            </a:r>
            <a:endParaRPr lang="vi-VN" sz="4800" dirty="0">
              <a:solidFill>
                <a:schemeClr val="tx1">
                  <a:lumMod val="75000"/>
                  <a:lumOff val="25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28" name="Straight Connector 27">
            <a:extLst>
              <a:ext uri="{FF2B5EF4-FFF2-40B4-BE49-F238E27FC236}">
                <a16:creationId xmlns:a16="http://schemas.microsoft.com/office/drawing/2014/main" id="{425FA317-2B99-4C98-A7A2-590BB100B864}"/>
              </a:ext>
            </a:extLst>
          </p:cNvPr>
          <p:cNvCxnSpPr/>
          <p:nvPr/>
        </p:nvCxnSpPr>
        <p:spPr>
          <a:xfrm flipH="1">
            <a:off x="7189750" y="3496321"/>
            <a:ext cx="174734" cy="62859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9" name="Group 28">
            <a:extLst>
              <a:ext uri="{FF2B5EF4-FFF2-40B4-BE49-F238E27FC236}">
                <a16:creationId xmlns:a16="http://schemas.microsoft.com/office/drawing/2014/main" id="{5F8B0D9E-8FA3-497C-9336-2366ED3973B9}"/>
              </a:ext>
            </a:extLst>
          </p:cNvPr>
          <p:cNvGrpSpPr/>
          <p:nvPr/>
        </p:nvGrpSpPr>
        <p:grpSpPr>
          <a:xfrm>
            <a:off x="2743200" y="4945611"/>
            <a:ext cx="249979" cy="628593"/>
            <a:chOff x="3075709" y="1064527"/>
            <a:chExt cx="324390" cy="826618"/>
          </a:xfrm>
        </p:grpSpPr>
        <p:cxnSp>
          <p:nvCxnSpPr>
            <p:cNvPr id="30" name="Straight Connector 29">
              <a:extLst>
                <a:ext uri="{FF2B5EF4-FFF2-40B4-BE49-F238E27FC236}">
                  <a16:creationId xmlns:a16="http://schemas.microsoft.com/office/drawing/2014/main" id="{934A0439-4CFA-4C2D-A265-447D72108447}"/>
                </a:ext>
              </a:extLst>
            </p:cNvPr>
            <p:cNvCxnSpPr/>
            <p:nvPr/>
          </p:nvCxnSpPr>
          <p:spPr>
            <a:xfrm flipH="1">
              <a:off x="3075709" y="1064527"/>
              <a:ext cx="226747" cy="82661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3BCFBA6-A668-49B1-9A91-0146AFB8A9E3}"/>
                </a:ext>
              </a:extLst>
            </p:cNvPr>
            <p:cNvCxnSpPr/>
            <p:nvPr/>
          </p:nvCxnSpPr>
          <p:spPr>
            <a:xfrm flipH="1">
              <a:off x="3173351" y="1064527"/>
              <a:ext cx="226748" cy="82661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40" name="Straight Connector 39">
            <a:extLst>
              <a:ext uri="{FF2B5EF4-FFF2-40B4-BE49-F238E27FC236}">
                <a16:creationId xmlns:a16="http://schemas.microsoft.com/office/drawing/2014/main" id="{02ED27A7-1AA2-475D-A856-FA5279CF1BDC}"/>
              </a:ext>
            </a:extLst>
          </p:cNvPr>
          <p:cNvCxnSpPr/>
          <p:nvPr/>
        </p:nvCxnSpPr>
        <p:spPr>
          <a:xfrm flipH="1">
            <a:off x="4114800" y="4186370"/>
            <a:ext cx="174734" cy="62859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28ED064B-1979-4EC0-B111-246817FACAF9}"/>
              </a:ext>
            </a:extLst>
          </p:cNvPr>
          <p:cNvCxnSpPr/>
          <p:nvPr/>
        </p:nvCxnSpPr>
        <p:spPr>
          <a:xfrm flipH="1">
            <a:off x="8915400" y="4188458"/>
            <a:ext cx="174734" cy="62859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0539179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75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26" presetClass="emph" presetSubtype="0" fill="hold" grpId="1" nodeType="withEffect">
                                  <p:stCondLst>
                                    <p:cond delay="0"/>
                                  </p:stCondLst>
                                  <p:childTnLst>
                                    <p:animEffect transition="out" filter="fade">
                                      <p:cBhvr>
                                        <p:cTn id="14" dur="1000" tmFilter="0, 0; .2, .5; .8, .5; 1, 0"/>
                                        <p:tgtEl>
                                          <p:spTgt spid="4"/>
                                        </p:tgtEl>
                                      </p:cBhvr>
                                    </p:animEffect>
                                    <p:animScale>
                                      <p:cBhvr>
                                        <p:cTn id="15" dur="500" autoRev="1" fill="hold"/>
                                        <p:tgtEl>
                                          <p:spTgt spid="4"/>
                                        </p:tgtEl>
                                      </p:cBhvr>
                                      <p:by x="105000" y="105000"/>
                                    </p:animScale>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500"/>
                                        <p:tgtEl>
                                          <p:spTgt spid="3"/>
                                        </p:tgtEl>
                                      </p:cBhvr>
                                    </p:animEffect>
                                  </p:childTnLst>
                                </p:cTn>
                              </p:par>
                              <p:par>
                                <p:cTn id="21" presetID="26" presetClass="emph" presetSubtype="0" fill="hold" grpId="1" nodeType="withEffect">
                                  <p:stCondLst>
                                    <p:cond delay="0"/>
                                  </p:stCondLst>
                                  <p:childTnLst>
                                    <p:animEffect transition="out" filter="fade">
                                      <p:cBhvr>
                                        <p:cTn id="22" dur="1000" tmFilter="0, 0; .2, .5; .8, .5; 1, 0"/>
                                        <p:tgtEl>
                                          <p:spTgt spid="3"/>
                                        </p:tgtEl>
                                      </p:cBhvr>
                                    </p:animEffect>
                                    <p:animScale>
                                      <p:cBhvr>
                                        <p:cTn id="23" dur="500" autoRev="1" fill="hold"/>
                                        <p:tgtEl>
                                          <p:spTgt spid="3"/>
                                        </p:tgtEl>
                                      </p:cBhvr>
                                      <p:by x="105000" y="105000"/>
                                    </p:animScale>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500"/>
                                        <p:tgtEl>
                                          <p:spTgt spid="12"/>
                                        </p:tgtEl>
                                      </p:cBhvr>
                                    </p:animEffect>
                                  </p:childTnLst>
                                </p:cTn>
                              </p:par>
                              <p:par>
                                <p:cTn id="29" presetID="26" presetClass="emph" presetSubtype="0" fill="hold" grpId="1" nodeType="withEffect">
                                  <p:stCondLst>
                                    <p:cond delay="0"/>
                                  </p:stCondLst>
                                  <p:childTnLst>
                                    <p:animEffect transition="out" filter="fade">
                                      <p:cBhvr>
                                        <p:cTn id="30" dur="1000" tmFilter="0, 0; .2, .5; .8, .5; 1, 0"/>
                                        <p:tgtEl>
                                          <p:spTgt spid="12"/>
                                        </p:tgtEl>
                                      </p:cBhvr>
                                    </p:animEffect>
                                    <p:animScale>
                                      <p:cBhvr>
                                        <p:cTn id="31" dur="500" autoRev="1" fill="hold"/>
                                        <p:tgtEl>
                                          <p:spTgt spid="12"/>
                                        </p:tgtEl>
                                      </p:cBhvr>
                                      <p:by x="105000" y="105000"/>
                                    </p:animScale>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23"/>
                                        </p:tgtEl>
                                        <p:attrNameLst>
                                          <p:attrName>style.visibility</p:attrName>
                                        </p:attrNameLst>
                                      </p:cBhvr>
                                      <p:to>
                                        <p:strVal val="visible"/>
                                      </p:to>
                                    </p:set>
                                    <p:animEffect transition="in" filter="fade">
                                      <p:cBhvr>
                                        <p:cTn id="36" dur="500"/>
                                        <p:tgtEl>
                                          <p:spTgt spid="23"/>
                                        </p:tgtEl>
                                      </p:cBhvr>
                                    </p:animEffect>
                                  </p:childTnLst>
                                </p:cTn>
                              </p:par>
                              <p:par>
                                <p:cTn id="37" presetID="26" presetClass="emph" presetSubtype="0" fill="hold" grpId="1" nodeType="withEffect">
                                  <p:stCondLst>
                                    <p:cond delay="0"/>
                                  </p:stCondLst>
                                  <p:childTnLst>
                                    <p:animEffect transition="out" filter="fade">
                                      <p:cBhvr>
                                        <p:cTn id="38" dur="1000" tmFilter="0, 0; .2, .5; .8, .5; 1, 0"/>
                                        <p:tgtEl>
                                          <p:spTgt spid="23"/>
                                        </p:tgtEl>
                                      </p:cBhvr>
                                    </p:animEffect>
                                    <p:animScale>
                                      <p:cBhvr>
                                        <p:cTn id="39" dur="500" autoRev="1" fill="hold"/>
                                        <p:tgtEl>
                                          <p:spTgt spid="23"/>
                                        </p:tgtEl>
                                      </p:cBhvr>
                                      <p:by x="105000" y="105000"/>
                                    </p:animScale>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22"/>
                                        </p:tgtEl>
                                        <p:attrNameLst>
                                          <p:attrName>style.visibility</p:attrName>
                                        </p:attrNameLst>
                                      </p:cBhvr>
                                      <p:to>
                                        <p:strVal val="visible"/>
                                      </p:to>
                                    </p:set>
                                    <p:animEffect transition="in" filter="fade">
                                      <p:cBhvr>
                                        <p:cTn id="44" dur="500"/>
                                        <p:tgtEl>
                                          <p:spTgt spid="22"/>
                                        </p:tgtEl>
                                      </p:cBhvr>
                                    </p:animEffect>
                                  </p:childTnLst>
                                </p:cTn>
                              </p:par>
                              <p:par>
                                <p:cTn id="45" presetID="26" presetClass="emph" presetSubtype="0" fill="hold" grpId="1" nodeType="withEffect">
                                  <p:stCondLst>
                                    <p:cond delay="0"/>
                                  </p:stCondLst>
                                  <p:childTnLst>
                                    <p:animEffect transition="out" filter="fade">
                                      <p:cBhvr>
                                        <p:cTn id="46" dur="1000" tmFilter="0, 0; .2, .5; .8, .5; 1, 0"/>
                                        <p:tgtEl>
                                          <p:spTgt spid="22"/>
                                        </p:tgtEl>
                                      </p:cBhvr>
                                    </p:animEffect>
                                    <p:animScale>
                                      <p:cBhvr>
                                        <p:cTn id="47" dur="500" autoRev="1" fill="hold"/>
                                        <p:tgtEl>
                                          <p:spTgt spid="22"/>
                                        </p:tgtEl>
                                      </p:cBhvr>
                                      <p:by x="105000" y="105000"/>
                                    </p:animScale>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24"/>
                                        </p:tgtEl>
                                        <p:attrNameLst>
                                          <p:attrName>style.visibility</p:attrName>
                                        </p:attrNameLst>
                                      </p:cBhvr>
                                      <p:to>
                                        <p:strVal val="visible"/>
                                      </p:to>
                                    </p:set>
                                    <p:animEffect transition="in" filter="fade">
                                      <p:cBhvr>
                                        <p:cTn id="52" dur="500"/>
                                        <p:tgtEl>
                                          <p:spTgt spid="24"/>
                                        </p:tgtEl>
                                      </p:cBhvr>
                                    </p:animEffect>
                                  </p:childTnLst>
                                </p:cTn>
                              </p:par>
                              <p:par>
                                <p:cTn id="53" presetID="26" presetClass="emph" presetSubtype="0" fill="hold" grpId="1" nodeType="withEffect">
                                  <p:stCondLst>
                                    <p:cond delay="0"/>
                                  </p:stCondLst>
                                  <p:childTnLst>
                                    <p:animEffect transition="out" filter="fade">
                                      <p:cBhvr>
                                        <p:cTn id="54" dur="1000" tmFilter="0, 0; .2, .5; .8, .5; 1, 0"/>
                                        <p:tgtEl>
                                          <p:spTgt spid="24"/>
                                        </p:tgtEl>
                                      </p:cBhvr>
                                    </p:animEffect>
                                    <p:animScale>
                                      <p:cBhvr>
                                        <p:cTn id="55" dur="500" autoRev="1" fill="hold"/>
                                        <p:tgtEl>
                                          <p:spTgt spid="24"/>
                                        </p:tgtEl>
                                      </p:cBhvr>
                                      <p:by x="105000" y="105000"/>
                                    </p:animScale>
                                  </p:childTnLst>
                                </p:cTn>
                              </p:par>
                            </p:childTnLst>
                          </p:cTn>
                        </p:par>
                      </p:childTnLst>
                    </p:cTn>
                  </p:par>
                  <p:par>
                    <p:cTn id="56" fill="hold">
                      <p:stCondLst>
                        <p:cond delay="indefinite"/>
                      </p:stCondLst>
                      <p:childTnLst>
                        <p:par>
                          <p:cTn id="57" fill="hold">
                            <p:stCondLst>
                              <p:cond delay="0"/>
                            </p:stCondLst>
                            <p:childTnLst>
                              <p:par>
                                <p:cTn id="58" presetID="22" presetClass="entr" presetSubtype="8" fill="hold" nodeType="clickEffect">
                                  <p:stCondLst>
                                    <p:cond delay="0"/>
                                  </p:stCondLst>
                                  <p:childTnLst>
                                    <p:set>
                                      <p:cBhvr>
                                        <p:cTn id="59" dur="1" fill="hold">
                                          <p:stCondLst>
                                            <p:cond delay="0"/>
                                          </p:stCondLst>
                                        </p:cTn>
                                        <p:tgtEl>
                                          <p:spTgt spid="25"/>
                                        </p:tgtEl>
                                        <p:attrNameLst>
                                          <p:attrName>style.visibility</p:attrName>
                                        </p:attrNameLst>
                                      </p:cBhvr>
                                      <p:to>
                                        <p:strVal val="visible"/>
                                      </p:to>
                                    </p:set>
                                    <p:animEffect transition="in" filter="wipe(left)">
                                      <p:cBhvr>
                                        <p:cTn id="60" dur="500"/>
                                        <p:tgtEl>
                                          <p:spTgt spid="25"/>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1" fill="hold" nodeType="clickEffect">
                                  <p:stCondLst>
                                    <p:cond delay="0"/>
                                  </p:stCondLst>
                                  <p:childTnLst>
                                    <p:set>
                                      <p:cBhvr>
                                        <p:cTn id="64" dur="1" fill="hold">
                                          <p:stCondLst>
                                            <p:cond delay="0"/>
                                          </p:stCondLst>
                                        </p:cTn>
                                        <p:tgtEl>
                                          <p:spTgt spid="28"/>
                                        </p:tgtEl>
                                        <p:attrNameLst>
                                          <p:attrName>style.visibility</p:attrName>
                                        </p:attrNameLst>
                                      </p:cBhvr>
                                      <p:to>
                                        <p:strVal val="visible"/>
                                      </p:to>
                                    </p:set>
                                    <p:animEffect transition="in" filter="wipe(up)">
                                      <p:cBhvr>
                                        <p:cTn id="65" dur="500"/>
                                        <p:tgtEl>
                                          <p:spTgt spid="28"/>
                                        </p:tgtEl>
                                      </p:cBhvr>
                                    </p:animEffect>
                                  </p:childTnLst>
                                </p:cTn>
                              </p:par>
                            </p:childTnLst>
                          </p:cTn>
                        </p:par>
                        <p:par>
                          <p:cTn id="66" fill="hold">
                            <p:stCondLst>
                              <p:cond delay="500"/>
                            </p:stCondLst>
                            <p:childTnLst>
                              <p:par>
                                <p:cTn id="67" presetID="22" presetClass="entr" presetSubtype="1" fill="hold" nodeType="afterEffect">
                                  <p:stCondLst>
                                    <p:cond delay="0"/>
                                  </p:stCondLst>
                                  <p:childTnLst>
                                    <p:set>
                                      <p:cBhvr>
                                        <p:cTn id="68" dur="1" fill="hold">
                                          <p:stCondLst>
                                            <p:cond delay="0"/>
                                          </p:stCondLst>
                                        </p:cTn>
                                        <p:tgtEl>
                                          <p:spTgt spid="40"/>
                                        </p:tgtEl>
                                        <p:attrNameLst>
                                          <p:attrName>style.visibility</p:attrName>
                                        </p:attrNameLst>
                                      </p:cBhvr>
                                      <p:to>
                                        <p:strVal val="visible"/>
                                      </p:to>
                                    </p:set>
                                    <p:animEffect transition="in" filter="wipe(up)">
                                      <p:cBhvr>
                                        <p:cTn id="69" dur="500"/>
                                        <p:tgtEl>
                                          <p:spTgt spid="40"/>
                                        </p:tgtEl>
                                      </p:cBhvr>
                                    </p:animEffect>
                                  </p:childTnLst>
                                </p:cTn>
                              </p:par>
                            </p:childTnLst>
                          </p:cTn>
                        </p:par>
                        <p:par>
                          <p:cTn id="70" fill="hold">
                            <p:stCondLst>
                              <p:cond delay="1000"/>
                            </p:stCondLst>
                            <p:childTnLst>
                              <p:par>
                                <p:cTn id="71" presetID="22" presetClass="entr" presetSubtype="1" fill="hold" nodeType="afterEffect">
                                  <p:stCondLst>
                                    <p:cond delay="0"/>
                                  </p:stCondLst>
                                  <p:childTnLst>
                                    <p:set>
                                      <p:cBhvr>
                                        <p:cTn id="72" dur="1" fill="hold">
                                          <p:stCondLst>
                                            <p:cond delay="0"/>
                                          </p:stCondLst>
                                        </p:cTn>
                                        <p:tgtEl>
                                          <p:spTgt spid="41"/>
                                        </p:tgtEl>
                                        <p:attrNameLst>
                                          <p:attrName>style.visibility</p:attrName>
                                        </p:attrNameLst>
                                      </p:cBhvr>
                                      <p:to>
                                        <p:strVal val="visible"/>
                                      </p:to>
                                    </p:set>
                                    <p:animEffect transition="in" filter="wipe(up)">
                                      <p:cBhvr>
                                        <p:cTn id="73" dur="500"/>
                                        <p:tgtEl>
                                          <p:spTgt spid="41"/>
                                        </p:tgtEl>
                                      </p:cBhvr>
                                    </p:animEffect>
                                  </p:childTnLst>
                                </p:cTn>
                              </p:par>
                            </p:childTnLst>
                          </p:cTn>
                        </p:par>
                        <p:par>
                          <p:cTn id="74" fill="hold">
                            <p:stCondLst>
                              <p:cond delay="1500"/>
                            </p:stCondLst>
                            <p:childTnLst>
                              <p:par>
                                <p:cTn id="75" presetID="22" presetClass="entr" presetSubtype="1" fill="hold" nodeType="afterEffect">
                                  <p:stCondLst>
                                    <p:cond delay="0"/>
                                  </p:stCondLst>
                                  <p:childTnLst>
                                    <p:set>
                                      <p:cBhvr>
                                        <p:cTn id="76" dur="1" fill="hold">
                                          <p:stCondLst>
                                            <p:cond delay="0"/>
                                          </p:stCondLst>
                                        </p:cTn>
                                        <p:tgtEl>
                                          <p:spTgt spid="29"/>
                                        </p:tgtEl>
                                        <p:attrNameLst>
                                          <p:attrName>style.visibility</p:attrName>
                                        </p:attrNameLst>
                                      </p:cBhvr>
                                      <p:to>
                                        <p:strVal val="visible"/>
                                      </p:to>
                                    </p:set>
                                    <p:animEffect transition="in" filter="wipe(up)">
                                      <p:cBhvr>
                                        <p:cTn id="7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4" grpId="0" animBg="1"/>
      <p:bldP spid="4" grpId="1" animBg="1"/>
      <p:bldP spid="12" grpId="0" animBg="1"/>
      <p:bldP spid="12" grpId="1" animBg="1"/>
      <p:bldP spid="22" grpId="0" animBg="1"/>
      <p:bldP spid="22" grpId="1" animBg="1"/>
      <p:bldP spid="23" grpId="0" animBg="1"/>
      <p:bldP spid="23" grpId="1" animBg="1"/>
      <p:bldP spid="24" grpId="0" animBg="1"/>
      <p:bldP spid="24"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1C4435A5-8432-4B22-A39F-D761233E379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0" y="3905250"/>
            <a:ext cx="6848475" cy="2952750"/>
          </a:xfrm>
          <a:prstGeom prst="rect">
            <a:avLst/>
          </a:prstGeom>
        </p:spPr>
      </p:pic>
      <p:sp>
        <p:nvSpPr>
          <p:cNvPr id="4" name="TextBox 3">
            <a:extLst>
              <a:ext uri="{FF2B5EF4-FFF2-40B4-BE49-F238E27FC236}">
                <a16:creationId xmlns:a16="http://schemas.microsoft.com/office/drawing/2014/main" id="{643CC5BF-C4CD-456A-BB38-AD6DDEFF07A8}"/>
              </a:ext>
            </a:extLst>
          </p:cNvPr>
          <p:cNvSpPr txBox="1"/>
          <p:nvPr/>
        </p:nvSpPr>
        <p:spPr>
          <a:xfrm>
            <a:off x="4800600" y="344269"/>
            <a:ext cx="2590800" cy="646331"/>
          </a:xfrm>
          <a:prstGeom prst="rect">
            <a:avLst/>
          </a:prstGeom>
          <a:noFill/>
        </p:spPr>
        <p:txBody>
          <a:bodyPr wrap="square" rtlCol="0">
            <a:spAutoFit/>
          </a:bodyPr>
          <a:lstStyle/>
          <a:p>
            <a:pPr algn="ctr"/>
            <a:r>
              <a:rPr lang="en-US" sz="3600" b="1">
                <a:solidFill>
                  <a:srgbClr val="118161"/>
                </a:solidFill>
                <a:latin typeface="Arial-Rounded" panose="020B0500000000000000" pitchFamily="34" charset="0"/>
                <a:ea typeface="Arial-Rounded" panose="020B0500000000000000" pitchFamily="34" charset="0"/>
                <a:cs typeface="Arial-Rounded" panose="020B0500000000000000" pitchFamily="34" charset="0"/>
              </a:rPr>
              <a:t>TỚ LÀ LÊ-GÔ</a:t>
            </a:r>
            <a:endParaRPr lang="en-US" sz="7200" b="1" dirty="0">
              <a:solidFill>
                <a:srgbClr val="118161"/>
              </a:solidFill>
              <a:effectLst>
                <a:outerShdw blurRad="50800" dist="38100" dir="8100000" algn="tr" rotWithShape="0">
                  <a:prstClr val="black">
                    <a:alpha val="40000"/>
                  </a:prstClr>
                </a:outerShdw>
              </a:effectLst>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 name="Picture 1">
            <a:extLst>
              <a:ext uri="{FF2B5EF4-FFF2-40B4-BE49-F238E27FC236}">
                <a16:creationId xmlns:a16="http://schemas.microsoft.com/office/drawing/2014/main" id="{652D9331-34E2-4AAB-B707-A470C058F3D5}"/>
              </a:ext>
            </a:extLst>
          </p:cNvPr>
          <p:cNvPicPr>
            <a:picLocks noChangeAspect="1"/>
          </p:cNvPicPr>
          <p:nvPr/>
        </p:nvPicPr>
        <p:blipFill>
          <a:blip r:embed="rId3"/>
          <a:stretch>
            <a:fillRect/>
          </a:stretch>
        </p:blipFill>
        <p:spPr>
          <a:xfrm>
            <a:off x="76200" y="66995"/>
            <a:ext cx="1147568" cy="646331"/>
          </a:xfrm>
          <a:prstGeom prst="rect">
            <a:avLst/>
          </a:prstGeom>
        </p:spPr>
      </p:pic>
      <p:sp>
        <p:nvSpPr>
          <p:cNvPr id="7" name="Text Box 4">
            <a:extLst>
              <a:ext uri="{FF2B5EF4-FFF2-40B4-BE49-F238E27FC236}">
                <a16:creationId xmlns:a16="http://schemas.microsoft.com/office/drawing/2014/main" id="{9FA61A27-0828-45F4-96F3-2EB93AD439C6}"/>
              </a:ext>
            </a:extLst>
          </p:cNvPr>
          <p:cNvSpPr txBox="1"/>
          <p:nvPr/>
        </p:nvSpPr>
        <p:spPr>
          <a:xfrm>
            <a:off x="76201" y="990600"/>
            <a:ext cx="11887200" cy="3416320"/>
          </a:xfrm>
          <a:prstGeom prst="rect">
            <a:avLst/>
          </a:prstGeom>
          <a:noFill/>
        </p:spPr>
        <p:txBody>
          <a:bodyPr wrap="square" rtlCol="0">
            <a:spAutoFit/>
          </a:bodyPr>
          <a:lstStyle/>
          <a:p>
            <a:pPr marL="44450" lvl="0" indent="412750" algn="just">
              <a:defRPr/>
            </a:pPr>
            <a:r>
              <a:rPr lang="vi-VN" sz="3600">
                <a:latin typeface="+mj-lt"/>
              </a:rPr>
              <a:t>Tớ là lê-gô. Nhiều bạn gọi tớ là đồ chơi lắp ráp. Các bạn có nhận ra tớ không?</a:t>
            </a:r>
          </a:p>
          <a:p>
            <a:pPr marL="44450" lvl="0" indent="412750" algn="just">
              <a:defRPr/>
            </a:pPr>
            <a:r>
              <a:rPr lang="vi-VN" sz="3600">
                <a:latin typeface="+mj-lt"/>
              </a:rPr>
              <a:t>Để tớ giới thiệu với các bạn về gia đình của tớ nhé. Tớ có rất nhiều anh chị em. Chúng tớ là những khối nhỏ đầy màu sắc. Hầu hết chúng tớ có hình viên gạch. Một số thành viên có hình nhân vật tí hon và các hình xinh xắn khác.</a:t>
            </a:r>
          </a:p>
        </p:txBody>
      </p:sp>
      <p:pic>
        <p:nvPicPr>
          <p:cNvPr id="5" name="Picture 4">
            <a:extLst>
              <a:ext uri="{FF2B5EF4-FFF2-40B4-BE49-F238E27FC236}">
                <a16:creationId xmlns:a16="http://schemas.microsoft.com/office/drawing/2014/main" id="{04A61101-4893-48E9-83D8-874140166A9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53600" y="3581400"/>
            <a:ext cx="1933575" cy="2009775"/>
          </a:xfrm>
          <a:prstGeom prst="rect">
            <a:avLst/>
          </a:prstGeom>
        </p:spPr>
      </p:pic>
      <p:pic>
        <p:nvPicPr>
          <p:cNvPr id="8" name="Picture 7">
            <a:extLst>
              <a:ext uri="{FF2B5EF4-FFF2-40B4-BE49-F238E27FC236}">
                <a16:creationId xmlns:a16="http://schemas.microsoft.com/office/drawing/2014/main" id="{2D0C7D06-01D6-48A7-9873-7C8BA538B0CA}"/>
              </a:ext>
            </a:extLst>
          </p:cNvPr>
          <p:cNvPicPr>
            <a:picLocks noChangeAspect="1"/>
          </p:cNvPicPr>
          <p:nvPr/>
        </p:nvPicPr>
        <p:blipFill rotWithShape="1">
          <a:blip r:embed="rId5"/>
          <a:srcRect l="28414" t="17105" r="9091" b="33057"/>
          <a:stretch/>
        </p:blipFill>
        <p:spPr>
          <a:xfrm>
            <a:off x="128655" y="1055497"/>
            <a:ext cx="538392" cy="512546"/>
          </a:xfrm>
          <a:prstGeom prst="rect">
            <a:avLst/>
          </a:prstGeom>
        </p:spPr>
      </p:pic>
      <p:pic>
        <p:nvPicPr>
          <p:cNvPr id="9" name="Picture 8">
            <a:extLst>
              <a:ext uri="{FF2B5EF4-FFF2-40B4-BE49-F238E27FC236}">
                <a16:creationId xmlns:a16="http://schemas.microsoft.com/office/drawing/2014/main" id="{BA88FB45-AA9C-48BA-B7A8-D5053766A914}"/>
              </a:ext>
            </a:extLst>
          </p:cNvPr>
          <p:cNvPicPr>
            <a:picLocks noChangeAspect="1"/>
          </p:cNvPicPr>
          <p:nvPr/>
        </p:nvPicPr>
        <p:blipFill rotWithShape="1">
          <a:blip r:embed="rId6"/>
          <a:srcRect l="23584" t="12406" r="18949" b="29309"/>
          <a:stretch/>
        </p:blipFill>
        <p:spPr>
          <a:xfrm>
            <a:off x="100407" y="2105089"/>
            <a:ext cx="538392" cy="605690"/>
          </a:xfrm>
          <a:prstGeom prst="rect">
            <a:avLst/>
          </a:prstGeom>
        </p:spPr>
      </p:pic>
    </p:spTree>
    <p:extLst>
      <p:ext uri="{BB962C8B-B14F-4D97-AF65-F5344CB8AC3E}">
        <p14:creationId xmlns:p14="http://schemas.microsoft.com/office/powerpoint/2010/main" val="416353546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75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80">
                                          <p:stCondLst>
                                            <p:cond delay="0"/>
                                          </p:stCondLst>
                                        </p:cTn>
                                        <p:tgtEl>
                                          <p:spTgt spid="8"/>
                                        </p:tgtEl>
                                      </p:cBhvr>
                                    </p:animEffect>
                                    <p:anim calcmode="lin" valueType="num">
                                      <p:cBhvr>
                                        <p:cTn id="8"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3" dur="26">
                                          <p:stCondLst>
                                            <p:cond delay="650"/>
                                          </p:stCondLst>
                                        </p:cTn>
                                        <p:tgtEl>
                                          <p:spTgt spid="8"/>
                                        </p:tgtEl>
                                      </p:cBhvr>
                                      <p:to x="100000" y="60000"/>
                                    </p:animScale>
                                    <p:animScale>
                                      <p:cBhvr>
                                        <p:cTn id="14" dur="166" decel="50000">
                                          <p:stCondLst>
                                            <p:cond delay="676"/>
                                          </p:stCondLst>
                                        </p:cTn>
                                        <p:tgtEl>
                                          <p:spTgt spid="8"/>
                                        </p:tgtEl>
                                      </p:cBhvr>
                                      <p:to x="100000" y="100000"/>
                                    </p:animScale>
                                    <p:animScale>
                                      <p:cBhvr>
                                        <p:cTn id="15" dur="26">
                                          <p:stCondLst>
                                            <p:cond delay="1312"/>
                                          </p:stCondLst>
                                        </p:cTn>
                                        <p:tgtEl>
                                          <p:spTgt spid="8"/>
                                        </p:tgtEl>
                                      </p:cBhvr>
                                      <p:to x="100000" y="80000"/>
                                    </p:animScale>
                                    <p:animScale>
                                      <p:cBhvr>
                                        <p:cTn id="16" dur="166" decel="50000">
                                          <p:stCondLst>
                                            <p:cond delay="1338"/>
                                          </p:stCondLst>
                                        </p:cTn>
                                        <p:tgtEl>
                                          <p:spTgt spid="8"/>
                                        </p:tgtEl>
                                      </p:cBhvr>
                                      <p:to x="100000" y="100000"/>
                                    </p:animScale>
                                    <p:animScale>
                                      <p:cBhvr>
                                        <p:cTn id="17" dur="26">
                                          <p:stCondLst>
                                            <p:cond delay="1642"/>
                                          </p:stCondLst>
                                        </p:cTn>
                                        <p:tgtEl>
                                          <p:spTgt spid="8"/>
                                        </p:tgtEl>
                                      </p:cBhvr>
                                      <p:to x="100000" y="90000"/>
                                    </p:animScale>
                                    <p:animScale>
                                      <p:cBhvr>
                                        <p:cTn id="18" dur="166" decel="50000">
                                          <p:stCondLst>
                                            <p:cond delay="1668"/>
                                          </p:stCondLst>
                                        </p:cTn>
                                        <p:tgtEl>
                                          <p:spTgt spid="8"/>
                                        </p:tgtEl>
                                      </p:cBhvr>
                                      <p:to x="100000" y="100000"/>
                                    </p:animScale>
                                    <p:animScale>
                                      <p:cBhvr>
                                        <p:cTn id="19" dur="26">
                                          <p:stCondLst>
                                            <p:cond delay="1808"/>
                                          </p:stCondLst>
                                        </p:cTn>
                                        <p:tgtEl>
                                          <p:spTgt spid="8"/>
                                        </p:tgtEl>
                                      </p:cBhvr>
                                      <p:to x="100000" y="95000"/>
                                    </p:animScale>
                                    <p:animScale>
                                      <p:cBhvr>
                                        <p:cTn id="20" dur="166" decel="50000">
                                          <p:stCondLst>
                                            <p:cond delay="1834"/>
                                          </p:stCondLst>
                                        </p:cTn>
                                        <p:tgtEl>
                                          <p:spTgt spid="8"/>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80">
                                          <p:stCondLst>
                                            <p:cond delay="0"/>
                                          </p:stCondLst>
                                        </p:cTn>
                                        <p:tgtEl>
                                          <p:spTgt spid="9"/>
                                        </p:tgtEl>
                                      </p:cBhvr>
                                    </p:animEffect>
                                    <p:anim calcmode="lin" valueType="num">
                                      <p:cBhvr>
                                        <p:cTn id="26"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31" dur="26">
                                          <p:stCondLst>
                                            <p:cond delay="650"/>
                                          </p:stCondLst>
                                        </p:cTn>
                                        <p:tgtEl>
                                          <p:spTgt spid="9"/>
                                        </p:tgtEl>
                                      </p:cBhvr>
                                      <p:to x="100000" y="60000"/>
                                    </p:animScale>
                                    <p:animScale>
                                      <p:cBhvr>
                                        <p:cTn id="32" dur="166" decel="50000">
                                          <p:stCondLst>
                                            <p:cond delay="676"/>
                                          </p:stCondLst>
                                        </p:cTn>
                                        <p:tgtEl>
                                          <p:spTgt spid="9"/>
                                        </p:tgtEl>
                                      </p:cBhvr>
                                      <p:to x="100000" y="100000"/>
                                    </p:animScale>
                                    <p:animScale>
                                      <p:cBhvr>
                                        <p:cTn id="33" dur="26">
                                          <p:stCondLst>
                                            <p:cond delay="1312"/>
                                          </p:stCondLst>
                                        </p:cTn>
                                        <p:tgtEl>
                                          <p:spTgt spid="9"/>
                                        </p:tgtEl>
                                      </p:cBhvr>
                                      <p:to x="100000" y="80000"/>
                                    </p:animScale>
                                    <p:animScale>
                                      <p:cBhvr>
                                        <p:cTn id="34" dur="166" decel="50000">
                                          <p:stCondLst>
                                            <p:cond delay="1338"/>
                                          </p:stCondLst>
                                        </p:cTn>
                                        <p:tgtEl>
                                          <p:spTgt spid="9"/>
                                        </p:tgtEl>
                                      </p:cBhvr>
                                      <p:to x="100000" y="100000"/>
                                    </p:animScale>
                                    <p:animScale>
                                      <p:cBhvr>
                                        <p:cTn id="35" dur="26">
                                          <p:stCondLst>
                                            <p:cond delay="1642"/>
                                          </p:stCondLst>
                                        </p:cTn>
                                        <p:tgtEl>
                                          <p:spTgt spid="9"/>
                                        </p:tgtEl>
                                      </p:cBhvr>
                                      <p:to x="100000" y="90000"/>
                                    </p:animScale>
                                    <p:animScale>
                                      <p:cBhvr>
                                        <p:cTn id="36" dur="166" decel="50000">
                                          <p:stCondLst>
                                            <p:cond delay="1668"/>
                                          </p:stCondLst>
                                        </p:cTn>
                                        <p:tgtEl>
                                          <p:spTgt spid="9"/>
                                        </p:tgtEl>
                                      </p:cBhvr>
                                      <p:to x="100000" y="100000"/>
                                    </p:animScale>
                                    <p:animScale>
                                      <p:cBhvr>
                                        <p:cTn id="37" dur="26">
                                          <p:stCondLst>
                                            <p:cond delay="1808"/>
                                          </p:stCondLst>
                                        </p:cTn>
                                        <p:tgtEl>
                                          <p:spTgt spid="9"/>
                                        </p:tgtEl>
                                      </p:cBhvr>
                                      <p:to x="100000" y="95000"/>
                                    </p:animScale>
                                    <p:animScale>
                                      <p:cBhvr>
                                        <p:cTn id="38" dur="166" decel="50000">
                                          <p:stCondLst>
                                            <p:cond delay="1834"/>
                                          </p:stCondLst>
                                        </p:cTn>
                                        <p:tgtEl>
                                          <p:spTgt spid="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4">
      <a:majorFont>
        <a:latin typeface="Arial-Rounded"/>
        <a:ea typeface=""/>
        <a:cs typeface=""/>
      </a:majorFont>
      <a:minorFont>
        <a:latin typeface="Arial-Rounde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361</TotalTime>
  <Words>1125</Words>
  <Application>Microsoft Office PowerPoint</Application>
  <PresentationFormat>Widescreen</PresentationFormat>
  <Paragraphs>80</Paragraphs>
  <Slides>26</Slides>
  <Notes>1</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26</vt:i4>
      </vt:variant>
    </vt:vector>
  </HeadingPairs>
  <TitlesOfParts>
    <vt:vector size="35" baseType="lpstr">
      <vt:lpstr>微软雅黑</vt:lpstr>
      <vt:lpstr>Arial</vt:lpstr>
      <vt:lpstr>Arial-Rounded</vt:lpstr>
      <vt:lpstr>Calibri</vt:lpstr>
      <vt:lpstr>HP-167</vt:lpstr>
      <vt:lpstr>HP-168</vt:lpstr>
      <vt:lpstr>OpenSans</vt:lpstr>
      <vt:lpstr>OpenSansBold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subject>9Slide.vn</dc:subject>
  <dc:creator>ADMIN</dc:creator>
  <dc:description>9Slide.vn</dc:description>
  <cp:lastModifiedBy>Ms Quyen</cp:lastModifiedBy>
  <cp:revision>141</cp:revision>
  <dcterms:created xsi:type="dcterms:W3CDTF">2021-10-03T06:52:05Z</dcterms:created>
  <dcterms:modified xsi:type="dcterms:W3CDTF">2021-11-21T12:56:13Z</dcterms:modified>
  <cp:category>9Slide.vn</cp:category>
</cp:coreProperties>
</file>