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67" r:id="rId2"/>
    <p:sldId id="256" r:id="rId3"/>
    <p:sldId id="257" r:id="rId4"/>
    <p:sldId id="263" r:id="rId5"/>
    <p:sldId id="265" r:id="rId6"/>
    <p:sldId id="258" r:id="rId7"/>
    <p:sldId id="264" r:id="rId8"/>
    <p:sldId id="266" r:id="rId9"/>
    <p:sldId id="274" r:id="rId10"/>
    <p:sldId id="275" r:id="rId11"/>
    <p:sldId id="276" r:id="rId12"/>
    <p:sldId id="277" r:id="rId13"/>
    <p:sldId id="278" r:id="rId14"/>
    <p:sldId id="279" r:id="rId15"/>
    <p:sldId id="280" r:id="rId16"/>
    <p:sldId id="259" r:id="rId17"/>
    <p:sldId id="281" r:id="rId18"/>
    <p:sldId id="358" r:id="rId19"/>
    <p:sldId id="359" r:id="rId20"/>
    <p:sldId id="360" r:id="rId21"/>
    <p:sldId id="260" r:id="rId22"/>
    <p:sldId id="361" r:id="rId23"/>
    <p:sldId id="362" r:id="rId24"/>
    <p:sldId id="363" r:id="rId25"/>
    <p:sldId id="261" r:id="rId26"/>
    <p:sldId id="364" r:id="rId27"/>
    <p:sldId id="366"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F8B"/>
    <a:srgbClr val="408C73"/>
    <a:srgbClr val="71DDCC"/>
    <a:srgbClr val="439277"/>
    <a:srgbClr val="916CB0"/>
    <a:srgbClr val="C3AFD4"/>
    <a:srgbClr val="5053A2"/>
    <a:srgbClr val="2E90D2"/>
    <a:srgbClr val="429AD6"/>
    <a:srgbClr val="5BA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46" d="100"/>
          <a:sy n="46" d="100"/>
        </p:scale>
        <p:origin x="414" y="5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33333"/>
                </a:solidFill>
                <a:effectLst/>
                <a:latin typeface="OpenSans"/>
              </a:rPr>
              <a:t>Trò chơi này cần có cánh diều; Diều được làm từ một khung tre dán kín giấy có buộc dây dài. Cầm dây kéo diều ngược chiều gió thì diều sẽ bay lên cao. Một số điều còn được gắn cây sáo, gọi là diều sáo. Khi lên cao, gió thổi qua ống sáo khiến diều phát ra tiếng kêu “vu vu” rất vui tai. Trò chơi thả diều thường diễn ra ở không gian rộng như triền đề, cánh đồng lúa, bãi cỏ,...</a:t>
            </a:r>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5</a:t>
            </a:fld>
            <a:endParaRPr lang="en-US"/>
          </a:p>
        </p:txBody>
      </p:sp>
    </p:spTree>
    <p:extLst>
      <p:ext uri="{BB962C8B-B14F-4D97-AF65-F5344CB8AC3E}">
        <p14:creationId xmlns:p14="http://schemas.microsoft.com/office/powerpoint/2010/main" val="293499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 Em thích nhất khổ thơ thứ nhất vì em thấy hình ảnh diều thành trăng vàng rất đẹp.</a:t>
            </a:r>
          </a:p>
          <a:p>
            <a:pPr algn="just" latinLnBrk="0"/>
            <a:r>
              <a:rPr lang="vi-VN" b="0" i="0">
                <a:solidFill>
                  <a:srgbClr val="333333"/>
                </a:solidFill>
                <a:effectLst/>
                <a:latin typeface="OpenSans"/>
              </a:rPr>
              <a:t>- Em thích nhất khổ thơ thứ 2 vì em thích hình ảnh cánh diều giống chiếc thuyền trôi trên sông Ngân, cảm giác rất lung linh và huyền ảo.</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20</a:t>
            </a:fld>
            <a:endParaRPr lang="en-US"/>
          </a:p>
        </p:txBody>
      </p:sp>
    </p:spTree>
    <p:extLst>
      <p:ext uri="{BB962C8B-B14F-4D97-AF65-F5344CB8AC3E}">
        <p14:creationId xmlns:p14="http://schemas.microsoft.com/office/powerpoint/2010/main" val="184695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33333"/>
                </a:solidFill>
                <a:effectLst/>
                <a:latin typeface="OpenSans"/>
              </a:rPr>
              <a:t>Em đọc kĩ khổ thơ thứ 4. Có thể tả cánh diều ở các đặc điểm: Cánh diều giống sự vật nào? Ở đâu? Vào thời điểm nào? Giống sự vật đó ở điểm gì?</a:t>
            </a:r>
            <a:endParaRPr lang="en-US" b="0" i="0">
              <a:solidFill>
                <a:srgbClr val="333333"/>
              </a:solidFill>
              <a:effectLst/>
              <a:latin typeface="OpenSans"/>
            </a:endParaRPr>
          </a:p>
          <a:p>
            <a:pPr algn="just" latinLnBrk="0"/>
            <a:r>
              <a:rPr lang="en-US" b="0" i="0">
                <a:solidFill>
                  <a:srgbClr val="333333"/>
                </a:solidFill>
                <a:effectLst/>
                <a:latin typeface="OpenSans"/>
              </a:rPr>
              <a:t>- Cánh diều cong cong giống miếng cau bà ăn mỗi chiều.</a:t>
            </a:r>
          </a:p>
          <a:p>
            <a:pPr algn="just" latinLnBrk="0"/>
            <a:r>
              <a:rPr lang="en-US" b="0" i="0">
                <a:solidFill>
                  <a:srgbClr val="333333"/>
                </a:solidFill>
                <a:effectLst/>
                <a:latin typeface="OpenSans"/>
              </a:rPr>
              <a:t>- Cánh diều giống chiếc thuyền trên sông.</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27</a:t>
            </a:fld>
            <a:endParaRPr lang="en-US"/>
          </a:p>
        </p:txBody>
      </p:sp>
    </p:spTree>
    <p:extLst>
      <p:ext uri="{BB962C8B-B14F-4D97-AF65-F5344CB8AC3E}">
        <p14:creationId xmlns:p14="http://schemas.microsoft.com/office/powerpoint/2010/main" val="1650237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361C78-6AA7-4863-A8C6-C700618BA7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48BCD-1E4B-4122-B6F8-562E6BBEF37C}"/>
              </a:ext>
            </a:extLst>
          </p:cNvPr>
          <p:cNvSpPr/>
          <p:nvPr userDrawn="1"/>
        </p:nvSpPr>
        <p:spPr>
          <a:xfrm>
            <a:off x="0" y="0"/>
            <a:ext cx="12192000" cy="6858000"/>
          </a:xfrm>
          <a:prstGeom prst="rect">
            <a:avLst/>
          </a:prstGeom>
          <a:noFill/>
          <a:ln w="76200">
            <a:solidFill>
              <a:srgbClr val="71D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256E-1D77-41FE-899A-BCD014CBB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482604-8751-48B9-9C31-9FC2F3FE5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3D3E2-A640-4A6D-86B7-FC99F1FE4D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30C721-1EF2-49DD-B31E-6654BE237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FA68F-23C8-4C29-94E8-4E9FDD2A8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395A0-08D2-4484-9AC4-4460C97A9580}"/>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8" name="Footer Placeholder 7">
            <a:extLst>
              <a:ext uri="{FF2B5EF4-FFF2-40B4-BE49-F238E27FC236}">
                <a16:creationId xmlns:a16="http://schemas.microsoft.com/office/drawing/2014/main" id="{6BE04915-E812-492E-ADFC-3E22E712EF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8B967-9FB0-4FA4-9886-76E256945C90}"/>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568F376F-0ADB-4186-A55A-C01969A395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92039F0-93FF-4EDE-9552-1CC2719EA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3AD47-6CC1-45F5-A0A5-32565B43D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8F96-2299-4A3F-B08F-BC0FE12C7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752DAFBA-55BF-4DBD-BA74-11ACA66F8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A9520-1B5D-44FE-A829-C4167EAE9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2474-8049-44B0-B157-5BB634F04611}" type="slidenum">
              <a:rPr lang="en-US" smtClean="0"/>
              <a:t>‹#›</a:t>
            </a:fld>
            <a:endParaRPr lang="en-US"/>
          </a:p>
        </p:txBody>
      </p:sp>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2E826-9C8C-4B40-856D-72C2183EF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8" y="209692"/>
            <a:ext cx="1433052" cy="1433052"/>
          </a:xfrm>
          <a:prstGeom prst="rect">
            <a:avLst/>
          </a:prstGeom>
        </p:spPr>
      </p:pic>
      <p:grpSp>
        <p:nvGrpSpPr>
          <p:cNvPr id="4" name="Group 3">
            <a:extLst>
              <a:ext uri="{FF2B5EF4-FFF2-40B4-BE49-F238E27FC236}">
                <a16:creationId xmlns:a16="http://schemas.microsoft.com/office/drawing/2014/main" id="{E6528072-85F4-4CF6-B7B6-88E990566D70}"/>
              </a:ext>
            </a:extLst>
          </p:cNvPr>
          <p:cNvGrpSpPr/>
          <p:nvPr/>
        </p:nvGrpSpPr>
        <p:grpSpPr>
          <a:xfrm>
            <a:off x="1096459" y="1817267"/>
            <a:ext cx="9566979" cy="2941742"/>
            <a:chOff x="1233756" y="3227454"/>
            <a:chExt cx="9566979" cy="2941742"/>
          </a:xfrm>
          <a:solidFill>
            <a:srgbClr val="FF0066"/>
          </a:solidFill>
        </p:grpSpPr>
        <p:sp>
          <p:nvSpPr>
            <p:cNvPr id="5" name="Rectangle: Rounded Corners 4">
              <a:extLst>
                <a:ext uri="{FF2B5EF4-FFF2-40B4-BE49-F238E27FC236}">
                  <a16:creationId xmlns:a16="http://schemas.microsoft.com/office/drawing/2014/main" id="{F9F6E7FE-E45C-4579-AD06-84108D24700B}"/>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FD20379-1BBE-4B27-B0D0-F0E9A8ADAFDD}"/>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30D2123-5807-4B7D-9507-CAE42175EF39}"/>
              </a:ext>
            </a:extLst>
          </p:cNvPr>
          <p:cNvSpPr txBox="1"/>
          <p:nvPr/>
        </p:nvSpPr>
        <p:spPr>
          <a:xfrm>
            <a:off x="3556827" y="56110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8" name="TextBox 7">
            <a:extLst>
              <a:ext uri="{FF2B5EF4-FFF2-40B4-BE49-F238E27FC236}">
                <a16:creationId xmlns:a16="http://schemas.microsoft.com/office/drawing/2014/main" id="{52869EE1-C6AB-4691-B369-F68DF46599B5}"/>
              </a:ext>
            </a:extLst>
          </p:cNvPr>
          <p:cNvSpPr txBox="1"/>
          <p:nvPr/>
        </p:nvSpPr>
        <p:spPr>
          <a:xfrm>
            <a:off x="2395780" y="247548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9" name="图片 6">
            <a:extLst>
              <a:ext uri="{FF2B5EF4-FFF2-40B4-BE49-F238E27FC236}">
                <a16:creationId xmlns:a16="http://schemas.microsoft.com/office/drawing/2014/main" id="{0439AAB4-9955-4D04-9C1B-7895F42569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69" y="5303005"/>
            <a:ext cx="12192000" cy="1568824"/>
          </a:xfrm>
          <a:prstGeom prst="rect">
            <a:avLst/>
          </a:prstGeom>
        </p:spPr>
      </p:pic>
      <p:pic>
        <p:nvPicPr>
          <p:cNvPr id="10" name="图片 9">
            <a:extLst>
              <a:ext uri="{FF2B5EF4-FFF2-40B4-BE49-F238E27FC236}">
                <a16:creationId xmlns:a16="http://schemas.microsoft.com/office/drawing/2014/main" id="{2F86B946-3AFA-477C-8029-DD8770EC0C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690" y="4045145"/>
            <a:ext cx="3200400" cy="3039035"/>
          </a:xfrm>
          <a:prstGeom prst="rect">
            <a:avLst/>
          </a:prstGeom>
        </p:spPr>
      </p:pic>
      <p:pic>
        <p:nvPicPr>
          <p:cNvPr id="11" name="图片 10">
            <a:extLst>
              <a:ext uri="{FF2B5EF4-FFF2-40B4-BE49-F238E27FC236}">
                <a16:creationId xmlns:a16="http://schemas.microsoft.com/office/drawing/2014/main" id="{57600738-9CAD-4441-8174-B909A23E1E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63874" y="3429000"/>
            <a:ext cx="2263295" cy="3827929"/>
          </a:xfrm>
          <a:prstGeom prst="rect">
            <a:avLst/>
          </a:prstGeom>
        </p:spPr>
      </p:pic>
    </p:spTree>
    <p:extLst>
      <p:ext uri="{BB962C8B-B14F-4D97-AF65-F5344CB8AC3E}">
        <p14:creationId xmlns:p14="http://schemas.microsoft.com/office/powerpoint/2010/main" val="410153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B69535DE-C4C9-43BC-BCDD-D5A9D0ED0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38" b="11250"/>
          <a:stretch>
            <a:fillRect/>
          </a:stretch>
        </p:blipFill>
        <p:spPr>
          <a:xfrm>
            <a:off x="9906000" y="6032427"/>
            <a:ext cx="2410436" cy="825573"/>
          </a:xfrm>
          <a:prstGeom prst="rect">
            <a:avLst/>
          </a:prstGeom>
        </p:spPr>
      </p:pic>
      <p:pic>
        <p:nvPicPr>
          <p:cNvPr id="10" name="35">
            <a:extLst>
              <a:ext uri="{FF2B5EF4-FFF2-40B4-BE49-F238E27FC236}">
                <a16:creationId xmlns:a16="http://schemas.microsoft.com/office/drawing/2014/main" id="{0C8E5BF7-5879-4085-8466-5BAD6D7405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274" y="2647892"/>
            <a:ext cx="440986" cy="463220"/>
          </a:xfrm>
          <a:prstGeom prst="rect">
            <a:avLst/>
          </a:prstGeom>
        </p:spPr>
      </p:pic>
      <p:sp>
        <p:nvSpPr>
          <p:cNvPr id="11" name="39">
            <a:extLst>
              <a:ext uri="{FF2B5EF4-FFF2-40B4-BE49-F238E27FC236}">
                <a16:creationId xmlns:a16="http://schemas.microsoft.com/office/drawing/2014/main" id="{32B07B4B-555F-4D20-859E-49F34238EF97}"/>
              </a:ext>
            </a:extLst>
          </p:cNvPr>
          <p:cNvSpPr/>
          <p:nvPr/>
        </p:nvSpPr>
        <p:spPr>
          <a:xfrm>
            <a:off x="1219200" y="2525559"/>
            <a:ext cx="5638800" cy="707886"/>
          </a:xfrm>
          <a:prstGeom prst="rect">
            <a:avLst/>
          </a:prstGeom>
        </p:spPr>
        <p:txBody>
          <a:bodyPr wrap="square">
            <a:spAutoFit/>
          </a:bodyPr>
          <a:lstStyle/>
          <a:p>
            <a:r>
              <a:rPr lang="vi-VN" sz="4000">
                <a:latin typeface="Arial-Rounded" panose="020B0500000000000000" pitchFamily="34" charset="0"/>
                <a:ea typeface="Arial-Rounded" panose="020B0500000000000000" pitchFamily="34" charset="0"/>
                <a:cs typeface="Arial-Rounded" panose="020B0500000000000000" pitchFamily="34" charset="0"/>
              </a:rPr>
              <a:t>sông Ngân (dải Ngân Hà</a:t>
            </a:r>
            <a:r>
              <a:rPr lang="en-US" sz="4000">
                <a:latin typeface="Arial-Rounded" panose="020B0500000000000000" pitchFamily="34" charset="0"/>
                <a:ea typeface="Arial-Rounded" panose="020B0500000000000000" pitchFamily="34" charset="0"/>
                <a:cs typeface="Arial-Rounded" panose="020B0500000000000000" pitchFamily="34" charset="0"/>
              </a:rPr>
              <a:t>)</a:t>
            </a:r>
            <a:endParaRPr lang="zh-CN" alt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86B3A5E8-92FE-4DF3-B43B-1AD92D6D1B64}"/>
              </a:ext>
            </a:extLst>
          </p:cNvPr>
          <p:cNvGrpSpPr/>
          <p:nvPr/>
        </p:nvGrpSpPr>
        <p:grpSpPr>
          <a:xfrm>
            <a:off x="112919" y="43624"/>
            <a:ext cx="3331584" cy="1973061"/>
            <a:chOff x="432959" y="473392"/>
            <a:chExt cx="3331584" cy="1973061"/>
          </a:xfrm>
        </p:grpSpPr>
        <p:pic>
          <p:nvPicPr>
            <p:cNvPr id="13" name="31">
              <a:extLst>
                <a:ext uri="{FF2B5EF4-FFF2-40B4-BE49-F238E27FC236}">
                  <a16:creationId xmlns:a16="http://schemas.microsoft.com/office/drawing/2014/main" id="{0A3C58AB-BC98-447F-9935-8128074AE469}"/>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432959" y="473392"/>
              <a:ext cx="3331584" cy="1973061"/>
            </a:xfrm>
            <a:prstGeom prst="rect">
              <a:avLst/>
            </a:prstGeom>
          </p:spPr>
        </p:pic>
        <p:pic>
          <p:nvPicPr>
            <p:cNvPr id="5" name="Picture 4">
              <a:extLst>
                <a:ext uri="{FF2B5EF4-FFF2-40B4-BE49-F238E27FC236}">
                  <a16:creationId xmlns:a16="http://schemas.microsoft.com/office/drawing/2014/main" id="{FE660F86-714E-4674-8388-80F5CEE17979}"/>
                </a:ext>
              </a:extLst>
            </p:cNvPr>
            <p:cNvPicPr>
              <a:picLocks noChangeAspect="1"/>
            </p:cNvPicPr>
            <p:nvPr/>
          </p:nvPicPr>
          <p:blipFill>
            <a:blip r:embed="rId7"/>
            <a:stretch>
              <a:fillRect/>
            </a:stretch>
          </p:blipFill>
          <p:spPr>
            <a:xfrm>
              <a:off x="609601" y="1037440"/>
              <a:ext cx="3048000" cy="799458"/>
            </a:xfrm>
            <a:prstGeom prst="rect">
              <a:avLst/>
            </a:prstGeom>
          </p:spPr>
        </p:pic>
      </p:grpSp>
      <p:sp>
        <p:nvSpPr>
          <p:cNvPr id="8" name="TextBox 7">
            <a:extLst>
              <a:ext uri="{FF2B5EF4-FFF2-40B4-BE49-F238E27FC236}">
                <a16:creationId xmlns:a16="http://schemas.microsoft.com/office/drawing/2014/main" id="{639FA6F2-2180-4681-98F8-04908FF619F1}"/>
              </a:ext>
            </a:extLst>
          </p:cNvPr>
          <p:cNvSpPr txBox="1"/>
          <p:nvPr/>
        </p:nvSpPr>
        <p:spPr>
          <a:xfrm>
            <a:off x="1189902" y="3150391"/>
            <a:ext cx="5668098" cy="1477328"/>
          </a:xfrm>
          <a:prstGeom prst="rect">
            <a:avLst/>
          </a:prstGeom>
          <a:noFill/>
        </p:spPr>
        <p:txBody>
          <a:bodyPr wrap="square" rtlCol="0">
            <a:spAutoFit/>
          </a:bodyPr>
          <a:lstStyle/>
          <a:p>
            <a:pPr algn="just"/>
            <a:r>
              <a:rPr lang="vi-VN" sz="3000">
                <a:solidFill>
                  <a:srgbClr val="408C73"/>
                </a:solidFill>
                <a:latin typeface="+mj-lt"/>
              </a:rPr>
              <a:t>dải </a:t>
            </a:r>
            <a:r>
              <a:rPr lang="vi-VN" sz="3000" dirty="0">
                <a:solidFill>
                  <a:srgbClr val="408C73"/>
                </a:solidFill>
                <a:latin typeface="+mj-lt"/>
              </a:rPr>
              <a:t>trắng bạc, </a:t>
            </a:r>
            <a:r>
              <a:rPr lang="vi-VN" sz="3000" dirty="0" err="1">
                <a:solidFill>
                  <a:srgbClr val="408C73"/>
                </a:solidFill>
                <a:latin typeface="+mj-lt"/>
              </a:rPr>
              <a:t>vắt</a:t>
            </a:r>
            <a:r>
              <a:rPr lang="vi-VN" sz="3000" dirty="0">
                <a:solidFill>
                  <a:srgbClr val="408C73"/>
                </a:solidFill>
                <a:latin typeface="+mj-lt"/>
              </a:rPr>
              <a:t> ngang </a:t>
            </a:r>
            <a:r>
              <a:rPr lang="vi-VN" sz="3000" dirty="0" err="1">
                <a:solidFill>
                  <a:srgbClr val="408C73"/>
                </a:solidFill>
                <a:latin typeface="+mj-lt"/>
              </a:rPr>
              <a:t>bầu</a:t>
            </a:r>
            <a:r>
              <a:rPr lang="vi-VN" sz="3000" dirty="0">
                <a:solidFill>
                  <a:srgbClr val="408C73"/>
                </a:solidFill>
                <a:latin typeface="+mj-lt"/>
              </a:rPr>
              <a:t> </a:t>
            </a:r>
            <a:r>
              <a:rPr lang="vi-VN" sz="3000" dirty="0" err="1">
                <a:solidFill>
                  <a:srgbClr val="408C73"/>
                </a:solidFill>
                <a:latin typeface="+mj-lt"/>
              </a:rPr>
              <a:t>trời</a:t>
            </a:r>
            <a:r>
              <a:rPr lang="vi-VN" sz="3000" dirty="0">
                <a:solidFill>
                  <a:srgbClr val="408C73"/>
                </a:solidFill>
                <a:latin typeface="+mj-lt"/>
              </a:rPr>
              <a:t>, </a:t>
            </a:r>
            <a:r>
              <a:rPr lang="vi-VN" sz="3000" dirty="0" err="1">
                <a:solidFill>
                  <a:srgbClr val="408C73"/>
                </a:solidFill>
                <a:latin typeface="+mj-lt"/>
              </a:rPr>
              <a:t>được</a:t>
            </a:r>
            <a:r>
              <a:rPr lang="vi-VN" sz="3000" dirty="0">
                <a:solidFill>
                  <a:srgbClr val="408C73"/>
                </a:solidFill>
                <a:latin typeface="+mj-lt"/>
              </a:rPr>
              <a:t> </a:t>
            </a:r>
            <a:r>
              <a:rPr lang="vi-VN" sz="3000" dirty="0" err="1">
                <a:solidFill>
                  <a:srgbClr val="408C73"/>
                </a:solidFill>
                <a:latin typeface="+mj-lt"/>
              </a:rPr>
              <a:t>tạo</a:t>
            </a:r>
            <a:r>
              <a:rPr lang="vi-VN" sz="3000" dirty="0">
                <a:solidFill>
                  <a:srgbClr val="408C73"/>
                </a:solidFill>
                <a:latin typeface="+mj-lt"/>
              </a:rPr>
              <a:t> nên </a:t>
            </a:r>
            <a:r>
              <a:rPr lang="vi-VN" sz="3000" dirty="0" err="1">
                <a:solidFill>
                  <a:srgbClr val="408C73"/>
                </a:solidFill>
                <a:latin typeface="+mj-lt"/>
              </a:rPr>
              <a:t>từ</a:t>
            </a:r>
            <a:r>
              <a:rPr lang="vi-VN" sz="3000" dirty="0">
                <a:solidFill>
                  <a:srgbClr val="408C73"/>
                </a:solidFill>
                <a:latin typeface="+mj-lt"/>
              </a:rPr>
              <a:t> </a:t>
            </a:r>
            <a:r>
              <a:rPr lang="vi-VN" sz="3000" dirty="0" err="1">
                <a:solidFill>
                  <a:srgbClr val="408C73"/>
                </a:solidFill>
                <a:latin typeface="+mj-lt"/>
              </a:rPr>
              <a:t>nhiều</a:t>
            </a:r>
            <a:r>
              <a:rPr lang="vi-VN" sz="3000" dirty="0">
                <a:solidFill>
                  <a:srgbClr val="408C73"/>
                </a:solidFill>
                <a:latin typeface="+mj-lt"/>
              </a:rPr>
              <a:t> ngôi sao, trông </a:t>
            </a:r>
            <a:r>
              <a:rPr lang="vi-VN" sz="3000" dirty="0" err="1">
                <a:solidFill>
                  <a:srgbClr val="408C73"/>
                </a:solidFill>
                <a:latin typeface="+mj-lt"/>
              </a:rPr>
              <a:t>giống</a:t>
            </a:r>
            <a:r>
              <a:rPr lang="vi-VN" sz="3000" dirty="0">
                <a:solidFill>
                  <a:srgbClr val="408C73"/>
                </a:solidFill>
                <a:latin typeface="+mj-lt"/>
              </a:rPr>
              <a:t> như </a:t>
            </a:r>
            <a:r>
              <a:rPr lang="vi-VN" sz="3000" dirty="0" err="1">
                <a:solidFill>
                  <a:srgbClr val="408C73"/>
                </a:solidFill>
                <a:latin typeface="+mj-lt"/>
              </a:rPr>
              <a:t>một</a:t>
            </a:r>
            <a:r>
              <a:rPr lang="vi-VN" sz="3000" dirty="0">
                <a:solidFill>
                  <a:srgbClr val="408C73"/>
                </a:solidFill>
                <a:latin typeface="+mj-lt"/>
              </a:rPr>
              <a:t> con sông</a:t>
            </a:r>
            <a:r>
              <a:rPr lang="vi-VN" sz="3000" dirty="0">
                <a:solidFill>
                  <a:srgbClr val="408C73"/>
                </a:solidFill>
              </a:rPr>
              <a:t>.</a:t>
            </a:r>
          </a:p>
        </p:txBody>
      </p:sp>
      <p:pic>
        <p:nvPicPr>
          <p:cNvPr id="1026" name="Picture 2" descr="dải ngân hà tuyệt đẹp giữa bầu trời đêm - 4 | Nature photography, Milky  way, Nature">
            <a:extLst>
              <a:ext uri="{FF2B5EF4-FFF2-40B4-BE49-F238E27FC236}">
                <a16:creationId xmlns:a16="http://schemas.microsoft.com/office/drawing/2014/main" id="{E0CBDDBE-998E-4EF0-9E7E-3B04AC9A41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0772" y="1066800"/>
            <a:ext cx="3581400" cy="4724400"/>
          </a:xfrm>
          <a:prstGeom prst="roundRect">
            <a:avLst>
              <a:gd name="adj" fmla="val 14139"/>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33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left)">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B69535DE-C4C9-43BC-BCDD-D5A9D0ED0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38" b="11250"/>
          <a:stretch>
            <a:fillRect/>
          </a:stretch>
        </p:blipFill>
        <p:spPr>
          <a:xfrm>
            <a:off x="9906000" y="6032427"/>
            <a:ext cx="2410436" cy="825573"/>
          </a:xfrm>
          <a:prstGeom prst="rect">
            <a:avLst/>
          </a:prstGeom>
        </p:spPr>
      </p:pic>
      <p:pic>
        <p:nvPicPr>
          <p:cNvPr id="10" name="35">
            <a:extLst>
              <a:ext uri="{FF2B5EF4-FFF2-40B4-BE49-F238E27FC236}">
                <a16:creationId xmlns:a16="http://schemas.microsoft.com/office/drawing/2014/main" id="{0C8E5BF7-5879-4085-8466-5BAD6D7405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2647892"/>
            <a:ext cx="440986" cy="463220"/>
          </a:xfrm>
          <a:prstGeom prst="rect">
            <a:avLst/>
          </a:prstGeom>
        </p:spPr>
      </p:pic>
      <p:sp>
        <p:nvSpPr>
          <p:cNvPr id="11" name="39">
            <a:extLst>
              <a:ext uri="{FF2B5EF4-FFF2-40B4-BE49-F238E27FC236}">
                <a16:creationId xmlns:a16="http://schemas.microsoft.com/office/drawing/2014/main" id="{32B07B4B-555F-4D20-859E-49F34238EF97}"/>
              </a:ext>
            </a:extLst>
          </p:cNvPr>
          <p:cNvSpPr/>
          <p:nvPr/>
        </p:nvSpPr>
        <p:spPr>
          <a:xfrm>
            <a:off x="1277726" y="2525559"/>
            <a:ext cx="5046874" cy="707886"/>
          </a:xfrm>
          <a:prstGeom prst="rect">
            <a:avLst/>
          </a:prstGeom>
        </p:spPr>
        <p:txBody>
          <a:bodyPr wrap="square">
            <a:spAutoFit/>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nong</a:t>
            </a:r>
            <a:endParaRPr lang="zh-CN" alt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86B3A5E8-92FE-4DF3-B43B-1AD92D6D1B64}"/>
              </a:ext>
            </a:extLst>
          </p:cNvPr>
          <p:cNvGrpSpPr/>
          <p:nvPr/>
        </p:nvGrpSpPr>
        <p:grpSpPr>
          <a:xfrm>
            <a:off x="112919" y="43624"/>
            <a:ext cx="3331584" cy="1973061"/>
            <a:chOff x="432959" y="473392"/>
            <a:chExt cx="3331584" cy="1973061"/>
          </a:xfrm>
        </p:grpSpPr>
        <p:pic>
          <p:nvPicPr>
            <p:cNvPr id="13" name="31">
              <a:extLst>
                <a:ext uri="{FF2B5EF4-FFF2-40B4-BE49-F238E27FC236}">
                  <a16:creationId xmlns:a16="http://schemas.microsoft.com/office/drawing/2014/main" id="{0A3C58AB-BC98-447F-9935-8128074AE469}"/>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432959" y="473392"/>
              <a:ext cx="3331584" cy="1973061"/>
            </a:xfrm>
            <a:prstGeom prst="rect">
              <a:avLst/>
            </a:prstGeom>
          </p:spPr>
        </p:pic>
        <p:pic>
          <p:nvPicPr>
            <p:cNvPr id="5" name="Picture 4">
              <a:extLst>
                <a:ext uri="{FF2B5EF4-FFF2-40B4-BE49-F238E27FC236}">
                  <a16:creationId xmlns:a16="http://schemas.microsoft.com/office/drawing/2014/main" id="{FE660F86-714E-4674-8388-80F5CEE17979}"/>
                </a:ext>
              </a:extLst>
            </p:cNvPr>
            <p:cNvPicPr>
              <a:picLocks noChangeAspect="1"/>
            </p:cNvPicPr>
            <p:nvPr/>
          </p:nvPicPr>
          <p:blipFill>
            <a:blip r:embed="rId7"/>
            <a:stretch>
              <a:fillRect/>
            </a:stretch>
          </p:blipFill>
          <p:spPr>
            <a:xfrm>
              <a:off x="609601" y="1037440"/>
              <a:ext cx="3048000" cy="799458"/>
            </a:xfrm>
            <a:prstGeom prst="rect">
              <a:avLst/>
            </a:prstGeom>
          </p:spPr>
        </p:pic>
      </p:grpSp>
      <p:sp>
        <p:nvSpPr>
          <p:cNvPr id="8" name="TextBox 7">
            <a:extLst>
              <a:ext uri="{FF2B5EF4-FFF2-40B4-BE49-F238E27FC236}">
                <a16:creationId xmlns:a16="http://schemas.microsoft.com/office/drawing/2014/main" id="{639FA6F2-2180-4681-98F8-04908FF619F1}"/>
              </a:ext>
            </a:extLst>
          </p:cNvPr>
          <p:cNvSpPr txBox="1"/>
          <p:nvPr/>
        </p:nvSpPr>
        <p:spPr>
          <a:xfrm>
            <a:off x="1248428" y="3266182"/>
            <a:ext cx="4695172" cy="1569660"/>
          </a:xfrm>
          <a:prstGeom prst="rect">
            <a:avLst/>
          </a:prstGeom>
          <a:noFill/>
        </p:spPr>
        <p:txBody>
          <a:bodyPr wrap="square" rtlCol="0">
            <a:spAutoFit/>
          </a:bodyPr>
          <a:lstStyle/>
          <a:p>
            <a:pPr algn="just"/>
            <a:r>
              <a:rPr lang="vi-VN" sz="3200">
                <a:solidFill>
                  <a:srgbClr val="408C73"/>
                </a:solidFill>
              </a:rPr>
              <a:t>vật dụng làm từ tre nứa, có hình tròn</a:t>
            </a:r>
            <a:r>
              <a:rPr lang="en-US" sz="3200">
                <a:solidFill>
                  <a:srgbClr val="408C73"/>
                </a:solidFill>
              </a:rPr>
              <a:t>, dùng </a:t>
            </a:r>
            <a:r>
              <a:rPr lang="vi-VN" sz="3200">
                <a:solidFill>
                  <a:srgbClr val="408C73"/>
                </a:solidFill>
              </a:rPr>
              <a:t>để phơi thóc lúa.</a:t>
            </a:r>
            <a:endParaRPr lang="en-VN" sz="3200" dirty="0">
              <a:solidFill>
                <a:srgbClr val="408C73"/>
              </a:solidFill>
            </a:endParaRPr>
          </a:p>
        </p:txBody>
      </p:sp>
      <p:pic>
        <p:nvPicPr>
          <p:cNvPr id="12" name="Picture 4" descr="Cái nong - Báo Gia Lai điện tử - Tin nhanh - Chính xác">
            <a:extLst>
              <a:ext uri="{FF2B5EF4-FFF2-40B4-BE49-F238E27FC236}">
                <a16:creationId xmlns:a16="http://schemas.microsoft.com/office/drawing/2014/main" id="{5D204CB9-9AD9-4AF2-B4DA-87C17515B6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4154" y="2040828"/>
            <a:ext cx="4514934" cy="3002641"/>
          </a:xfrm>
          <a:prstGeom prst="roundRect">
            <a:avLst>
              <a:gd name="adj" fmla="val 12446"/>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23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B69535DE-C4C9-43BC-BCDD-D5A9D0ED0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38" b="11250"/>
          <a:stretch>
            <a:fillRect/>
          </a:stretch>
        </p:blipFill>
        <p:spPr>
          <a:xfrm>
            <a:off x="9906000" y="6032427"/>
            <a:ext cx="2410436" cy="825573"/>
          </a:xfrm>
          <a:prstGeom prst="rect">
            <a:avLst/>
          </a:prstGeom>
        </p:spPr>
      </p:pic>
      <p:pic>
        <p:nvPicPr>
          <p:cNvPr id="10" name="35">
            <a:extLst>
              <a:ext uri="{FF2B5EF4-FFF2-40B4-BE49-F238E27FC236}">
                <a16:creationId xmlns:a16="http://schemas.microsoft.com/office/drawing/2014/main" id="{0C8E5BF7-5879-4085-8466-5BAD6D7405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2647892"/>
            <a:ext cx="440986" cy="463220"/>
          </a:xfrm>
          <a:prstGeom prst="rect">
            <a:avLst/>
          </a:prstGeom>
        </p:spPr>
      </p:pic>
      <p:sp>
        <p:nvSpPr>
          <p:cNvPr id="11" name="39">
            <a:extLst>
              <a:ext uri="{FF2B5EF4-FFF2-40B4-BE49-F238E27FC236}">
                <a16:creationId xmlns:a16="http://schemas.microsoft.com/office/drawing/2014/main" id="{32B07B4B-555F-4D20-859E-49F34238EF97}"/>
              </a:ext>
            </a:extLst>
          </p:cNvPr>
          <p:cNvSpPr/>
          <p:nvPr/>
        </p:nvSpPr>
        <p:spPr>
          <a:xfrm>
            <a:off x="1277726" y="2525559"/>
            <a:ext cx="5046874" cy="707886"/>
          </a:xfrm>
          <a:prstGeom prst="rect">
            <a:avLst/>
          </a:prstGeom>
        </p:spPr>
        <p:txBody>
          <a:bodyPr wrap="square">
            <a:spAutoFit/>
          </a:bodyPr>
          <a:lstStyle/>
          <a:p>
            <a:r>
              <a:rPr lang="vi-VN" sz="4000" kern="0">
                <a:solidFill>
                  <a:srgbClr val="000000"/>
                </a:solidFill>
                <a:cs typeface="Arial"/>
                <a:sym typeface="Arial"/>
              </a:rPr>
              <a:t>hạt cau</a:t>
            </a:r>
            <a:endParaRPr lang="zh-CN" alt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86B3A5E8-92FE-4DF3-B43B-1AD92D6D1B64}"/>
              </a:ext>
            </a:extLst>
          </p:cNvPr>
          <p:cNvGrpSpPr/>
          <p:nvPr/>
        </p:nvGrpSpPr>
        <p:grpSpPr>
          <a:xfrm>
            <a:off x="112919" y="43624"/>
            <a:ext cx="3331584" cy="1973061"/>
            <a:chOff x="432959" y="473392"/>
            <a:chExt cx="3331584" cy="1973061"/>
          </a:xfrm>
        </p:grpSpPr>
        <p:pic>
          <p:nvPicPr>
            <p:cNvPr id="13" name="31">
              <a:extLst>
                <a:ext uri="{FF2B5EF4-FFF2-40B4-BE49-F238E27FC236}">
                  <a16:creationId xmlns:a16="http://schemas.microsoft.com/office/drawing/2014/main" id="{0A3C58AB-BC98-447F-9935-8128074AE469}"/>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432959" y="473392"/>
              <a:ext cx="3331584" cy="1973061"/>
            </a:xfrm>
            <a:prstGeom prst="rect">
              <a:avLst/>
            </a:prstGeom>
          </p:spPr>
        </p:pic>
        <p:pic>
          <p:nvPicPr>
            <p:cNvPr id="5" name="Picture 4">
              <a:extLst>
                <a:ext uri="{FF2B5EF4-FFF2-40B4-BE49-F238E27FC236}">
                  <a16:creationId xmlns:a16="http://schemas.microsoft.com/office/drawing/2014/main" id="{FE660F86-714E-4674-8388-80F5CEE17979}"/>
                </a:ext>
              </a:extLst>
            </p:cNvPr>
            <p:cNvPicPr>
              <a:picLocks noChangeAspect="1"/>
            </p:cNvPicPr>
            <p:nvPr/>
          </p:nvPicPr>
          <p:blipFill>
            <a:blip r:embed="rId7"/>
            <a:stretch>
              <a:fillRect/>
            </a:stretch>
          </p:blipFill>
          <p:spPr>
            <a:xfrm>
              <a:off x="609601" y="1037440"/>
              <a:ext cx="3048000" cy="799458"/>
            </a:xfrm>
            <a:prstGeom prst="rect">
              <a:avLst/>
            </a:prstGeom>
          </p:spPr>
        </p:pic>
      </p:grpSp>
      <p:sp>
        <p:nvSpPr>
          <p:cNvPr id="8" name="TextBox 7">
            <a:extLst>
              <a:ext uri="{FF2B5EF4-FFF2-40B4-BE49-F238E27FC236}">
                <a16:creationId xmlns:a16="http://schemas.microsoft.com/office/drawing/2014/main" id="{639FA6F2-2180-4681-98F8-04908FF619F1}"/>
              </a:ext>
            </a:extLst>
          </p:cNvPr>
          <p:cNvSpPr txBox="1"/>
          <p:nvPr/>
        </p:nvSpPr>
        <p:spPr>
          <a:xfrm>
            <a:off x="1248428" y="3266182"/>
            <a:ext cx="5076172" cy="730200"/>
          </a:xfrm>
          <a:prstGeom prst="rect">
            <a:avLst/>
          </a:prstGeom>
          <a:noFill/>
        </p:spPr>
        <p:txBody>
          <a:bodyPr wrap="square" rtlCol="0">
            <a:spAutoFit/>
          </a:bodyPr>
          <a:lstStyle/>
          <a:p>
            <a:pPr lvl="0" algn="just">
              <a:lnSpc>
                <a:spcPct val="150000"/>
              </a:lnSpc>
              <a:buClr>
                <a:srgbClr val="000000"/>
              </a:buClr>
              <a:defRPr/>
            </a:pPr>
            <a:r>
              <a:rPr lang="vi-VN" sz="3200" kern="0">
                <a:solidFill>
                  <a:srgbClr val="408C73"/>
                </a:solidFill>
                <a:cs typeface="Arial"/>
                <a:sym typeface="Arial"/>
              </a:rPr>
              <a:t>phần hạt của quả cau</a:t>
            </a:r>
            <a:endParaRPr lang="vi-VN" sz="3200" kern="0" dirty="0">
              <a:solidFill>
                <a:srgbClr val="408C73"/>
              </a:solidFill>
              <a:cs typeface="Arial"/>
              <a:sym typeface="Arial"/>
            </a:endParaRPr>
          </a:p>
        </p:txBody>
      </p:sp>
      <p:pic>
        <p:nvPicPr>
          <p:cNvPr id="2050" name="Picture 2" descr="Hạt Cau: Cách Chế Biến, Tác Dụng Chữa Bệnh Và Cách Dùng">
            <a:extLst>
              <a:ext uri="{FF2B5EF4-FFF2-40B4-BE49-F238E27FC236}">
                <a16:creationId xmlns:a16="http://schemas.microsoft.com/office/drawing/2014/main" id="{502E9FC9-AB8D-45AB-BDEE-301B88B6CD1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3927"/>
          <a:stretch/>
        </p:blipFill>
        <p:spPr bwMode="auto">
          <a:xfrm>
            <a:off x="6116370" y="2032529"/>
            <a:ext cx="4876800" cy="3002641"/>
          </a:xfrm>
          <a:prstGeom prst="roundRect">
            <a:avLst>
              <a:gd name="adj" fmla="val 13953"/>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3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ipe(left)">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B69535DE-C4C9-43BC-BCDD-D5A9D0ED0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38" b="11250"/>
          <a:stretch>
            <a:fillRect/>
          </a:stretch>
        </p:blipFill>
        <p:spPr>
          <a:xfrm>
            <a:off x="9906000" y="6032427"/>
            <a:ext cx="2410436" cy="825573"/>
          </a:xfrm>
          <a:prstGeom prst="rect">
            <a:avLst/>
          </a:prstGeom>
        </p:spPr>
      </p:pic>
      <p:pic>
        <p:nvPicPr>
          <p:cNvPr id="10" name="35">
            <a:extLst>
              <a:ext uri="{FF2B5EF4-FFF2-40B4-BE49-F238E27FC236}">
                <a16:creationId xmlns:a16="http://schemas.microsoft.com/office/drawing/2014/main" id="{0C8E5BF7-5879-4085-8466-5BAD6D7405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2647892"/>
            <a:ext cx="440986" cy="463220"/>
          </a:xfrm>
          <a:prstGeom prst="rect">
            <a:avLst/>
          </a:prstGeom>
        </p:spPr>
      </p:pic>
      <p:sp>
        <p:nvSpPr>
          <p:cNvPr id="11" name="39">
            <a:extLst>
              <a:ext uri="{FF2B5EF4-FFF2-40B4-BE49-F238E27FC236}">
                <a16:creationId xmlns:a16="http://schemas.microsoft.com/office/drawing/2014/main" id="{32B07B4B-555F-4D20-859E-49F34238EF97}"/>
              </a:ext>
            </a:extLst>
          </p:cNvPr>
          <p:cNvSpPr/>
          <p:nvPr/>
        </p:nvSpPr>
        <p:spPr>
          <a:xfrm>
            <a:off x="1277726" y="2525559"/>
            <a:ext cx="5046874" cy="707886"/>
          </a:xfrm>
          <a:prstGeom prst="rect">
            <a:avLst/>
          </a:prstGeom>
        </p:spPr>
        <p:txBody>
          <a:bodyPr wrap="square">
            <a:spAutoFit/>
          </a:bodyPr>
          <a:lstStyle/>
          <a:p>
            <a:r>
              <a:rPr lang="vi-VN" sz="4000" kern="0">
                <a:solidFill>
                  <a:srgbClr val="000000"/>
                </a:solidFill>
                <a:cs typeface="Arial"/>
                <a:sym typeface="Arial"/>
              </a:rPr>
              <a:t>lưỡi liềm</a:t>
            </a:r>
            <a:endParaRPr lang="zh-CN" alt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86B3A5E8-92FE-4DF3-B43B-1AD92D6D1B64}"/>
              </a:ext>
            </a:extLst>
          </p:cNvPr>
          <p:cNvGrpSpPr/>
          <p:nvPr/>
        </p:nvGrpSpPr>
        <p:grpSpPr>
          <a:xfrm>
            <a:off x="112919" y="43624"/>
            <a:ext cx="3331584" cy="1973061"/>
            <a:chOff x="432959" y="473392"/>
            <a:chExt cx="3331584" cy="1973061"/>
          </a:xfrm>
        </p:grpSpPr>
        <p:pic>
          <p:nvPicPr>
            <p:cNvPr id="13" name="31">
              <a:extLst>
                <a:ext uri="{FF2B5EF4-FFF2-40B4-BE49-F238E27FC236}">
                  <a16:creationId xmlns:a16="http://schemas.microsoft.com/office/drawing/2014/main" id="{0A3C58AB-BC98-447F-9935-8128074AE469}"/>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432959" y="473392"/>
              <a:ext cx="3331584" cy="1973061"/>
            </a:xfrm>
            <a:prstGeom prst="rect">
              <a:avLst/>
            </a:prstGeom>
          </p:spPr>
        </p:pic>
        <p:pic>
          <p:nvPicPr>
            <p:cNvPr id="5" name="Picture 4">
              <a:extLst>
                <a:ext uri="{FF2B5EF4-FFF2-40B4-BE49-F238E27FC236}">
                  <a16:creationId xmlns:a16="http://schemas.microsoft.com/office/drawing/2014/main" id="{FE660F86-714E-4674-8388-80F5CEE17979}"/>
                </a:ext>
              </a:extLst>
            </p:cNvPr>
            <p:cNvPicPr>
              <a:picLocks noChangeAspect="1"/>
            </p:cNvPicPr>
            <p:nvPr/>
          </p:nvPicPr>
          <p:blipFill>
            <a:blip r:embed="rId7"/>
            <a:stretch>
              <a:fillRect/>
            </a:stretch>
          </p:blipFill>
          <p:spPr>
            <a:xfrm>
              <a:off x="609601" y="1037440"/>
              <a:ext cx="3048000" cy="799458"/>
            </a:xfrm>
            <a:prstGeom prst="rect">
              <a:avLst/>
            </a:prstGeom>
          </p:spPr>
        </p:pic>
      </p:grpSp>
      <p:sp>
        <p:nvSpPr>
          <p:cNvPr id="8" name="TextBox 7">
            <a:extLst>
              <a:ext uri="{FF2B5EF4-FFF2-40B4-BE49-F238E27FC236}">
                <a16:creationId xmlns:a16="http://schemas.microsoft.com/office/drawing/2014/main" id="{639FA6F2-2180-4681-98F8-04908FF619F1}"/>
              </a:ext>
            </a:extLst>
          </p:cNvPr>
          <p:cNvSpPr txBox="1"/>
          <p:nvPr/>
        </p:nvSpPr>
        <p:spPr>
          <a:xfrm>
            <a:off x="1248428" y="3266182"/>
            <a:ext cx="5076172" cy="730200"/>
          </a:xfrm>
          <a:prstGeom prst="rect">
            <a:avLst/>
          </a:prstGeom>
          <a:noFill/>
        </p:spPr>
        <p:txBody>
          <a:bodyPr wrap="square" rtlCol="0">
            <a:spAutoFit/>
          </a:bodyPr>
          <a:lstStyle/>
          <a:p>
            <a:pPr lvl="0" algn="just">
              <a:lnSpc>
                <a:spcPct val="150000"/>
              </a:lnSpc>
              <a:buClr>
                <a:srgbClr val="000000"/>
              </a:buClr>
              <a:defRPr/>
            </a:pPr>
            <a:r>
              <a:rPr lang="vi-VN" sz="3200" kern="0">
                <a:solidFill>
                  <a:srgbClr val="408C73"/>
                </a:solidFill>
                <a:cs typeface="Arial"/>
                <a:sym typeface="Arial"/>
              </a:rPr>
              <a:t>vật dụng dùng để gặt lúa</a:t>
            </a:r>
            <a:endParaRPr lang="vi-VN" sz="3200" kern="0" dirty="0">
              <a:solidFill>
                <a:srgbClr val="408C73"/>
              </a:solidFill>
              <a:cs typeface="Arial"/>
              <a:sym typeface="Arial"/>
            </a:endParaRPr>
          </a:p>
        </p:txBody>
      </p:sp>
      <p:pic>
        <p:nvPicPr>
          <p:cNvPr id="2050" name="Picture 2">
            <a:extLst>
              <a:ext uri="{FF2B5EF4-FFF2-40B4-BE49-F238E27FC236}">
                <a16:creationId xmlns:a16="http://schemas.microsoft.com/office/drawing/2014/main" id="{502E9FC9-AB8D-45AB-BDEE-301B88B6CD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6539" b="6539"/>
          <a:stretch/>
        </p:blipFill>
        <p:spPr bwMode="auto">
          <a:xfrm>
            <a:off x="5181600" y="1927679"/>
            <a:ext cx="4876800" cy="3002641"/>
          </a:xfrm>
          <a:prstGeom prst="roundRect">
            <a:avLst>
              <a:gd name="adj" fmla="val 13953"/>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3D07CD6-5EB9-4716-917C-7DBF8B65009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266" b="1891"/>
          <a:stretch/>
        </p:blipFill>
        <p:spPr bwMode="auto">
          <a:xfrm>
            <a:off x="9940768" y="2312885"/>
            <a:ext cx="2005608" cy="1902176"/>
          </a:xfrm>
          <a:prstGeom prst="roundRect">
            <a:avLst>
              <a:gd name="adj" fmla="val 13953"/>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42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randombar(horizontal)">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3CC5BF-C4CD-456A-BB38-AD6DDEFF07A8}"/>
              </a:ext>
            </a:extLst>
          </p:cNvPr>
          <p:cNvSpPr txBox="1"/>
          <p:nvPr/>
        </p:nvSpPr>
        <p:spPr>
          <a:xfrm>
            <a:off x="5105400" y="294075"/>
            <a:ext cx="1981200" cy="646331"/>
          </a:xfrm>
          <a:prstGeom prst="rect">
            <a:avLst/>
          </a:prstGeom>
          <a:noFill/>
        </p:spPr>
        <p:txBody>
          <a:bodyPr wrap="square" rtlCol="0">
            <a:spAutoFit/>
          </a:bodyPr>
          <a:lstStyle/>
          <a:p>
            <a:pPr algn="ctr"/>
            <a:r>
              <a:rPr lang="en-US" sz="3600" b="1">
                <a:solidFill>
                  <a:srgbClr val="118161"/>
                </a:solidFill>
                <a:latin typeface="Arial-Rounded" panose="020B0500000000000000" pitchFamily="34" charset="0"/>
                <a:ea typeface="Arial-Rounded" panose="020B0500000000000000" pitchFamily="34" charset="0"/>
                <a:cs typeface="Arial-Rounded" panose="020B0500000000000000" pitchFamily="34" charset="0"/>
              </a:rPr>
              <a:t>THẢ DIỀU</a:t>
            </a:r>
            <a:endParaRPr lang="en-US" sz="7200" b="1" dirty="0">
              <a:solidFill>
                <a:srgbClr val="118161"/>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652D9331-34E2-4AAB-B707-A470C058F3D5}"/>
              </a:ext>
            </a:extLst>
          </p:cNvPr>
          <p:cNvPicPr>
            <a:picLocks noChangeAspect="1"/>
          </p:cNvPicPr>
          <p:nvPr/>
        </p:nvPicPr>
        <p:blipFill>
          <a:blip r:embed="rId2"/>
          <a:stretch>
            <a:fillRect/>
          </a:stretch>
        </p:blipFill>
        <p:spPr>
          <a:xfrm>
            <a:off x="76200" y="66995"/>
            <a:ext cx="1147568" cy="646331"/>
          </a:xfrm>
          <a:prstGeom prst="rect">
            <a:avLst/>
          </a:prstGeom>
        </p:spPr>
      </p:pic>
      <p:sp>
        <p:nvSpPr>
          <p:cNvPr id="7" name="Text Box 4">
            <a:extLst>
              <a:ext uri="{FF2B5EF4-FFF2-40B4-BE49-F238E27FC236}">
                <a16:creationId xmlns:a16="http://schemas.microsoft.com/office/drawing/2014/main" id="{9FA61A27-0828-45F4-96F3-2EB93AD439C6}"/>
              </a:ext>
            </a:extLst>
          </p:cNvPr>
          <p:cNvSpPr txBox="1"/>
          <p:nvPr/>
        </p:nvSpPr>
        <p:spPr>
          <a:xfrm>
            <a:off x="464185" y="990600"/>
            <a:ext cx="4107815" cy="1938992"/>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no </a:t>
            </a:r>
            <a:r>
              <a:rPr lang="en-US" sz="3000" dirty="0" err="1">
                <a:latin typeface="Arial-Rounded" panose="020B0500000000000000" pitchFamily="34" charset="0"/>
                <a:ea typeface="Arial-Rounded" panose="020B0500000000000000" pitchFamily="34" charset="0"/>
                <a:cs typeface="Arial-Rounded" panose="020B0500000000000000" pitchFamily="34" charset="0"/>
              </a:rPr>
              <a:t>gió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Sáo</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nó</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thổi</a:t>
            </a:r>
            <a:r>
              <a:rPr lang="en-US" sz="3000" dirty="0">
                <a:latin typeface="Arial-Rounded" panose="020B0500000000000000" pitchFamily="34" charset="0"/>
                <a:ea typeface="Arial-Rounded" panose="020B0500000000000000" pitchFamily="34" charset="0"/>
                <a:cs typeface="Arial-Rounded" panose="020B0500000000000000" pitchFamily="34" charset="0"/>
              </a:rPr>
              <a:t> vang</a:t>
            </a:r>
          </a:p>
          <a:p>
            <a:r>
              <a:rPr lang="en-US" sz="3000" dirty="0">
                <a:latin typeface="Arial-Rounded" panose="020B0500000000000000" pitchFamily="34" charset="0"/>
                <a:ea typeface="Arial-Rounded" panose="020B0500000000000000" pitchFamily="34" charset="0"/>
                <a:cs typeface="Arial-Rounded" panose="020B0500000000000000" pitchFamily="34" charset="0"/>
              </a:rPr>
              <a:t>Sao </a:t>
            </a:r>
            <a:r>
              <a:rPr lang="en-US" sz="30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trôi</a:t>
            </a:r>
            <a:r>
              <a:rPr lang="en-US" sz="3000" dirty="0">
                <a:latin typeface="Arial-Rounded" panose="020B0500000000000000" pitchFamily="34" charset="0"/>
                <a:ea typeface="Arial-Rounded" panose="020B0500000000000000" pitchFamily="34" charset="0"/>
                <a:cs typeface="Arial-Rounded" panose="020B0500000000000000" pitchFamily="34" charset="0"/>
              </a:rPr>
              <a:t> qua</a:t>
            </a: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err="1">
                <a:latin typeface="Arial-Rounded" panose="020B0500000000000000" pitchFamily="34" charset="0"/>
                <a:ea typeface="Arial-Rounded" panose="020B0500000000000000" pitchFamily="34" charset="0"/>
                <a:cs typeface="Arial-Rounded" panose="020B0500000000000000" pitchFamily="34" charset="0"/>
              </a:rPr>
              <a:t>trăng</a:t>
            </a:r>
            <a:r>
              <a:rPr lang="en-US" sz="3000">
                <a:latin typeface="Arial-Rounded" panose="020B0500000000000000" pitchFamily="34" charset="0"/>
                <a:ea typeface="Arial-Rounded" panose="020B0500000000000000" pitchFamily="34" charset="0"/>
                <a:cs typeface="Arial-Rounded" panose="020B0500000000000000" pitchFamily="34" charset="0"/>
              </a:rPr>
              <a:t> vàng.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 Box 5">
            <a:extLst>
              <a:ext uri="{FF2B5EF4-FFF2-40B4-BE49-F238E27FC236}">
                <a16:creationId xmlns:a16="http://schemas.microsoft.com/office/drawing/2014/main" id="{1AE0CFCF-B118-40F0-8FDA-8FB7680A224C}"/>
              </a:ext>
            </a:extLst>
          </p:cNvPr>
          <p:cNvSpPr txBox="1"/>
          <p:nvPr/>
        </p:nvSpPr>
        <p:spPr>
          <a:xfrm>
            <a:off x="1905000" y="3914392"/>
            <a:ext cx="4107815" cy="1938992"/>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đồng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Xong</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gặt</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hái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dirty="0">
                <a:latin typeface="Arial-Rounded" panose="020B0500000000000000" pitchFamily="34" charset="0"/>
                <a:ea typeface="Arial-Rounded" panose="020B0500000000000000" pitchFamily="34" charset="0"/>
                <a:cs typeface="Arial-Rounded" panose="020B0500000000000000" pitchFamily="34" charset="0"/>
              </a:rPr>
              <a:t> - </a:t>
            </a:r>
            <a:r>
              <a:rPr lang="en-US" sz="3000" dirty="0" err="1">
                <a:latin typeface="Arial-Rounded" panose="020B0500000000000000" pitchFamily="34" charset="0"/>
                <a:ea typeface="Arial-Rounded" panose="020B0500000000000000" pitchFamily="34" charset="0"/>
                <a:cs typeface="Arial-Rounded" panose="020B0500000000000000" pitchFamily="34" charset="0"/>
              </a:rPr>
              <a:t>lưỡi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liềm</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a:latin typeface="Arial-Rounded" panose="020B0500000000000000" pitchFamily="34" charset="0"/>
                <a:ea typeface="Arial-Rounded" panose="020B0500000000000000" pitchFamily="34" charset="0"/>
                <a:cs typeface="Arial-Rounded" panose="020B0500000000000000" pitchFamily="34" charset="0"/>
              </a:rPr>
              <a:t>Ai </a:t>
            </a:r>
            <a:r>
              <a:rPr lang="en-US" sz="3000" dirty="0" err="1">
                <a:latin typeface="Arial-Rounded" panose="020B0500000000000000" pitchFamily="34" charset="0"/>
                <a:ea typeface="Arial-Rounded" panose="020B0500000000000000" pitchFamily="34" charset="0"/>
                <a:cs typeface="Arial-Rounded" panose="020B0500000000000000" pitchFamily="34" charset="0"/>
              </a:rPr>
              <a:t>quên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err="1">
                <a:latin typeface="Arial-Rounded" panose="020B0500000000000000" pitchFamily="34" charset="0"/>
                <a:ea typeface="Arial-Rounded" panose="020B0500000000000000" pitchFamily="34" charset="0"/>
                <a:cs typeface="Arial-Rounded" panose="020B0500000000000000" pitchFamily="34" charset="0"/>
              </a:rPr>
              <a:t>bỏ</a:t>
            </a:r>
            <a:r>
              <a:rPr lang="en-US" sz="3000">
                <a:latin typeface="Arial-Rounded" panose="020B0500000000000000" pitchFamily="34" charset="0"/>
                <a:ea typeface="Arial-Rounded" panose="020B0500000000000000" pitchFamily="34" charset="0"/>
                <a:cs typeface="Arial-Rounded" panose="020B0500000000000000" pitchFamily="34" charset="0"/>
              </a:rPr>
              <a:t> lại.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6">
            <a:extLst>
              <a:ext uri="{FF2B5EF4-FFF2-40B4-BE49-F238E27FC236}">
                <a16:creationId xmlns:a16="http://schemas.microsoft.com/office/drawing/2014/main" id="{83CD9E4A-CEDB-4F3F-805B-252B462124E7}"/>
              </a:ext>
            </a:extLst>
          </p:cNvPr>
          <p:cNvSpPr txBox="1"/>
          <p:nvPr/>
        </p:nvSpPr>
        <p:spPr>
          <a:xfrm>
            <a:off x="6162358" y="4447792"/>
            <a:ext cx="4107815" cy="2308324"/>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Cánh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no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gió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Nhạc</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réo</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vang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Tiếng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xanh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lúa</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Uốn</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cong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err="1">
                <a:latin typeface="Arial-Rounded" panose="020B0500000000000000" pitchFamily="34" charset="0"/>
                <a:ea typeface="Arial-Rounded" panose="020B0500000000000000" pitchFamily="34" charset="0"/>
                <a:cs typeface="Arial-Rounded" panose="020B0500000000000000" pitchFamily="34" charset="0"/>
                <a:sym typeface="+mn-ea"/>
              </a:rPr>
              <a:t>tre</a:t>
            </a:r>
            <a:r>
              <a:rPr lang="en-US" sz="3000">
                <a:latin typeface="Arial-Rounded" panose="020B0500000000000000" pitchFamily="34" charset="0"/>
                <a:ea typeface="Arial-Rounded" panose="020B0500000000000000" pitchFamily="34" charset="0"/>
                <a:cs typeface="Arial-Rounded" panose="020B0500000000000000" pitchFamily="34" charset="0"/>
                <a:sym typeface="+mn-ea"/>
              </a:rPr>
              <a:t> làng.</a:t>
            </a:r>
            <a:endParaRPr lang="en-US" sz="3000" dirty="0">
              <a:latin typeface="Arial-Rounded" panose="020B0500000000000000" pitchFamily="34" charset="0"/>
              <a:ea typeface="Arial-Rounded" panose="020B0500000000000000" pitchFamily="34" charset="0"/>
              <a:cs typeface="Arial-Rounded" panose="020B0500000000000000" pitchFamily="34" charset="0"/>
              <a:sym typeface="+mn-ea"/>
            </a:endParaRPr>
          </a:p>
          <a:p>
            <a:pPr algn="r"/>
            <a:r>
              <a:rPr 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Trần</a:t>
            </a:r>
            <a:r>
              <a:rPr lang="en-US" sz="2400" i="1"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Đăng</a:t>
            </a:r>
            <a:r>
              <a:rPr lang="en-US" sz="2400" i="1" dirty="0">
                <a:latin typeface="Arial-Rounded" panose="020B0500000000000000" pitchFamily="34" charset="0"/>
                <a:ea typeface="Arial-Rounded" panose="020B0500000000000000" pitchFamily="34" charset="0"/>
                <a:cs typeface="Arial-Rounded" panose="020B0500000000000000" pitchFamily="34" charset="0"/>
              </a:rPr>
              <a:t> Khoa)</a:t>
            </a:r>
          </a:p>
        </p:txBody>
      </p:sp>
      <p:pic>
        <p:nvPicPr>
          <p:cNvPr id="11" name="Picture 10">
            <a:extLst>
              <a:ext uri="{FF2B5EF4-FFF2-40B4-BE49-F238E27FC236}">
                <a16:creationId xmlns:a16="http://schemas.microsoft.com/office/drawing/2014/main" id="{A4DB35AD-30C3-49DD-A399-9391F95D6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56433"/>
            <a:ext cx="2065565" cy="1949428"/>
          </a:xfrm>
          <a:prstGeom prst="rect">
            <a:avLst/>
          </a:prstGeom>
        </p:spPr>
      </p:pic>
      <p:sp>
        <p:nvSpPr>
          <p:cNvPr id="12" name="Text Box 4">
            <a:extLst>
              <a:ext uri="{FF2B5EF4-FFF2-40B4-BE49-F238E27FC236}">
                <a16:creationId xmlns:a16="http://schemas.microsoft.com/office/drawing/2014/main" id="{DE09F544-3284-47F0-9157-E3F2FEEA71B1}"/>
              </a:ext>
            </a:extLst>
          </p:cNvPr>
          <p:cNvSpPr txBox="1"/>
          <p:nvPr/>
        </p:nvSpPr>
        <p:spPr>
          <a:xfrm>
            <a:off x="4568509" y="1395063"/>
            <a:ext cx="3886199"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 no gió</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trong ngần</a:t>
            </a:r>
          </a:p>
          <a:p>
            <a:r>
              <a:rPr lang="en-US" sz="3000">
                <a:latin typeface="Arial-Rounded" panose="020B0500000000000000" pitchFamily="34" charset="0"/>
                <a:ea typeface="Arial-Rounded" panose="020B0500000000000000" pitchFamily="34" charset="0"/>
                <a:cs typeface="Arial-Rounded" panose="020B0500000000000000" pitchFamily="34" charset="0"/>
              </a:rPr>
              <a:t>Diều hay chiếc thuyền</a:t>
            </a:r>
          </a:p>
          <a:p>
            <a:r>
              <a:rPr lang="en-US" sz="3000">
                <a:latin typeface="Arial-Rounded" panose="020B0500000000000000" pitchFamily="34" charset="0"/>
                <a:ea typeface="Arial-Rounded" panose="020B0500000000000000" pitchFamily="34" charset="0"/>
                <a:cs typeface="Arial-Rounded" panose="020B0500000000000000" pitchFamily="34" charset="0"/>
              </a:rPr>
              <a:t>Trôi trên sông Ngân.</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 Box 4">
            <a:extLst>
              <a:ext uri="{FF2B5EF4-FFF2-40B4-BE49-F238E27FC236}">
                <a16:creationId xmlns:a16="http://schemas.microsoft.com/office/drawing/2014/main" id="{A49B5F01-F985-4B09-8B72-9CA4ABC65509}"/>
              </a:ext>
            </a:extLst>
          </p:cNvPr>
          <p:cNvSpPr txBox="1"/>
          <p:nvPr/>
        </p:nvSpPr>
        <p:spPr>
          <a:xfrm>
            <a:off x="8839200" y="1763996"/>
            <a:ext cx="3200400"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 no gió</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chơi vơi</a:t>
            </a:r>
          </a:p>
          <a:p>
            <a:r>
              <a:rPr lang="en-US" sz="3000">
                <a:latin typeface="Arial-Rounded" panose="020B0500000000000000" pitchFamily="34" charset="0"/>
                <a:ea typeface="Arial-Rounded" panose="020B0500000000000000" pitchFamily="34" charset="0"/>
                <a:cs typeface="Arial-Rounded" panose="020B0500000000000000" pitchFamily="34" charset="0"/>
              </a:rPr>
              <a:t>Diều là hạt cau</a:t>
            </a:r>
          </a:p>
          <a:p>
            <a:r>
              <a:rPr lang="en-US" sz="3000">
                <a:latin typeface="Arial-Rounded" panose="020B0500000000000000" pitchFamily="34" charset="0"/>
                <a:ea typeface="Arial-Rounded" panose="020B0500000000000000" pitchFamily="34" charset="0"/>
                <a:cs typeface="Arial-Rounded" panose="020B0500000000000000" pitchFamily="34" charset="0"/>
              </a:rPr>
              <a:t>Phơi trên nong trời.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7AC4088-DB5F-4C43-9D13-75357DF60CF1}"/>
              </a:ext>
            </a:extLst>
          </p:cNvPr>
          <p:cNvPicPr>
            <a:picLocks noChangeAspect="1"/>
          </p:cNvPicPr>
          <p:nvPr/>
        </p:nvPicPr>
        <p:blipFill rotWithShape="1">
          <a:blip r:embed="rId4"/>
          <a:srcRect l="28414" t="17105" r="9091" b="33057"/>
          <a:stretch/>
        </p:blipFill>
        <p:spPr>
          <a:xfrm>
            <a:off x="29067" y="1037390"/>
            <a:ext cx="538392" cy="512546"/>
          </a:xfrm>
          <a:prstGeom prst="rect">
            <a:avLst/>
          </a:prstGeom>
        </p:spPr>
      </p:pic>
      <p:pic>
        <p:nvPicPr>
          <p:cNvPr id="5" name="Picture 4">
            <a:extLst>
              <a:ext uri="{FF2B5EF4-FFF2-40B4-BE49-F238E27FC236}">
                <a16:creationId xmlns:a16="http://schemas.microsoft.com/office/drawing/2014/main" id="{8ABB5ED7-2274-4C5F-99E8-E24B86E76991}"/>
              </a:ext>
            </a:extLst>
          </p:cNvPr>
          <p:cNvPicPr>
            <a:picLocks noChangeAspect="1"/>
          </p:cNvPicPr>
          <p:nvPr/>
        </p:nvPicPr>
        <p:blipFill rotWithShape="1">
          <a:blip r:embed="rId5"/>
          <a:srcRect l="23584" t="12406" r="18949" b="29309"/>
          <a:stretch/>
        </p:blipFill>
        <p:spPr>
          <a:xfrm>
            <a:off x="4083932" y="1380812"/>
            <a:ext cx="538392" cy="605690"/>
          </a:xfrm>
          <a:prstGeom prst="rect">
            <a:avLst/>
          </a:prstGeom>
        </p:spPr>
      </p:pic>
      <p:pic>
        <p:nvPicPr>
          <p:cNvPr id="16" name="Picture 15">
            <a:extLst>
              <a:ext uri="{FF2B5EF4-FFF2-40B4-BE49-F238E27FC236}">
                <a16:creationId xmlns:a16="http://schemas.microsoft.com/office/drawing/2014/main" id="{DB958F5F-64B3-40A4-87EB-538651CD2991}"/>
              </a:ext>
            </a:extLst>
          </p:cNvPr>
          <p:cNvPicPr>
            <a:picLocks noChangeAspect="1"/>
          </p:cNvPicPr>
          <p:nvPr/>
        </p:nvPicPr>
        <p:blipFill>
          <a:blip r:embed="rId6"/>
          <a:stretch>
            <a:fillRect/>
          </a:stretch>
        </p:blipFill>
        <p:spPr>
          <a:xfrm>
            <a:off x="8391815" y="1779715"/>
            <a:ext cx="576129" cy="549207"/>
          </a:xfrm>
          <a:prstGeom prst="rect">
            <a:avLst/>
          </a:prstGeom>
        </p:spPr>
      </p:pic>
      <p:pic>
        <p:nvPicPr>
          <p:cNvPr id="17" name="Picture 16">
            <a:extLst>
              <a:ext uri="{FF2B5EF4-FFF2-40B4-BE49-F238E27FC236}">
                <a16:creationId xmlns:a16="http://schemas.microsoft.com/office/drawing/2014/main" id="{7CAB5AF3-A431-4323-9705-42BD1B818344}"/>
              </a:ext>
            </a:extLst>
          </p:cNvPr>
          <p:cNvPicPr>
            <a:picLocks noChangeAspect="1"/>
          </p:cNvPicPr>
          <p:nvPr/>
        </p:nvPicPr>
        <p:blipFill rotWithShape="1">
          <a:blip r:embed="rId7"/>
          <a:srcRect l="20998" t="12792" r="21536" b="30517"/>
          <a:stretch/>
        </p:blipFill>
        <p:spPr>
          <a:xfrm>
            <a:off x="1415090" y="3857692"/>
            <a:ext cx="538393" cy="589135"/>
          </a:xfrm>
          <a:prstGeom prst="rect">
            <a:avLst/>
          </a:prstGeom>
        </p:spPr>
      </p:pic>
      <p:pic>
        <p:nvPicPr>
          <p:cNvPr id="18" name="Picture 17">
            <a:extLst>
              <a:ext uri="{FF2B5EF4-FFF2-40B4-BE49-F238E27FC236}">
                <a16:creationId xmlns:a16="http://schemas.microsoft.com/office/drawing/2014/main" id="{63BDFC01-2B70-4649-81A6-D488ACE5451B}"/>
              </a:ext>
            </a:extLst>
          </p:cNvPr>
          <p:cNvPicPr>
            <a:picLocks noChangeAspect="1"/>
          </p:cNvPicPr>
          <p:nvPr/>
        </p:nvPicPr>
        <p:blipFill rotWithShape="1">
          <a:blip r:embed="rId8"/>
          <a:srcRect l="24422" t="13742" r="14083" b="33408"/>
          <a:stretch/>
        </p:blipFill>
        <p:spPr>
          <a:xfrm>
            <a:off x="5725836" y="4431991"/>
            <a:ext cx="576130" cy="549208"/>
          </a:xfrm>
          <a:prstGeom prst="rect">
            <a:avLst/>
          </a:prstGeom>
        </p:spPr>
      </p:pic>
    </p:spTree>
    <p:extLst>
      <p:ext uri="{BB962C8B-B14F-4D97-AF65-F5344CB8AC3E}">
        <p14:creationId xmlns:p14="http://schemas.microsoft.com/office/powerpoint/2010/main" val="3397512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17">
            <a:extLst>
              <a:ext uri="{FF2B5EF4-FFF2-40B4-BE49-F238E27FC236}">
                <a16:creationId xmlns:a16="http://schemas.microsoft.com/office/drawing/2014/main" id="{2D1C0791-E08A-41CD-A925-5C41C3BD685A}"/>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2014800" y="1068572"/>
            <a:ext cx="8077200" cy="4416056"/>
          </a:xfrm>
          <a:prstGeom prst="rect">
            <a:avLst/>
          </a:prstGeom>
          <a:effectLst>
            <a:outerShdw blurRad="152400" dist="38100" dir="2700000" sx="101000" sy="101000" algn="tl" rotWithShape="0">
              <a:prstClr val="black">
                <a:alpha val="21000"/>
              </a:prstClr>
            </a:outerShdw>
          </a:effectLst>
        </p:spPr>
      </p:pic>
      <p:sp>
        <p:nvSpPr>
          <p:cNvPr id="9" name="34">
            <a:extLst>
              <a:ext uri="{FF2B5EF4-FFF2-40B4-BE49-F238E27FC236}">
                <a16:creationId xmlns:a16="http://schemas.microsoft.com/office/drawing/2014/main" id="{808F3D43-0D38-44FE-B9FC-A05654E9E9C9}"/>
              </a:ext>
            </a:extLst>
          </p:cNvPr>
          <p:cNvSpPr txBox="1">
            <a:spLocks/>
          </p:cNvSpPr>
          <p:nvPr/>
        </p:nvSpPr>
        <p:spPr>
          <a:xfrm>
            <a:off x="4976175" y="99545"/>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12</a:t>
            </a:r>
          </a:p>
        </p:txBody>
      </p:sp>
      <p:sp>
        <p:nvSpPr>
          <p:cNvPr id="10" name="1">
            <a:extLst>
              <a:ext uri="{FF2B5EF4-FFF2-40B4-BE49-F238E27FC236}">
                <a16:creationId xmlns:a16="http://schemas.microsoft.com/office/drawing/2014/main" id="{37D0813C-B489-4A61-BD8F-AD78EF5AB5CB}"/>
              </a:ext>
            </a:extLst>
          </p:cNvPr>
          <p:cNvSpPr>
            <a:spLocks noGrp="1"/>
          </p:cNvSpPr>
          <p:nvPr/>
        </p:nvSpPr>
        <p:spPr>
          <a:xfrm>
            <a:off x="5333998" y="60198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2</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11" name="Picture 10">
            <a:extLst>
              <a:ext uri="{FF2B5EF4-FFF2-40B4-BE49-F238E27FC236}">
                <a16:creationId xmlns:a16="http://schemas.microsoft.com/office/drawing/2014/main" id="{B4451E40-F703-49A4-83E6-17DABAB69B29}"/>
              </a:ext>
            </a:extLst>
          </p:cNvPr>
          <p:cNvPicPr>
            <a:picLocks noChangeAspect="1"/>
          </p:cNvPicPr>
          <p:nvPr/>
        </p:nvPicPr>
        <p:blipFill>
          <a:blip r:embed="rId4"/>
          <a:stretch>
            <a:fillRect/>
          </a:stretch>
        </p:blipFill>
        <p:spPr>
          <a:xfrm>
            <a:off x="2645515" y="3104142"/>
            <a:ext cx="6900967" cy="2495307"/>
          </a:xfrm>
          <a:prstGeom prst="rect">
            <a:avLst/>
          </a:prstGeom>
        </p:spPr>
      </p:pic>
      <p:pic>
        <p:nvPicPr>
          <p:cNvPr id="12" name="Picture 11">
            <a:extLst>
              <a:ext uri="{FF2B5EF4-FFF2-40B4-BE49-F238E27FC236}">
                <a16:creationId xmlns:a16="http://schemas.microsoft.com/office/drawing/2014/main" id="{37F050C0-E9D7-4872-9A7A-A6DEE22E6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671973"/>
            <a:ext cx="3064606" cy="2892299"/>
          </a:xfrm>
          <a:prstGeom prst="rect">
            <a:avLst/>
          </a:prstGeom>
        </p:spPr>
      </p:pic>
      <p:pic>
        <p:nvPicPr>
          <p:cNvPr id="13" name="Picture 12">
            <a:extLst>
              <a:ext uri="{FF2B5EF4-FFF2-40B4-BE49-F238E27FC236}">
                <a16:creationId xmlns:a16="http://schemas.microsoft.com/office/drawing/2014/main" id="{AE3E29EB-CA2D-429E-BAAE-447522006459}"/>
              </a:ext>
            </a:extLst>
          </p:cNvPr>
          <p:cNvPicPr>
            <a:picLocks noChangeAspect="1"/>
          </p:cNvPicPr>
          <p:nvPr/>
        </p:nvPicPr>
        <p:blipFill>
          <a:blip r:embed="rId6"/>
          <a:stretch>
            <a:fillRect/>
          </a:stretch>
        </p:blipFill>
        <p:spPr>
          <a:xfrm>
            <a:off x="3941301" y="1393569"/>
            <a:ext cx="4309391" cy="1668743"/>
          </a:xfrm>
          <a:prstGeom prst="rect">
            <a:avLst/>
          </a:prstGeom>
        </p:spPr>
      </p:pic>
    </p:spTree>
    <p:extLst>
      <p:ext uri="{BB962C8B-B14F-4D97-AF65-F5344CB8AC3E}">
        <p14:creationId xmlns:p14="http://schemas.microsoft.com/office/powerpoint/2010/main" val="1637736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14:presetBounceEnd="56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56000">
                                          <p:cBhvr additive="base">
                                            <p:cTn id="17" dur="1500" fill="hold"/>
                                            <p:tgtEl>
                                              <p:spTgt spid="13"/>
                                            </p:tgtEl>
                                            <p:attrNameLst>
                                              <p:attrName>ppt_x</p:attrName>
                                            </p:attrNameLst>
                                          </p:cBhvr>
                                          <p:tavLst>
                                            <p:tav tm="0">
                                              <p:val>
                                                <p:strVal val="#ppt_x"/>
                                              </p:val>
                                            </p:tav>
                                            <p:tav tm="100000">
                                              <p:val>
                                                <p:strVal val="#ppt_x"/>
                                              </p:val>
                                            </p:tav>
                                          </p:tavLst>
                                        </p:anim>
                                        <p:anim calcmode="lin" valueType="num" p14:bounceEnd="56000">
                                          <p:cBhvr additive="base">
                                            <p:cTn id="1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500"/>
                                </p:stCondLst>
                                <p:childTnLst>
                                  <p:par>
                                    <p:cTn id="25" presetID="2" presetClass="entr" presetSubtype="1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250" fill="hold"/>
                                            <p:tgtEl>
                                              <p:spTgt spid="12"/>
                                            </p:tgtEl>
                                            <p:attrNameLst>
                                              <p:attrName>ppt_x</p:attrName>
                                            </p:attrNameLst>
                                          </p:cBhvr>
                                          <p:tavLst>
                                            <p:tav tm="0">
                                              <p:val>
                                                <p:strVal val="0-#ppt_w/2"/>
                                              </p:val>
                                            </p:tav>
                                            <p:tav tm="100000">
                                              <p:val>
                                                <p:strVal val="#ppt_x"/>
                                              </p:val>
                                            </p:tav>
                                          </p:tavLst>
                                        </p:anim>
                                        <p:anim calcmode="lin" valueType="num">
                                          <p:cBhvr additive="base">
                                            <p:cTn id="28" dur="1250" fill="hold"/>
                                            <p:tgtEl>
                                              <p:spTgt spid="12"/>
                                            </p:tgtEl>
                                            <p:attrNameLst>
                                              <p:attrName>ppt_y</p:attrName>
                                            </p:attrNameLst>
                                          </p:cBhvr>
                                          <p:tavLst>
                                            <p:tav tm="0">
                                              <p:val>
                                                <p:strVal val="1+#ppt_h/2"/>
                                              </p:val>
                                            </p:tav>
                                            <p:tav tm="100000">
                                              <p:val>
                                                <p:strVal val="#ppt_y"/>
                                              </p:val>
                                            </p:tav>
                                          </p:tavLst>
                                        </p:anim>
                                      </p:childTnLst>
                                    </p:cTn>
                                  </p:par>
                                  <p:par>
                                    <p:cTn id="29" presetID="8"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500" fill="hold"/>
                                            <p:tgtEl>
                                              <p:spTgt spid="13"/>
                                            </p:tgtEl>
                                            <p:attrNameLst>
                                              <p:attrName>ppt_x</p:attrName>
                                            </p:attrNameLst>
                                          </p:cBhvr>
                                          <p:tavLst>
                                            <p:tav tm="0">
                                              <p:val>
                                                <p:strVal val="#ppt_x"/>
                                              </p:val>
                                            </p:tav>
                                            <p:tav tm="100000">
                                              <p:val>
                                                <p:strVal val="#ppt_x"/>
                                              </p:val>
                                            </p:tav>
                                          </p:tavLst>
                                        </p:anim>
                                        <p:anim calcmode="lin" valueType="num">
                                          <p:cBhvr additive="base">
                                            <p:cTn id="1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500"/>
                                </p:stCondLst>
                                <p:childTnLst>
                                  <p:par>
                                    <p:cTn id="25" presetID="2" presetClass="entr" presetSubtype="1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250" fill="hold"/>
                                            <p:tgtEl>
                                              <p:spTgt spid="12"/>
                                            </p:tgtEl>
                                            <p:attrNameLst>
                                              <p:attrName>ppt_x</p:attrName>
                                            </p:attrNameLst>
                                          </p:cBhvr>
                                          <p:tavLst>
                                            <p:tav tm="0">
                                              <p:val>
                                                <p:strVal val="0-#ppt_w/2"/>
                                              </p:val>
                                            </p:tav>
                                            <p:tav tm="100000">
                                              <p:val>
                                                <p:strVal val="#ppt_x"/>
                                              </p:val>
                                            </p:tav>
                                          </p:tavLst>
                                        </p:anim>
                                        <p:anim calcmode="lin" valueType="num">
                                          <p:cBhvr additive="base">
                                            <p:cTn id="28" dur="1250" fill="hold"/>
                                            <p:tgtEl>
                                              <p:spTgt spid="12"/>
                                            </p:tgtEl>
                                            <p:attrNameLst>
                                              <p:attrName>ppt_y</p:attrName>
                                            </p:attrNameLst>
                                          </p:cBhvr>
                                          <p:tavLst>
                                            <p:tav tm="0">
                                              <p:val>
                                                <p:strVal val="1+#ppt_h/2"/>
                                              </p:val>
                                            </p:tav>
                                            <p:tav tm="100000">
                                              <p:val>
                                                <p:strVal val="#ppt_y"/>
                                              </p:val>
                                            </p:tav>
                                          </p:tavLst>
                                        </p:anim>
                                      </p:childTnLst>
                                    </p:cTn>
                                  </p:par>
                                  <p:par>
                                    <p:cTn id="29" presetID="8"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45558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sp>
        <p:nvSpPr>
          <p:cNvPr id="4" name="TextBox 3">
            <a:extLst>
              <a:ext uri="{FF2B5EF4-FFF2-40B4-BE49-F238E27FC236}">
                <a16:creationId xmlns:a16="http://schemas.microsoft.com/office/drawing/2014/main" id="{9CBE522A-6259-4D5C-A426-049181E49342}"/>
              </a:ext>
            </a:extLst>
          </p:cNvPr>
          <p:cNvSpPr txBox="1"/>
          <p:nvPr/>
        </p:nvSpPr>
        <p:spPr>
          <a:xfrm>
            <a:off x="2461259" y="4114800"/>
            <a:ext cx="7269482"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TRẢ LỜI CÂU HỎI</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pic>
        <p:nvPicPr>
          <p:cNvPr id="6" name="Picture 5">
            <a:extLst>
              <a:ext uri="{FF2B5EF4-FFF2-40B4-BE49-F238E27FC236}">
                <a16:creationId xmlns:a16="http://schemas.microsoft.com/office/drawing/2014/main" id="{C0014DF6-FCB5-4CB0-9222-314D6448DADD}"/>
              </a:ext>
            </a:extLst>
          </p:cNvPr>
          <p:cNvPicPr>
            <a:picLocks noChangeAspect="1"/>
          </p:cNvPicPr>
          <p:nvPr/>
        </p:nvPicPr>
        <p:blipFill>
          <a:blip r:embed="rId2"/>
          <a:stretch>
            <a:fillRect/>
          </a:stretch>
        </p:blipFill>
        <p:spPr>
          <a:xfrm>
            <a:off x="5050245" y="1573163"/>
            <a:ext cx="2092659" cy="2092659"/>
          </a:xfrm>
          <a:prstGeom prst="rect">
            <a:avLst/>
          </a:prstGeom>
        </p:spPr>
      </p:pic>
    </p:spTree>
    <p:extLst>
      <p:ext uri="{BB962C8B-B14F-4D97-AF65-F5344CB8AC3E}">
        <p14:creationId xmlns:p14="http://schemas.microsoft.com/office/powerpoint/2010/main" val="1637517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BE714-3821-4B10-98EF-8B4E7A17B7D2}"/>
              </a:ext>
            </a:extLst>
          </p:cNvPr>
          <p:cNvGrpSpPr/>
          <p:nvPr/>
        </p:nvGrpSpPr>
        <p:grpSpPr>
          <a:xfrm>
            <a:off x="0" y="0"/>
            <a:ext cx="858905" cy="1080332"/>
            <a:chOff x="1024698" y="957454"/>
            <a:chExt cx="1196989" cy="1505575"/>
          </a:xfrm>
        </p:grpSpPr>
        <p:sp>
          <p:nvSpPr>
            <p:cNvPr id="3" name="51">
              <a:extLst>
                <a:ext uri="{FF2B5EF4-FFF2-40B4-BE49-F238E27FC236}">
                  <a16:creationId xmlns:a16="http://schemas.microsoft.com/office/drawing/2014/main" id="{CFA31A0A-87B8-4FE0-B563-E6E54220090D}"/>
                </a:ext>
              </a:extLst>
            </p:cNvPr>
            <p:cNvSpPr/>
            <p:nvPr/>
          </p:nvSpPr>
          <p:spPr>
            <a:xfrm>
              <a:off x="1024698" y="957454"/>
              <a:ext cx="797034" cy="1241933"/>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F6943D29-1D87-43C0-933E-220DA2E10971}"/>
                </a:ext>
              </a:extLst>
            </p:cNvPr>
            <p:cNvPicPr>
              <a:picLocks noChangeAspect="1"/>
            </p:cNvPicPr>
            <p:nvPr/>
          </p:nvPicPr>
          <p:blipFill>
            <a:blip r:embed="rId2"/>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2724D99C-C189-4E9F-B229-76F354249815}"/>
              </a:ext>
            </a:extLst>
          </p:cNvPr>
          <p:cNvSpPr txBox="1"/>
          <p:nvPr/>
        </p:nvSpPr>
        <p:spPr>
          <a:xfrm>
            <a:off x="1066800" y="184877"/>
            <a:ext cx="10789847" cy="1323439"/>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b="1"/>
              <a:t>Kể tên những sự vật giống cánh diều được nhắc tới trong bài thơ.</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428F7625-B368-47F1-81F9-43D6C9A333BA}"/>
              </a:ext>
            </a:extLst>
          </p:cNvPr>
          <p:cNvPicPr>
            <a:picLocks noChangeAspect="1"/>
          </p:cNvPicPr>
          <p:nvPr/>
        </p:nvPicPr>
        <p:blipFill>
          <a:blip r:embed="rId3"/>
          <a:stretch>
            <a:fillRect/>
          </a:stretch>
        </p:blipFill>
        <p:spPr>
          <a:xfrm>
            <a:off x="162248" y="1941272"/>
            <a:ext cx="11876342" cy="2188594"/>
          </a:xfrm>
          <a:prstGeom prst="roundRect">
            <a:avLst/>
          </a:prstGeom>
        </p:spPr>
      </p:pic>
      <p:sp>
        <p:nvSpPr>
          <p:cNvPr id="12" name="TextBox 11">
            <a:extLst>
              <a:ext uri="{FF2B5EF4-FFF2-40B4-BE49-F238E27FC236}">
                <a16:creationId xmlns:a16="http://schemas.microsoft.com/office/drawing/2014/main" id="{1E93EA87-D838-4E8C-89B0-8305C50A62EB}"/>
              </a:ext>
            </a:extLst>
          </p:cNvPr>
          <p:cNvSpPr txBox="1"/>
          <p:nvPr/>
        </p:nvSpPr>
        <p:spPr>
          <a:xfrm>
            <a:off x="2719833" y="4294743"/>
            <a:ext cx="2130552" cy="578882"/>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rtlCol="0">
            <a:spAutoFit/>
          </a:bodyPr>
          <a:lstStyle/>
          <a:p>
            <a:pPr algn="ctr"/>
            <a:r>
              <a:rPr lang="vi-VN" sz="2800">
                <a:solidFill>
                  <a:srgbClr val="439277"/>
                </a:solidFill>
                <a:latin typeface="+mj-lt"/>
              </a:rPr>
              <a:t>trăng</a:t>
            </a:r>
            <a:r>
              <a:rPr lang="en-US" sz="2800">
                <a:solidFill>
                  <a:srgbClr val="439277"/>
                </a:solidFill>
                <a:latin typeface="+mj-lt"/>
              </a:rPr>
              <a:t> </a:t>
            </a:r>
            <a:r>
              <a:rPr lang="vi-VN" sz="2800">
                <a:solidFill>
                  <a:srgbClr val="439277"/>
                </a:solidFill>
                <a:latin typeface="+mj-lt"/>
              </a:rPr>
              <a:t>vàng</a:t>
            </a:r>
            <a:endParaRPr lang="vi-VN" sz="2800" dirty="0">
              <a:solidFill>
                <a:srgbClr val="439277"/>
              </a:solidFill>
              <a:latin typeface="+mj-lt"/>
            </a:endParaRPr>
          </a:p>
        </p:txBody>
      </p:sp>
      <p:sp>
        <p:nvSpPr>
          <p:cNvPr id="13" name="Rectangle: Rounded Corners 12">
            <a:extLst>
              <a:ext uri="{FF2B5EF4-FFF2-40B4-BE49-F238E27FC236}">
                <a16:creationId xmlns:a16="http://schemas.microsoft.com/office/drawing/2014/main" id="{7D4687B3-5D6D-45A3-9461-0FD76AE56521}"/>
              </a:ext>
            </a:extLst>
          </p:cNvPr>
          <p:cNvSpPr/>
          <p:nvPr/>
        </p:nvSpPr>
        <p:spPr>
          <a:xfrm>
            <a:off x="381001" y="4294743"/>
            <a:ext cx="2133600" cy="578882"/>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a:spAutoFit/>
          </a:bodyPr>
          <a:lstStyle/>
          <a:p>
            <a:pPr algn="ctr"/>
            <a:r>
              <a:rPr lang="vi-VN" sz="2800">
                <a:solidFill>
                  <a:srgbClr val="439277"/>
                </a:solidFill>
                <a:latin typeface="+mj-lt"/>
              </a:rPr>
              <a:t>chiếc thuyền</a:t>
            </a:r>
            <a:endParaRPr lang="en-VN" sz="2800" dirty="0">
              <a:solidFill>
                <a:srgbClr val="439277"/>
              </a:solidFill>
              <a:latin typeface="+mj-lt"/>
            </a:endParaRPr>
          </a:p>
        </p:txBody>
      </p:sp>
      <p:sp>
        <p:nvSpPr>
          <p:cNvPr id="14" name="TextBox 13">
            <a:extLst>
              <a:ext uri="{FF2B5EF4-FFF2-40B4-BE49-F238E27FC236}">
                <a16:creationId xmlns:a16="http://schemas.microsoft.com/office/drawing/2014/main" id="{E98AEC41-573C-4444-9A20-68751A845DDB}"/>
              </a:ext>
            </a:extLst>
          </p:cNvPr>
          <p:cNvSpPr txBox="1"/>
          <p:nvPr/>
        </p:nvSpPr>
        <p:spPr>
          <a:xfrm>
            <a:off x="5055617" y="4291241"/>
            <a:ext cx="2130552" cy="578882"/>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rtlCol="0">
            <a:spAutoFit/>
          </a:bodyPr>
          <a:lstStyle/>
          <a:p>
            <a:pPr algn="ctr"/>
            <a:r>
              <a:rPr lang="vi-VN" sz="2800">
                <a:solidFill>
                  <a:srgbClr val="439277"/>
                </a:solidFill>
                <a:latin typeface="+mj-lt"/>
              </a:rPr>
              <a:t>hạt cau</a:t>
            </a:r>
            <a:endParaRPr lang="vi-VN" sz="2800" dirty="0">
              <a:solidFill>
                <a:srgbClr val="439277"/>
              </a:solidFill>
              <a:latin typeface="+mj-lt"/>
            </a:endParaRPr>
          </a:p>
        </p:txBody>
      </p:sp>
      <p:sp>
        <p:nvSpPr>
          <p:cNvPr id="15" name="Rectangle: Rounded Corners 14">
            <a:extLst>
              <a:ext uri="{FF2B5EF4-FFF2-40B4-BE49-F238E27FC236}">
                <a16:creationId xmlns:a16="http://schemas.microsoft.com/office/drawing/2014/main" id="{96E78158-6908-4120-8A61-4DBF51B04DB3}"/>
              </a:ext>
            </a:extLst>
          </p:cNvPr>
          <p:cNvSpPr/>
          <p:nvPr/>
        </p:nvSpPr>
        <p:spPr>
          <a:xfrm>
            <a:off x="7391400" y="4291241"/>
            <a:ext cx="2130552" cy="578882"/>
          </a:xfrm>
          <a:prstGeom prst="roundRect">
            <a:avLst/>
          </a:prstGeom>
          <a:gradFill>
            <a:gsLst>
              <a:gs pos="0">
                <a:srgbClr val="71DDCC"/>
              </a:gs>
              <a:gs pos="32000">
                <a:schemeClr val="bg1"/>
              </a:gs>
              <a:gs pos="83000">
                <a:schemeClr val="bg1"/>
              </a:gs>
              <a:gs pos="100000">
                <a:srgbClr val="71DDCC"/>
              </a:gs>
            </a:gsLst>
            <a:lin ang="5400000" scaled="1"/>
          </a:gra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a:solidFill>
                  <a:srgbClr val="439277"/>
                </a:solidFill>
                <a:latin typeface="+mj-lt"/>
              </a:rPr>
              <a:t>lưỡi liềm</a:t>
            </a:r>
            <a:endParaRPr lang="en-VN" sz="2800" dirty="0">
              <a:solidFill>
                <a:srgbClr val="439277"/>
              </a:solidFill>
              <a:latin typeface="+mj-lt"/>
            </a:endParaRPr>
          </a:p>
        </p:txBody>
      </p:sp>
    </p:spTree>
    <p:extLst>
      <p:ext uri="{BB962C8B-B14F-4D97-AF65-F5344CB8AC3E}">
        <p14:creationId xmlns:p14="http://schemas.microsoft.com/office/powerpoint/2010/main" val="1936035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BE714-3821-4B10-98EF-8B4E7A17B7D2}"/>
              </a:ext>
            </a:extLst>
          </p:cNvPr>
          <p:cNvGrpSpPr/>
          <p:nvPr/>
        </p:nvGrpSpPr>
        <p:grpSpPr>
          <a:xfrm>
            <a:off x="0" y="0"/>
            <a:ext cx="858905" cy="1080332"/>
            <a:chOff x="1024698" y="957454"/>
            <a:chExt cx="1196989" cy="1505575"/>
          </a:xfrm>
        </p:grpSpPr>
        <p:sp>
          <p:nvSpPr>
            <p:cNvPr id="3" name="51">
              <a:extLst>
                <a:ext uri="{FF2B5EF4-FFF2-40B4-BE49-F238E27FC236}">
                  <a16:creationId xmlns:a16="http://schemas.microsoft.com/office/drawing/2014/main" id="{CFA31A0A-87B8-4FE0-B563-E6E54220090D}"/>
                </a:ext>
              </a:extLst>
            </p:cNvPr>
            <p:cNvSpPr/>
            <p:nvPr/>
          </p:nvSpPr>
          <p:spPr>
            <a:xfrm>
              <a:off x="1024698" y="957454"/>
              <a:ext cx="797034" cy="1241933"/>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F6943D29-1D87-43C0-933E-220DA2E10971}"/>
                </a:ext>
              </a:extLst>
            </p:cNvPr>
            <p:cNvPicPr>
              <a:picLocks noChangeAspect="1"/>
            </p:cNvPicPr>
            <p:nvPr/>
          </p:nvPicPr>
          <p:blipFill>
            <a:blip r:embed="rId3"/>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2724D99C-C189-4E9F-B229-76F354249815}"/>
              </a:ext>
            </a:extLst>
          </p:cNvPr>
          <p:cNvSpPr txBox="1"/>
          <p:nvPr/>
        </p:nvSpPr>
        <p:spPr>
          <a:xfrm>
            <a:off x="1066800" y="184877"/>
            <a:ext cx="10789847" cy="1323439"/>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b="1"/>
              <a:t>Hai câu thơ “Sao trời trôi qua/ Diều thành trăng vàng” tả cánh diều vào lúc nào?</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1E93EA87-D838-4E8C-89B0-8305C50A62EB}"/>
              </a:ext>
            </a:extLst>
          </p:cNvPr>
          <p:cNvSpPr txBox="1"/>
          <p:nvPr/>
        </p:nvSpPr>
        <p:spPr>
          <a:xfrm>
            <a:off x="3810000" y="3162300"/>
            <a:ext cx="5098107" cy="783193"/>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rtlCol="0">
            <a:spAutoFit/>
          </a:bodyPr>
          <a:lstStyle/>
          <a:p>
            <a:r>
              <a:rPr lang="vi-VN" sz="4000"/>
              <a:t>b. Vào buổi chiều</a:t>
            </a:r>
            <a:endParaRPr lang="vi-VN" sz="4000" dirty="0">
              <a:solidFill>
                <a:srgbClr val="439277"/>
              </a:solidFill>
              <a:latin typeface="+mj-lt"/>
            </a:endParaRPr>
          </a:p>
        </p:txBody>
      </p:sp>
      <p:sp>
        <p:nvSpPr>
          <p:cNvPr id="13" name="Rectangle: Rounded Corners 12">
            <a:extLst>
              <a:ext uri="{FF2B5EF4-FFF2-40B4-BE49-F238E27FC236}">
                <a16:creationId xmlns:a16="http://schemas.microsoft.com/office/drawing/2014/main" id="{7D4687B3-5D6D-45A3-9461-0FD76AE56521}"/>
              </a:ext>
            </a:extLst>
          </p:cNvPr>
          <p:cNvSpPr/>
          <p:nvPr/>
        </p:nvSpPr>
        <p:spPr>
          <a:xfrm>
            <a:off x="3810000" y="1905000"/>
            <a:ext cx="5105400" cy="783193"/>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a:spAutoFit/>
          </a:bodyPr>
          <a:lstStyle/>
          <a:p>
            <a:r>
              <a:rPr lang="vi-VN" sz="4000"/>
              <a:t> a. Vào buổi sáng	</a:t>
            </a:r>
            <a:endParaRPr lang="en-VN" sz="4000" dirty="0">
              <a:solidFill>
                <a:srgbClr val="439277"/>
              </a:solidFill>
              <a:latin typeface="+mj-lt"/>
            </a:endParaRPr>
          </a:p>
        </p:txBody>
      </p:sp>
      <p:sp>
        <p:nvSpPr>
          <p:cNvPr id="14" name="TextBox 13">
            <a:extLst>
              <a:ext uri="{FF2B5EF4-FFF2-40B4-BE49-F238E27FC236}">
                <a16:creationId xmlns:a16="http://schemas.microsoft.com/office/drawing/2014/main" id="{E98AEC41-573C-4444-9A20-68751A845DDB}"/>
              </a:ext>
            </a:extLst>
          </p:cNvPr>
          <p:cNvSpPr txBox="1"/>
          <p:nvPr/>
        </p:nvSpPr>
        <p:spPr>
          <a:xfrm>
            <a:off x="3810000" y="4419600"/>
            <a:ext cx="5098107" cy="783193"/>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rtlCol="0">
            <a:spAutoFit/>
          </a:bodyPr>
          <a:lstStyle/>
          <a:p>
            <a:r>
              <a:rPr lang="vi-VN" sz="4000"/>
              <a:t>c. Vào ban đêm</a:t>
            </a:r>
            <a:endParaRPr lang="vi-VN" sz="4000" dirty="0">
              <a:solidFill>
                <a:srgbClr val="439277"/>
              </a:solidFill>
              <a:latin typeface="+mj-lt"/>
            </a:endParaRPr>
          </a:p>
        </p:txBody>
      </p:sp>
      <p:sp>
        <p:nvSpPr>
          <p:cNvPr id="11" name="Rectangle: Rounded Corners 10">
            <a:extLst>
              <a:ext uri="{FF2B5EF4-FFF2-40B4-BE49-F238E27FC236}">
                <a16:creationId xmlns:a16="http://schemas.microsoft.com/office/drawing/2014/main" id="{C03D3F00-7932-4FDD-9C96-3550567BB0F5}"/>
              </a:ext>
            </a:extLst>
          </p:cNvPr>
          <p:cNvSpPr/>
          <p:nvPr/>
        </p:nvSpPr>
        <p:spPr>
          <a:xfrm>
            <a:off x="3886200" y="4599431"/>
            <a:ext cx="4953000" cy="457201"/>
          </a:xfrm>
          <a:prstGeom prst="roundRect">
            <a:avLst>
              <a:gd name="adj" fmla="val 1606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Tree>
    <p:extLst>
      <p:ext uri="{BB962C8B-B14F-4D97-AF65-F5344CB8AC3E}">
        <p14:creationId xmlns:p14="http://schemas.microsoft.com/office/powerpoint/2010/main" val="35518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125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2" name="5ceeab6dcad32 (mp3cut.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BE714-3821-4B10-98EF-8B4E7A17B7D2}"/>
              </a:ext>
            </a:extLst>
          </p:cNvPr>
          <p:cNvGrpSpPr/>
          <p:nvPr/>
        </p:nvGrpSpPr>
        <p:grpSpPr>
          <a:xfrm>
            <a:off x="0" y="0"/>
            <a:ext cx="858905" cy="1080332"/>
            <a:chOff x="1024698" y="957454"/>
            <a:chExt cx="1196989" cy="1505575"/>
          </a:xfrm>
        </p:grpSpPr>
        <p:sp>
          <p:nvSpPr>
            <p:cNvPr id="3" name="51">
              <a:extLst>
                <a:ext uri="{FF2B5EF4-FFF2-40B4-BE49-F238E27FC236}">
                  <a16:creationId xmlns:a16="http://schemas.microsoft.com/office/drawing/2014/main" id="{CFA31A0A-87B8-4FE0-B563-E6E54220090D}"/>
                </a:ext>
              </a:extLst>
            </p:cNvPr>
            <p:cNvSpPr/>
            <p:nvPr/>
          </p:nvSpPr>
          <p:spPr>
            <a:xfrm>
              <a:off x="1024698" y="957454"/>
              <a:ext cx="797034" cy="1241933"/>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F6943D29-1D87-43C0-933E-220DA2E10971}"/>
                </a:ext>
              </a:extLst>
            </p:cNvPr>
            <p:cNvPicPr>
              <a:picLocks noChangeAspect="1"/>
            </p:cNvPicPr>
            <p:nvPr/>
          </p:nvPicPr>
          <p:blipFill>
            <a:blip r:embed="rId3"/>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2724D99C-C189-4E9F-B229-76F354249815}"/>
              </a:ext>
            </a:extLst>
          </p:cNvPr>
          <p:cNvSpPr txBox="1"/>
          <p:nvPr/>
        </p:nvSpPr>
        <p:spPr>
          <a:xfrm>
            <a:off x="1066800" y="184877"/>
            <a:ext cx="10789847"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b="1"/>
              <a:t>Khổ thơ cuối bài muốn nói điều gì?</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1E93EA87-D838-4E8C-89B0-8305C50A62EB}"/>
              </a:ext>
            </a:extLst>
          </p:cNvPr>
          <p:cNvSpPr txBox="1"/>
          <p:nvPr/>
        </p:nvSpPr>
        <p:spPr>
          <a:xfrm>
            <a:off x="1066800" y="2683907"/>
            <a:ext cx="10044032" cy="783193"/>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rtlCol="0">
            <a:spAutoFit/>
          </a:bodyPr>
          <a:lstStyle/>
          <a:p>
            <a:r>
              <a:rPr lang="vi-VN" sz="4000"/>
              <a:t>b. Cánh diều làm thôn quê giàu có hơn.</a:t>
            </a:r>
            <a:endParaRPr lang="vi-VN" sz="4000" dirty="0">
              <a:solidFill>
                <a:srgbClr val="439277"/>
              </a:solidFill>
              <a:latin typeface="+mj-lt"/>
            </a:endParaRPr>
          </a:p>
        </p:txBody>
      </p:sp>
      <p:sp>
        <p:nvSpPr>
          <p:cNvPr id="13" name="Rectangle: Rounded Corners 12">
            <a:extLst>
              <a:ext uri="{FF2B5EF4-FFF2-40B4-BE49-F238E27FC236}">
                <a16:creationId xmlns:a16="http://schemas.microsoft.com/office/drawing/2014/main" id="{7D4687B3-5D6D-45A3-9461-0FD76AE56521}"/>
              </a:ext>
            </a:extLst>
          </p:cNvPr>
          <p:cNvSpPr/>
          <p:nvPr/>
        </p:nvSpPr>
        <p:spPr>
          <a:xfrm>
            <a:off x="1066800" y="1426607"/>
            <a:ext cx="10058400" cy="783193"/>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a:spAutoFit/>
          </a:bodyPr>
          <a:lstStyle/>
          <a:p>
            <a:r>
              <a:rPr lang="vi-VN" sz="4000"/>
              <a:t>a. Cánh diều làm thôn quê đông vui hơn.</a:t>
            </a:r>
            <a:endParaRPr lang="en-VN" sz="4000" dirty="0">
              <a:solidFill>
                <a:srgbClr val="439277"/>
              </a:solidFill>
              <a:latin typeface="+mj-lt"/>
            </a:endParaRPr>
          </a:p>
        </p:txBody>
      </p:sp>
      <p:sp>
        <p:nvSpPr>
          <p:cNvPr id="14" name="TextBox 13">
            <a:extLst>
              <a:ext uri="{FF2B5EF4-FFF2-40B4-BE49-F238E27FC236}">
                <a16:creationId xmlns:a16="http://schemas.microsoft.com/office/drawing/2014/main" id="{E98AEC41-573C-4444-9A20-68751A845DDB}"/>
              </a:ext>
            </a:extLst>
          </p:cNvPr>
          <p:cNvSpPr txBox="1"/>
          <p:nvPr/>
        </p:nvSpPr>
        <p:spPr>
          <a:xfrm>
            <a:off x="1066800" y="3941207"/>
            <a:ext cx="10044032" cy="783193"/>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rtlCol="0">
            <a:spAutoFit/>
          </a:bodyPr>
          <a:lstStyle/>
          <a:p>
            <a:r>
              <a:rPr lang="vi-VN" sz="4000"/>
              <a:t>c. Cánh diều làm cảnh thôn quê tươi đẹp hơn</a:t>
            </a:r>
            <a:r>
              <a:rPr lang="en-US" sz="4000"/>
              <a:t>.</a:t>
            </a:r>
            <a:endParaRPr lang="vi-VN" sz="4000" dirty="0">
              <a:solidFill>
                <a:srgbClr val="439277"/>
              </a:solidFill>
              <a:latin typeface="+mj-lt"/>
            </a:endParaRPr>
          </a:p>
        </p:txBody>
      </p:sp>
      <p:sp>
        <p:nvSpPr>
          <p:cNvPr id="11" name="Rectangle: Rounded Corners 10">
            <a:extLst>
              <a:ext uri="{FF2B5EF4-FFF2-40B4-BE49-F238E27FC236}">
                <a16:creationId xmlns:a16="http://schemas.microsoft.com/office/drawing/2014/main" id="{C03D3F00-7932-4FDD-9C96-3550567BB0F5}"/>
              </a:ext>
            </a:extLst>
          </p:cNvPr>
          <p:cNvSpPr/>
          <p:nvPr/>
        </p:nvSpPr>
        <p:spPr>
          <a:xfrm>
            <a:off x="1181876" y="4104202"/>
            <a:ext cx="9790923" cy="457201"/>
          </a:xfrm>
          <a:prstGeom prst="roundRect">
            <a:avLst>
              <a:gd name="adj" fmla="val 1606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Tree>
    <p:extLst>
      <p:ext uri="{BB962C8B-B14F-4D97-AF65-F5344CB8AC3E}">
        <p14:creationId xmlns:p14="http://schemas.microsoft.com/office/powerpoint/2010/main" val="3596383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125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2" name="5ceeab6dcad32 (mp3cut.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7">
            <a:extLst>
              <a:ext uri="{FF2B5EF4-FFF2-40B4-BE49-F238E27FC236}">
                <a16:creationId xmlns:a16="http://schemas.microsoft.com/office/drawing/2014/main" id="{5ABD067C-BA12-453E-80D5-25556634310D}"/>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2014800" y="1068572"/>
            <a:ext cx="8077200" cy="4416056"/>
          </a:xfrm>
          <a:prstGeom prst="rect">
            <a:avLst/>
          </a:prstGeom>
          <a:effectLst>
            <a:outerShdw blurRad="152400" dist="38100" dir="2700000" sx="101000" sy="101000" algn="tl" rotWithShape="0">
              <a:prstClr val="black">
                <a:alpha val="21000"/>
              </a:prstClr>
            </a:outerShdw>
          </a:effectLst>
        </p:spPr>
      </p:pic>
      <p:sp>
        <p:nvSpPr>
          <p:cNvPr id="18" name="34">
            <a:extLst>
              <a:ext uri="{FF2B5EF4-FFF2-40B4-BE49-F238E27FC236}">
                <a16:creationId xmlns:a16="http://schemas.microsoft.com/office/drawing/2014/main" id="{378325A2-2719-4A56-B347-D951B21351E5}"/>
              </a:ext>
            </a:extLst>
          </p:cNvPr>
          <p:cNvSpPr txBox="1">
            <a:spLocks/>
          </p:cNvSpPr>
          <p:nvPr/>
        </p:nvSpPr>
        <p:spPr>
          <a:xfrm>
            <a:off x="4976175" y="99545"/>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12</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33998" y="60198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TIẾT1</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26" name="Picture 25">
            <a:extLst>
              <a:ext uri="{FF2B5EF4-FFF2-40B4-BE49-F238E27FC236}">
                <a16:creationId xmlns:a16="http://schemas.microsoft.com/office/drawing/2014/main" id="{3F0E3138-6541-484C-AF6E-F20DA8BF5E33}"/>
              </a:ext>
            </a:extLst>
          </p:cNvPr>
          <p:cNvPicPr>
            <a:picLocks noChangeAspect="1"/>
          </p:cNvPicPr>
          <p:nvPr/>
        </p:nvPicPr>
        <p:blipFill>
          <a:blip r:embed="rId4"/>
          <a:stretch>
            <a:fillRect/>
          </a:stretch>
        </p:blipFill>
        <p:spPr>
          <a:xfrm>
            <a:off x="2645515" y="3104142"/>
            <a:ext cx="6900967" cy="2495307"/>
          </a:xfrm>
          <a:prstGeom prst="rect">
            <a:avLst/>
          </a:prstGeom>
        </p:spPr>
      </p:pic>
      <p:pic>
        <p:nvPicPr>
          <p:cNvPr id="28" name="Picture 27">
            <a:extLst>
              <a:ext uri="{FF2B5EF4-FFF2-40B4-BE49-F238E27FC236}">
                <a16:creationId xmlns:a16="http://schemas.microsoft.com/office/drawing/2014/main" id="{26043CAA-D04A-45B1-B3D2-AD3BE8260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671973"/>
            <a:ext cx="3064606" cy="2892299"/>
          </a:xfrm>
          <a:prstGeom prst="rect">
            <a:avLst/>
          </a:prstGeom>
        </p:spPr>
      </p:pic>
      <p:pic>
        <p:nvPicPr>
          <p:cNvPr id="11" name="Picture 10">
            <a:extLst>
              <a:ext uri="{FF2B5EF4-FFF2-40B4-BE49-F238E27FC236}">
                <a16:creationId xmlns:a16="http://schemas.microsoft.com/office/drawing/2014/main" id="{2EEF0866-3A21-4F2D-89DF-4A463112286E}"/>
              </a:ext>
            </a:extLst>
          </p:cNvPr>
          <p:cNvPicPr>
            <a:picLocks noChangeAspect="1"/>
          </p:cNvPicPr>
          <p:nvPr/>
        </p:nvPicPr>
        <p:blipFill>
          <a:blip r:embed="rId6"/>
          <a:stretch>
            <a:fillRect/>
          </a:stretch>
        </p:blipFill>
        <p:spPr>
          <a:xfrm>
            <a:off x="3941301" y="1393569"/>
            <a:ext cx="4309391" cy="1668743"/>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14:presetBounceEnd="56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56000">
                                          <p:cBhvr additive="base">
                                            <p:cTn id="17" dur="1500" fill="hold"/>
                                            <p:tgtEl>
                                              <p:spTgt spid="11"/>
                                            </p:tgtEl>
                                            <p:attrNameLst>
                                              <p:attrName>ppt_x</p:attrName>
                                            </p:attrNameLst>
                                          </p:cBhvr>
                                          <p:tavLst>
                                            <p:tav tm="0">
                                              <p:val>
                                                <p:strVal val="#ppt_x"/>
                                              </p:val>
                                            </p:tav>
                                            <p:tav tm="100000">
                                              <p:val>
                                                <p:strVal val="#ppt_x"/>
                                              </p:val>
                                            </p:tav>
                                          </p:tavLst>
                                        </p:anim>
                                        <p:anim calcmode="lin" valueType="num" p14:bounceEnd="56000">
                                          <p:cBhvr additive="base">
                                            <p:cTn id="1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00"/>
                                </p:stCondLst>
                                <p:childTnLst>
                                  <p:par>
                                    <p:cTn id="25" presetID="2" presetClass="entr" presetSubtype="1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250" fill="hold"/>
                                            <p:tgtEl>
                                              <p:spTgt spid="28"/>
                                            </p:tgtEl>
                                            <p:attrNameLst>
                                              <p:attrName>ppt_x</p:attrName>
                                            </p:attrNameLst>
                                          </p:cBhvr>
                                          <p:tavLst>
                                            <p:tav tm="0">
                                              <p:val>
                                                <p:strVal val="0-#ppt_w/2"/>
                                              </p:val>
                                            </p:tav>
                                            <p:tav tm="100000">
                                              <p:val>
                                                <p:strVal val="#ppt_x"/>
                                              </p:val>
                                            </p:tav>
                                          </p:tavLst>
                                        </p:anim>
                                        <p:anim calcmode="lin" valueType="num">
                                          <p:cBhvr additive="base">
                                            <p:cTn id="28" dur="1250" fill="hold"/>
                                            <p:tgtEl>
                                              <p:spTgt spid="28"/>
                                            </p:tgtEl>
                                            <p:attrNameLst>
                                              <p:attrName>ppt_y</p:attrName>
                                            </p:attrNameLst>
                                          </p:cBhvr>
                                          <p:tavLst>
                                            <p:tav tm="0">
                                              <p:val>
                                                <p:strVal val="1+#ppt_h/2"/>
                                              </p:val>
                                            </p:tav>
                                            <p:tav tm="100000">
                                              <p:val>
                                                <p:strVal val="#ppt_y"/>
                                              </p:val>
                                            </p:tav>
                                          </p:tavLst>
                                        </p:anim>
                                      </p:childTnLst>
                                    </p:cTn>
                                  </p:par>
                                  <p:par>
                                    <p:cTn id="29" presetID="8"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amond(in)">
                                          <p:cBhvr>
                                            <p:cTn id="3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ppt_x"/>
                                              </p:val>
                                            </p:tav>
                                            <p:tav tm="100000">
                                              <p:val>
                                                <p:strVal val="#ppt_x"/>
                                              </p:val>
                                            </p:tav>
                                          </p:tavLst>
                                        </p:anim>
                                        <p:anim calcmode="lin" valueType="num">
                                          <p:cBhvr additive="base">
                                            <p:cTn id="1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00"/>
                                </p:stCondLst>
                                <p:childTnLst>
                                  <p:par>
                                    <p:cTn id="25" presetID="2" presetClass="entr" presetSubtype="1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250" fill="hold"/>
                                            <p:tgtEl>
                                              <p:spTgt spid="28"/>
                                            </p:tgtEl>
                                            <p:attrNameLst>
                                              <p:attrName>ppt_x</p:attrName>
                                            </p:attrNameLst>
                                          </p:cBhvr>
                                          <p:tavLst>
                                            <p:tav tm="0">
                                              <p:val>
                                                <p:strVal val="0-#ppt_w/2"/>
                                              </p:val>
                                            </p:tav>
                                            <p:tav tm="100000">
                                              <p:val>
                                                <p:strVal val="#ppt_x"/>
                                              </p:val>
                                            </p:tav>
                                          </p:tavLst>
                                        </p:anim>
                                        <p:anim calcmode="lin" valueType="num">
                                          <p:cBhvr additive="base">
                                            <p:cTn id="28" dur="1250" fill="hold"/>
                                            <p:tgtEl>
                                              <p:spTgt spid="28"/>
                                            </p:tgtEl>
                                            <p:attrNameLst>
                                              <p:attrName>ppt_y</p:attrName>
                                            </p:attrNameLst>
                                          </p:cBhvr>
                                          <p:tavLst>
                                            <p:tav tm="0">
                                              <p:val>
                                                <p:strVal val="1+#ppt_h/2"/>
                                              </p:val>
                                            </p:tav>
                                            <p:tav tm="100000">
                                              <p:val>
                                                <p:strVal val="#ppt_y"/>
                                              </p:val>
                                            </p:tav>
                                          </p:tavLst>
                                        </p:anim>
                                      </p:childTnLst>
                                    </p:cTn>
                                  </p:par>
                                  <p:par>
                                    <p:cTn id="29" presetID="8"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amond(in)">
                                          <p:cBhvr>
                                            <p:cTn id="3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BE714-3821-4B10-98EF-8B4E7A17B7D2}"/>
              </a:ext>
            </a:extLst>
          </p:cNvPr>
          <p:cNvGrpSpPr/>
          <p:nvPr/>
        </p:nvGrpSpPr>
        <p:grpSpPr>
          <a:xfrm>
            <a:off x="0" y="0"/>
            <a:ext cx="858905" cy="1080332"/>
            <a:chOff x="1024698" y="957454"/>
            <a:chExt cx="1196989" cy="1505575"/>
          </a:xfrm>
        </p:grpSpPr>
        <p:sp>
          <p:nvSpPr>
            <p:cNvPr id="3" name="51">
              <a:extLst>
                <a:ext uri="{FF2B5EF4-FFF2-40B4-BE49-F238E27FC236}">
                  <a16:creationId xmlns:a16="http://schemas.microsoft.com/office/drawing/2014/main" id="{CFA31A0A-87B8-4FE0-B563-E6E54220090D}"/>
                </a:ext>
              </a:extLst>
            </p:cNvPr>
            <p:cNvSpPr/>
            <p:nvPr/>
          </p:nvSpPr>
          <p:spPr>
            <a:xfrm>
              <a:off x="1024698" y="957454"/>
              <a:ext cx="797034" cy="1241933"/>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F6943D29-1D87-43C0-933E-220DA2E10971}"/>
                </a:ext>
              </a:extLst>
            </p:cNvPr>
            <p:cNvPicPr>
              <a:picLocks noChangeAspect="1"/>
            </p:cNvPicPr>
            <p:nvPr/>
          </p:nvPicPr>
          <p:blipFill>
            <a:blip r:embed="rId3"/>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2724D99C-C189-4E9F-B229-76F354249815}"/>
              </a:ext>
            </a:extLst>
          </p:cNvPr>
          <p:cNvSpPr txBox="1"/>
          <p:nvPr/>
        </p:nvSpPr>
        <p:spPr>
          <a:xfrm>
            <a:off x="1143000" y="183269"/>
            <a:ext cx="10789847"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4</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b="1"/>
              <a:t>Em thích nhất khổ thơ nào trong bài? Vì sao?</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7D4687B3-5D6D-45A3-9461-0FD76AE56521}"/>
              </a:ext>
            </a:extLst>
          </p:cNvPr>
          <p:cNvSpPr/>
          <p:nvPr/>
        </p:nvSpPr>
        <p:spPr>
          <a:xfrm>
            <a:off x="990600" y="1447800"/>
            <a:ext cx="10058400" cy="3538203"/>
          </a:xfrm>
          <a:prstGeom prst="roundRect">
            <a:avLst/>
          </a:prstGeom>
          <a:gradFill>
            <a:gsLst>
              <a:gs pos="0">
                <a:srgbClr val="71DDCC"/>
              </a:gs>
              <a:gs pos="7000">
                <a:schemeClr val="bg1"/>
              </a:gs>
              <a:gs pos="93000">
                <a:schemeClr val="bg1"/>
              </a:gs>
              <a:gs pos="100000">
                <a:srgbClr val="71DDCC"/>
              </a:gs>
            </a:gsLst>
            <a:lin ang="5400000" scaled="1"/>
          </a:gradFill>
          <a:ln>
            <a:noFill/>
          </a:ln>
        </p:spPr>
        <p:txBody>
          <a:bodyPr wrap="square">
            <a:spAutoFit/>
          </a:bodyPr>
          <a:lstStyle/>
          <a:p>
            <a:pPr marL="380990" indent="-380990" algn="just">
              <a:lnSpc>
                <a:spcPct val="130000"/>
              </a:lnSpc>
              <a:buFontTx/>
              <a:buChar char="-"/>
            </a:pPr>
            <a:r>
              <a:rPr lang="vi-VN" sz="4000"/>
              <a:t>Nội dung khổ thơ thế nào</a:t>
            </a:r>
            <a:r>
              <a:rPr lang="en-US" sz="4000"/>
              <a:t>?</a:t>
            </a:r>
            <a:endParaRPr lang="vi-VN" sz="4000"/>
          </a:p>
          <a:p>
            <a:pPr marL="380990" indent="-380990" algn="just">
              <a:lnSpc>
                <a:spcPct val="130000"/>
              </a:lnSpc>
              <a:buFontTx/>
              <a:buChar char="-"/>
            </a:pPr>
            <a:r>
              <a:rPr lang="vi-VN" sz="4000"/>
              <a:t>Có hình ảnh nào đẹp? </a:t>
            </a:r>
          </a:p>
          <a:p>
            <a:pPr marL="380990" indent="-380990" algn="just">
              <a:lnSpc>
                <a:spcPct val="130000"/>
              </a:lnSpc>
              <a:buFontTx/>
              <a:buChar char="-"/>
            </a:pPr>
            <a:r>
              <a:rPr lang="vi-VN" sz="4000"/>
              <a:t>Có từ ngữ nào hay?</a:t>
            </a:r>
          </a:p>
          <a:p>
            <a:pPr marL="380990" indent="-380990" algn="just">
              <a:lnSpc>
                <a:spcPct val="130000"/>
              </a:lnSpc>
              <a:buFontTx/>
              <a:buChar char="-"/>
            </a:pPr>
            <a:r>
              <a:rPr lang="vi-VN" sz="4000"/>
              <a:t>Em cảm thấy thế nào khi đọc khổ thơ đó? </a:t>
            </a:r>
            <a:endParaRPr lang="en-VN" sz="4000" dirty="0"/>
          </a:p>
        </p:txBody>
      </p:sp>
      <p:pic>
        <p:nvPicPr>
          <p:cNvPr id="10" name="Picture 9">
            <a:extLst>
              <a:ext uri="{FF2B5EF4-FFF2-40B4-BE49-F238E27FC236}">
                <a16:creationId xmlns:a16="http://schemas.microsoft.com/office/drawing/2014/main" id="{5B5A71F6-A7B0-4D1E-904E-F36D102E9089}"/>
              </a:ext>
            </a:extLst>
          </p:cNvPr>
          <p:cNvPicPr>
            <a:picLocks noChangeAspect="1"/>
          </p:cNvPicPr>
          <p:nvPr/>
        </p:nvPicPr>
        <p:blipFill>
          <a:blip r:embed="rId4"/>
          <a:stretch>
            <a:fillRect/>
          </a:stretch>
        </p:blipFill>
        <p:spPr>
          <a:xfrm>
            <a:off x="7953375" y="1657350"/>
            <a:ext cx="3014499" cy="2406057"/>
          </a:xfrm>
          <a:prstGeom prst="roundRect">
            <a:avLst>
              <a:gd name="adj" fmla="val 10608"/>
            </a:avLst>
          </a:prstGeom>
          <a:ln w="19050">
            <a:noFill/>
            <a:prstDash val="dash"/>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9287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45558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sp>
        <p:nvSpPr>
          <p:cNvPr id="4" name="TextBox 3">
            <a:extLst>
              <a:ext uri="{FF2B5EF4-FFF2-40B4-BE49-F238E27FC236}">
                <a16:creationId xmlns:a16="http://schemas.microsoft.com/office/drawing/2014/main" id="{9CBE522A-6259-4D5C-A426-049181E49342}"/>
              </a:ext>
            </a:extLst>
          </p:cNvPr>
          <p:cNvSpPr txBox="1"/>
          <p:nvPr/>
        </p:nvSpPr>
        <p:spPr>
          <a:xfrm>
            <a:off x="2461259" y="4114800"/>
            <a:ext cx="7269482"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HỌC THUỘC LÒNG</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pic>
        <p:nvPicPr>
          <p:cNvPr id="5" name="Picture 4">
            <a:extLst>
              <a:ext uri="{FF2B5EF4-FFF2-40B4-BE49-F238E27FC236}">
                <a16:creationId xmlns:a16="http://schemas.microsoft.com/office/drawing/2014/main" id="{40F65B35-EF4B-4925-88EB-2390FBA59D4A}"/>
              </a:ext>
            </a:extLst>
          </p:cNvPr>
          <p:cNvPicPr>
            <a:picLocks noChangeAspect="1"/>
          </p:cNvPicPr>
          <p:nvPr/>
        </p:nvPicPr>
        <p:blipFill>
          <a:blip r:embed="rId2"/>
          <a:stretch>
            <a:fillRect/>
          </a:stretch>
        </p:blipFill>
        <p:spPr>
          <a:xfrm>
            <a:off x="5083048" y="1594385"/>
            <a:ext cx="2032604" cy="2032604"/>
          </a:xfrm>
          <a:prstGeom prst="rect">
            <a:avLst/>
          </a:prstGeom>
        </p:spPr>
      </p:pic>
    </p:spTree>
    <p:extLst>
      <p:ext uri="{BB962C8B-B14F-4D97-AF65-F5344CB8AC3E}">
        <p14:creationId xmlns:p14="http://schemas.microsoft.com/office/powerpoint/2010/main" val="4039545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95D75D-D795-4785-9CE0-B7122B3BD363}"/>
              </a:ext>
            </a:extLst>
          </p:cNvPr>
          <p:cNvSpPr txBox="1"/>
          <p:nvPr/>
        </p:nvSpPr>
        <p:spPr>
          <a:xfrm>
            <a:off x="5105400" y="725269"/>
            <a:ext cx="1981200" cy="646331"/>
          </a:xfrm>
          <a:prstGeom prst="rect">
            <a:avLst/>
          </a:prstGeom>
          <a:noFill/>
        </p:spPr>
        <p:txBody>
          <a:bodyPr wrap="square" rtlCol="0">
            <a:spAutoFit/>
          </a:bodyPr>
          <a:lstStyle/>
          <a:p>
            <a:pPr algn="ctr"/>
            <a:r>
              <a:rPr lang="en-US" sz="3600" b="1">
                <a:solidFill>
                  <a:srgbClr val="118161"/>
                </a:solidFill>
                <a:latin typeface="Arial-Rounded" panose="020B0500000000000000" pitchFamily="34" charset="0"/>
                <a:ea typeface="Arial-Rounded" panose="020B0500000000000000" pitchFamily="34" charset="0"/>
                <a:cs typeface="Arial-Rounded" panose="020B0500000000000000" pitchFamily="34" charset="0"/>
              </a:rPr>
              <a:t>THẢ DIỀU</a:t>
            </a:r>
            <a:endParaRPr lang="en-US" sz="7200" b="1" dirty="0">
              <a:solidFill>
                <a:srgbClr val="118161"/>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 Box 4">
            <a:extLst>
              <a:ext uri="{FF2B5EF4-FFF2-40B4-BE49-F238E27FC236}">
                <a16:creationId xmlns:a16="http://schemas.microsoft.com/office/drawing/2014/main" id="{03DFB2A9-08ED-4736-9278-A4CE99FECB89}"/>
              </a:ext>
            </a:extLst>
          </p:cNvPr>
          <p:cNvSpPr txBox="1"/>
          <p:nvPr/>
        </p:nvSpPr>
        <p:spPr>
          <a:xfrm>
            <a:off x="464185" y="1236143"/>
            <a:ext cx="4107815" cy="1938992"/>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no </a:t>
            </a:r>
            <a:r>
              <a:rPr lang="en-US" sz="3000" dirty="0" err="1">
                <a:latin typeface="Arial-Rounded" panose="020B0500000000000000" pitchFamily="34" charset="0"/>
                <a:ea typeface="Arial-Rounded" panose="020B0500000000000000" pitchFamily="34" charset="0"/>
                <a:cs typeface="Arial-Rounded" panose="020B0500000000000000" pitchFamily="34" charset="0"/>
              </a:rPr>
              <a:t>gió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Sáo</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nó</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thổi</a:t>
            </a:r>
            <a:r>
              <a:rPr lang="en-US" sz="3000" dirty="0">
                <a:latin typeface="Arial-Rounded" panose="020B0500000000000000" pitchFamily="34" charset="0"/>
                <a:ea typeface="Arial-Rounded" panose="020B0500000000000000" pitchFamily="34" charset="0"/>
                <a:cs typeface="Arial-Rounded" panose="020B0500000000000000" pitchFamily="34" charset="0"/>
              </a:rPr>
              <a:t> vang</a:t>
            </a:r>
          </a:p>
          <a:p>
            <a:r>
              <a:rPr lang="en-US" sz="3000" dirty="0">
                <a:latin typeface="Arial-Rounded" panose="020B0500000000000000" pitchFamily="34" charset="0"/>
                <a:ea typeface="Arial-Rounded" panose="020B0500000000000000" pitchFamily="34" charset="0"/>
                <a:cs typeface="Arial-Rounded" panose="020B0500000000000000" pitchFamily="34" charset="0"/>
              </a:rPr>
              <a:t>Sao </a:t>
            </a:r>
            <a:r>
              <a:rPr lang="en-US" sz="30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trôi</a:t>
            </a:r>
            <a:r>
              <a:rPr lang="en-US" sz="3000" dirty="0">
                <a:latin typeface="Arial-Rounded" panose="020B0500000000000000" pitchFamily="34" charset="0"/>
                <a:ea typeface="Arial-Rounded" panose="020B0500000000000000" pitchFamily="34" charset="0"/>
                <a:cs typeface="Arial-Rounded" panose="020B0500000000000000" pitchFamily="34" charset="0"/>
              </a:rPr>
              <a:t> qua</a:t>
            </a: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err="1">
                <a:latin typeface="Arial-Rounded" panose="020B0500000000000000" pitchFamily="34" charset="0"/>
                <a:ea typeface="Arial-Rounded" panose="020B0500000000000000" pitchFamily="34" charset="0"/>
                <a:cs typeface="Arial-Rounded" panose="020B0500000000000000" pitchFamily="34" charset="0"/>
              </a:rPr>
              <a:t>trăng</a:t>
            </a:r>
            <a:r>
              <a:rPr lang="en-US" sz="3000">
                <a:latin typeface="Arial-Rounded" panose="020B0500000000000000" pitchFamily="34" charset="0"/>
                <a:ea typeface="Arial-Rounded" panose="020B0500000000000000" pitchFamily="34" charset="0"/>
                <a:cs typeface="Arial-Rounded" panose="020B0500000000000000" pitchFamily="34" charset="0"/>
              </a:rPr>
              <a:t> vàng.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 Box 5">
            <a:extLst>
              <a:ext uri="{FF2B5EF4-FFF2-40B4-BE49-F238E27FC236}">
                <a16:creationId xmlns:a16="http://schemas.microsoft.com/office/drawing/2014/main" id="{4232653F-20B9-40B8-85E4-BC3D21DD3C30}"/>
              </a:ext>
            </a:extLst>
          </p:cNvPr>
          <p:cNvSpPr txBox="1"/>
          <p:nvPr/>
        </p:nvSpPr>
        <p:spPr>
          <a:xfrm>
            <a:off x="1905000" y="3942900"/>
            <a:ext cx="4107815" cy="1938992"/>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đồng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Xong</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gặt</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hái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dirty="0">
                <a:latin typeface="Arial-Rounded" panose="020B0500000000000000" pitchFamily="34" charset="0"/>
                <a:ea typeface="Arial-Rounded" panose="020B0500000000000000" pitchFamily="34" charset="0"/>
                <a:cs typeface="Arial-Rounded" panose="020B0500000000000000" pitchFamily="34" charset="0"/>
              </a:rPr>
              <a:t> - </a:t>
            </a:r>
            <a:r>
              <a:rPr lang="en-US" sz="3000" dirty="0" err="1">
                <a:latin typeface="Arial-Rounded" panose="020B0500000000000000" pitchFamily="34" charset="0"/>
                <a:ea typeface="Arial-Rounded" panose="020B0500000000000000" pitchFamily="34" charset="0"/>
                <a:cs typeface="Arial-Rounded" panose="020B0500000000000000" pitchFamily="34" charset="0"/>
              </a:rPr>
              <a:t>lưỡi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liềm</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a:latin typeface="Arial-Rounded" panose="020B0500000000000000" pitchFamily="34" charset="0"/>
                <a:ea typeface="Arial-Rounded" panose="020B0500000000000000" pitchFamily="34" charset="0"/>
                <a:cs typeface="Arial-Rounded" panose="020B0500000000000000" pitchFamily="34" charset="0"/>
              </a:rPr>
              <a:t>Ai </a:t>
            </a:r>
            <a:r>
              <a:rPr lang="en-US" sz="3000" dirty="0" err="1">
                <a:latin typeface="Arial-Rounded" panose="020B0500000000000000" pitchFamily="34" charset="0"/>
                <a:ea typeface="Arial-Rounded" panose="020B0500000000000000" pitchFamily="34" charset="0"/>
                <a:cs typeface="Arial-Rounded" panose="020B0500000000000000" pitchFamily="34" charset="0"/>
              </a:rPr>
              <a:t>quên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err="1">
                <a:latin typeface="Arial-Rounded" panose="020B0500000000000000" pitchFamily="34" charset="0"/>
                <a:ea typeface="Arial-Rounded" panose="020B0500000000000000" pitchFamily="34" charset="0"/>
                <a:cs typeface="Arial-Rounded" panose="020B0500000000000000" pitchFamily="34" charset="0"/>
              </a:rPr>
              <a:t>bỏ</a:t>
            </a:r>
            <a:r>
              <a:rPr lang="en-US" sz="3000">
                <a:latin typeface="Arial-Rounded" panose="020B0500000000000000" pitchFamily="34" charset="0"/>
                <a:ea typeface="Arial-Rounded" panose="020B0500000000000000" pitchFamily="34" charset="0"/>
                <a:cs typeface="Arial-Rounded" panose="020B0500000000000000" pitchFamily="34" charset="0"/>
              </a:rPr>
              <a:t> lại.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 Box 6">
            <a:extLst>
              <a:ext uri="{FF2B5EF4-FFF2-40B4-BE49-F238E27FC236}">
                <a16:creationId xmlns:a16="http://schemas.microsoft.com/office/drawing/2014/main" id="{0ED5F6B5-DE48-458C-AA77-2C557B2598F6}"/>
              </a:ext>
            </a:extLst>
          </p:cNvPr>
          <p:cNvSpPr txBox="1"/>
          <p:nvPr/>
        </p:nvSpPr>
        <p:spPr>
          <a:xfrm>
            <a:off x="6162358" y="4476300"/>
            <a:ext cx="4107815" cy="2308324"/>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Cánh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no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gió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Nhạc</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réo</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vang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Tiếng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xanh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lúa</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Uốn</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cong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err="1">
                <a:latin typeface="Arial-Rounded" panose="020B0500000000000000" pitchFamily="34" charset="0"/>
                <a:ea typeface="Arial-Rounded" panose="020B0500000000000000" pitchFamily="34" charset="0"/>
                <a:cs typeface="Arial-Rounded" panose="020B0500000000000000" pitchFamily="34" charset="0"/>
                <a:sym typeface="+mn-ea"/>
              </a:rPr>
              <a:t>tre</a:t>
            </a:r>
            <a:r>
              <a:rPr lang="en-US" sz="3000">
                <a:latin typeface="Arial-Rounded" panose="020B0500000000000000" pitchFamily="34" charset="0"/>
                <a:ea typeface="Arial-Rounded" panose="020B0500000000000000" pitchFamily="34" charset="0"/>
                <a:cs typeface="Arial-Rounded" panose="020B0500000000000000" pitchFamily="34" charset="0"/>
                <a:sym typeface="+mn-ea"/>
              </a:rPr>
              <a:t> làng.</a:t>
            </a:r>
            <a:endParaRPr lang="en-US" sz="3000" dirty="0">
              <a:latin typeface="Arial-Rounded" panose="020B0500000000000000" pitchFamily="34" charset="0"/>
              <a:ea typeface="Arial-Rounded" panose="020B0500000000000000" pitchFamily="34" charset="0"/>
              <a:cs typeface="Arial-Rounded" panose="020B0500000000000000" pitchFamily="34" charset="0"/>
              <a:sym typeface="+mn-ea"/>
            </a:endParaRPr>
          </a:p>
          <a:p>
            <a:pPr algn="r"/>
            <a:r>
              <a:rPr 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Trần</a:t>
            </a:r>
            <a:r>
              <a:rPr lang="en-US" sz="2400" i="1"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Đăng</a:t>
            </a:r>
            <a:r>
              <a:rPr lang="en-US" sz="2400" i="1" dirty="0">
                <a:latin typeface="Arial-Rounded" panose="020B0500000000000000" pitchFamily="34" charset="0"/>
                <a:ea typeface="Arial-Rounded" panose="020B0500000000000000" pitchFamily="34" charset="0"/>
                <a:cs typeface="Arial-Rounded" panose="020B0500000000000000" pitchFamily="34" charset="0"/>
              </a:rPr>
              <a:t> Khoa)</a:t>
            </a:r>
          </a:p>
        </p:txBody>
      </p:sp>
      <p:pic>
        <p:nvPicPr>
          <p:cNvPr id="7" name="Picture 6">
            <a:extLst>
              <a:ext uri="{FF2B5EF4-FFF2-40B4-BE49-F238E27FC236}">
                <a16:creationId xmlns:a16="http://schemas.microsoft.com/office/drawing/2014/main" id="{65E28A71-FCEC-4CB3-80B5-8E6B5A13B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985" y="117281"/>
            <a:ext cx="2065565" cy="1949428"/>
          </a:xfrm>
          <a:prstGeom prst="rect">
            <a:avLst/>
          </a:prstGeom>
        </p:spPr>
      </p:pic>
      <p:sp>
        <p:nvSpPr>
          <p:cNvPr id="8" name="Text Box 4">
            <a:extLst>
              <a:ext uri="{FF2B5EF4-FFF2-40B4-BE49-F238E27FC236}">
                <a16:creationId xmlns:a16="http://schemas.microsoft.com/office/drawing/2014/main" id="{509A0914-FC19-4FC4-A5D1-00E9C3055E46}"/>
              </a:ext>
            </a:extLst>
          </p:cNvPr>
          <p:cNvSpPr txBox="1"/>
          <p:nvPr/>
        </p:nvSpPr>
        <p:spPr>
          <a:xfrm>
            <a:off x="4568509" y="1640606"/>
            <a:ext cx="3886199"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 no gió</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trong ngần</a:t>
            </a:r>
          </a:p>
          <a:p>
            <a:r>
              <a:rPr lang="en-US" sz="3000">
                <a:latin typeface="Arial-Rounded" panose="020B0500000000000000" pitchFamily="34" charset="0"/>
                <a:ea typeface="Arial-Rounded" panose="020B0500000000000000" pitchFamily="34" charset="0"/>
                <a:cs typeface="Arial-Rounded" panose="020B0500000000000000" pitchFamily="34" charset="0"/>
              </a:rPr>
              <a:t>Diều hay chiếc thuyền</a:t>
            </a:r>
          </a:p>
          <a:p>
            <a:r>
              <a:rPr lang="en-US" sz="3000">
                <a:latin typeface="Arial-Rounded" panose="020B0500000000000000" pitchFamily="34" charset="0"/>
                <a:ea typeface="Arial-Rounded" panose="020B0500000000000000" pitchFamily="34" charset="0"/>
                <a:cs typeface="Arial-Rounded" panose="020B0500000000000000" pitchFamily="34" charset="0"/>
              </a:rPr>
              <a:t>Trôi trên sông Ngân.</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4">
            <a:extLst>
              <a:ext uri="{FF2B5EF4-FFF2-40B4-BE49-F238E27FC236}">
                <a16:creationId xmlns:a16="http://schemas.microsoft.com/office/drawing/2014/main" id="{D46BDD7B-9CF0-4343-A795-27024E8ED0A4}"/>
              </a:ext>
            </a:extLst>
          </p:cNvPr>
          <p:cNvSpPr txBox="1"/>
          <p:nvPr/>
        </p:nvSpPr>
        <p:spPr>
          <a:xfrm>
            <a:off x="8839200" y="2009539"/>
            <a:ext cx="3200400"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 no gió</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chơi vơi</a:t>
            </a:r>
          </a:p>
          <a:p>
            <a:r>
              <a:rPr lang="en-US" sz="3000">
                <a:latin typeface="Arial-Rounded" panose="020B0500000000000000" pitchFamily="34" charset="0"/>
                <a:ea typeface="Arial-Rounded" panose="020B0500000000000000" pitchFamily="34" charset="0"/>
                <a:cs typeface="Arial-Rounded" panose="020B0500000000000000" pitchFamily="34" charset="0"/>
              </a:rPr>
              <a:t>Diều là hạt cau</a:t>
            </a:r>
          </a:p>
          <a:p>
            <a:r>
              <a:rPr lang="en-US" sz="3000">
                <a:latin typeface="Arial-Rounded" panose="020B0500000000000000" pitchFamily="34" charset="0"/>
                <a:ea typeface="Arial-Rounded" panose="020B0500000000000000" pitchFamily="34" charset="0"/>
                <a:cs typeface="Arial-Rounded" panose="020B0500000000000000" pitchFamily="34" charset="0"/>
              </a:rPr>
              <a:t>Phơi trên nong trời.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BC871D5D-BF04-4C03-BAB8-D4E6CFDBEF9A}"/>
              </a:ext>
            </a:extLst>
          </p:cNvPr>
          <p:cNvPicPr>
            <a:picLocks noChangeAspect="1"/>
          </p:cNvPicPr>
          <p:nvPr/>
        </p:nvPicPr>
        <p:blipFill rotWithShape="1">
          <a:blip r:embed="rId3"/>
          <a:srcRect l="28414" t="17105" r="9091" b="33057"/>
          <a:stretch/>
        </p:blipFill>
        <p:spPr>
          <a:xfrm>
            <a:off x="29067" y="1282933"/>
            <a:ext cx="538392" cy="512546"/>
          </a:xfrm>
          <a:prstGeom prst="rect">
            <a:avLst/>
          </a:prstGeom>
        </p:spPr>
      </p:pic>
      <p:pic>
        <p:nvPicPr>
          <p:cNvPr id="11" name="Picture 10">
            <a:extLst>
              <a:ext uri="{FF2B5EF4-FFF2-40B4-BE49-F238E27FC236}">
                <a16:creationId xmlns:a16="http://schemas.microsoft.com/office/drawing/2014/main" id="{A9F561BF-7906-4B68-B79A-B5E3CD4461E8}"/>
              </a:ext>
            </a:extLst>
          </p:cNvPr>
          <p:cNvPicPr>
            <a:picLocks noChangeAspect="1"/>
          </p:cNvPicPr>
          <p:nvPr/>
        </p:nvPicPr>
        <p:blipFill rotWithShape="1">
          <a:blip r:embed="rId4"/>
          <a:srcRect l="23584" t="12406" r="18949" b="29309"/>
          <a:stretch/>
        </p:blipFill>
        <p:spPr>
          <a:xfrm>
            <a:off x="4083932" y="1626355"/>
            <a:ext cx="538392" cy="605690"/>
          </a:xfrm>
          <a:prstGeom prst="rect">
            <a:avLst/>
          </a:prstGeom>
        </p:spPr>
      </p:pic>
      <p:pic>
        <p:nvPicPr>
          <p:cNvPr id="12" name="Picture 11">
            <a:extLst>
              <a:ext uri="{FF2B5EF4-FFF2-40B4-BE49-F238E27FC236}">
                <a16:creationId xmlns:a16="http://schemas.microsoft.com/office/drawing/2014/main" id="{4FD121F7-2703-4F06-8958-31F753D459E8}"/>
              </a:ext>
            </a:extLst>
          </p:cNvPr>
          <p:cNvPicPr>
            <a:picLocks noChangeAspect="1"/>
          </p:cNvPicPr>
          <p:nvPr/>
        </p:nvPicPr>
        <p:blipFill>
          <a:blip r:embed="rId5"/>
          <a:stretch>
            <a:fillRect/>
          </a:stretch>
        </p:blipFill>
        <p:spPr>
          <a:xfrm>
            <a:off x="8391815" y="2025258"/>
            <a:ext cx="576129" cy="549207"/>
          </a:xfrm>
          <a:prstGeom prst="rect">
            <a:avLst/>
          </a:prstGeom>
        </p:spPr>
      </p:pic>
      <p:pic>
        <p:nvPicPr>
          <p:cNvPr id="13" name="Picture 12">
            <a:extLst>
              <a:ext uri="{FF2B5EF4-FFF2-40B4-BE49-F238E27FC236}">
                <a16:creationId xmlns:a16="http://schemas.microsoft.com/office/drawing/2014/main" id="{20C9436A-1938-44CF-9B65-11F3DA8F2972}"/>
              </a:ext>
            </a:extLst>
          </p:cNvPr>
          <p:cNvPicPr>
            <a:picLocks noChangeAspect="1"/>
          </p:cNvPicPr>
          <p:nvPr/>
        </p:nvPicPr>
        <p:blipFill rotWithShape="1">
          <a:blip r:embed="rId6"/>
          <a:srcRect l="20998" t="12792" r="21536" b="30517"/>
          <a:stretch/>
        </p:blipFill>
        <p:spPr>
          <a:xfrm>
            <a:off x="1415090" y="3886200"/>
            <a:ext cx="538393" cy="589135"/>
          </a:xfrm>
          <a:prstGeom prst="rect">
            <a:avLst/>
          </a:prstGeom>
        </p:spPr>
      </p:pic>
      <p:pic>
        <p:nvPicPr>
          <p:cNvPr id="14" name="Picture 13">
            <a:extLst>
              <a:ext uri="{FF2B5EF4-FFF2-40B4-BE49-F238E27FC236}">
                <a16:creationId xmlns:a16="http://schemas.microsoft.com/office/drawing/2014/main" id="{76D52AB1-243A-45EC-BF46-925B9F760F07}"/>
              </a:ext>
            </a:extLst>
          </p:cNvPr>
          <p:cNvPicPr>
            <a:picLocks noChangeAspect="1"/>
          </p:cNvPicPr>
          <p:nvPr/>
        </p:nvPicPr>
        <p:blipFill rotWithShape="1">
          <a:blip r:embed="rId7"/>
          <a:srcRect l="24422" t="13742" r="14083" b="33408"/>
          <a:stretch/>
        </p:blipFill>
        <p:spPr>
          <a:xfrm>
            <a:off x="5725836" y="4460499"/>
            <a:ext cx="576130" cy="549208"/>
          </a:xfrm>
          <a:prstGeom prst="rect">
            <a:avLst/>
          </a:prstGeom>
        </p:spPr>
      </p:pic>
      <p:grpSp>
        <p:nvGrpSpPr>
          <p:cNvPr id="15" name="Group 14">
            <a:extLst>
              <a:ext uri="{FF2B5EF4-FFF2-40B4-BE49-F238E27FC236}">
                <a16:creationId xmlns:a16="http://schemas.microsoft.com/office/drawing/2014/main" id="{1670A091-C2BC-4DB4-8241-D19F3355A334}"/>
              </a:ext>
            </a:extLst>
          </p:cNvPr>
          <p:cNvGrpSpPr/>
          <p:nvPr/>
        </p:nvGrpSpPr>
        <p:grpSpPr>
          <a:xfrm>
            <a:off x="109685" y="117281"/>
            <a:ext cx="607988" cy="607988"/>
            <a:chOff x="281135" y="298256"/>
            <a:chExt cx="683754" cy="683754"/>
          </a:xfrm>
        </p:grpSpPr>
        <p:sp>
          <p:nvSpPr>
            <p:cNvPr id="16" name="1">
              <a:extLst>
                <a:ext uri="{FF2B5EF4-FFF2-40B4-BE49-F238E27FC236}">
                  <a16:creationId xmlns:a16="http://schemas.microsoft.com/office/drawing/2014/main" id="{05E1FC27-6E25-4CC8-B51D-4932139F2F2B}"/>
                </a:ext>
              </a:extLst>
            </p:cNvPr>
            <p:cNvSpPr/>
            <p:nvPr/>
          </p:nvSpPr>
          <p:spPr>
            <a:xfrm>
              <a:off x="281135" y="298256"/>
              <a:ext cx="683754" cy="683754"/>
            </a:xfrm>
            <a:prstGeom prst="ellipse">
              <a:avLst/>
            </a:prstGeom>
            <a:noFill/>
            <a:ln w="12700">
              <a:solidFill>
                <a:srgbClr val="3EDDD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7" name="Picture 16">
              <a:extLst>
                <a:ext uri="{FF2B5EF4-FFF2-40B4-BE49-F238E27FC236}">
                  <a16:creationId xmlns:a16="http://schemas.microsoft.com/office/drawing/2014/main" id="{BB83CE58-7AF2-4D96-B55B-904DFA34551A}"/>
                </a:ext>
              </a:extLst>
            </p:cNvPr>
            <p:cNvPicPr>
              <a:picLocks noChangeAspect="1"/>
            </p:cNvPicPr>
            <p:nvPr/>
          </p:nvPicPr>
          <p:blipFill>
            <a:blip r:embed="rId8"/>
            <a:stretch>
              <a:fillRect/>
            </a:stretch>
          </p:blipFill>
          <p:spPr>
            <a:xfrm>
              <a:off x="305440" y="322561"/>
              <a:ext cx="635143" cy="635143"/>
            </a:xfrm>
            <a:prstGeom prst="rect">
              <a:avLst/>
            </a:prstGeom>
          </p:spPr>
        </p:pic>
      </p:grpSp>
      <p:sp>
        <p:nvSpPr>
          <p:cNvPr id="19" name="TextBox 18">
            <a:extLst>
              <a:ext uri="{FF2B5EF4-FFF2-40B4-BE49-F238E27FC236}">
                <a16:creationId xmlns:a16="http://schemas.microsoft.com/office/drawing/2014/main" id="{FB264FBF-FACB-43FF-B350-7FBB752F01C3}"/>
              </a:ext>
            </a:extLst>
          </p:cNvPr>
          <p:cNvSpPr txBox="1"/>
          <p:nvPr/>
        </p:nvSpPr>
        <p:spPr>
          <a:xfrm>
            <a:off x="739285" y="98109"/>
            <a:ext cx="7976610" cy="646331"/>
          </a:xfrm>
          <a:prstGeom prst="rect">
            <a:avLst/>
          </a:prstGeom>
          <a:noFill/>
        </p:spPr>
        <p:txBody>
          <a:bodyPr wrap="square" rtlCol="0">
            <a:spAutoFit/>
          </a:bodyPr>
          <a:lstStyle/>
          <a:p>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Học</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thuộc</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lòng</a:t>
            </a:r>
            <a:r>
              <a:rPr lang="en-US" altLang="zh-CN"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khổ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thơ</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thích</a:t>
            </a:r>
            <a:endParaRPr lang="zh-CN" altLang="en-US"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973871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95D75D-D795-4785-9CE0-B7122B3BD363}"/>
              </a:ext>
            </a:extLst>
          </p:cNvPr>
          <p:cNvSpPr txBox="1"/>
          <p:nvPr/>
        </p:nvSpPr>
        <p:spPr>
          <a:xfrm>
            <a:off x="5105400" y="725269"/>
            <a:ext cx="1981200" cy="646331"/>
          </a:xfrm>
          <a:prstGeom prst="rect">
            <a:avLst/>
          </a:prstGeom>
          <a:noFill/>
        </p:spPr>
        <p:txBody>
          <a:bodyPr wrap="square" rtlCol="0">
            <a:spAutoFit/>
          </a:bodyPr>
          <a:lstStyle/>
          <a:p>
            <a:pPr algn="ctr"/>
            <a:r>
              <a:rPr lang="en-US" sz="3600" b="1">
                <a:solidFill>
                  <a:srgbClr val="118161"/>
                </a:solidFill>
                <a:latin typeface="Arial-Rounded" panose="020B0500000000000000" pitchFamily="34" charset="0"/>
                <a:ea typeface="Arial-Rounded" panose="020B0500000000000000" pitchFamily="34" charset="0"/>
                <a:cs typeface="Arial-Rounded" panose="020B0500000000000000" pitchFamily="34" charset="0"/>
              </a:rPr>
              <a:t>THẢ DIỀU</a:t>
            </a:r>
            <a:endParaRPr lang="en-US" sz="7200" b="1" dirty="0">
              <a:solidFill>
                <a:srgbClr val="118161"/>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 Box 4">
            <a:extLst>
              <a:ext uri="{FF2B5EF4-FFF2-40B4-BE49-F238E27FC236}">
                <a16:creationId xmlns:a16="http://schemas.microsoft.com/office/drawing/2014/main" id="{03DFB2A9-08ED-4736-9278-A4CE99FECB89}"/>
              </a:ext>
            </a:extLst>
          </p:cNvPr>
          <p:cNvSpPr txBox="1"/>
          <p:nvPr/>
        </p:nvSpPr>
        <p:spPr>
          <a:xfrm>
            <a:off x="464185" y="1236143"/>
            <a:ext cx="4107815" cy="1938992"/>
          </a:xfrm>
          <a:prstGeom prst="rect">
            <a:avLst/>
          </a:prstGeom>
          <a:noFill/>
        </p:spPr>
        <p:txBody>
          <a:bodyPr wrap="square" rtlCol="0">
            <a:spAutoFit/>
          </a:bodyPr>
          <a:lstStyle/>
          <a:p>
            <a:r>
              <a:rPr lang="en-US" sz="3000" err="1">
                <a:latin typeface="Arial-Rounded" panose="020B0500000000000000" pitchFamily="34" charset="0"/>
                <a:ea typeface="Arial-Rounded" panose="020B0500000000000000" pitchFamily="34" charset="0"/>
                <a:cs typeface="Arial-Rounded" panose="020B0500000000000000" pitchFamily="34" charset="0"/>
              </a:rPr>
              <a:t>Cánh</a:t>
            </a:r>
            <a:r>
              <a:rPr lang="en-US" sz="3000">
                <a:latin typeface="Arial-Rounded" panose="020B0500000000000000" pitchFamily="34" charset="0"/>
                <a:ea typeface="Arial-Rounded" panose="020B0500000000000000" pitchFamily="34" charset="0"/>
                <a:cs typeface="Arial-Rounded" panose="020B0500000000000000" pitchFamily="34" charset="0"/>
              </a:rPr>
              <a:t> diều</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err="1">
                <a:latin typeface="Arial-Rounded" panose="020B0500000000000000" pitchFamily="34" charset="0"/>
                <a:ea typeface="Arial-Rounded" panose="020B0500000000000000" pitchFamily="34" charset="0"/>
                <a:cs typeface="Arial-Rounded" panose="020B0500000000000000" pitchFamily="34" charset="0"/>
              </a:rPr>
              <a:t>Sáo</a:t>
            </a:r>
            <a:r>
              <a:rPr lang="en-US" sz="3000">
                <a:latin typeface="Arial-Rounded" panose="020B0500000000000000" pitchFamily="34" charset="0"/>
                <a:ea typeface="Arial-Rounded" panose="020B0500000000000000" pitchFamily="34" charset="0"/>
                <a:cs typeface="Arial-Rounded" panose="020B0500000000000000" pitchFamily="34" charset="0"/>
              </a:rPr>
              <a:t> nó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a:latin typeface="Arial-Rounded" panose="020B0500000000000000" pitchFamily="34" charset="0"/>
                <a:ea typeface="Arial-Rounded" panose="020B0500000000000000" pitchFamily="34" charset="0"/>
                <a:cs typeface="Arial-Rounded" panose="020B0500000000000000" pitchFamily="34" charset="0"/>
              </a:rPr>
              <a:t>Sao trời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err="1">
                <a:latin typeface="Arial-Rounded" panose="020B0500000000000000" pitchFamily="34" charset="0"/>
                <a:ea typeface="Arial-Rounded" panose="020B0500000000000000" pitchFamily="34" charset="0"/>
                <a:cs typeface="Arial-Rounded" panose="020B0500000000000000" pitchFamily="34" charset="0"/>
              </a:rPr>
              <a:t>Diều</a:t>
            </a:r>
            <a:r>
              <a:rPr lang="en-US" sz="3000">
                <a:latin typeface="Arial-Rounded" panose="020B0500000000000000" pitchFamily="34" charset="0"/>
                <a:ea typeface="Arial-Rounded" panose="020B0500000000000000" pitchFamily="34" charset="0"/>
                <a:cs typeface="Arial-Rounded" panose="020B0500000000000000" pitchFamily="34" charset="0"/>
              </a:rPr>
              <a:t> thành</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 Box 5">
            <a:extLst>
              <a:ext uri="{FF2B5EF4-FFF2-40B4-BE49-F238E27FC236}">
                <a16:creationId xmlns:a16="http://schemas.microsoft.com/office/drawing/2014/main" id="{4232653F-20B9-40B8-85E4-BC3D21DD3C30}"/>
              </a:ext>
            </a:extLst>
          </p:cNvPr>
          <p:cNvSpPr txBox="1"/>
          <p:nvPr/>
        </p:nvSpPr>
        <p:spPr>
          <a:xfrm>
            <a:off x="1905000" y="3942900"/>
            <a:ext cx="4107815" cy="1938992"/>
          </a:xfrm>
          <a:prstGeom prst="rect">
            <a:avLst/>
          </a:prstGeom>
          <a:noFill/>
        </p:spPr>
        <p:txBody>
          <a:bodyPr wrap="square" rtlCol="0">
            <a:spAutoFit/>
          </a:bodyPr>
          <a:lstStyle/>
          <a:p>
            <a:r>
              <a:rPr lang="en-US" sz="3000" err="1">
                <a:latin typeface="Arial-Rounded" panose="020B0500000000000000" pitchFamily="34" charset="0"/>
                <a:ea typeface="Arial-Rounded" panose="020B0500000000000000" pitchFamily="34" charset="0"/>
                <a:cs typeface="Arial-Rounded" panose="020B0500000000000000" pitchFamily="34" charset="0"/>
              </a:rPr>
              <a:t>Trời</a:t>
            </a:r>
            <a:r>
              <a:rPr lang="en-US" sz="3000">
                <a:latin typeface="Arial-Rounded" panose="020B0500000000000000" pitchFamily="34" charset="0"/>
                <a:ea typeface="Arial-Rounded" panose="020B0500000000000000" pitchFamily="34" charset="0"/>
                <a:cs typeface="Arial-Rounded" panose="020B0500000000000000" pitchFamily="34" charset="0"/>
              </a:rPr>
              <a:t> như</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err="1">
                <a:latin typeface="Arial-Rounded" panose="020B0500000000000000" pitchFamily="34" charset="0"/>
                <a:ea typeface="Arial-Rounded" panose="020B0500000000000000" pitchFamily="34" charset="0"/>
                <a:cs typeface="Arial-Rounded" panose="020B0500000000000000" pitchFamily="34" charset="0"/>
              </a:rPr>
              <a:t>Xong</a:t>
            </a:r>
            <a:r>
              <a:rPr lang="en-US" sz="3000">
                <a:latin typeface="Arial-Rounded" panose="020B0500000000000000" pitchFamily="34" charset="0"/>
                <a:ea typeface="Arial-Rounded" panose="020B0500000000000000" pitchFamily="34" charset="0"/>
                <a:cs typeface="Arial-Rounded" panose="020B0500000000000000" pitchFamily="34" charset="0"/>
              </a:rPr>
              <a:t> mùa</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a:latin typeface="Arial-Rounded" panose="020B0500000000000000" pitchFamily="34" charset="0"/>
                <a:ea typeface="Arial-Rounded" panose="020B0500000000000000" pitchFamily="34" charset="0"/>
                <a:cs typeface="Arial-Rounded" panose="020B0500000000000000" pitchFamily="34" charset="0"/>
              </a:rPr>
              <a:t>- </a:t>
            </a:r>
          </a:p>
          <a:p>
            <a:r>
              <a:rPr lang="en-US" sz="3000">
                <a:latin typeface="Arial-Rounded" panose="020B0500000000000000" pitchFamily="34" charset="0"/>
                <a:ea typeface="Arial-Rounded" panose="020B0500000000000000" pitchFamily="34" charset="0"/>
                <a:cs typeface="Arial-Rounded" panose="020B0500000000000000" pitchFamily="34" charset="0"/>
              </a:rPr>
              <a:t>Ai quên</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 Box 6">
            <a:extLst>
              <a:ext uri="{FF2B5EF4-FFF2-40B4-BE49-F238E27FC236}">
                <a16:creationId xmlns:a16="http://schemas.microsoft.com/office/drawing/2014/main" id="{0ED5F6B5-DE48-458C-AA77-2C557B2598F6}"/>
              </a:ext>
            </a:extLst>
          </p:cNvPr>
          <p:cNvSpPr txBox="1"/>
          <p:nvPr/>
        </p:nvSpPr>
        <p:spPr>
          <a:xfrm>
            <a:off x="6162358" y="4476300"/>
            <a:ext cx="4107815" cy="2308324"/>
          </a:xfrm>
          <a:prstGeom prst="rect">
            <a:avLst/>
          </a:prstGeom>
          <a:noFill/>
        </p:spPr>
        <p:txBody>
          <a:bodyPr wrap="square" rtlCol="0">
            <a:spAutoFit/>
          </a:bodyPr>
          <a:lstStyle/>
          <a:p>
            <a:r>
              <a:rPr lang="en-US" sz="3000" err="1">
                <a:latin typeface="Arial-Rounded" panose="020B0500000000000000" pitchFamily="34" charset="0"/>
                <a:ea typeface="Arial-Rounded" panose="020B0500000000000000" pitchFamily="34" charset="0"/>
                <a:cs typeface="Arial-Rounded" panose="020B0500000000000000" pitchFamily="34" charset="0"/>
                <a:sym typeface="+mn-ea"/>
              </a:rPr>
              <a:t>Cánh</a:t>
            </a:r>
            <a:r>
              <a:rPr lang="en-US" sz="3000">
                <a:latin typeface="Arial-Rounded" panose="020B0500000000000000" pitchFamily="34" charset="0"/>
                <a:ea typeface="Arial-Rounded" panose="020B0500000000000000" pitchFamily="34" charset="0"/>
                <a:cs typeface="Arial-Rounded" panose="020B0500000000000000" pitchFamily="34" charset="0"/>
                <a:sym typeface="+mn-ea"/>
              </a:rPr>
              <a:t> diều</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Nhạc</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err="1">
                <a:latin typeface="Arial-Rounded" panose="020B0500000000000000" pitchFamily="34" charset="0"/>
                <a:ea typeface="Arial-Rounded" panose="020B0500000000000000" pitchFamily="34" charset="0"/>
                <a:cs typeface="Arial-Rounded" panose="020B0500000000000000" pitchFamily="34" charset="0"/>
                <a:sym typeface="+mn-ea"/>
              </a:rPr>
              <a:t>trời</a:t>
            </a:r>
            <a:r>
              <a:rPr lang="en-US" sz="3000">
                <a:latin typeface="Arial-Rounded" panose="020B0500000000000000" pitchFamily="34" charset="0"/>
                <a:ea typeface="Arial-Rounded" panose="020B0500000000000000" pitchFamily="34" charset="0"/>
                <a:cs typeface="Arial-Rounded" panose="020B0500000000000000" pitchFamily="34" charset="0"/>
                <a:sym typeface="+mn-ea"/>
              </a:rPr>
              <a:t> </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err="1">
                <a:latin typeface="Arial-Rounded" panose="020B0500000000000000" pitchFamily="34" charset="0"/>
                <a:ea typeface="Arial-Rounded" panose="020B0500000000000000" pitchFamily="34" charset="0"/>
                <a:cs typeface="Arial-Rounded" panose="020B0500000000000000" pitchFamily="34" charset="0"/>
                <a:sym typeface="+mn-ea"/>
              </a:rPr>
              <a:t>Tiếng</a:t>
            </a:r>
            <a:r>
              <a:rPr lang="en-US" sz="3000">
                <a:latin typeface="Arial-Rounded" panose="020B0500000000000000" pitchFamily="34" charset="0"/>
                <a:ea typeface="Arial-Rounded" panose="020B0500000000000000" pitchFamily="34" charset="0"/>
                <a:cs typeface="Arial-Rounded" panose="020B0500000000000000" pitchFamily="34" charset="0"/>
                <a:sym typeface="+mn-ea"/>
              </a:rPr>
              <a:t> diều</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err="1">
                <a:latin typeface="Arial-Rounded" panose="020B0500000000000000" pitchFamily="34" charset="0"/>
                <a:ea typeface="Arial-Rounded" panose="020B0500000000000000" pitchFamily="34" charset="0"/>
                <a:cs typeface="Arial-Rounded" panose="020B0500000000000000" pitchFamily="34" charset="0"/>
                <a:sym typeface="+mn-ea"/>
              </a:rPr>
              <a:t>Uốn</a:t>
            </a:r>
            <a:r>
              <a:rPr lang="en-US" sz="3000">
                <a:latin typeface="Arial-Rounded" panose="020B0500000000000000" pitchFamily="34" charset="0"/>
                <a:ea typeface="Arial-Rounded" panose="020B0500000000000000" pitchFamily="34" charset="0"/>
                <a:cs typeface="Arial-Rounded" panose="020B0500000000000000" pitchFamily="34" charset="0"/>
                <a:sym typeface="+mn-ea"/>
              </a:rPr>
              <a:t> cong</a:t>
            </a:r>
            <a:endParaRPr lang="en-US" sz="3000" dirty="0">
              <a:latin typeface="Arial-Rounded" panose="020B0500000000000000" pitchFamily="34" charset="0"/>
              <a:ea typeface="Arial-Rounded" panose="020B0500000000000000" pitchFamily="34" charset="0"/>
              <a:cs typeface="Arial-Rounded" panose="020B0500000000000000" pitchFamily="34" charset="0"/>
              <a:sym typeface="+mn-ea"/>
            </a:endParaRPr>
          </a:p>
          <a:p>
            <a:pPr algn="r"/>
            <a:r>
              <a:rPr 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Trần</a:t>
            </a:r>
            <a:r>
              <a:rPr lang="en-US" sz="2400" i="1"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Đăng</a:t>
            </a:r>
            <a:r>
              <a:rPr lang="en-US" sz="2400" i="1" dirty="0">
                <a:latin typeface="Arial-Rounded" panose="020B0500000000000000" pitchFamily="34" charset="0"/>
                <a:ea typeface="Arial-Rounded" panose="020B0500000000000000" pitchFamily="34" charset="0"/>
                <a:cs typeface="Arial-Rounded" panose="020B0500000000000000" pitchFamily="34" charset="0"/>
              </a:rPr>
              <a:t> Khoa)</a:t>
            </a:r>
          </a:p>
        </p:txBody>
      </p:sp>
      <p:pic>
        <p:nvPicPr>
          <p:cNvPr id="7" name="Picture 6">
            <a:extLst>
              <a:ext uri="{FF2B5EF4-FFF2-40B4-BE49-F238E27FC236}">
                <a16:creationId xmlns:a16="http://schemas.microsoft.com/office/drawing/2014/main" id="{65E28A71-FCEC-4CB3-80B5-8E6B5A13B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228600"/>
            <a:ext cx="2065565" cy="1949428"/>
          </a:xfrm>
          <a:prstGeom prst="rect">
            <a:avLst/>
          </a:prstGeom>
        </p:spPr>
      </p:pic>
      <p:sp>
        <p:nvSpPr>
          <p:cNvPr id="8" name="Text Box 4">
            <a:extLst>
              <a:ext uri="{FF2B5EF4-FFF2-40B4-BE49-F238E27FC236}">
                <a16:creationId xmlns:a16="http://schemas.microsoft.com/office/drawing/2014/main" id="{509A0914-FC19-4FC4-A5D1-00E9C3055E46}"/>
              </a:ext>
            </a:extLst>
          </p:cNvPr>
          <p:cNvSpPr txBox="1"/>
          <p:nvPr/>
        </p:nvSpPr>
        <p:spPr>
          <a:xfrm>
            <a:off x="4568509" y="1640606"/>
            <a:ext cx="3886199"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a:t>
            </a:r>
          </a:p>
          <a:p>
            <a:r>
              <a:rPr lang="en-US" sz="3000">
                <a:latin typeface="Arial-Rounded" panose="020B0500000000000000" pitchFamily="34" charset="0"/>
                <a:ea typeface="Arial-Rounded" panose="020B0500000000000000" pitchFamily="34" charset="0"/>
                <a:cs typeface="Arial-Rounded" panose="020B0500000000000000" pitchFamily="34" charset="0"/>
              </a:rPr>
              <a:t>Diều hay</a:t>
            </a:r>
          </a:p>
          <a:p>
            <a:r>
              <a:rPr lang="en-US" sz="3000">
                <a:latin typeface="Arial-Rounded" panose="020B0500000000000000" pitchFamily="34" charset="0"/>
                <a:ea typeface="Arial-Rounded" panose="020B0500000000000000" pitchFamily="34" charset="0"/>
                <a:cs typeface="Arial-Rounded" panose="020B0500000000000000" pitchFamily="34" charset="0"/>
              </a:rPr>
              <a:t>Trôi trên</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4">
            <a:extLst>
              <a:ext uri="{FF2B5EF4-FFF2-40B4-BE49-F238E27FC236}">
                <a16:creationId xmlns:a16="http://schemas.microsoft.com/office/drawing/2014/main" id="{D46BDD7B-9CF0-4343-A795-27024E8ED0A4}"/>
              </a:ext>
            </a:extLst>
          </p:cNvPr>
          <p:cNvSpPr txBox="1"/>
          <p:nvPr/>
        </p:nvSpPr>
        <p:spPr>
          <a:xfrm>
            <a:off x="8839200" y="2009539"/>
            <a:ext cx="3200400"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a:t>
            </a:r>
          </a:p>
          <a:p>
            <a:r>
              <a:rPr lang="en-US" sz="3000">
                <a:latin typeface="Arial-Rounded" panose="020B0500000000000000" pitchFamily="34" charset="0"/>
                <a:ea typeface="Arial-Rounded" panose="020B0500000000000000" pitchFamily="34" charset="0"/>
                <a:cs typeface="Arial-Rounded" panose="020B0500000000000000" pitchFamily="34" charset="0"/>
              </a:rPr>
              <a:t>Diều là</a:t>
            </a:r>
          </a:p>
          <a:p>
            <a:r>
              <a:rPr lang="en-US" sz="3000">
                <a:latin typeface="Arial-Rounded" panose="020B0500000000000000" pitchFamily="34" charset="0"/>
                <a:ea typeface="Arial-Rounded" panose="020B0500000000000000" pitchFamily="34" charset="0"/>
                <a:cs typeface="Arial-Rounded" panose="020B0500000000000000" pitchFamily="34" charset="0"/>
              </a:rPr>
              <a:t>Phơi trên</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BC871D5D-BF04-4C03-BAB8-D4E6CFDBEF9A}"/>
              </a:ext>
            </a:extLst>
          </p:cNvPr>
          <p:cNvPicPr>
            <a:picLocks noChangeAspect="1"/>
          </p:cNvPicPr>
          <p:nvPr/>
        </p:nvPicPr>
        <p:blipFill rotWithShape="1">
          <a:blip r:embed="rId3"/>
          <a:srcRect l="28414" t="17105" r="9091" b="33057"/>
          <a:stretch/>
        </p:blipFill>
        <p:spPr>
          <a:xfrm>
            <a:off x="29067" y="1282933"/>
            <a:ext cx="538392" cy="512546"/>
          </a:xfrm>
          <a:prstGeom prst="rect">
            <a:avLst/>
          </a:prstGeom>
        </p:spPr>
      </p:pic>
      <p:pic>
        <p:nvPicPr>
          <p:cNvPr id="11" name="Picture 10">
            <a:extLst>
              <a:ext uri="{FF2B5EF4-FFF2-40B4-BE49-F238E27FC236}">
                <a16:creationId xmlns:a16="http://schemas.microsoft.com/office/drawing/2014/main" id="{A9F561BF-7906-4B68-B79A-B5E3CD4461E8}"/>
              </a:ext>
            </a:extLst>
          </p:cNvPr>
          <p:cNvPicPr>
            <a:picLocks noChangeAspect="1"/>
          </p:cNvPicPr>
          <p:nvPr/>
        </p:nvPicPr>
        <p:blipFill rotWithShape="1">
          <a:blip r:embed="rId4"/>
          <a:srcRect l="23584" t="12406" r="18949" b="29309"/>
          <a:stretch/>
        </p:blipFill>
        <p:spPr>
          <a:xfrm>
            <a:off x="4083932" y="1626355"/>
            <a:ext cx="538392" cy="605690"/>
          </a:xfrm>
          <a:prstGeom prst="rect">
            <a:avLst/>
          </a:prstGeom>
        </p:spPr>
      </p:pic>
      <p:pic>
        <p:nvPicPr>
          <p:cNvPr id="12" name="Picture 11">
            <a:extLst>
              <a:ext uri="{FF2B5EF4-FFF2-40B4-BE49-F238E27FC236}">
                <a16:creationId xmlns:a16="http://schemas.microsoft.com/office/drawing/2014/main" id="{4FD121F7-2703-4F06-8958-31F753D459E8}"/>
              </a:ext>
            </a:extLst>
          </p:cNvPr>
          <p:cNvPicPr>
            <a:picLocks noChangeAspect="1"/>
          </p:cNvPicPr>
          <p:nvPr/>
        </p:nvPicPr>
        <p:blipFill>
          <a:blip r:embed="rId5"/>
          <a:stretch>
            <a:fillRect/>
          </a:stretch>
        </p:blipFill>
        <p:spPr>
          <a:xfrm>
            <a:off x="8391815" y="2025258"/>
            <a:ext cx="576129" cy="549207"/>
          </a:xfrm>
          <a:prstGeom prst="rect">
            <a:avLst/>
          </a:prstGeom>
        </p:spPr>
      </p:pic>
      <p:pic>
        <p:nvPicPr>
          <p:cNvPr id="13" name="Picture 12">
            <a:extLst>
              <a:ext uri="{FF2B5EF4-FFF2-40B4-BE49-F238E27FC236}">
                <a16:creationId xmlns:a16="http://schemas.microsoft.com/office/drawing/2014/main" id="{20C9436A-1938-44CF-9B65-11F3DA8F2972}"/>
              </a:ext>
            </a:extLst>
          </p:cNvPr>
          <p:cNvPicPr>
            <a:picLocks noChangeAspect="1"/>
          </p:cNvPicPr>
          <p:nvPr/>
        </p:nvPicPr>
        <p:blipFill rotWithShape="1">
          <a:blip r:embed="rId6"/>
          <a:srcRect l="20998" t="12792" r="21536" b="30517"/>
          <a:stretch/>
        </p:blipFill>
        <p:spPr>
          <a:xfrm>
            <a:off x="1415090" y="3886200"/>
            <a:ext cx="538393" cy="589135"/>
          </a:xfrm>
          <a:prstGeom prst="rect">
            <a:avLst/>
          </a:prstGeom>
        </p:spPr>
      </p:pic>
      <p:pic>
        <p:nvPicPr>
          <p:cNvPr id="14" name="Picture 13">
            <a:extLst>
              <a:ext uri="{FF2B5EF4-FFF2-40B4-BE49-F238E27FC236}">
                <a16:creationId xmlns:a16="http://schemas.microsoft.com/office/drawing/2014/main" id="{76D52AB1-243A-45EC-BF46-925B9F760F07}"/>
              </a:ext>
            </a:extLst>
          </p:cNvPr>
          <p:cNvPicPr>
            <a:picLocks noChangeAspect="1"/>
          </p:cNvPicPr>
          <p:nvPr/>
        </p:nvPicPr>
        <p:blipFill rotWithShape="1">
          <a:blip r:embed="rId7"/>
          <a:srcRect l="24422" t="13742" r="14083" b="33408"/>
          <a:stretch/>
        </p:blipFill>
        <p:spPr>
          <a:xfrm>
            <a:off x="5725836" y="4460499"/>
            <a:ext cx="576130" cy="549208"/>
          </a:xfrm>
          <a:prstGeom prst="rect">
            <a:avLst/>
          </a:prstGeom>
        </p:spPr>
      </p:pic>
      <p:grpSp>
        <p:nvGrpSpPr>
          <p:cNvPr id="15" name="Group 14">
            <a:extLst>
              <a:ext uri="{FF2B5EF4-FFF2-40B4-BE49-F238E27FC236}">
                <a16:creationId xmlns:a16="http://schemas.microsoft.com/office/drawing/2014/main" id="{1670A091-C2BC-4DB4-8241-D19F3355A334}"/>
              </a:ext>
            </a:extLst>
          </p:cNvPr>
          <p:cNvGrpSpPr/>
          <p:nvPr/>
        </p:nvGrpSpPr>
        <p:grpSpPr>
          <a:xfrm>
            <a:off x="109685" y="117281"/>
            <a:ext cx="607988" cy="607988"/>
            <a:chOff x="281135" y="298256"/>
            <a:chExt cx="683754" cy="683754"/>
          </a:xfrm>
        </p:grpSpPr>
        <p:sp>
          <p:nvSpPr>
            <p:cNvPr id="16" name="1">
              <a:extLst>
                <a:ext uri="{FF2B5EF4-FFF2-40B4-BE49-F238E27FC236}">
                  <a16:creationId xmlns:a16="http://schemas.microsoft.com/office/drawing/2014/main" id="{05E1FC27-6E25-4CC8-B51D-4932139F2F2B}"/>
                </a:ext>
              </a:extLst>
            </p:cNvPr>
            <p:cNvSpPr/>
            <p:nvPr/>
          </p:nvSpPr>
          <p:spPr>
            <a:xfrm>
              <a:off x="281135" y="298256"/>
              <a:ext cx="683754" cy="683754"/>
            </a:xfrm>
            <a:prstGeom prst="ellipse">
              <a:avLst/>
            </a:prstGeom>
            <a:noFill/>
            <a:ln w="12700">
              <a:solidFill>
                <a:srgbClr val="3EDDD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7" name="Picture 16">
              <a:extLst>
                <a:ext uri="{FF2B5EF4-FFF2-40B4-BE49-F238E27FC236}">
                  <a16:creationId xmlns:a16="http://schemas.microsoft.com/office/drawing/2014/main" id="{BB83CE58-7AF2-4D96-B55B-904DFA34551A}"/>
                </a:ext>
              </a:extLst>
            </p:cNvPr>
            <p:cNvPicPr>
              <a:picLocks noChangeAspect="1"/>
            </p:cNvPicPr>
            <p:nvPr/>
          </p:nvPicPr>
          <p:blipFill>
            <a:blip r:embed="rId8"/>
            <a:stretch>
              <a:fillRect/>
            </a:stretch>
          </p:blipFill>
          <p:spPr>
            <a:xfrm>
              <a:off x="305440" y="322561"/>
              <a:ext cx="635143" cy="635143"/>
            </a:xfrm>
            <a:prstGeom prst="rect">
              <a:avLst/>
            </a:prstGeom>
          </p:spPr>
        </p:pic>
      </p:grpSp>
      <p:sp>
        <p:nvSpPr>
          <p:cNvPr id="19" name="TextBox 18">
            <a:extLst>
              <a:ext uri="{FF2B5EF4-FFF2-40B4-BE49-F238E27FC236}">
                <a16:creationId xmlns:a16="http://schemas.microsoft.com/office/drawing/2014/main" id="{FB264FBF-FACB-43FF-B350-7FBB752F01C3}"/>
              </a:ext>
            </a:extLst>
          </p:cNvPr>
          <p:cNvSpPr txBox="1"/>
          <p:nvPr/>
        </p:nvSpPr>
        <p:spPr>
          <a:xfrm>
            <a:off x="739285" y="98109"/>
            <a:ext cx="7976610" cy="646331"/>
          </a:xfrm>
          <a:prstGeom prst="rect">
            <a:avLst/>
          </a:prstGeom>
          <a:noFill/>
        </p:spPr>
        <p:txBody>
          <a:bodyPr wrap="square" rtlCol="0">
            <a:spAutoFit/>
          </a:bodyPr>
          <a:lstStyle/>
          <a:p>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Học</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thuộc</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lòng</a:t>
            </a:r>
            <a:r>
              <a:rPr lang="en-US" altLang="zh-CN"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khổ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thơ</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thích</a:t>
            </a:r>
            <a:endParaRPr lang="zh-CN" altLang="en-US"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41019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95D75D-D795-4785-9CE0-B7122B3BD363}"/>
              </a:ext>
            </a:extLst>
          </p:cNvPr>
          <p:cNvSpPr txBox="1"/>
          <p:nvPr/>
        </p:nvSpPr>
        <p:spPr>
          <a:xfrm>
            <a:off x="5105400" y="725269"/>
            <a:ext cx="1981200" cy="646331"/>
          </a:xfrm>
          <a:prstGeom prst="rect">
            <a:avLst/>
          </a:prstGeom>
          <a:noFill/>
        </p:spPr>
        <p:txBody>
          <a:bodyPr wrap="square" rtlCol="0">
            <a:spAutoFit/>
          </a:bodyPr>
          <a:lstStyle/>
          <a:p>
            <a:pPr algn="ctr"/>
            <a:r>
              <a:rPr lang="en-US" sz="3600" b="1">
                <a:solidFill>
                  <a:srgbClr val="118161"/>
                </a:solidFill>
                <a:latin typeface="Arial-Rounded" panose="020B0500000000000000" pitchFamily="34" charset="0"/>
                <a:ea typeface="Arial-Rounded" panose="020B0500000000000000" pitchFamily="34" charset="0"/>
                <a:cs typeface="Arial-Rounded" panose="020B0500000000000000" pitchFamily="34" charset="0"/>
              </a:rPr>
              <a:t>THẢ DIỀU</a:t>
            </a:r>
            <a:endParaRPr lang="en-US" sz="7200" b="1" dirty="0">
              <a:solidFill>
                <a:srgbClr val="118161"/>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 Box 4">
            <a:extLst>
              <a:ext uri="{FF2B5EF4-FFF2-40B4-BE49-F238E27FC236}">
                <a16:creationId xmlns:a16="http://schemas.microsoft.com/office/drawing/2014/main" id="{03DFB2A9-08ED-4736-9278-A4CE99FECB89}"/>
              </a:ext>
            </a:extLst>
          </p:cNvPr>
          <p:cNvSpPr txBox="1"/>
          <p:nvPr/>
        </p:nvSpPr>
        <p:spPr>
          <a:xfrm>
            <a:off x="464185" y="1236143"/>
            <a:ext cx="4107815"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a:latin typeface="Arial-Rounded" panose="020B0500000000000000" pitchFamily="34" charset="0"/>
                <a:ea typeface="Arial-Rounded" panose="020B0500000000000000" pitchFamily="34" charset="0"/>
                <a:cs typeface="Arial-Rounded" panose="020B0500000000000000" pitchFamily="34" charset="0"/>
              </a:rPr>
              <a:t>Sáo</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a:latin typeface="Arial-Rounded" panose="020B0500000000000000" pitchFamily="34" charset="0"/>
                <a:ea typeface="Arial-Rounded" panose="020B0500000000000000" pitchFamily="34" charset="0"/>
                <a:cs typeface="Arial-Rounded" panose="020B0500000000000000" pitchFamily="34" charset="0"/>
              </a:rPr>
              <a:t>Sao</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a:latin typeface="Arial-Rounded" panose="020B0500000000000000" pitchFamily="34" charset="0"/>
                <a:ea typeface="Arial-Rounded" panose="020B0500000000000000" pitchFamily="34" charset="0"/>
                <a:cs typeface="Arial-Rounded" panose="020B0500000000000000" pitchFamily="34" charset="0"/>
              </a:rPr>
              <a:t>Diều</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 Box 5">
            <a:extLst>
              <a:ext uri="{FF2B5EF4-FFF2-40B4-BE49-F238E27FC236}">
                <a16:creationId xmlns:a16="http://schemas.microsoft.com/office/drawing/2014/main" id="{4232653F-20B9-40B8-85E4-BC3D21DD3C30}"/>
              </a:ext>
            </a:extLst>
          </p:cNvPr>
          <p:cNvSpPr txBox="1"/>
          <p:nvPr/>
        </p:nvSpPr>
        <p:spPr>
          <a:xfrm>
            <a:off x="1905000" y="3942900"/>
            <a:ext cx="4107815"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Trời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a:latin typeface="Arial-Rounded" panose="020B0500000000000000" pitchFamily="34" charset="0"/>
                <a:ea typeface="Arial-Rounded" panose="020B0500000000000000" pitchFamily="34" charset="0"/>
                <a:cs typeface="Arial-Rounded" panose="020B0500000000000000" pitchFamily="34" charset="0"/>
              </a:rPr>
              <a:t>Xong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err="1">
                <a:latin typeface="Arial-Rounded" panose="020B0500000000000000" pitchFamily="34" charset="0"/>
                <a:ea typeface="Arial-Rounded" panose="020B0500000000000000" pitchFamily="34" charset="0"/>
                <a:cs typeface="Arial-Rounded" panose="020B0500000000000000" pitchFamily="34" charset="0"/>
              </a:rPr>
              <a:t>Diều</a:t>
            </a:r>
            <a:r>
              <a:rPr lang="en-US" sz="3000">
                <a:latin typeface="Arial-Rounded" panose="020B0500000000000000" pitchFamily="34" charset="0"/>
                <a:ea typeface="Arial-Rounded" panose="020B0500000000000000" pitchFamily="34" charset="0"/>
                <a:cs typeface="Arial-Rounded" panose="020B0500000000000000" pitchFamily="34" charset="0"/>
              </a:rPr>
              <a:t>  </a:t>
            </a:r>
          </a:p>
          <a:p>
            <a:r>
              <a:rPr lang="en-US" sz="3000">
                <a:latin typeface="Arial-Rounded" panose="020B0500000000000000" pitchFamily="34" charset="0"/>
                <a:ea typeface="Arial-Rounded" panose="020B0500000000000000" pitchFamily="34" charset="0"/>
                <a:cs typeface="Arial-Rounded" panose="020B0500000000000000" pitchFamily="34" charset="0"/>
              </a:rPr>
              <a:t>Ai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 Box 6">
            <a:extLst>
              <a:ext uri="{FF2B5EF4-FFF2-40B4-BE49-F238E27FC236}">
                <a16:creationId xmlns:a16="http://schemas.microsoft.com/office/drawing/2014/main" id="{0ED5F6B5-DE48-458C-AA77-2C557B2598F6}"/>
              </a:ext>
            </a:extLst>
          </p:cNvPr>
          <p:cNvSpPr txBox="1"/>
          <p:nvPr/>
        </p:nvSpPr>
        <p:spPr>
          <a:xfrm>
            <a:off x="6162358" y="4476300"/>
            <a:ext cx="4107815" cy="2308324"/>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sym typeface="+mn-ea"/>
              </a:rPr>
              <a:t>Cánh</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a:latin typeface="Arial-Rounded" panose="020B0500000000000000" pitchFamily="34" charset="0"/>
                <a:ea typeface="Arial-Rounded" panose="020B0500000000000000" pitchFamily="34" charset="0"/>
                <a:cs typeface="Arial-Rounded" panose="020B0500000000000000" pitchFamily="34" charset="0"/>
                <a:sym typeface="+mn-ea"/>
              </a:rPr>
              <a:t>Nhạc</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a:latin typeface="Arial-Rounded" panose="020B0500000000000000" pitchFamily="34" charset="0"/>
                <a:ea typeface="Arial-Rounded" panose="020B0500000000000000" pitchFamily="34" charset="0"/>
                <a:cs typeface="Arial-Rounded" panose="020B0500000000000000" pitchFamily="34" charset="0"/>
                <a:sym typeface="+mn-ea"/>
              </a:rPr>
              <a:t>Tiếng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a:latin typeface="Arial-Rounded" panose="020B0500000000000000" pitchFamily="34" charset="0"/>
                <a:ea typeface="Arial-Rounded" panose="020B0500000000000000" pitchFamily="34" charset="0"/>
                <a:cs typeface="Arial-Rounded" panose="020B0500000000000000" pitchFamily="34" charset="0"/>
                <a:sym typeface="+mn-ea"/>
              </a:rPr>
              <a:t>Uốn</a:t>
            </a:r>
            <a:endParaRPr lang="en-US" sz="3000" dirty="0">
              <a:latin typeface="Arial-Rounded" panose="020B0500000000000000" pitchFamily="34" charset="0"/>
              <a:ea typeface="Arial-Rounded" panose="020B0500000000000000" pitchFamily="34" charset="0"/>
              <a:cs typeface="Arial-Rounded" panose="020B0500000000000000" pitchFamily="34" charset="0"/>
              <a:sym typeface="+mn-ea"/>
            </a:endParaRPr>
          </a:p>
          <a:p>
            <a:pPr algn="r"/>
            <a:r>
              <a:rPr 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Trần</a:t>
            </a:r>
            <a:r>
              <a:rPr lang="en-US" sz="2400" i="1"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Đăng</a:t>
            </a:r>
            <a:r>
              <a:rPr lang="en-US" sz="2400" i="1" dirty="0">
                <a:latin typeface="Arial-Rounded" panose="020B0500000000000000" pitchFamily="34" charset="0"/>
                <a:ea typeface="Arial-Rounded" panose="020B0500000000000000" pitchFamily="34" charset="0"/>
                <a:cs typeface="Arial-Rounded" panose="020B0500000000000000" pitchFamily="34" charset="0"/>
              </a:rPr>
              <a:t> Khoa)</a:t>
            </a:r>
          </a:p>
        </p:txBody>
      </p:sp>
      <p:pic>
        <p:nvPicPr>
          <p:cNvPr id="7" name="Picture 6">
            <a:extLst>
              <a:ext uri="{FF2B5EF4-FFF2-40B4-BE49-F238E27FC236}">
                <a16:creationId xmlns:a16="http://schemas.microsoft.com/office/drawing/2014/main" id="{65E28A71-FCEC-4CB3-80B5-8E6B5A13B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714" y="107634"/>
            <a:ext cx="2065565" cy="1949428"/>
          </a:xfrm>
          <a:prstGeom prst="rect">
            <a:avLst/>
          </a:prstGeom>
        </p:spPr>
      </p:pic>
      <p:sp>
        <p:nvSpPr>
          <p:cNvPr id="8" name="Text Box 4">
            <a:extLst>
              <a:ext uri="{FF2B5EF4-FFF2-40B4-BE49-F238E27FC236}">
                <a16:creationId xmlns:a16="http://schemas.microsoft.com/office/drawing/2014/main" id="{509A0914-FC19-4FC4-A5D1-00E9C3055E46}"/>
              </a:ext>
            </a:extLst>
          </p:cNvPr>
          <p:cNvSpPr txBox="1"/>
          <p:nvPr/>
        </p:nvSpPr>
        <p:spPr>
          <a:xfrm>
            <a:off x="4568509" y="1640606"/>
            <a:ext cx="3886199"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a:t>
            </a:r>
          </a:p>
          <a:p>
            <a:r>
              <a:rPr lang="en-US" sz="3000">
                <a:latin typeface="Arial-Rounded" panose="020B0500000000000000" pitchFamily="34" charset="0"/>
                <a:ea typeface="Arial-Rounded" panose="020B0500000000000000" pitchFamily="34" charset="0"/>
                <a:cs typeface="Arial-Rounded" panose="020B0500000000000000" pitchFamily="34" charset="0"/>
              </a:rPr>
              <a:t>Tiếng</a:t>
            </a:r>
          </a:p>
          <a:p>
            <a:r>
              <a:rPr lang="en-US" sz="3000">
                <a:latin typeface="Arial-Rounded" panose="020B0500000000000000" pitchFamily="34" charset="0"/>
                <a:ea typeface="Arial-Rounded" panose="020B0500000000000000" pitchFamily="34" charset="0"/>
                <a:cs typeface="Arial-Rounded" panose="020B0500000000000000" pitchFamily="34" charset="0"/>
              </a:rPr>
              <a:t>Diều</a:t>
            </a:r>
          </a:p>
          <a:p>
            <a:r>
              <a:rPr lang="en-US" sz="3000">
                <a:latin typeface="Arial-Rounded" panose="020B0500000000000000" pitchFamily="34" charset="0"/>
                <a:ea typeface="Arial-Rounded" panose="020B0500000000000000" pitchFamily="34" charset="0"/>
                <a:cs typeface="Arial-Rounded" panose="020B0500000000000000" pitchFamily="34" charset="0"/>
              </a:rPr>
              <a:t>Trôi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4">
            <a:extLst>
              <a:ext uri="{FF2B5EF4-FFF2-40B4-BE49-F238E27FC236}">
                <a16:creationId xmlns:a16="http://schemas.microsoft.com/office/drawing/2014/main" id="{D46BDD7B-9CF0-4343-A795-27024E8ED0A4}"/>
              </a:ext>
            </a:extLst>
          </p:cNvPr>
          <p:cNvSpPr txBox="1"/>
          <p:nvPr/>
        </p:nvSpPr>
        <p:spPr>
          <a:xfrm>
            <a:off x="8839200" y="2009539"/>
            <a:ext cx="3200400"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a:t>
            </a:r>
          </a:p>
          <a:p>
            <a:r>
              <a:rPr lang="en-US" sz="3000">
                <a:latin typeface="Arial-Rounded" panose="020B0500000000000000" pitchFamily="34" charset="0"/>
                <a:ea typeface="Arial-Rounded" panose="020B0500000000000000" pitchFamily="34" charset="0"/>
                <a:cs typeface="Arial-Rounded" panose="020B0500000000000000" pitchFamily="34" charset="0"/>
              </a:rPr>
              <a:t>Tiếng</a:t>
            </a:r>
          </a:p>
          <a:p>
            <a:r>
              <a:rPr lang="en-US" sz="3000">
                <a:latin typeface="Arial-Rounded" panose="020B0500000000000000" pitchFamily="34" charset="0"/>
                <a:ea typeface="Arial-Rounded" panose="020B0500000000000000" pitchFamily="34" charset="0"/>
                <a:cs typeface="Arial-Rounded" panose="020B0500000000000000" pitchFamily="34" charset="0"/>
              </a:rPr>
              <a:t>Diều</a:t>
            </a:r>
          </a:p>
          <a:p>
            <a:r>
              <a:rPr lang="en-US" sz="3000">
                <a:latin typeface="Arial-Rounded" panose="020B0500000000000000" pitchFamily="34" charset="0"/>
                <a:ea typeface="Arial-Rounded" panose="020B0500000000000000" pitchFamily="34" charset="0"/>
                <a:cs typeface="Arial-Rounded" panose="020B0500000000000000" pitchFamily="34" charset="0"/>
              </a:rPr>
              <a:t>Phơi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BC871D5D-BF04-4C03-BAB8-D4E6CFDBEF9A}"/>
              </a:ext>
            </a:extLst>
          </p:cNvPr>
          <p:cNvPicPr>
            <a:picLocks noChangeAspect="1"/>
          </p:cNvPicPr>
          <p:nvPr/>
        </p:nvPicPr>
        <p:blipFill rotWithShape="1">
          <a:blip r:embed="rId3"/>
          <a:srcRect l="28414" t="17105" r="9091" b="33057"/>
          <a:stretch/>
        </p:blipFill>
        <p:spPr>
          <a:xfrm>
            <a:off x="29067" y="1282933"/>
            <a:ext cx="538392" cy="512546"/>
          </a:xfrm>
          <a:prstGeom prst="rect">
            <a:avLst/>
          </a:prstGeom>
        </p:spPr>
      </p:pic>
      <p:pic>
        <p:nvPicPr>
          <p:cNvPr id="11" name="Picture 10">
            <a:extLst>
              <a:ext uri="{FF2B5EF4-FFF2-40B4-BE49-F238E27FC236}">
                <a16:creationId xmlns:a16="http://schemas.microsoft.com/office/drawing/2014/main" id="{A9F561BF-7906-4B68-B79A-B5E3CD4461E8}"/>
              </a:ext>
            </a:extLst>
          </p:cNvPr>
          <p:cNvPicPr>
            <a:picLocks noChangeAspect="1"/>
          </p:cNvPicPr>
          <p:nvPr/>
        </p:nvPicPr>
        <p:blipFill rotWithShape="1">
          <a:blip r:embed="rId4"/>
          <a:srcRect l="23584" t="12406" r="18949" b="29309"/>
          <a:stretch/>
        </p:blipFill>
        <p:spPr>
          <a:xfrm>
            <a:off x="4083932" y="1626355"/>
            <a:ext cx="538392" cy="605690"/>
          </a:xfrm>
          <a:prstGeom prst="rect">
            <a:avLst/>
          </a:prstGeom>
        </p:spPr>
      </p:pic>
      <p:pic>
        <p:nvPicPr>
          <p:cNvPr id="12" name="Picture 11">
            <a:extLst>
              <a:ext uri="{FF2B5EF4-FFF2-40B4-BE49-F238E27FC236}">
                <a16:creationId xmlns:a16="http://schemas.microsoft.com/office/drawing/2014/main" id="{4FD121F7-2703-4F06-8958-31F753D459E8}"/>
              </a:ext>
            </a:extLst>
          </p:cNvPr>
          <p:cNvPicPr>
            <a:picLocks noChangeAspect="1"/>
          </p:cNvPicPr>
          <p:nvPr/>
        </p:nvPicPr>
        <p:blipFill>
          <a:blip r:embed="rId5"/>
          <a:stretch>
            <a:fillRect/>
          </a:stretch>
        </p:blipFill>
        <p:spPr>
          <a:xfrm>
            <a:off x="8391815" y="2025258"/>
            <a:ext cx="576129" cy="549207"/>
          </a:xfrm>
          <a:prstGeom prst="rect">
            <a:avLst/>
          </a:prstGeom>
        </p:spPr>
      </p:pic>
      <p:pic>
        <p:nvPicPr>
          <p:cNvPr id="13" name="Picture 12">
            <a:extLst>
              <a:ext uri="{FF2B5EF4-FFF2-40B4-BE49-F238E27FC236}">
                <a16:creationId xmlns:a16="http://schemas.microsoft.com/office/drawing/2014/main" id="{20C9436A-1938-44CF-9B65-11F3DA8F2972}"/>
              </a:ext>
            </a:extLst>
          </p:cNvPr>
          <p:cNvPicPr>
            <a:picLocks noChangeAspect="1"/>
          </p:cNvPicPr>
          <p:nvPr/>
        </p:nvPicPr>
        <p:blipFill rotWithShape="1">
          <a:blip r:embed="rId6"/>
          <a:srcRect l="20998" t="12792" r="21536" b="30517"/>
          <a:stretch/>
        </p:blipFill>
        <p:spPr>
          <a:xfrm>
            <a:off x="1415090" y="3886200"/>
            <a:ext cx="538393" cy="589135"/>
          </a:xfrm>
          <a:prstGeom prst="rect">
            <a:avLst/>
          </a:prstGeom>
        </p:spPr>
      </p:pic>
      <p:pic>
        <p:nvPicPr>
          <p:cNvPr id="14" name="Picture 13">
            <a:extLst>
              <a:ext uri="{FF2B5EF4-FFF2-40B4-BE49-F238E27FC236}">
                <a16:creationId xmlns:a16="http://schemas.microsoft.com/office/drawing/2014/main" id="{76D52AB1-243A-45EC-BF46-925B9F760F07}"/>
              </a:ext>
            </a:extLst>
          </p:cNvPr>
          <p:cNvPicPr>
            <a:picLocks noChangeAspect="1"/>
          </p:cNvPicPr>
          <p:nvPr/>
        </p:nvPicPr>
        <p:blipFill rotWithShape="1">
          <a:blip r:embed="rId7"/>
          <a:srcRect l="24422" t="13742" r="14083" b="33408"/>
          <a:stretch/>
        </p:blipFill>
        <p:spPr>
          <a:xfrm>
            <a:off x="5725836" y="4460499"/>
            <a:ext cx="576130" cy="549208"/>
          </a:xfrm>
          <a:prstGeom prst="rect">
            <a:avLst/>
          </a:prstGeom>
        </p:spPr>
      </p:pic>
      <p:grpSp>
        <p:nvGrpSpPr>
          <p:cNvPr id="15" name="Group 14">
            <a:extLst>
              <a:ext uri="{FF2B5EF4-FFF2-40B4-BE49-F238E27FC236}">
                <a16:creationId xmlns:a16="http://schemas.microsoft.com/office/drawing/2014/main" id="{1670A091-C2BC-4DB4-8241-D19F3355A334}"/>
              </a:ext>
            </a:extLst>
          </p:cNvPr>
          <p:cNvGrpSpPr/>
          <p:nvPr/>
        </p:nvGrpSpPr>
        <p:grpSpPr>
          <a:xfrm>
            <a:off x="109685" y="117281"/>
            <a:ext cx="607988" cy="607988"/>
            <a:chOff x="281135" y="298256"/>
            <a:chExt cx="683754" cy="683754"/>
          </a:xfrm>
        </p:grpSpPr>
        <p:sp>
          <p:nvSpPr>
            <p:cNvPr id="16" name="1">
              <a:extLst>
                <a:ext uri="{FF2B5EF4-FFF2-40B4-BE49-F238E27FC236}">
                  <a16:creationId xmlns:a16="http://schemas.microsoft.com/office/drawing/2014/main" id="{05E1FC27-6E25-4CC8-B51D-4932139F2F2B}"/>
                </a:ext>
              </a:extLst>
            </p:cNvPr>
            <p:cNvSpPr/>
            <p:nvPr/>
          </p:nvSpPr>
          <p:spPr>
            <a:xfrm>
              <a:off x="281135" y="298256"/>
              <a:ext cx="683754" cy="683754"/>
            </a:xfrm>
            <a:prstGeom prst="ellipse">
              <a:avLst/>
            </a:prstGeom>
            <a:noFill/>
            <a:ln w="12700">
              <a:solidFill>
                <a:srgbClr val="3EDDD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7" name="Picture 16">
              <a:extLst>
                <a:ext uri="{FF2B5EF4-FFF2-40B4-BE49-F238E27FC236}">
                  <a16:creationId xmlns:a16="http://schemas.microsoft.com/office/drawing/2014/main" id="{BB83CE58-7AF2-4D96-B55B-904DFA34551A}"/>
                </a:ext>
              </a:extLst>
            </p:cNvPr>
            <p:cNvPicPr>
              <a:picLocks noChangeAspect="1"/>
            </p:cNvPicPr>
            <p:nvPr/>
          </p:nvPicPr>
          <p:blipFill>
            <a:blip r:embed="rId8"/>
            <a:stretch>
              <a:fillRect/>
            </a:stretch>
          </p:blipFill>
          <p:spPr>
            <a:xfrm>
              <a:off x="305440" y="322561"/>
              <a:ext cx="635143" cy="635143"/>
            </a:xfrm>
            <a:prstGeom prst="rect">
              <a:avLst/>
            </a:prstGeom>
          </p:spPr>
        </p:pic>
      </p:grpSp>
      <p:sp>
        <p:nvSpPr>
          <p:cNvPr id="19" name="TextBox 18">
            <a:extLst>
              <a:ext uri="{FF2B5EF4-FFF2-40B4-BE49-F238E27FC236}">
                <a16:creationId xmlns:a16="http://schemas.microsoft.com/office/drawing/2014/main" id="{FB264FBF-FACB-43FF-B350-7FBB752F01C3}"/>
              </a:ext>
            </a:extLst>
          </p:cNvPr>
          <p:cNvSpPr txBox="1"/>
          <p:nvPr/>
        </p:nvSpPr>
        <p:spPr>
          <a:xfrm>
            <a:off x="739285" y="98109"/>
            <a:ext cx="7976610" cy="646331"/>
          </a:xfrm>
          <a:prstGeom prst="rect">
            <a:avLst/>
          </a:prstGeom>
          <a:noFill/>
        </p:spPr>
        <p:txBody>
          <a:bodyPr wrap="square" rtlCol="0">
            <a:spAutoFit/>
          </a:bodyPr>
          <a:lstStyle/>
          <a:p>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Học</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thuộc</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lòng</a:t>
            </a:r>
            <a:r>
              <a:rPr lang="en-US" altLang="zh-CN"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khổ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thơ</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thích</a:t>
            </a:r>
            <a:endParaRPr lang="zh-CN" altLang="en-US" sz="36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10765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506724"/>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sp>
        <p:nvSpPr>
          <p:cNvPr id="4" name="TextBox 3">
            <a:extLst>
              <a:ext uri="{FF2B5EF4-FFF2-40B4-BE49-F238E27FC236}">
                <a16:creationId xmlns:a16="http://schemas.microsoft.com/office/drawing/2014/main" id="{9CBE522A-6259-4D5C-A426-049181E49342}"/>
              </a:ext>
            </a:extLst>
          </p:cNvPr>
          <p:cNvSpPr txBox="1"/>
          <p:nvPr/>
        </p:nvSpPr>
        <p:spPr>
          <a:xfrm>
            <a:off x="2461259" y="4165937"/>
            <a:ext cx="7269482"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LUYỆN TẬP</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pic>
        <p:nvPicPr>
          <p:cNvPr id="6" name="Picture 5">
            <a:extLst>
              <a:ext uri="{FF2B5EF4-FFF2-40B4-BE49-F238E27FC236}">
                <a16:creationId xmlns:a16="http://schemas.microsoft.com/office/drawing/2014/main" id="{B41236D5-199E-4D85-A37A-3B911C8CDE7A}"/>
              </a:ext>
            </a:extLst>
          </p:cNvPr>
          <p:cNvPicPr>
            <a:picLocks noChangeAspect="1"/>
          </p:cNvPicPr>
          <p:nvPr/>
        </p:nvPicPr>
        <p:blipFill>
          <a:blip r:embed="rId2"/>
          <a:stretch>
            <a:fillRect/>
          </a:stretch>
        </p:blipFill>
        <p:spPr>
          <a:xfrm>
            <a:off x="5041218" y="1588195"/>
            <a:ext cx="2133600" cy="2133600"/>
          </a:xfrm>
          <a:prstGeom prst="rect">
            <a:avLst/>
          </a:prstGeom>
        </p:spPr>
      </p:pic>
    </p:spTree>
    <p:extLst>
      <p:ext uri="{BB962C8B-B14F-4D97-AF65-F5344CB8AC3E}">
        <p14:creationId xmlns:p14="http://schemas.microsoft.com/office/powerpoint/2010/main" val="910357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78B6-621D-4BB2-97F3-22D67B1FFCF9}"/>
              </a:ext>
            </a:extLst>
          </p:cNvPr>
          <p:cNvSpPr txBox="1"/>
          <p:nvPr/>
        </p:nvSpPr>
        <p:spPr>
          <a:xfrm>
            <a:off x="1219200" y="141691"/>
            <a:ext cx="10567247" cy="1384995"/>
          </a:xfrm>
          <a:prstGeom prst="rect">
            <a:avLst/>
          </a:prstGeom>
          <a:noFill/>
        </p:spPr>
        <p:txBody>
          <a:bodyPr wrap="square">
            <a:spAutoFit/>
          </a:bodyPr>
          <a:lstStyle/>
          <a:p>
            <a:r>
              <a:rPr lang="en-US" sz="42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2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200"/>
              <a:t>Từ ngữ nào được dùng để nói về âm thanh sáo diều?</a:t>
            </a:r>
            <a:endParaRPr lang="vi-VN" sz="4200" b="1">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41822CA-8AEA-4E28-B56F-1A2F475F65F0}"/>
              </a:ext>
            </a:extLst>
          </p:cNvPr>
          <p:cNvGrpSpPr/>
          <p:nvPr/>
        </p:nvGrpSpPr>
        <p:grpSpPr>
          <a:xfrm>
            <a:off x="0" y="3810"/>
            <a:ext cx="853942" cy="1068901"/>
            <a:chOff x="253799" y="259752"/>
            <a:chExt cx="853942" cy="1068901"/>
          </a:xfrm>
        </p:grpSpPr>
        <p:sp>
          <p:nvSpPr>
            <p:cNvPr id="4" name="51">
              <a:extLst>
                <a:ext uri="{FF2B5EF4-FFF2-40B4-BE49-F238E27FC236}">
                  <a16:creationId xmlns:a16="http://schemas.microsoft.com/office/drawing/2014/main" id="{A1526D02-8B7F-4A2C-A6E0-7E0D052BDF6E}"/>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a:extLst>
                <a:ext uri="{FF2B5EF4-FFF2-40B4-BE49-F238E27FC236}">
                  <a16:creationId xmlns:a16="http://schemas.microsoft.com/office/drawing/2014/main" id="{12E09A92-18BA-4D1D-AB09-9F1012E484D9}"/>
                </a:ext>
              </a:extLst>
            </p:cNvPr>
            <p:cNvPicPr>
              <a:picLocks noChangeAspect="1"/>
            </p:cNvPicPr>
            <p:nvPr userDrawn="1"/>
          </p:nvPicPr>
          <p:blipFill>
            <a:blip r:embed="rId2"/>
            <a:stretch>
              <a:fillRect/>
            </a:stretch>
          </p:blipFill>
          <p:spPr>
            <a:xfrm>
              <a:off x="425879" y="646791"/>
              <a:ext cx="681862" cy="681862"/>
            </a:xfrm>
            <a:prstGeom prst="rect">
              <a:avLst/>
            </a:prstGeom>
          </p:spPr>
        </p:pic>
      </p:grpSp>
      <p:grpSp>
        <p:nvGrpSpPr>
          <p:cNvPr id="21" name="Group 20">
            <a:extLst>
              <a:ext uri="{FF2B5EF4-FFF2-40B4-BE49-F238E27FC236}">
                <a16:creationId xmlns:a16="http://schemas.microsoft.com/office/drawing/2014/main" id="{0CC759AA-DCBB-409A-95E9-71871870ED31}"/>
              </a:ext>
            </a:extLst>
          </p:cNvPr>
          <p:cNvGrpSpPr/>
          <p:nvPr/>
        </p:nvGrpSpPr>
        <p:grpSpPr>
          <a:xfrm>
            <a:off x="1219200" y="1891839"/>
            <a:ext cx="4360329" cy="1932418"/>
            <a:chOff x="626971" y="2206532"/>
            <a:chExt cx="4360329" cy="1932418"/>
          </a:xfrm>
        </p:grpSpPr>
        <p:pic>
          <p:nvPicPr>
            <p:cNvPr id="16" name="Picture 15">
              <a:extLst>
                <a:ext uri="{FF2B5EF4-FFF2-40B4-BE49-F238E27FC236}">
                  <a16:creationId xmlns:a16="http://schemas.microsoft.com/office/drawing/2014/main" id="{63DA10F0-4612-4DEC-9FA9-36A8EB3585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6971" y="2206532"/>
              <a:ext cx="4360329" cy="1932418"/>
            </a:xfrm>
            <a:prstGeom prst="rect">
              <a:avLst/>
            </a:prstGeom>
          </p:spPr>
        </p:pic>
        <p:sp>
          <p:nvSpPr>
            <p:cNvPr id="17" name="Rectangle: Rounded Corners 16">
              <a:extLst>
                <a:ext uri="{FF2B5EF4-FFF2-40B4-BE49-F238E27FC236}">
                  <a16:creationId xmlns:a16="http://schemas.microsoft.com/office/drawing/2014/main" id="{60E46987-1747-45EE-8576-B6FCF1A036C6}"/>
                </a:ext>
              </a:extLst>
            </p:cNvPr>
            <p:cNvSpPr/>
            <p:nvPr/>
          </p:nvSpPr>
          <p:spPr>
            <a:xfrm rot="415984">
              <a:off x="2211220" y="2782719"/>
              <a:ext cx="2277393" cy="7848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85000"/>
                      <a:lumOff val="15000"/>
                    </a:schemeClr>
                  </a:solidFill>
                </a:rPr>
                <a:t>no gió</a:t>
              </a:r>
              <a:endParaRPr lang="en-US" sz="4000" dirty="0">
                <a:solidFill>
                  <a:schemeClr val="tx1">
                    <a:lumMod val="85000"/>
                    <a:lumOff val="15000"/>
                  </a:schemeClr>
                </a:solidFill>
              </a:endParaRPr>
            </a:p>
          </p:txBody>
        </p:sp>
      </p:grpSp>
      <p:grpSp>
        <p:nvGrpSpPr>
          <p:cNvPr id="22" name="Group 21">
            <a:extLst>
              <a:ext uri="{FF2B5EF4-FFF2-40B4-BE49-F238E27FC236}">
                <a16:creationId xmlns:a16="http://schemas.microsoft.com/office/drawing/2014/main" id="{4D7102DB-A18C-41FC-A55F-FB4B16CDB1FF}"/>
              </a:ext>
            </a:extLst>
          </p:cNvPr>
          <p:cNvGrpSpPr/>
          <p:nvPr/>
        </p:nvGrpSpPr>
        <p:grpSpPr>
          <a:xfrm>
            <a:off x="4147065" y="3999952"/>
            <a:ext cx="3897870" cy="1833319"/>
            <a:chOff x="6541530" y="2106622"/>
            <a:chExt cx="3897870" cy="1833319"/>
          </a:xfrm>
        </p:grpSpPr>
        <p:pic>
          <p:nvPicPr>
            <p:cNvPr id="12" name="Picture 11">
              <a:extLst>
                <a:ext uri="{FF2B5EF4-FFF2-40B4-BE49-F238E27FC236}">
                  <a16:creationId xmlns:a16="http://schemas.microsoft.com/office/drawing/2014/main" id="{70228D23-7A3E-43FB-BB4F-C73D6264343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541530" y="2106622"/>
              <a:ext cx="3897870" cy="1833319"/>
            </a:xfrm>
            <a:prstGeom prst="rect">
              <a:avLst/>
            </a:prstGeom>
          </p:spPr>
        </p:pic>
        <p:sp>
          <p:nvSpPr>
            <p:cNvPr id="18" name="Rectangle: Rounded Corners 17">
              <a:extLst>
                <a:ext uri="{FF2B5EF4-FFF2-40B4-BE49-F238E27FC236}">
                  <a16:creationId xmlns:a16="http://schemas.microsoft.com/office/drawing/2014/main" id="{7EA6EACE-0861-4784-B52C-A9AE4377F37F}"/>
                </a:ext>
              </a:extLst>
            </p:cNvPr>
            <p:cNvSpPr/>
            <p:nvPr/>
          </p:nvSpPr>
          <p:spPr>
            <a:xfrm rot="247163">
              <a:off x="7950686" y="2674234"/>
              <a:ext cx="2334949" cy="8046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85000"/>
                      <a:lumOff val="15000"/>
                    </a:schemeClr>
                  </a:solidFill>
                </a:rPr>
                <a:t>uốn cong</a:t>
              </a:r>
              <a:endParaRPr lang="en-US" sz="4000" dirty="0">
                <a:solidFill>
                  <a:schemeClr val="tx1">
                    <a:lumMod val="85000"/>
                    <a:lumOff val="15000"/>
                  </a:schemeClr>
                </a:solidFill>
              </a:endParaRPr>
            </a:p>
          </p:txBody>
        </p:sp>
      </p:grpSp>
      <p:grpSp>
        <p:nvGrpSpPr>
          <p:cNvPr id="20" name="Group 19">
            <a:extLst>
              <a:ext uri="{FF2B5EF4-FFF2-40B4-BE49-F238E27FC236}">
                <a16:creationId xmlns:a16="http://schemas.microsoft.com/office/drawing/2014/main" id="{036CCBDB-AF21-4760-957E-D80A508ED70F}"/>
              </a:ext>
            </a:extLst>
          </p:cNvPr>
          <p:cNvGrpSpPr/>
          <p:nvPr/>
        </p:nvGrpSpPr>
        <p:grpSpPr>
          <a:xfrm>
            <a:off x="6858000" y="1835780"/>
            <a:ext cx="3692061" cy="1866352"/>
            <a:chOff x="4173248" y="4596094"/>
            <a:chExt cx="3517992" cy="1866352"/>
          </a:xfrm>
        </p:grpSpPr>
        <p:pic>
          <p:nvPicPr>
            <p:cNvPr id="14" name="Picture 13">
              <a:extLst>
                <a:ext uri="{FF2B5EF4-FFF2-40B4-BE49-F238E27FC236}">
                  <a16:creationId xmlns:a16="http://schemas.microsoft.com/office/drawing/2014/main" id="{742D8612-2016-4144-BE5B-B80D7F21F3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3248" y="4596094"/>
              <a:ext cx="3517992" cy="1866352"/>
            </a:xfrm>
            <a:prstGeom prst="rect">
              <a:avLst/>
            </a:prstGeom>
          </p:spPr>
        </p:pic>
        <p:sp>
          <p:nvSpPr>
            <p:cNvPr id="19" name="Rectangle: Rounded Corners 18">
              <a:extLst>
                <a:ext uri="{FF2B5EF4-FFF2-40B4-BE49-F238E27FC236}">
                  <a16:creationId xmlns:a16="http://schemas.microsoft.com/office/drawing/2014/main" id="{201BBB8B-7E4C-4886-A777-4F02913AB46B}"/>
                </a:ext>
              </a:extLst>
            </p:cNvPr>
            <p:cNvSpPr/>
            <p:nvPr/>
          </p:nvSpPr>
          <p:spPr>
            <a:xfrm rot="21303248">
              <a:off x="4997626" y="5227423"/>
              <a:ext cx="2599898" cy="7848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85000"/>
                      <a:lumOff val="15000"/>
                    </a:schemeClr>
                  </a:solidFill>
                </a:rPr>
                <a:t>trong ngần</a:t>
              </a:r>
              <a:endParaRPr lang="en-US" sz="4000" dirty="0">
                <a:solidFill>
                  <a:schemeClr val="tx1">
                    <a:lumMod val="85000"/>
                    <a:lumOff val="15000"/>
                  </a:schemeClr>
                </a:solidFill>
              </a:endParaRPr>
            </a:p>
          </p:txBody>
        </p:sp>
      </p:grpSp>
    </p:spTree>
    <p:extLst>
      <p:ext uri="{BB962C8B-B14F-4D97-AF65-F5344CB8AC3E}">
        <p14:creationId xmlns:p14="http://schemas.microsoft.com/office/powerpoint/2010/main" val="3610878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par>
                          <p:cTn id="12" fill="hold">
                            <p:stCondLst>
                              <p:cond delay="1225"/>
                            </p:stCondLst>
                            <p:childTnLst>
                              <p:par>
                                <p:cTn id="13" presetID="50" presetClass="entr" presetSubtype="0" decel="10000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strVal val="#ppt_w+.3"/>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animEffect transition="in" filter="fade">
                                      <p:cBhvr>
                                        <p:cTn id="17" dur="1000"/>
                                        <p:tgtEl>
                                          <p:spTgt spid="21"/>
                                        </p:tgtEl>
                                      </p:cBhvr>
                                    </p:animEffect>
                                  </p:childTnLst>
                                </p:cTn>
                              </p:par>
                            </p:childTnLst>
                          </p:cTn>
                        </p:par>
                        <p:par>
                          <p:cTn id="18" fill="hold">
                            <p:stCondLst>
                              <p:cond delay="2225"/>
                            </p:stCondLst>
                            <p:childTnLst>
                              <p:par>
                                <p:cTn id="19" presetID="50" presetClass="entr" presetSubtype="0" decel="10000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strVal val="#ppt_w+.3"/>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Effect transition="in" filter="fade">
                                      <p:cBhvr>
                                        <p:cTn id="23" dur="1000"/>
                                        <p:tgtEl>
                                          <p:spTgt spid="20"/>
                                        </p:tgtEl>
                                      </p:cBhvr>
                                    </p:animEffect>
                                  </p:childTnLst>
                                </p:cTn>
                              </p:par>
                            </p:childTnLst>
                          </p:cTn>
                        </p:par>
                        <p:par>
                          <p:cTn id="24" fill="hold">
                            <p:stCondLst>
                              <p:cond delay="3225"/>
                            </p:stCondLst>
                            <p:childTnLst>
                              <p:par>
                                <p:cTn id="25" presetID="50" presetClass="entr" presetSubtype="0" decel="10000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ppt_w</p:attrName>
                                        </p:attrNameLst>
                                      </p:cBhvr>
                                      <p:tavLst>
                                        <p:tav tm="0">
                                          <p:val>
                                            <p:strVal val="#ppt_w+.3"/>
                                          </p:val>
                                        </p:tav>
                                        <p:tav tm="100000">
                                          <p:val>
                                            <p:strVal val="#ppt_w"/>
                                          </p:val>
                                        </p:tav>
                                      </p:tavLst>
                                    </p:anim>
                                    <p:anim calcmode="lin" valueType="num">
                                      <p:cBhvr>
                                        <p:cTn id="28" dur="1000" fill="hold"/>
                                        <p:tgtEl>
                                          <p:spTgt spid="22"/>
                                        </p:tgtEl>
                                        <p:attrNameLst>
                                          <p:attrName>ppt_h</p:attrName>
                                        </p:attrNameLst>
                                      </p:cBhvr>
                                      <p:tavLst>
                                        <p:tav tm="0">
                                          <p:val>
                                            <p:strVal val="#ppt_h"/>
                                          </p:val>
                                        </p:tav>
                                        <p:tav tm="100000">
                                          <p:val>
                                            <p:strVal val="#ppt_h"/>
                                          </p:val>
                                        </p:tav>
                                      </p:tavLst>
                                    </p:anim>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1"/>
                                        </p:tgtEl>
                                        <p:attrNameLst>
                                          <p:attrName>ppt_x</p:attrName>
                                        </p:attrNameLst>
                                      </p:cBhvr>
                                      <p:tavLst>
                                        <p:tav tm="0">
                                          <p:val>
                                            <p:strVal val="ppt_x"/>
                                          </p:val>
                                        </p:tav>
                                        <p:tav tm="100000">
                                          <p:val>
                                            <p:strVal val="ppt_x"/>
                                          </p:val>
                                        </p:tav>
                                      </p:tavLst>
                                    </p:anim>
                                    <p:anim calcmode="lin" valueType="num">
                                      <p:cBhvr additive="base">
                                        <p:cTn id="34" dur="500"/>
                                        <p:tgtEl>
                                          <p:spTgt spid="21"/>
                                        </p:tgtEl>
                                        <p:attrNameLst>
                                          <p:attrName>ppt_y</p:attrName>
                                        </p:attrNameLst>
                                      </p:cBhvr>
                                      <p:tavLst>
                                        <p:tav tm="0">
                                          <p:val>
                                            <p:strVal val="ppt_y"/>
                                          </p:val>
                                        </p:tav>
                                        <p:tav tm="100000">
                                          <p:val>
                                            <p:strVal val="1+ppt_h/2"/>
                                          </p:val>
                                        </p:tav>
                                      </p:tavLst>
                                    </p:anim>
                                    <p:set>
                                      <p:cBhvr>
                                        <p:cTn id="35" dur="1" fill="hold">
                                          <p:stCondLst>
                                            <p:cond delay="499"/>
                                          </p:stCondLst>
                                        </p:cTn>
                                        <p:tgtEl>
                                          <p:spTgt spid="21"/>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22"/>
                                        </p:tgtEl>
                                        <p:attrNameLst>
                                          <p:attrName>ppt_x</p:attrName>
                                        </p:attrNameLst>
                                      </p:cBhvr>
                                      <p:tavLst>
                                        <p:tav tm="0">
                                          <p:val>
                                            <p:strVal val="ppt_x"/>
                                          </p:val>
                                        </p:tav>
                                        <p:tav tm="100000">
                                          <p:val>
                                            <p:strVal val="ppt_x"/>
                                          </p:val>
                                        </p:tav>
                                      </p:tavLst>
                                    </p:anim>
                                    <p:anim calcmode="lin" valueType="num">
                                      <p:cBhvr additive="base">
                                        <p:cTn id="38" dur="500"/>
                                        <p:tgtEl>
                                          <p:spTgt spid="22"/>
                                        </p:tgtEl>
                                        <p:attrNameLst>
                                          <p:attrName>ppt_y</p:attrName>
                                        </p:attrNameLst>
                                      </p:cBhvr>
                                      <p:tavLst>
                                        <p:tav tm="0">
                                          <p:val>
                                            <p:strVal val="ppt_y"/>
                                          </p:val>
                                        </p:tav>
                                        <p:tav tm="100000">
                                          <p:val>
                                            <p:strVal val="1+ppt_h/2"/>
                                          </p:val>
                                        </p:tav>
                                      </p:tavLst>
                                    </p:anim>
                                    <p:set>
                                      <p:cBhvr>
                                        <p:cTn id="39" dur="1" fill="hold">
                                          <p:stCondLst>
                                            <p:cond delay="499"/>
                                          </p:stCondLst>
                                        </p:cTn>
                                        <p:tgtEl>
                                          <p:spTgt spid="22"/>
                                        </p:tgtEl>
                                        <p:attrNameLst>
                                          <p:attrName>style.visibility</p:attrName>
                                        </p:attrNameLst>
                                      </p:cBhvr>
                                      <p:to>
                                        <p:strVal val="hidden"/>
                                      </p:to>
                                    </p:set>
                                  </p:childTnLst>
                                </p:cTn>
                              </p:par>
                              <p:par>
                                <p:cTn id="40" presetID="42" presetClass="path" presetSubtype="0" accel="50000" decel="50000" fill="hold" nodeType="withEffect">
                                  <p:stCondLst>
                                    <p:cond delay="0"/>
                                  </p:stCondLst>
                                  <p:childTnLst>
                                    <p:animMotion origin="layout" path="M -2.29167E-6 -3.7037E-6 L -0.24518 0.06297 " pathEditMode="relative" rAng="0" ptsTypes="AA">
                                      <p:cBhvr>
                                        <p:cTn id="41" dur="2000" fill="hold"/>
                                        <p:tgtEl>
                                          <p:spTgt spid="20"/>
                                        </p:tgtEl>
                                        <p:attrNameLst>
                                          <p:attrName>ppt_x</p:attrName>
                                          <p:attrName>ppt_y</p:attrName>
                                        </p:attrNameLst>
                                      </p:cBhvr>
                                      <p:rCtr x="-12266"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78B6-621D-4BB2-97F3-22D67B1FFCF9}"/>
              </a:ext>
            </a:extLst>
          </p:cNvPr>
          <p:cNvSpPr txBox="1"/>
          <p:nvPr/>
        </p:nvSpPr>
        <p:spPr>
          <a:xfrm>
            <a:off x="1219200" y="76200"/>
            <a:ext cx="10567247" cy="1446550"/>
          </a:xfrm>
          <a:prstGeom prst="rect">
            <a:avLst/>
          </a:prstGeom>
          <a:noFill/>
        </p:spPr>
        <p:txBody>
          <a:bodyPr wrap="square">
            <a:spAutoFit/>
          </a:bodyPr>
          <a:lstStyle/>
          <a:p>
            <a:pPr algn="just"/>
            <a:r>
              <a:rPr lang="en-US" sz="42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a:t>
            </a:r>
            <a:r>
              <a:rPr lang="en-US" sz="42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400" i="0">
                <a:solidFill>
                  <a:srgbClr val="333333"/>
                </a:solidFill>
                <a:effectLst/>
                <a:latin typeface="+mj-lt"/>
              </a:rPr>
              <a:t>Dựa theo khổ thơ thứ tư, nói một câu tả c</a:t>
            </a:r>
            <a:r>
              <a:rPr lang="en-US" sz="4400">
                <a:solidFill>
                  <a:srgbClr val="333333"/>
                </a:solidFill>
                <a:latin typeface="+mj-lt"/>
              </a:rPr>
              <a:t>á</a:t>
            </a:r>
            <a:r>
              <a:rPr lang="vi-VN" sz="4400" i="0">
                <a:solidFill>
                  <a:srgbClr val="333333"/>
                </a:solidFill>
                <a:effectLst/>
                <a:latin typeface="+mj-lt"/>
              </a:rPr>
              <a:t>nh diều.</a:t>
            </a:r>
            <a:endParaRPr lang="vi-VN" sz="420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41822CA-8AEA-4E28-B56F-1A2F475F65F0}"/>
              </a:ext>
            </a:extLst>
          </p:cNvPr>
          <p:cNvGrpSpPr/>
          <p:nvPr/>
        </p:nvGrpSpPr>
        <p:grpSpPr>
          <a:xfrm>
            <a:off x="0" y="3810"/>
            <a:ext cx="853942" cy="1068901"/>
            <a:chOff x="253799" y="259752"/>
            <a:chExt cx="853942" cy="1068901"/>
          </a:xfrm>
        </p:grpSpPr>
        <p:sp>
          <p:nvSpPr>
            <p:cNvPr id="4" name="51">
              <a:extLst>
                <a:ext uri="{FF2B5EF4-FFF2-40B4-BE49-F238E27FC236}">
                  <a16:creationId xmlns:a16="http://schemas.microsoft.com/office/drawing/2014/main" id="{A1526D02-8B7F-4A2C-A6E0-7E0D052BDF6E}"/>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a:extLst>
                <a:ext uri="{FF2B5EF4-FFF2-40B4-BE49-F238E27FC236}">
                  <a16:creationId xmlns:a16="http://schemas.microsoft.com/office/drawing/2014/main" id="{12E09A92-18BA-4D1D-AB09-9F1012E484D9}"/>
                </a:ext>
              </a:extLst>
            </p:cNvPr>
            <p:cNvPicPr>
              <a:picLocks noChangeAspect="1"/>
            </p:cNvPicPr>
            <p:nvPr userDrawn="1"/>
          </p:nvPicPr>
          <p:blipFill>
            <a:blip r:embed="rId3"/>
            <a:stretch>
              <a:fillRect/>
            </a:stretch>
          </p:blipFill>
          <p:spPr>
            <a:xfrm>
              <a:off x="425879" y="646791"/>
              <a:ext cx="681862" cy="681862"/>
            </a:xfrm>
            <a:prstGeom prst="rect">
              <a:avLst/>
            </a:prstGeom>
          </p:spPr>
        </p:pic>
      </p:grpSp>
      <p:grpSp>
        <p:nvGrpSpPr>
          <p:cNvPr id="19" name="Group 18">
            <a:extLst>
              <a:ext uri="{FF2B5EF4-FFF2-40B4-BE49-F238E27FC236}">
                <a16:creationId xmlns:a16="http://schemas.microsoft.com/office/drawing/2014/main" id="{BF0B3C1E-B726-4274-9A10-87184480058D}"/>
              </a:ext>
            </a:extLst>
          </p:cNvPr>
          <p:cNvGrpSpPr/>
          <p:nvPr/>
        </p:nvGrpSpPr>
        <p:grpSpPr>
          <a:xfrm>
            <a:off x="631958" y="1991457"/>
            <a:ext cx="5257800" cy="2554545"/>
            <a:chOff x="599075" y="2151727"/>
            <a:chExt cx="5257800" cy="2554545"/>
          </a:xfrm>
        </p:grpSpPr>
        <p:sp>
          <p:nvSpPr>
            <p:cNvPr id="10" name="Text Box 5">
              <a:extLst>
                <a:ext uri="{FF2B5EF4-FFF2-40B4-BE49-F238E27FC236}">
                  <a16:creationId xmlns:a16="http://schemas.microsoft.com/office/drawing/2014/main" id="{AA1D2064-5938-4F7A-99EE-B726D58DDDE1}"/>
                </a:ext>
              </a:extLst>
            </p:cNvPr>
            <p:cNvSpPr txBox="1"/>
            <p:nvPr/>
          </p:nvSpPr>
          <p:spPr>
            <a:xfrm>
              <a:off x="1056275" y="2151727"/>
              <a:ext cx="4800600" cy="2554545"/>
            </a:xfrm>
            <a:prstGeom prst="rect">
              <a:avLst/>
            </a:prstGeom>
            <a:noFill/>
          </p:spPr>
          <p:txBody>
            <a:bodyPr wrap="square" rtlCol="0">
              <a:spAutoFit/>
            </a:bodyPr>
            <a:lstStyle/>
            <a:p>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Trời</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như</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cánh</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đồng</a:t>
              </a:r>
              <a:endPar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endParaRPr>
            </a:p>
            <a:p>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Xong</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gặt</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hái</a:t>
              </a:r>
              <a:endPar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endParaRPr>
            </a:p>
            <a:p>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Diều</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lưỡi</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liềm</a:t>
              </a:r>
              <a:endPar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endParaRPr>
            </a:p>
            <a:p>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Ai </a:t>
              </a:r>
              <a:r>
                <a:rPr lang="en-US" sz="4000" dirty="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quên</a:t>
              </a:r>
              <a:r>
                <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rPr>
                <a:t> </a:t>
              </a:r>
              <a:r>
                <a:rPr lang="en-US" sz="4000" err="1">
                  <a:solidFill>
                    <a:srgbClr val="408C73"/>
                  </a:solidFill>
                  <a:latin typeface="Arial-Rounded" panose="020B0500000000000000" pitchFamily="34" charset="0"/>
                  <a:ea typeface="Arial-Rounded" panose="020B0500000000000000" pitchFamily="34" charset="0"/>
                  <a:cs typeface="Arial-Rounded" panose="020B0500000000000000" pitchFamily="34" charset="0"/>
                </a:rPr>
                <a:t>bỏ</a:t>
              </a:r>
              <a:r>
                <a:rPr lang="en-US" sz="4000">
                  <a:solidFill>
                    <a:srgbClr val="408C73"/>
                  </a:solidFill>
                  <a:latin typeface="Arial-Rounded" panose="020B0500000000000000" pitchFamily="34" charset="0"/>
                  <a:ea typeface="Arial-Rounded" panose="020B0500000000000000" pitchFamily="34" charset="0"/>
                  <a:cs typeface="Arial-Rounded" panose="020B0500000000000000" pitchFamily="34" charset="0"/>
                </a:rPr>
                <a:t> lại.</a:t>
              </a:r>
              <a:endParaRPr lang="en-US" sz="4000" dirty="0">
                <a:solidFill>
                  <a:srgbClr val="408C73"/>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3A04B9D7-6C97-4F6E-ACA9-01BFFE113EFD}"/>
                </a:ext>
              </a:extLst>
            </p:cNvPr>
            <p:cNvPicPr>
              <a:picLocks noChangeAspect="1"/>
            </p:cNvPicPr>
            <p:nvPr/>
          </p:nvPicPr>
          <p:blipFill rotWithShape="1">
            <a:blip r:embed="rId4"/>
            <a:srcRect l="20998" t="12792" r="21536" b="30517"/>
            <a:stretch/>
          </p:blipFill>
          <p:spPr>
            <a:xfrm>
              <a:off x="599075" y="2227927"/>
              <a:ext cx="538393" cy="589135"/>
            </a:xfrm>
            <a:prstGeom prst="rect">
              <a:avLst/>
            </a:prstGeom>
          </p:spPr>
        </p:pic>
      </p:grpSp>
      <p:sp>
        <p:nvSpPr>
          <p:cNvPr id="12" name="Rectangle: Rounded Corners 11">
            <a:extLst>
              <a:ext uri="{FF2B5EF4-FFF2-40B4-BE49-F238E27FC236}">
                <a16:creationId xmlns:a16="http://schemas.microsoft.com/office/drawing/2014/main" id="{B44595AF-9C20-413E-B3EC-660A8FB0EC19}"/>
              </a:ext>
            </a:extLst>
          </p:cNvPr>
          <p:cNvSpPr/>
          <p:nvPr/>
        </p:nvSpPr>
        <p:spPr>
          <a:xfrm>
            <a:off x="571915" y="5235877"/>
            <a:ext cx="11125200" cy="715089"/>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a:spAutoFit/>
          </a:bodyPr>
          <a:lstStyle/>
          <a:p>
            <a:pPr algn="ctr"/>
            <a:r>
              <a:rPr lang="en-US" sz="3600"/>
              <a:t>- </a:t>
            </a:r>
            <a:r>
              <a:rPr lang="vi-VN" sz="3600"/>
              <a:t>Cánh diều giống cái lưỡi liềm bị bỏ quên sau mùa gặt.</a:t>
            </a:r>
            <a:endParaRPr lang="en-VN" sz="3600" dirty="0">
              <a:solidFill>
                <a:srgbClr val="439277"/>
              </a:solidFill>
              <a:latin typeface="+mj-lt"/>
            </a:endParaRPr>
          </a:p>
        </p:txBody>
      </p:sp>
      <p:pic>
        <p:nvPicPr>
          <p:cNvPr id="15" name="Graphic 14">
            <a:extLst>
              <a:ext uri="{FF2B5EF4-FFF2-40B4-BE49-F238E27FC236}">
                <a16:creationId xmlns:a16="http://schemas.microsoft.com/office/drawing/2014/main" id="{B7FF397A-C1F0-4053-A8D0-62381801C9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21743" flipH="1">
            <a:off x="5844152" y="1372401"/>
            <a:ext cx="5638800" cy="3641858"/>
          </a:xfrm>
          <a:prstGeom prst="rect">
            <a:avLst/>
          </a:prstGeom>
          <a:effectLst>
            <a:outerShdw blurRad="50800" dist="38100" dir="5400000" algn="t" rotWithShape="0">
              <a:prstClr val="black">
                <a:alpha val="40000"/>
              </a:prstClr>
            </a:outerShdw>
          </a:effectLst>
        </p:spPr>
      </p:pic>
      <p:sp>
        <p:nvSpPr>
          <p:cNvPr id="16" name="Rectangle 15">
            <a:extLst>
              <a:ext uri="{FF2B5EF4-FFF2-40B4-BE49-F238E27FC236}">
                <a16:creationId xmlns:a16="http://schemas.microsoft.com/office/drawing/2014/main" id="{4B03A75F-B98A-4A22-B73C-C84A3C572E05}"/>
              </a:ext>
            </a:extLst>
          </p:cNvPr>
          <p:cNvSpPr/>
          <p:nvPr/>
        </p:nvSpPr>
        <p:spPr>
          <a:xfrm>
            <a:off x="6416068" y="2085751"/>
            <a:ext cx="4144978" cy="954107"/>
          </a:xfrm>
          <a:prstGeom prst="rect">
            <a:avLst/>
          </a:prstGeom>
        </p:spPr>
        <p:txBody>
          <a:bodyPr wrap="square">
            <a:spAutoFit/>
          </a:bodyPr>
          <a:lstStyle/>
          <a:p>
            <a:pPr marL="380990" indent="-380990" algn="just">
              <a:buFontTx/>
              <a:buChar char="-"/>
            </a:pPr>
            <a:r>
              <a:rPr lang="vi-VN" sz="2800"/>
              <a:t>Cánh diều giống sự vật nào? Ở đâu? Khi nào?</a:t>
            </a:r>
          </a:p>
        </p:txBody>
      </p:sp>
      <p:sp>
        <p:nvSpPr>
          <p:cNvPr id="17" name="Rectangle 16">
            <a:extLst>
              <a:ext uri="{FF2B5EF4-FFF2-40B4-BE49-F238E27FC236}">
                <a16:creationId xmlns:a16="http://schemas.microsoft.com/office/drawing/2014/main" id="{4A43A2DC-0465-425F-BEAA-703F40FAD20F}"/>
              </a:ext>
            </a:extLst>
          </p:cNvPr>
          <p:cNvSpPr/>
          <p:nvPr/>
        </p:nvSpPr>
        <p:spPr>
          <a:xfrm>
            <a:off x="6426276" y="3096536"/>
            <a:ext cx="4744370" cy="954107"/>
          </a:xfrm>
          <a:prstGeom prst="rect">
            <a:avLst/>
          </a:prstGeom>
        </p:spPr>
        <p:txBody>
          <a:bodyPr wrap="square">
            <a:spAutoFit/>
          </a:bodyPr>
          <a:lstStyle/>
          <a:p>
            <a:pPr marL="380990" indent="-380990" algn="just">
              <a:buFontTx/>
              <a:buChar char="-"/>
            </a:pPr>
            <a:r>
              <a:rPr lang="vi-VN" sz="2800"/>
              <a:t>Cánh diều có điểm gì giống sự vật đó?</a:t>
            </a:r>
            <a:endParaRPr lang="vi-VN" sz="2800" dirty="0"/>
          </a:p>
        </p:txBody>
      </p:sp>
    </p:spTree>
    <p:extLst>
      <p:ext uri="{BB962C8B-B14F-4D97-AF65-F5344CB8AC3E}">
        <p14:creationId xmlns:p14="http://schemas.microsoft.com/office/powerpoint/2010/main" val="2080509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ppt_x</p:attrName>
                                        </p:attrNameLst>
                                      </p:cBhvr>
                                      <p:tavLst>
                                        <p:tav tm="0">
                                          <p:val>
                                            <p:strVal val="#ppt_x-.2"/>
                                          </p:val>
                                        </p:tav>
                                        <p:tav tm="100000">
                                          <p:val>
                                            <p:strVal val="#ppt_x"/>
                                          </p:val>
                                        </p:tav>
                                      </p:tavLst>
                                    </p:anim>
                                    <p:anim calcmode="lin" valueType="num">
                                      <p:cBhvr>
                                        <p:cTn id="2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7">
            <a:extLst>
              <a:ext uri="{FF2B5EF4-FFF2-40B4-BE49-F238E27FC236}">
                <a16:creationId xmlns:a16="http://schemas.microsoft.com/office/drawing/2014/main" id="{5ABD067C-BA12-453E-80D5-25556634310D}"/>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2014800" y="1068572"/>
            <a:ext cx="8077200" cy="4416056"/>
          </a:xfrm>
          <a:prstGeom prst="rect">
            <a:avLst/>
          </a:prstGeom>
          <a:effectLst>
            <a:outerShdw blurRad="152400" dist="38100" dir="2700000" sx="101000" sy="101000" algn="tl" rotWithShape="0">
              <a:prstClr val="black">
                <a:alpha val="21000"/>
              </a:prstClr>
            </a:outerShdw>
          </a:effectLst>
        </p:spPr>
      </p:pic>
      <p:pic>
        <p:nvPicPr>
          <p:cNvPr id="28" name="Picture 27">
            <a:extLst>
              <a:ext uri="{FF2B5EF4-FFF2-40B4-BE49-F238E27FC236}">
                <a16:creationId xmlns:a16="http://schemas.microsoft.com/office/drawing/2014/main" id="{26043CAA-D04A-45B1-B3D2-AD3BE8260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671973"/>
            <a:ext cx="3064606" cy="2892299"/>
          </a:xfrm>
          <a:prstGeom prst="rect">
            <a:avLst/>
          </a:prstGeom>
        </p:spPr>
      </p:pic>
      <p:pic>
        <p:nvPicPr>
          <p:cNvPr id="2" name="Picture 1">
            <a:extLst>
              <a:ext uri="{FF2B5EF4-FFF2-40B4-BE49-F238E27FC236}">
                <a16:creationId xmlns:a16="http://schemas.microsoft.com/office/drawing/2014/main" id="{F270A587-C3D2-48DE-A654-3DDDA58B8716}"/>
              </a:ext>
            </a:extLst>
          </p:cNvPr>
          <p:cNvPicPr>
            <a:picLocks noChangeAspect="1"/>
          </p:cNvPicPr>
          <p:nvPr/>
        </p:nvPicPr>
        <p:blipFill>
          <a:blip r:embed="rId5"/>
          <a:stretch>
            <a:fillRect/>
          </a:stretch>
        </p:blipFill>
        <p:spPr>
          <a:xfrm>
            <a:off x="2752130" y="1662105"/>
            <a:ext cx="6602540" cy="3822523"/>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250" fill="hold"/>
                                            <p:tgtEl>
                                              <p:spTgt spid="28"/>
                                            </p:tgtEl>
                                            <p:attrNameLst>
                                              <p:attrName>ppt_x</p:attrName>
                                            </p:attrNameLst>
                                          </p:cBhvr>
                                          <p:tavLst>
                                            <p:tav tm="0">
                                              <p:val>
                                                <p:strVal val="0-#ppt_w/2"/>
                                              </p:val>
                                            </p:tav>
                                            <p:tav tm="100000">
                                              <p:val>
                                                <p:strVal val="#ppt_x"/>
                                              </p:val>
                                            </p:tav>
                                          </p:tavLst>
                                        </p:anim>
                                        <p:anim calcmode="lin" valueType="num">
                                          <p:cBhvr additive="base">
                                            <p:cTn id="14"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6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6000">
                                          <p:cBhvr additive="base">
                                            <p:cTn id="19"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20"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250" fill="hold"/>
                                            <p:tgtEl>
                                              <p:spTgt spid="28"/>
                                            </p:tgtEl>
                                            <p:attrNameLst>
                                              <p:attrName>ppt_x</p:attrName>
                                            </p:attrNameLst>
                                          </p:cBhvr>
                                          <p:tavLst>
                                            <p:tav tm="0">
                                              <p:val>
                                                <p:strVal val="0-#ppt_w/2"/>
                                              </p:val>
                                            </p:tav>
                                            <p:tav tm="100000">
                                              <p:val>
                                                <p:strVal val="#ppt_x"/>
                                              </p:val>
                                            </p:tav>
                                          </p:tavLst>
                                        </p:anim>
                                        <p:anim calcmode="lin" valueType="num">
                                          <p:cBhvr additive="base">
                                            <p:cTn id="14"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ppt_x"/>
                                              </p:val>
                                            </p:tav>
                                            <p:tav tm="100000">
                                              <p:val>
                                                <p:strVal val="#ppt_x"/>
                                              </p:val>
                                            </p:tav>
                                          </p:tavLst>
                                        </p:anim>
                                        <p:anim calcmode="lin" valueType="num">
                                          <p:cBhvr additive="base">
                                            <p:cTn id="20"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45558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pic>
        <p:nvPicPr>
          <p:cNvPr id="3" name="Picture 2">
            <a:extLst>
              <a:ext uri="{FF2B5EF4-FFF2-40B4-BE49-F238E27FC236}">
                <a16:creationId xmlns:a16="http://schemas.microsoft.com/office/drawing/2014/main" id="{5E940415-6CC6-46A5-BA53-ABEF3FF055F8}"/>
              </a:ext>
            </a:extLst>
          </p:cNvPr>
          <p:cNvPicPr>
            <a:picLocks noChangeAspect="1"/>
          </p:cNvPicPr>
          <p:nvPr/>
        </p:nvPicPr>
        <p:blipFill>
          <a:blip r:embed="rId2"/>
          <a:stretch>
            <a:fillRect/>
          </a:stretch>
        </p:blipFill>
        <p:spPr>
          <a:xfrm>
            <a:off x="5062594" y="1591034"/>
            <a:ext cx="2066811" cy="2048108"/>
          </a:xfrm>
          <a:prstGeom prst="rect">
            <a:avLst/>
          </a:prstGeom>
        </p:spPr>
      </p:pic>
      <p:sp>
        <p:nvSpPr>
          <p:cNvPr id="5" name="TextBox 4">
            <a:extLst>
              <a:ext uri="{FF2B5EF4-FFF2-40B4-BE49-F238E27FC236}">
                <a16:creationId xmlns:a16="http://schemas.microsoft.com/office/drawing/2014/main" id="{DDE8825A-0C9F-4E96-B388-0BCA94DFFD75}"/>
              </a:ext>
            </a:extLst>
          </p:cNvPr>
          <p:cNvSpPr txBox="1"/>
          <p:nvPr/>
        </p:nvSpPr>
        <p:spPr>
          <a:xfrm>
            <a:off x="2461259" y="4114800"/>
            <a:ext cx="7269482"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KHỞI ĐỘNG</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spTree>
    <p:extLst>
      <p:ext uri="{BB962C8B-B14F-4D97-AF65-F5344CB8AC3E}">
        <p14:creationId xmlns:p14="http://schemas.microsoft.com/office/powerpoint/2010/main" val="191789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A125FC-999E-4396-B9FE-100CFCD365BB}"/>
              </a:ext>
            </a:extLst>
          </p:cNvPr>
          <p:cNvGrpSpPr/>
          <p:nvPr/>
        </p:nvGrpSpPr>
        <p:grpSpPr>
          <a:xfrm>
            <a:off x="125858" y="150352"/>
            <a:ext cx="764048" cy="764048"/>
            <a:chOff x="378952" y="299732"/>
            <a:chExt cx="1407309" cy="1407309"/>
          </a:xfrm>
        </p:grpSpPr>
        <p:sp>
          <p:nvSpPr>
            <p:cNvPr id="4" name="1">
              <a:extLst>
                <a:ext uri="{FF2B5EF4-FFF2-40B4-BE49-F238E27FC236}">
                  <a16:creationId xmlns:a16="http://schemas.microsoft.com/office/drawing/2014/main" id="{CF08445E-FECC-4EB0-8194-CE1962B5453C}"/>
                </a:ext>
              </a:extLst>
            </p:cNvPr>
            <p:cNvSpPr/>
            <p:nvPr/>
          </p:nvSpPr>
          <p:spPr>
            <a:xfrm>
              <a:off x="378952" y="299732"/>
              <a:ext cx="1407309" cy="1407309"/>
            </a:xfrm>
            <a:prstGeom prst="ellipse">
              <a:avLst/>
            </a:prstGeom>
            <a:noFill/>
            <a:ln w="28575">
              <a:solidFill>
                <a:srgbClr val="5C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7156"/>
                </a:solidFill>
                <a:cs typeface="+mn-ea"/>
                <a:sym typeface="+mn-lt"/>
              </a:endParaRPr>
            </a:p>
          </p:txBody>
        </p:sp>
        <p:pic>
          <p:nvPicPr>
            <p:cNvPr id="5" name="Picture 4">
              <a:extLst>
                <a:ext uri="{FF2B5EF4-FFF2-40B4-BE49-F238E27FC236}">
                  <a16:creationId xmlns:a16="http://schemas.microsoft.com/office/drawing/2014/main" id="{9CFED048-4D02-4809-8E9B-B2CB7F53C9D4}"/>
                </a:ext>
              </a:extLst>
            </p:cNvPr>
            <p:cNvPicPr>
              <a:picLocks noChangeAspect="1"/>
            </p:cNvPicPr>
            <p:nvPr/>
          </p:nvPicPr>
          <p:blipFill>
            <a:blip r:embed="rId2"/>
            <a:stretch>
              <a:fillRect/>
            </a:stretch>
          </p:blipFill>
          <p:spPr>
            <a:xfrm>
              <a:off x="457200" y="381000"/>
              <a:ext cx="1254264" cy="1242914"/>
            </a:xfrm>
            <a:prstGeom prst="rect">
              <a:avLst/>
            </a:prstGeom>
          </p:spPr>
        </p:pic>
      </p:grpSp>
      <p:sp>
        <p:nvSpPr>
          <p:cNvPr id="8" name="TextBox 7">
            <a:extLst>
              <a:ext uri="{FF2B5EF4-FFF2-40B4-BE49-F238E27FC236}">
                <a16:creationId xmlns:a16="http://schemas.microsoft.com/office/drawing/2014/main" id="{B6D35AFD-B623-4A96-B765-CFD0584ED1B4}"/>
              </a:ext>
            </a:extLst>
          </p:cNvPr>
          <p:cNvSpPr txBox="1"/>
          <p:nvPr/>
        </p:nvSpPr>
        <p:spPr>
          <a:xfrm>
            <a:off x="932388" y="206514"/>
            <a:ext cx="10789847"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Các bạn trong tranh đang chơi trò chơi gì?</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6473047E-BE08-4EB1-89AB-6004A18AC7D4}"/>
              </a:ext>
            </a:extLst>
          </p:cNvPr>
          <p:cNvPicPr>
            <a:picLocks noChangeAspect="1"/>
          </p:cNvPicPr>
          <p:nvPr/>
        </p:nvPicPr>
        <p:blipFill>
          <a:blip r:embed="rId3"/>
          <a:stretch>
            <a:fillRect/>
          </a:stretch>
        </p:blipFill>
        <p:spPr>
          <a:xfrm>
            <a:off x="2526107" y="974556"/>
            <a:ext cx="7139785" cy="5698701"/>
          </a:xfrm>
          <a:prstGeom prst="roundRect">
            <a:avLst>
              <a:gd name="adj" fmla="val 10608"/>
            </a:avLst>
          </a:prstGeom>
          <a:ln w="19050">
            <a:solidFill>
              <a:srgbClr val="28A48F"/>
            </a:solidFill>
            <a:prstDash val="dash"/>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9844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8"/>
                                        </p:tgtEl>
                                        <p:attrNameLst>
                                          <p:attrName>ppt_y</p:attrName>
                                        </p:attrNameLst>
                                      </p:cBhvr>
                                      <p:tavLst>
                                        <p:tav tm="0">
                                          <p:val>
                                            <p:strVal val="#ppt_y"/>
                                          </p:val>
                                        </p:tav>
                                        <p:tav tm="100000">
                                          <p:val>
                                            <p:strVal val="#ppt_y"/>
                                          </p:val>
                                        </p:tav>
                                      </p:tavLst>
                                    </p:anim>
                                    <p:anim calcmode="lin" valueType="num">
                                      <p:cBhvr>
                                        <p:cTn id="9"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A125FC-999E-4396-B9FE-100CFCD365BB}"/>
              </a:ext>
            </a:extLst>
          </p:cNvPr>
          <p:cNvGrpSpPr/>
          <p:nvPr/>
        </p:nvGrpSpPr>
        <p:grpSpPr>
          <a:xfrm>
            <a:off x="125858" y="150352"/>
            <a:ext cx="764048" cy="764048"/>
            <a:chOff x="378952" y="299732"/>
            <a:chExt cx="1407309" cy="1407309"/>
          </a:xfrm>
        </p:grpSpPr>
        <p:sp>
          <p:nvSpPr>
            <p:cNvPr id="4" name="1">
              <a:extLst>
                <a:ext uri="{FF2B5EF4-FFF2-40B4-BE49-F238E27FC236}">
                  <a16:creationId xmlns:a16="http://schemas.microsoft.com/office/drawing/2014/main" id="{CF08445E-FECC-4EB0-8194-CE1962B5453C}"/>
                </a:ext>
              </a:extLst>
            </p:cNvPr>
            <p:cNvSpPr/>
            <p:nvPr/>
          </p:nvSpPr>
          <p:spPr>
            <a:xfrm>
              <a:off x="378952" y="299732"/>
              <a:ext cx="1407309" cy="1407309"/>
            </a:xfrm>
            <a:prstGeom prst="ellipse">
              <a:avLst/>
            </a:prstGeom>
            <a:noFill/>
            <a:ln w="28575">
              <a:solidFill>
                <a:srgbClr val="5C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7156"/>
                </a:solidFill>
                <a:cs typeface="+mn-ea"/>
                <a:sym typeface="+mn-lt"/>
              </a:endParaRPr>
            </a:p>
          </p:txBody>
        </p:sp>
        <p:pic>
          <p:nvPicPr>
            <p:cNvPr id="5" name="Picture 4">
              <a:extLst>
                <a:ext uri="{FF2B5EF4-FFF2-40B4-BE49-F238E27FC236}">
                  <a16:creationId xmlns:a16="http://schemas.microsoft.com/office/drawing/2014/main" id="{9CFED048-4D02-4809-8E9B-B2CB7F53C9D4}"/>
                </a:ext>
              </a:extLst>
            </p:cNvPr>
            <p:cNvPicPr>
              <a:picLocks noChangeAspect="1"/>
            </p:cNvPicPr>
            <p:nvPr/>
          </p:nvPicPr>
          <p:blipFill>
            <a:blip r:embed="rId3"/>
            <a:stretch>
              <a:fillRect/>
            </a:stretch>
          </p:blipFill>
          <p:spPr>
            <a:xfrm>
              <a:off x="457200" y="381000"/>
              <a:ext cx="1254264" cy="1242914"/>
            </a:xfrm>
            <a:prstGeom prst="rect">
              <a:avLst/>
            </a:prstGeom>
          </p:spPr>
        </p:pic>
      </p:grpSp>
      <p:sp>
        <p:nvSpPr>
          <p:cNvPr id="8" name="TextBox 7">
            <a:extLst>
              <a:ext uri="{FF2B5EF4-FFF2-40B4-BE49-F238E27FC236}">
                <a16:creationId xmlns:a16="http://schemas.microsoft.com/office/drawing/2014/main" id="{B6D35AFD-B623-4A96-B765-CFD0584ED1B4}"/>
              </a:ext>
            </a:extLst>
          </p:cNvPr>
          <p:cNvSpPr txBox="1"/>
          <p:nvPr/>
        </p:nvSpPr>
        <p:spPr>
          <a:xfrm>
            <a:off x="932388" y="206514"/>
            <a:ext cx="10789847"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Em biết gì về trò chơi này?</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6473047E-BE08-4EB1-89AB-6004A18AC7D4}"/>
              </a:ext>
            </a:extLst>
          </p:cNvPr>
          <p:cNvPicPr>
            <a:picLocks noChangeAspect="1"/>
          </p:cNvPicPr>
          <p:nvPr/>
        </p:nvPicPr>
        <p:blipFill>
          <a:blip r:embed="rId4"/>
          <a:stretch>
            <a:fillRect/>
          </a:stretch>
        </p:blipFill>
        <p:spPr>
          <a:xfrm>
            <a:off x="2526107" y="974556"/>
            <a:ext cx="7139785" cy="5698701"/>
          </a:xfrm>
          <a:prstGeom prst="roundRect">
            <a:avLst>
              <a:gd name="adj" fmla="val 10608"/>
            </a:avLst>
          </a:prstGeom>
          <a:ln w="19050">
            <a:solidFill>
              <a:srgbClr val="28A48F"/>
            </a:solidFill>
            <a:prstDash val="dash"/>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5355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8"/>
                                        </p:tgtEl>
                                        <p:attrNameLst>
                                          <p:attrName>ppt_y</p:attrName>
                                        </p:attrNameLst>
                                      </p:cBhvr>
                                      <p:tavLst>
                                        <p:tav tm="0">
                                          <p:val>
                                            <p:strVal val="#ppt_y"/>
                                          </p:val>
                                        </p:tav>
                                        <p:tav tm="100000">
                                          <p:val>
                                            <p:strVal val="#ppt_y"/>
                                          </p:val>
                                        </p:tav>
                                      </p:tavLst>
                                    </p:anim>
                                    <p:anim calcmode="lin" valueType="num">
                                      <p:cBhvr>
                                        <p:cTn id="9"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45558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sp>
        <p:nvSpPr>
          <p:cNvPr id="4" name="TextBox 3">
            <a:extLst>
              <a:ext uri="{FF2B5EF4-FFF2-40B4-BE49-F238E27FC236}">
                <a16:creationId xmlns:a16="http://schemas.microsoft.com/office/drawing/2014/main" id="{9CBE522A-6259-4D5C-A426-049181E49342}"/>
              </a:ext>
            </a:extLst>
          </p:cNvPr>
          <p:cNvSpPr txBox="1"/>
          <p:nvPr/>
        </p:nvSpPr>
        <p:spPr>
          <a:xfrm>
            <a:off x="3169918" y="4038600"/>
            <a:ext cx="5852161"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ĐỌC VĂN BẢN</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pic>
        <p:nvPicPr>
          <p:cNvPr id="5" name="Picture 4">
            <a:extLst>
              <a:ext uri="{FF2B5EF4-FFF2-40B4-BE49-F238E27FC236}">
                <a16:creationId xmlns:a16="http://schemas.microsoft.com/office/drawing/2014/main" id="{361ED268-E9C9-4A20-BC50-A54F039CD090}"/>
              </a:ext>
            </a:extLst>
          </p:cNvPr>
          <p:cNvPicPr>
            <a:picLocks noChangeAspect="1"/>
          </p:cNvPicPr>
          <p:nvPr/>
        </p:nvPicPr>
        <p:blipFill>
          <a:blip r:embed="rId2"/>
          <a:stretch>
            <a:fillRect/>
          </a:stretch>
        </p:blipFill>
        <p:spPr>
          <a:xfrm>
            <a:off x="5079697" y="1598786"/>
            <a:ext cx="2032604" cy="2032604"/>
          </a:xfrm>
          <a:prstGeom prst="rect">
            <a:avLst/>
          </a:prstGeom>
        </p:spPr>
      </p:pic>
    </p:spTree>
    <p:extLst>
      <p:ext uri="{BB962C8B-B14F-4D97-AF65-F5344CB8AC3E}">
        <p14:creationId xmlns:p14="http://schemas.microsoft.com/office/powerpoint/2010/main" val="32448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3CC5BF-C4CD-456A-BB38-AD6DDEFF07A8}"/>
              </a:ext>
            </a:extLst>
          </p:cNvPr>
          <p:cNvSpPr txBox="1"/>
          <p:nvPr/>
        </p:nvSpPr>
        <p:spPr>
          <a:xfrm>
            <a:off x="5105400" y="294075"/>
            <a:ext cx="1981200" cy="646331"/>
          </a:xfrm>
          <a:prstGeom prst="rect">
            <a:avLst/>
          </a:prstGeom>
          <a:noFill/>
        </p:spPr>
        <p:txBody>
          <a:bodyPr wrap="square" rtlCol="0">
            <a:spAutoFit/>
          </a:bodyPr>
          <a:lstStyle/>
          <a:p>
            <a:pPr algn="ctr"/>
            <a:r>
              <a:rPr lang="en-US" sz="3600" b="1">
                <a:solidFill>
                  <a:srgbClr val="118161"/>
                </a:solidFill>
                <a:latin typeface="Arial-Rounded" panose="020B0500000000000000" pitchFamily="34" charset="0"/>
                <a:ea typeface="Arial-Rounded" panose="020B0500000000000000" pitchFamily="34" charset="0"/>
                <a:cs typeface="Arial-Rounded" panose="020B0500000000000000" pitchFamily="34" charset="0"/>
              </a:rPr>
              <a:t>THẢ DIỀU</a:t>
            </a:r>
            <a:endParaRPr lang="en-US" sz="7200" b="1" dirty="0">
              <a:solidFill>
                <a:srgbClr val="118161"/>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652D9331-34E2-4AAB-B707-A470C058F3D5}"/>
              </a:ext>
            </a:extLst>
          </p:cNvPr>
          <p:cNvPicPr>
            <a:picLocks noChangeAspect="1"/>
          </p:cNvPicPr>
          <p:nvPr/>
        </p:nvPicPr>
        <p:blipFill>
          <a:blip r:embed="rId2"/>
          <a:stretch>
            <a:fillRect/>
          </a:stretch>
        </p:blipFill>
        <p:spPr>
          <a:xfrm>
            <a:off x="76200" y="66995"/>
            <a:ext cx="1147568" cy="646331"/>
          </a:xfrm>
          <a:prstGeom prst="rect">
            <a:avLst/>
          </a:prstGeom>
        </p:spPr>
      </p:pic>
      <p:sp>
        <p:nvSpPr>
          <p:cNvPr id="7" name="Text Box 4">
            <a:extLst>
              <a:ext uri="{FF2B5EF4-FFF2-40B4-BE49-F238E27FC236}">
                <a16:creationId xmlns:a16="http://schemas.microsoft.com/office/drawing/2014/main" id="{9FA61A27-0828-45F4-96F3-2EB93AD439C6}"/>
              </a:ext>
            </a:extLst>
          </p:cNvPr>
          <p:cNvSpPr txBox="1"/>
          <p:nvPr/>
        </p:nvSpPr>
        <p:spPr>
          <a:xfrm>
            <a:off x="311151" y="990600"/>
            <a:ext cx="4107815" cy="1938992"/>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no </a:t>
            </a:r>
            <a:r>
              <a:rPr lang="en-US" sz="3000" dirty="0" err="1">
                <a:latin typeface="Arial-Rounded" panose="020B0500000000000000" pitchFamily="34" charset="0"/>
                <a:ea typeface="Arial-Rounded" panose="020B0500000000000000" pitchFamily="34" charset="0"/>
                <a:cs typeface="Arial-Rounded" panose="020B0500000000000000" pitchFamily="34" charset="0"/>
              </a:rPr>
              <a:t>gió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Sáo</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nó</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thổi</a:t>
            </a:r>
            <a:r>
              <a:rPr lang="en-US" sz="3000" dirty="0">
                <a:latin typeface="Arial-Rounded" panose="020B0500000000000000" pitchFamily="34" charset="0"/>
                <a:ea typeface="Arial-Rounded" panose="020B0500000000000000" pitchFamily="34" charset="0"/>
                <a:cs typeface="Arial-Rounded" panose="020B0500000000000000" pitchFamily="34" charset="0"/>
              </a:rPr>
              <a:t> vang</a:t>
            </a:r>
          </a:p>
          <a:p>
            <a:r>
              <a:rPr lang="en-US" sz="3000" dirty="0">
                <a:latin typeface="Arial-Rounded" panose="020B0500000000000000" pitchFamily="34" charset="0"/>
                <a:ea typeface="Arial-Rounded" panose="020B0500000000000000" pitchFamily="34" charset="0"/>
                <a:cs typeface="Arial-Rounded" panose="020B0500000000000000" pitchFamily="34" charset="0"/>
              </a:rPr>
              <a:t>Sao </a:t>
            </a:r>
            <a:r>
              <a:rPr lang="en-US" sz="30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trôi</a:t>
            </a:r>
            <a:r>
              <a:rPr lang="en-US" sz="3000" dirty="0">
                <a:latin typeface="Arial-Rounded" panose="020B0500000000000000" pitchFamily="34" charset="0"/>
                <a:ea typeface="Arial-Rounded" panose="020B0500000000000000" pitchFamily="34" charset="0"/>
                <a:cs typeface="Arial-Rounded" panose="020B0500000000000000" pitchFamily="34" charset="0"/>
              </a:rPr>
              <a:t> qua</a:t>
            </a: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err="1">
                <a:latin typeface="Arial-Rounded" panose="020B0500000000000000" pitchFamily="34" charset="0"/>
                <a:ea typeface="Arial-Rounded" panose="020B0500000000000000" pitchFamily="34" charset="0"/>
                <a:cs typeface="Arial-Rounded" panose="020B0500000000000000" pitchFamily="34" charset="0"/>
              </a:rPr>
              <a:t>trăng</a:t>
            </a:r>
            <a:r>
              <a:rPr lang="en-US" sz="3000">
                <a:latin typeface="Arial-Rounded" panose="020B0500000000000000" pitchFamily="34" charset="0"/>
                <a:ea typeface="Arial-Rounded" panose="020B0500000000000000" pitchFamily="34" charset="0"/>
                <a:cs typeface="Arial-Rounded" panose="020B0500000000000000" pitchFamily="34" charset="0"/>
              </a:rPr>
              <a:t> vàng.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 Box 5">
            <a:extLst>
              <a:ext uri="{FF2B5EF4-FFF2-40B4-BE49-F238E27FC236}">
                <a16:creationId xmlns:a16="http://schemas.microsoft.com/office/drawing/2014/main" id="{1AE0CFCF-B118-40F0-8FDA-8FB7680A224C}"/>
              </a:ext>
            </a:extLst>
          </p:cNvPr>
          <p:cNvSpPr txBox="1"/>
          <p:nvPr/>
        </p:nvSpPr>
        <p:spPr>
          <a:xfrm>
            <a:off x="1905000" y="3914392"/>
            <a:ext cx="4107815" cy="1938992"/>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đồng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Xong</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gặt</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hái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dirty="0">
                <a:latin typeface="Arial-Rounded" panose="020B0500000000000000" pitchFamily="34" charset="0"/>
                <a:ea typeface="Arial-Rounded" panose="020B0500000000000000" pitchFamily="34" charset="0"/>
                <a:cs typeface="Arial-Rounded" panose="020B0500000000000000" pitchFamily="34" charset="0"/>
              </a:rPr>
              <a:t> - </a:t>
            </a:r>
            <a:r>
              <a:rPr lang="en-US" sz="3000" dirty="0" err="1">
                <a:latin typeface="Arial-Rounded" panose="020B0500000000000000" pitchFamily="34" charset="0"/>
                <a:ea typeface="Arial-Rounded" panose="020B0500000000000000" pitchFamily="34" charset="0"/>
                <a:cs typeface="Arial-Rounded" panose="020B0500000000000000" pitchFamily="34" charset="0"/>
              </a:rPr>
              <a:t>lưỡi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liềm</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a:latin typeface="Arial-Rounded" panose="020B0500000000000000" pitchFamily="34" charset="0"/>
                <a:ea typeface="Arial-Rounded" panose="020B0500000000000000" pitchFamily="34" charset="0"/>
                <a:cs typeface="Arial-Rounded" panose="020B0500000000000000" pitchFamily="34" charset="0"/>
              </a:rPr>
              <a:t>Ai </a:t>
            </a:r>
            <a:r>
              <a:rPr lang="en-US" sz="3000" dirty="0" err="1">
                <a:latin typeface="Arial-Rounded" panose="020B0500000000000000" pitchFamily="34" charset="0"/>
                <a:ea typeface="Arial-Rounded" panose="020B0500000000000000" pitchFamily="34" charset="0"/>
                <a:cs typeface="Arial-Rounded" panose="020B0500000000000000" pitchFamily="34" charset="0"/>
              </a:rPr>
              <a:t>quên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err="1">
                <a:latin typeface="Arial-Rounded" panose="020B0500000000000000" pitchFamily="34" charset="0"/>
                <a:ea typeface="Arial-Rounded" panose="020B0500000000000000" pitchFamily="34" charset="0"/>
                <a:cs typeface="Arial-Rounded" panose="020B0500000000000000" pitchFamily="34" charset="0"/>
              </a:rPr>
              <a:t>bỏ</a:t>
            </a:r>
            <a:r>
              <a:rPr lang="en-US" sz="3000">
                <a:latin typeface="Arial-Rounded" panose="020B0500000000000000" pitchFamily="34" charset="0"/>
                <a:ea typeface="Arial-Rounded" panose="020B0500000000000000" pitchFamily="34" charset="0"/>
                <a:cs typeface="Arial-Rounded" panose="020B0500000000000000" pitchFamily="34" charset="0"/>
              </a:rPr>
              <a:t> lại.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6">
            <a:extLst>
              <a:ext uri="{FF2B5EF4-FFF2-40B4-BE49-F238E27FC236}">
                <a16:creationId xmlns:a16="http://schemas.microsoft.com/office/drawing/2014/main" id="{83CD9E4A-CEDB-4F3F-805B-252B462124E7}"/>
              </a:ext>
            </a:extLst>
          </p:cNvPr>
          <p:cNvSpPr txBox="1"/>
          <p:nvPr/>
        </p:nvSpPr>
        <p:spPr>
          <a:xfrm>
            <a:off x="6162358" y="4447792"/>
            <a:ext cx="4107815" cy="2308324"/>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Cánh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no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gió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Nhạc</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réo</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vang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Tiếng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xanh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lúa</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Uốn</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cong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err="1">
                <a:latin typeface="Arial-Rounded" panose="020B0500000000000000" pitchFamily="34" charset="0"/>
                <a:ea typeface="Arial-Rounded" panose="020B0500000000000000" pitchFamily="34" charset="0"/>
                <a:cs typeface="Arial-Rounded" panose="020B0500000000000000" pitchFamily="34" charset="0"/>
                <a:sym typeface="+mn-ea"/>
              </a:rPr>
              <a:t>tre</a:t>
            </a:r>
            <a:r>
              <a:rPr lang="en-US" sz="3000">
                <a:latin typeface="Arial-Rounded" panose="020B0500000000000000" pitchFamily="34" charset="0"/>
                <a:ea typeface="Arial-Rounded" panose="020B0500000000000000" pitchFamily="34" charset="0"/>
                <a:cs typeface="Arial-Rounded" panose="020B0500000000000000" pitchFamily="34" charset="0"/>
                <a:sym typeface="+mn-ea"/>
              </a:rPr>
              <a:t> làng.</a:t>
            </a:r>
            <a:endParaRPr lang="en-US" sz="3000" dirty="0">
              <a:latin typeface="Arial-Rounded" panose="020B0500000000000000" pitchFamily="34" charset="0"/>
              <a:ea typeface="Arial-Rounded" panose="020B0500000000000000" pitchFamily="34" charset="0"/>
              <a:cs typeface="Arial-Rounded" panose="020B0500000000000000" pitchFamily="34" charset="0"/>
              <a:sym typeface="+mn-ea"/>
            </a:endParaRPr>
          </a:p>
          <a:p>
            <a:pPr algn="r"/>
            <a:r>
              <a:rPr 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Trần</a:t>
            </a:r>
            <a:r>
              <a:rPr lang="en-US" sz="2400" i="1"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Đăng</a:t>
            </a:r>
            <a:r>
              <a:rPr lang="en-US" sz="2400" i="1" dirty="0">
                <a:latin typeface="Arial-Rounded" panose="020B0500000000000000" pitchFamily="34" charset="0"/>
                <a:ea typeface="Arial-Rounded" panose="020B0500000000000000" pitchFamily="34" charset="0"/>
                <a:cs typeface="Arial-Rounded" panose="020B0500000000000000" pitchFamily="34" charset="0"/>
              </a:rPr>
              <a:t> Khoa)</a:t>
            </a:r>
          </a:p>
        </p:txBody>
      </p:sp>
      <p:pic>
        <p:nvPicPr>
          <p:cNvPr id="11" name="Picture 10">
            <a:extLst>
              <a:ext uri="{FF2B5EF4-FFF2-40B4-BE49-F238E27FC236}">
                <a16:creationId xmlns:a16="http://schemas.microsoft.com/office/drawing/2014/main" id="{A4DB35AD-30C3-49DD-A399-9391F95D6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56433"/>
            <a:ext cx="2065565" cy="1949428"/>
          </a:xfrm>
          <a:prstGeom prst="rect">
            <a:avLst/>
          </a:prstGeom>
        </p:spPr>
      </p:pic>
      <p:sp>
        <p:nvSpPr>
          <p:cNvPr id="12" name="Text Box 4">
            <a:extLst>
              <a:ext uri="{FF2B5EF4-FFF2-40B4-BE49-F238E27FC236}">
                <a16:creationId xmlns:a16="http://schemas.microsoft.com/office/drawing/2014/main" id="{DE09F544-3284-47F0-9157-E3F2FEEA71B1}"/>
              </a:ext>
            </a:extLst>
          </p:cNvPr>
          <p:cNvSpPr txBox="1"/>
          <p:nvPr/>
        </p:nvSpPr>
        <p:spPr>
          <a:xfrm>
            <a:off x="4568509" y="1395063"/>
            <a:ext cx="3886199"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 no gió</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trong ngần</a:t>
            </a:r>
          </a:p>
          <a:p>
            <a:r>
              <a:rPr lang="en-US" sz="3000">
                <a:latin typeface="Arial-Rounded" panose="020B0500000000000000" pitchFamily="34" charset="0"/>
                <a:ea typeface="Arial-Rounded" panose="020B0500000000000000" pitchFamily="34" charset="0"/>
                <a:cs typeface="Arial-Rounded" panose="020B0500000000000000" pitchFamily="34" charset="0"/>
              </a:rPr>
              <a:t>Diều hay chiếc thuyền</a:t>
            </a:r>
          </a:p>
          <a:p>
            <a:r>
              <a:rPr lang="en-US" sz="3000">
                <a:latin typeface="Arial-Rounded" panose="020B0500000000000000" pitchFamily="34" charset="0"/>
                <a:ea typeface="Arial-Rounded" panose="020B0500000000000000" pitchFamily="34" charset="0"/>
                <a:cs typeface="Arial-Rounded" panose="020B0500000000000000" pitchFamily="34" charset="0"/>
              </a:rPr>
              <a:t>Trôi trên sông Ngân.</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 Box 4">
            <a:extLst>
              <a:ext uri="{FF2B5EF4-FFF2-40B4-BE49-F238E27FC236}">
                <a16:creationId xmlns:a16="http://schemas.microsoft.com/office/drawing/2014/main" id="{A49B5F01-F985-4B09-8B72-9CA4ABC65509}"/>
              </a:ext>
            </a:extLst>
          </p:cNvPr>
          <p:cNvSpPr txBox="1"/>
          <p:nvPr/>
        </p:nvSpPr>
        <p:spPr>
          <a:xfrm>
            <a:off x="8839200" y="1763996"/>
            <a:ext cx="3200400"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 no gió</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chơi vơi</a:t>
            </a:r>
          </a:p>
          <a:p>
            <a:r>
              <a:rPr lang="en-US" sz="3000">
                <a:latin typeface="Arial-Rounded" panose="020B0500000000000000" pitchFamily="34" charset="0"/>
                <a:ea typeface="Arial-Rounded" panose="020B0500000000000000" pitchFamily="34" charset="0"/>
                <a:cs typeface="Arial-Rounded" panose="020B0500000000000000" pitchFamily="34" charset="0"/>
              </a:rPr>
              <a:t>Diều là hạt cau</a:t>
            </a:r>
          </a:p>
          <a:p>
            <a:r>
              <a:rPr lang="en-US" sz="3000">
                <a:latin typeface="Arial-Rounded" panose="020B0500000000000000" pitchFamily="34" charset="0"/>
                <a:ea typeface="Arial-Rounded" panose="020B0500000000000000" pitchFamily="34" charset="0"/>
                <a:cs typeface="Arial-Rounded" panose="020B0500000000000000" pitchFamily="34" charset="0"/>
              </a:rPr>
              <a:t>Phơi trên nong trời.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1067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250" fill="hold"/>
                                        <p:tgtEl>
                                          <p:spTgt spid="11"/>
                                        </p:tgtEl>
                                        <p:attrNameLst>
                                          <p:attrName>ppt_x</p:attrName>
                                        </p:attrNameLst>
                                      </p:cBhvr>
                                      <p:tavLst>
                                        <p:tav tm="0">
                                          <p:val>
                                            <p:strVal val="0-#ppt_w/2"/>
                                          </p:val>
                                        </p:tav>
                                        <p:tav tm="100000">
                                          <p:val>
                                            <p:strVal val="#ppt_x"/>
                                          </p:val>
                                        </p:tav>
                                      </p:tavLst>
                                    </p:anim>
                                    <p:anim calcmode="lin" valueType="num">
                                      <p:cBhvr additive="base">
                                        <p:cTn id="14"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2"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500"/>
                            </p:stCondLst>
                            <p:childTnLst>
                              <p:par>
                                <p:cTn id="21" presetID="16" presetClass="entr" presetSubtype="21" fill="hold" grpId="1"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1000"/>
                            </p:stCondLst>
                            <p:childTnLst>
                              <p:par>
                                <p:cTn id="25" presetID="16" presetClass="entr" presetSubtype="21" fill="hold" grpId="1"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par>
                          <p:cTn id="28" fill="hold">
                            <p:stCondLst>
                              <p:cond delay="1500"/>
                            </p:stCondLst>
                            <p:childTnLst>
                              <p:par>
                                <p:cTn id="29" presetID="16" presetClass="entr" presetSubtype="21" fill="hold" grpId="2"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1"/>
      <p:bldP spid="7" grpId="2"/>
      <p:bldP spid="8" grpId="1"/>
      <p:bldP spid="8" grpId="2"/>
      <p:bldP spid="9" grpId="0"/>
      <p:bldP spid="9" grpId="1"/>
      <p:bldP spid="12" grpId="0"/>
      <p:bldP spid="12"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3">
            <a:extLst>
              <a:ext uri="{FF2B5EF4-FFF2-40B4-BE49-F238E27FC236}">
                <a16:creationId xmlns:a16="http://schemas.microsoft.com/office/drawing/2014/main" id="{18F7E172-9120-4808-9ED8-E160AD7D004A}"/>
              </a:ext>
            </a:extLst>
          </p:cNvPr>
          <p:cNvGrpSpPr/>
          <p:nvPr/>
        </p:nvGrpSpPr>
        <p:grpSpPr>
          <a:xfrm>
            <a:off x="2743200" y="3498152"/>
            <a:ext cx="5963418" cy="2800767"/>
            <a:chOff x="8743342" y="1888861"/>
            <a:chExt cx="5243985" cy="2800767"/>
          </a:xfrm>
        </p:grpSpPr>
        <p:sp>
          <p:nvSpPr>
            <p:cNvPr id="26" name="42">
              <a:extLst>
                <a:ext uri="{FF2B5EF4-FFF2-40B4-BE49-F238E27FC236}">
                  <a16:creationId xmlns:a16="http://schemas.microsoft.com/office/drawing/2014/main" id="{DEEA8AF7-F637-497A-BA02-C222ADB42955}"/>
                </a:ext>
              </a:extLst>
            </p:cNvPr>
            <p:cNvSpPr/>
            <p:nvPr/>
          </p:nvSpPr>
          <p:spPr>
            <a:xfrm rot="3274">
              <a:off x="9679930" y="1888861"/>
              <a:ext cx="4307397" cy="2800767"/>
            </a:xfrm>
            <a:prstGeom prst="rect">
              <a:avLst/>
            </a:prstGeom>
          </p:spPr>
          <p:txBody>
            <a:bodyPr wrap="square">
              <a:spAutoFit/>
            </a:bodyPr>
            <a:lstStyle/>
            <a:p>
              <a:r>
                <a:rPr lang="en-US" sz="4400">
                  <a:latin typeface="Arial-Rounded" panose="020B0500000000000000" pitchFamily="34" charset="0"/>
                  <a:ea typeface="Arial-Rounded" panose="020B0500000000000000" pitchFamily="34" charset="0"/>
                  <a:cs typeface="Arial-Rounded" panose="020B0500000000000000" pitchFamily="34" charset="0"/>
                </a:rPr>
                <a:t>Trời như cánh đồng</a:t>
              </a:r>
            </a:p>
            <a:p>
              <a:r>
                <a:rPr lang="en-US" sz="4400">
                  <a:latin typeface="Arial-Rounded" panose="020B0500000000000000" pitchFamily="34" charset="0"/>
                  <a:ea typeface="Arial-Rounded" panose="020B0500000000000000" pitchFamily="34" charset="0"/>
                  <a:cs typeface="Arial-Rounded" panose="020B0500000000000000" pitchFamily="34" charset="0"/>
                </a:rPr>
                <a:t>Xong mùa gặt hái</a:t>
              </a:r>
            </a:p>
            <a:p>
              <a:r>
                <a:rPr lang="en-US" sz="4400">
                  <a:latin typeface="Arial-Rounded" panose="020B0500000000000000" pitchFamily="34" charset="0"/>
                  <a:ea typeface="Arial-Rounded" panose="020B0500000000000000" pitchFamily="34" charset="0"/>
                  <a:cs typeface="Arial-Rounded" panose="020B0500000000000000" pitchFamily="34" charset="0"/>
                </a:rPr>
                <a:t>Diều em - lưỡi liềm</a:t>
              </a:r>
            </a:p>
            <a:p>
              <a:r>
                <a:rPr lang="en-US" sz="4400">
                  <a:latin typeface="Arial-Rounded" panose="020B0500000000000000" pitchFamily="34" charset="0"/>
                  <a:ea typeface="Arial-Rounded" panose="020B0500000000000000" pitchFamily="34" charset="0"/>
                  <a:cs typeface="Arial-Rounded" panose="020B0500000000000000" pitchFamily="34" charset="0"/>
                </a:rPr>
                <a:t>Ai quên bỏ lại.</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44">
              <a:extLst>
                <a:ext uri="{FF2B5EF4-FFF2-40B4-BE49-F238E27FC236}">
                  <a16:creationId xmlns:a16="http://schemas.microsoft.com/office/drawing/2014/main" id="{CB557890-8632-49B5-BC52-8B8CC4E162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3342" y="1984052"/>
              <a:ext cx="737698" cy="757370"/>
            </a:xfrm>
            <a:prstGeom prst="rect">
              <a:avLst/>
            </a:prstGeom>
          </p:spPr>
        </p:pic>
      </p:grpSp>
      <p:sp>
        <p:nvSpPr>
          <p:cNvPr id="3" name="Rounded Rectangle 5">
            <a:extLst>
              <a:ext uri="{FF2B5EF4-FFF2-40B4-BE49-F238E27FC236}">
                <a16:creationId xmlns:a16="http://schemas.microsoft.com/office/drawing/2014/main" id="{F9287DFF-BFDA-46B9-A42E-2C498FC98B08}"/>
              </a:ext>
            </a:extLst>
          </p:cNvPr>
          <p:cNvSpPr/>
          <p:nvPr/>
        </p:nvSpPr>
        <p:spPr>
          <a:xfrm>
            <a:off x="4512668" y="1131100"/>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trong ngần</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ounded Rectangle 5">
            <a:extLst>
              <a:ext uri="{FF2B5EF4-FFF2-40B4-BE49-F238E27FC236}">
                <a16:creationId xmlns:a16="http://schemas.microsoft.com/office/drawing/2014/main" id="{8EBE611A-78C0-4484-88C9-5F8F651DC542}"/>
              </a:ext>
            </a:extLst>
          </p:cNvPr>
          <p:cNvSpPr/>
          <p:nvPr/>
        </p:nvSpPr>
        <p:spPr>
          <a:xfrm>
            <a:off x="838200" y="1150150"/>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no gió</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ounded Rectangle 5">
            <a:extLst>
              <a:ext uri="{FF2B5EF4-FFF2-40B4-BE49-F238E27FC236}">
                <a16:creationId xmlns:a16="http://schemas.microsoft.com/office/drawing/2014/main" id="{7FF34F3A-A4F9-4C30-A446-49C191B141A6}"/>
              </a:ext>
            </a:extLst>
          </p:cNvPr>
          <p:cNvSpPr/>
          <p:nvPr/>
        </p:nvSpPr>
        <p:spPr>
          <a:xfrm>
            <a:off x="8187136" y="1128468"/>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nong trời</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69208898-1152-444F-A572-0579F0303C82}"/>
              </a:ext>
            </a:extLst>
          </p:cNvPr>
          <p:cNvPicPr>
            <a:picLocks noChangeAspect="1"/>
          </p:cNvPicPr>
          <p:nvPr/>
        </p:nvPicPr>
        <p:blipFill>
          <a:blip r:embed="rId3"/>
          <a:stretch>
            <a:fillRect/>
          </a:stretch>
        </p:blipFill>
        <p:spPr>
          <a:xfrm>
            <a:off x="3953070" y="42276"/>
            <a:ext cx="4285859" cy="1201016"/>
          </a:xfrm>
          <a:prstGeom prst="rect">
            <a:avLst/>
          </a:prstGeom>
        </p:spPr>
      </p:pic>
      <p:sp>
        <p:nvSpPr>
          <p:cNvPr id="22" name="Rounded Rectangle 5">
            <a:extLst>
              <a:ext uri="{FF2B5EF4-FFF2-40B4-BE49-F238E27FC236}">
                <a16:creationId xmlns:a16="http://schemas.microsoft.com/office/drawing/2014/main" id="{C74C163E-89E4-494A-8BAF-2EC3C241A446}"/>
              </a:ext>
            </a:extLst>
          </p:cNvPr>
          <p:cNvSpPr/>
          <p:nvPr/>
        </p:nvSpPr>
        <p:spPr>
          <a:xfrm>
            <a:off x="4534460" y="2197953"/>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lưỡi liềm</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ounded Rectangle 5">
            <a:extLst>
              <a:ext uri="{FF2B5EF4-FFF2-40B4-BE49-F238E27FC236}">
                <a16:creationId xmlns:a16="http://schemas.microsoft.com/office/drawing/2014/main" id="{498EDC4B-887D-4907-BE36-3178D9CE239C}"/>
              </a:ext>
            </a:extLst>
          </p:cNvPr>
          <p:cNvSpPr/>
          <p:nvPr/>
        </p:nvSpPr>
        <p:spPr>
          <a:xfrm>
            <a:off x="859992" y="2217003"/>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gặt hái</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ounded Rectangle 5">
            <a:extLst>
              <a:ext uri="{FF2B5EF4-FFF2-40B4-BE49-F238E27FC236}">
                <a16:creationId xmlns:a16="http://schemas.microsoft.com/office/drawing/2014/main" id="{DDE63FDD-AB5B-4C81-9CC7-D77CE6D89CF5}"/>
              </a:ext>
            </a:extLst>
          </p:cNvPr>
          <p:cNvSpPr/>
          <p:nvPr/>
        </p:nvSpPr>
        <p:spPr>
          <a:xfrm>
            <a:off x="8208928" y="2195321"/>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nhạc trời</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8" name="Straight Connector 27">
            <a:extLst>
              <a:ext uri="{FF2B5EF4-FFF2-40B4-BE49-F238E27FC236}">
                <a16:creationId xmlns:a16="http://schemas.microsoft.com/office/drawing/2014/main" id="{425FA317-2B99-4C98-A7A2-590BB100B864}"/>
              </a:ext>
            </a:extLst>
          </p:cNvPr>
          <p:cNvCxnSpPr/>
          <p:nvPr/>
        </p:nvCxnSpPr>
        <p:spPr>
          <a:xfrm flipH="1">
            <a:off x="4741444" y="3547265"/>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F8B0D9E-8FA3-497C-9336-2366ED3973B9}"/>
              </a:ext>
            </a:extLst>
          </p:cNvPr>
          <p:cNvGrpSpPr/>
          <p:nvPr/>
        </p:nvGrpSpPr>
        <p:grpSpPr>
          <a:xfrm>
            <a:off x="7256044" y="5629742"/>
            <a:ext cx="249979" cy="628593"/>
            <a:chOff x="3075709" y="1064527"/>
            <a:chExt cx="324390" cy="826618"/>
          </a:xfrm>
        </p:grpSpPr>
        <p:cxnSp>
          <p:nvCxnSpPr>
            <p:cNvPr id="30" name="Straight Connector 29">
              <a:extLst>
                <a:ext uri="{FF2B5EF4-FFF2-40B4-BE49-F238E27FC236}">
                  <a16:creationId xmlns:a16="http://schemas.microsoft.com/office/drawing/2014/main" id="{934A0439-4CFA-4C2D-A265-447D72108447}"/>
                </a:ext>
              </a:extLst>
            </p:cNvPr>
            <p:cNvCxnSpPr/>
            <p:nvPr/>
          </p:nvCxnSpPr>
          <p:spPr>
            <a:xfrm flipH="1">
              <a:off x="3075709" y="1064527"/>
              <a:ext cx="226747"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3BCFBA6-A668-49B1-9A91-0146AFB8A9E3}"/>
                </a:ext>
              </a:extLst>
            </p:cNvPr>
            <p:cNvCxnSpPr/>
            <p:nvPr/>
          </p:nvCxnSpPr>
          <p:spPr>
            <a:xfrm flipH="1">
              <a:off x="3173351" y="1064527"/>
              <a:ext cx="226748"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02ED27A7-1AA2-475D-A856-FA5279CF1BDC}"/>
              </a:ext>
            </a:extLst>
          </p:cNvPr>
          <p:cNvCxnSpPr/>
          <p:nvPr/>
        </p:nvCxnSpPr>
        <p:spPr>
          <a:xfrm flipH="1">
            <a:off x="8115426" y="4272103"/>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8ED064B-1979-4EC0-B111-246817FACAF9}"/>
              </a:ext>
            </a:extLst>
          </p:cNvPr>
          <p:cNvCxnSpPr/>
          <p:nvPr/>
        </p:nvCxnSpPr>
        <p:spPr>
          <a:xfrm flipH="1">
            <a:off x="5854770" y="4917585"/>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764042-7A97-40C8-968E-729288E9D20E}"/>
              </a:ext>
            </a:extLst>
          </p:cNvPr>
          <p:cNvCxnSpPr/>
          <p:nvPr/>
        </p:nvCxnSpPr>
        <p:spPr>
          <a:xfrm flipH="1">
            <a:off x="5632464" y="5629742"/>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391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6" presetClass="emph" presetSubtype="0" fill="hold" grpId="1" nodeType="withEffect">
                                  <p:stCondLst>
                                    <p:cond delay="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26" presetClass="emph" presetSubtype="0" fill="hold" grpId="1" nodeType="withEffect">
                                  <p:stCondLst>
                                    <p:cond delay="0"/>
                                  </p:stCondLst>
                                  <p:childTnLst>
                                    <p:animEffect transition="out" filter="fade">
                                      <p:cBhvr>
                                        <p:cTn id="22" dur="1000" tmFilter="0, 0; .2, .5; .8, .5; 1, 0"/>
                                        <p:tgtEl>
                                          <p:spTgt spid="3"/>
                                        </p:tgtEl>
                                      </p:cBhvr>
                                    </p:animEffect>
                                    <p:animScale>
                                      <p:cBhvr>
                                        <p:cTn id="23" dur="500" autoRev="1" fill="hold"/>
                                        <p:tgtEl>
                                          <p:spTgt spid="3"/>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6" presetClass="emph" presetSubtype="0" fill="hold" grpId="1" nodeType="withEffect">
                                  <p:stCondLst>
                                    <p:cond delay="0"/>
                                  </p:stCondLst>
                                  <p:childTnLst>
                                    <p:animEffect transition="out" filter="fade">
                                      <p:cBhvr>
                                        <p:cTn id="30" dur="1000" tmFilter="0, 0; .2, .5; .8, .5; 1, 0"/>
                                        <p:tgtEl>
                                          <p:spTgt spid="12"/>
                                        </p:tgtEl>
                                      </p:cBhvr>
                                    </p:animEffect>
                                    <p:animScale>
                                      <p:cBhvr>
                                        <p:cTn id="31" dur="500" autoRev="1" fill="hold"/>
                                        <p:tgtEl>
                                          <p:spTgt spid="12"/>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26" presetClass="emph" presetSubtype="0" fill="hold" grpId="1" nodeType="withEffect">
                                  <p:stCondLst>
                                    <p:cond delay="0"/>
                                  </p:stCondLst>
                                  <p:childTnLst>
                                    <p:animEffect transition="out" filter="fade">
                                      <p:cBhvr>
                                        <p:cTn id="38" dur="1000" tmFilter="0, 0; .2, .5; .8, .5; 1, 0"/>
                                        <p:tgtEl>
                                          <p:spTgt spid="23"/>
                                        </p:tgtEl>
                                      </p:cBhvr>
                                    </p:animEffect>
                                    <p:animScale>
                                      <p:cBhvr>
                                        <p:cTn id="39" dur="500" autoRev="1" fill="hold"/>
                                        <p:tgtEl>
                                          <p:spTgt spid="23"/>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26" presetClass="emph" presetSubtype="0" fill="hold" grpId="1" nodeType="withEffect">
                                  <p:stCondLst>
                                    <p:cond delay="0"/>
                                  </p:stCondLst>
                                  <p:childTnLst>
                                    <p:animEffect transition="out" filter="fade">
                                      <p:cBhvr>
                                        <p:cTn id="46" dur="1000" tmFilter="0, 0; .2, .5; .8, .5; 1, 0"/>
                                        <p:tgtEl>
                                          <p:spTgt spid="22"/>
                                        </p:tgtEl>
                                      </p:cBhvr>
                                    </p:animEffect>
                                    <p:animScale>
                                      <p:cBhvr>
                                        <p:cTn id="47" dur="500" autoRev="1" fill="hold"/>
                                        <p:tgtEl>
                                          <p:spTgt spid="2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26" presetClass="emph" presetSubtype="0" fill="hold" grpId="1" nodeType="withEffect">
                                  <p:stCondLst>
                                    <p:cond delay="0"/>
                                  </p:stCondLst>
                                  <p:childTnLst>
                                    <p:animEffect transition="out" filter="fade">
                                      <p:cBhvr>
                                        <p:cTn id="54" dur="1000" tmFilter="0, 0; .2, .5; .8, .5; 1, 0"/>
                                        <p:tgtEl>
                                          <p:spTgt spid="24"/>
                                        </p:tgtEl>
                                      </p:cBhvr>
                                    </p:animEffect>
                                    <p:animScale>
                                      <p:cBhvr>
                                        <p:cTn id="55" dur="500" autoRev="1" fill="hold"/>
                                        <p:tgtEl>
                                          <p:spTgt spid="24"/>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par>
                          <p:cTn id="65" fill="hold">
                            <p:stCondLst>
                              <p:cond delay="1500"/>
                            </p:stCondLst>
                            <p:childTnLst>
                              <p:par>
                                <p:cTn id="66" presetID="22" presetClass="entr" presetSubtype="1"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up)">
                                      <p:cBhvr>
                                        <p:cTn id="68" dur="500"/>
                                        <p:tgtEl>
                                          <p:spTgt spid="40"/>
                                        </p:tgtEl>
                                      </p:cBhvr>
                                    </p:animEffect>
                                  </p:childTnLst>
                                </p:cTn>
                              </p:par>
                            </p:childTnLst>
                          </p:cTn>
                        </p:par>
                        <p:par>
                          <p:cTn id="69" fill="hold">
                            <p:stCondLst>
                              <p:cond delay="2000"/>
                            </p:stCondLst>
                            <p:childTnLst>
                              <p:par>
                                <p:cTn id="70" presetID="22" presetClass="entr" presetSubtype="1"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up)">
                                      <p:cBhvr>
                                        <p:cTn id="72" dur="500"/>
                                        <p:tgtEl>
                                          <p:spTgt spid="41"/>
                                        </p:tgtEl>
                                      </p:cBhvr>
                                    </p:animEffect>
                                  </p:childTnLst>
                                </p:cTn>
                              </p:par>
                            </p:childTnLst>
                          </p:cTn>
                        </p:par>
                        <p:par>
                          <p:cTn id="73" fill="hold">
                            <p:stCondLst>
                              <p:cond delay="2500"/>
                            </p:stCondLst>
                            <p:childTnLst>
                              <p:par>
                                <p:cTn id="74" presetID="22" presetClass="entr" presetSubtype="1"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up)">
                                      <p:cBhvr>
                                        <p:cTn id="76" dur="500"/>
                                        <p:tgtEl>
                                          <p:spTgt spid="42"/>
                                        </p:tgtEl>
                                      </p:cBhvr>
                                    </p:animEffect>
                                  </p:childTnLst>
                                </p:cTn>
                              </p:par>
                            </p:childTnLst>
                          </p:cTn>
                        </p:par>
                        <p:par>
                          <p:cTn id="77" fill="hold">
                            <p:stCondLst>
                              <p:cond delay="3000"/>
                            </p:stCondLst>
                            <p:childTnLst>
                              <p:par>
                                <p:cTn id="78" presetID="22" presetClass="entr" presetSubtype="1"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up)">
                                      <p:cBhvr>
                                        <p:cTn id="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2" grpId="0" animBg="1"/>
      <p:bldP spid="12" grpId="1" animBg="1"/>
      <p:bldP spid="22" grpId="0" animBg="1"/>
      <p:bldP spid="22" grpId="1" animBg="1"/>
      <p:bldP spid="23" grpId="0" animBg="1"/>
      <p:bldP spid="23"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3CC5BF-C4CD-456A-BB38-AD6DDEFF07A8}"/>
              </a:ext>
            </a:extLst>
          </p:cNvPr>
          <p:cNvSpPr txBox="1"/>
          <p:nvPr/>
        </p:nvSpPr>
        <p:spPr>
          <a:xfrm>
            <a:off x="5105400" y="294075"/>
            <a:ext cx="1981200" cy="646331"/>
          </a:xfrm>
          <a:prstGeom prst="rect">
            <a:avLst/>
          </a:prstGeom>
          <a:noFill/>
        </p:spPr>
        <p:txBody>
          <a:bodyPr wrap="square" rtlCol="0">
            <a:spAutoFit/>
          </a:bodyPr>
          <a:lstStyle/>
          <a:p>
            <a:pPr algn="ctr"/>
            <a:r>
              <a:rPr lang="en-US" sz="3600" b="1">
                <a:solidFill>
                  <a:srgbClr val="118161"/>
                </a:solidFill>
                <a:latin typeface="Arial-Rounded" panose="020B0500000000000000" pitchFamily="34" charset="0"/>
                <a:ea typeface="Arial-Rounded" panose="020B0500000000000000" pitchFamily="34" charset="0"/>
                <a:cs typeface="Arial-Rounded" panose="020B0500000000000000" pitchFamily="34" charset="0"/>
              </a:rPr>
              <a:t>THẢ DIỀU</a:t>
            </a:r>
            <a:endParaRPr lang="en-US" sz="7200" b="1" dirty="0">
              <a:solidFill>
                <a:srgbClr val="118161"/>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652D9331-34E2-4AAB-B707-A470C058F3D5}"/>
              </a:ext>
            </a:extLst>
          </p:cNvPr>
          <p:cNvPicPr>
            <a:picLocks noChangeAspect="1"/>
          </p:cNvPicPr>
          <p:nvPr/>
        </p:nvPicPr>
        <p:blipFill>
          <a:blip r:embed="rId2"/>
          <a:stretch>
            <a:fillRect/>
          </a:stretch>
        </p:blipFill>
        <p:spPr>
          <a:xfrm>
            <a:off x="76200" y="66995"/>
            <a:ext cx="1147568" cy="646331"/>
          </a:xfrm>
          <a:prstGeom prst="rect">
            <a:avLst/>
          </a:prstGeom>
        </p:spPr>
      </p:pic>
      <p:sp>
        <p:nvSpPr>
          <p:cNvPr id="7" name="Text Box 4">
            <a:extLst>
              <a:ext uri="{FF2B5EF4-FFF2-40B4-BE49-F238E27FC236}">
                <a16:creationId xmlns:a16="http://schemas.microsoft.com/office/drawing/2014/main" id="{9FA61A27-0828-45F4-96F3-2EB93AD439C6}"/>
              </a:ext>
            </a:extLst>
          </p:cNvPr>
          <p:cNvSpPr txBox="1"/>
          <p:nvPr/>
        </p:nvSpPr>
        <p:spPr>
          <a:xfrm>
            <a:off x="464185" y="990600"/>
            <a:ext cx="4107815" cy="1938992"/>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no </a:t>
            </a:r>
            <a:r>
              <a:rPr lang="en-US" sz="3000" dirty="0" err="1">
                <a:latin typeface="Arial-Rounded" panose="020B0500000000000000" pitchFamily="34" charset="0"/>
                <a:ea typeface="Arial-Rounded" panose="020B0500000000000000" pitchFamily="34" charset="0"/>
                <a:cs typeface="Arial-Rounded" panose="020B0500000000000000" pitchFamily="34" charset="0"/>
              </a:rPr>
              <a:t>gió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Sáo</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nó</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thổi</a:t>
            </a:r>
            <a:r>
              <a:rPr lang="en-US" sz="3000" dirty="0">
                <a:latin typeface="Arial-Rounded" panose="020B0500000000000000" pitchFamily="34" charset="0"/>
                <a:ea typeface="Arial-Rounded" panose="020B0500000000000000" pitchFamily="34" charset="0"/>
                <a:cs typeface="Arial-Rounded" panose="020B0500000000000000" pitchFamily="34" charset="0"/>
              </a:rPr>
              <a:t> vang</a:t>
            </a:r>
          </a:p>
          <a:p>
            <a:r>
              <a:rPr lang="en-US" sz="3000" dirty="0">
                <a:latin typeface="Arial-Rounded" panose="020B0500000000000000" pitchFamily="34" charset="0"/>
                <a:ea typeface="Arial-Rounded" panose="020B0500000000000000" pitchFamily="34" charset="0"/>
                <a:cs typeface="Arial-Rounded" panose="020B0500000000000000" pitchFamily="34" charset="0"/>
              </a:rPr>
              <a:t>Sao </a:t>
            </a:r>
            <a:r>
              <a:rPr lang="en-US" sz="30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trôi</a:t>
            </a:r>
            <a:r>
              <a:rPr lang="en-US" sz="3000" dirty="0">
                <a:latin typeface="Arial-Rounded" panose="020B0500000000000000" pitchFamily="34" charset="0"/>
                <a:ea typeface="Arial-Rounded" panose="020B0500000000000000" pitchFamily="34" charset="0"/>
                <a:cs typeface="Arial-Rounded" panose="020B0500000000000000" pitchFamily="34" charset="0"/>
              </a:rPr>
              <a:t> qua</a:t>
            </a: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err="1">
                <a:latin typeface="Arial-Rounded" panose="020B0500000000000000" pitchFamily="34" charset="0"/>
                <a:ea typeface="Arial-Rounded" panose="020B0500000000000000" pitchFamily="34" charset="0"/>
                <a:cs typeface="Arial-Rounded" panose="020B0500000000000000" pitchFamily="34" charset="0"/>
              </a:rPr>
              <a:t>trăng</a:t>
            </a:r>
            <a:r>
              <a:rPr lang="en-US" sz="3000">
                <a:latin typeface="Arial-Rounded" panose="020B0500000000000000" pitchFamily="34" charset="0"/>
                <a:ea typeface="Arial-Rounded" panose="020B0500000000000000" pitchFamily="34" charset="0"/>
                <a:cs typeface="Arial-Rounded" panose="020B0500000000000000" pitchFamily="34" charset="0"/>
              </a:rPr>
              <a:t> vàng.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 Box 5">
            <a:extLst>
              <a:ext uri="{FF2B5EF4-FFF2-40B4-BE49-F238E27FC236}">
                <a16:creationId xmlns:a16="http://schemas.microsoft.com/office/drawing/2014/main" id="{1AE0CFCF-B118-40F0-8FDA-8FB7680A224C}"/>
              </a:ext>
            </a:extLst>
          </p:cNvPr>
          <p:cNvSpPr txBox="1"/>
          <p:nvPr/>
        </p:nvSpPr>
        <p:spPr>
          <a:xfrm>
            <a:off x="1905000" y="3914392"/>
            <a:ext cx="4107815" cy="1938992"/>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đồng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Xong</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gặt</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hái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dirty="0">
                <a:latin typeface="Arial-Rounded" panose="020B0500000000000000" pitchFamily="34" charset="0"/>
                <a:ea typeface="Arial-Rounded" panose="020B0500000000000000" pitchFamily="34" charset="0"/>
                <a:cs typeface="Arial-Rounded" panose="020B0500000000000000" pitchFamily="34" charset="0"/>
              </a:rPr>
              <a:t> - </a:t>
            </a:r>
            <a:r>
              <a:rPr lang="en-US" sz="3000" dirty="0" err="1">
                <a:latin typeface="Arial-Rounded" panose="020B0500000000000000" pitchFamily="34" charset="0"/>
                <a:ea typeface="Arial-Rounded" panose="020B0500000000000000" pitchFamily="34" charset="0"/>
                <a:cs typeface="Arial-Rounded" panose="020B0500000000000000" pitchFamily="34" charset="0"/>
              </a:rPr>
              <a:t>lưỡi</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liềm</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a:latin typeface="Arial-Rounded" panose="020B0500000000000000" pitchFamily="34" charset="0"/>
                <a:ea typeface="Arial-Rounded" panose="020B0500000000000000" pitchFamily="34" charset="0"/>
                <a:cs typeface="Arial-Rounded" panose="020B0500000000000000" pitchFamily="34" charset="0"/>
              </a:rPr>
              <a:t>Ai </a:t>
            </a:r>
            <a:r>
              <a:rPr lang="en-US" sz="3000" dirty="0" err="1">
                <a:latin typeface="Arial-Rounded" panose="020B0500000000000000" pitchFamily="34" charset="0"/>
                <a:ea typeface="Arial-Rounded" panose="020B0500000000000000" pitchFamily="34" charset="0"/>
                <a:cs typeface="Arial-Rounded" panose="020B0500000000000000" pitchFamily="34" charset="0"/>
              </a:rPr>
              <a:t>quên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err="1">
                <a:latin typeface="Arial-Rounded" panose="020B0500000000000000" pitchFamily="34" charset="0"/>
                <a:ea typeface="Arial-Rounded" panose="020B0500000000000000" pitchFamily="34" charset="0"/>
                <a:cs typeface="Arial-Rounded" panose="020B0500000000000000" pitchFamily="34" charset="0"/>
              </a:rPr>
              <a:t>bỏ</a:t>
            </a:r>
            <a:r>
              <a:rPr lang="en-US" sz="3000">
                <a:latin typeface="Arial-Rounded" panose="020B0500000000000000" pitchFamily="34" charset="0"/>
                <a:ea typeface="Arial-Rounded" panose="020B0500000000000000" pitchFamily="34" charset="0"/>
                <a:cs typeface="Arial-Rounded" panose="020B0500000000000000" pitchFamily="34" charset="0"/>
              </a:rPr>
              <a:t> lại.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6">
            <a:extLst>
              <a:ext uri="{FF2B5EF4-FFF2-40B4-BE49-F238E27FC236}">
                <a16:creationId xmlns:a16="http://schemas.microsoft.com/office/drawing/2014/main" id="{83CD9E4A-CEDB-4F3F-805B-252B462124E7}"/>
              </a:ext>
            </a:extLst>
          </p:cNvPr>
          <p:cNvSpPr txBox="1"/>
          <p:nvPr/>
        </p:nvSpPr>
        <p:spPr>
          <a:xfrm>
            <a:off x="6162358" y="4447792"/>
            <a:ext cx="4107815" cy="2308324"/>
          </a:xfrm>
          <a:prstGeom prst="rect">
            <a:avLst/>
          </a:prstGeom>
          <a:noFill/>
        </p:spPr>
        <p:txBody>
          <a:bodyPr wrap="square" rtlCol="0">
            <a:spAutoFit/>
          </a:bodyPr>
          <a:lstStyle/>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Cánh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no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gió</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Nhạc</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trời</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réo</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vang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Tiếng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diều</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xanh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lúa</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a:p>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Uốn</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mn-ea"/>
              </a:rPr>
              <a:t>cong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000" err="1">
                <a:latin typeface="Arial-Rounded" panose="020B0500000000000000" pitchFamily="34" charset="0"/>
                <a:ea typeface="Arial-Rounded" panose="020B0500000000000000" pitchFamily="34" charset="0"/>
                <a:cs typeface="Arial-Rounded" panose="020B0500000000000000" pitchFamily="34" charset="0"/>
                <a:sym typeface="+mn-ea"/>
              </a:rPr>
              <a:t>tre</a:t>
            </a:r>
            <a:r>
              <a:rPr lang="en-US" sz="3000">
                <a:latin typeface="Arial-Rounded" panose="020B0500000000000000" pitchFamily="34" charset="0"/>
                <a:ea typeface="Arial-Rounded" panose="020B0500000000000000" pitchFamily="34" charset="0"/>
                <a:cs typeface="Arial-Rounded" panose="020B0500000000000000" pitchFamily="34" charset="0"/>
                <a:sym typeface="+mn-ea"/>
              </a:rPr>
              <a:t> làng.</a:t>
            </a:r>
            <a:endParaRPr lang="en-US" sz="3000" dirty="0">
              <a:latin typeface="Arial-Rounded" panose="020B0500000000000000" pitchFamily="34" charset="0"/>
              <a:ea typeface="Arial-Rounded" panose="020B0500000000000000" pitchFamily="34" charset="0"/>
              <a:cs typeface="Arial-Rounded" panose="020B0500000000000000" pitchFamily="34" charset="0"/>
              <a:sym typeface="+mn-ea"/>
            </a:endParaRPr>
          </a:p>
          <a:p>
            <a:pPr algn="r"/>
            <a:r>
              <a:rPr 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Trần</a:t>
            </a:r>
            <a:r>
              <a:rPr lang="en-US" sz="2400" i="1"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Đăng</a:t>
            </a:r>
            <a:r>
              <a:rPr lang="en-US" sz="2400" i="1" dirty="0">
                <a:latin typeface="Arial-Rounded" panose="020B0500000000000000" pitchFamily="34" charset="0"/>
                <a:ea typeface="Arial-Rounded" panose="020B0500000000000000" pitchFamily="34" charset="0"/>
                <a:cs typeface="Arial-Rounded" panose="020B0500000000000000" pitchFamily="34" charset="0"/>
              </a:rPr>
              <a:t> Khoa)</a:t>
            </a:r>
          </a:p>
        </p:txBody>
      </p:sp>
      <p:pic>
        <p:nvPicPr>
          <p:cNvPr id="11" name="Picture 10">
            <a:extLst>
              <a:ext uri="{FF2B5EF4-FFF2-40B4-BE49-F238E27FC236}">
                <a16:creationId xmlns:a16="http://schemas.microsoft.com/office/drawing/2014/main" id="{A4DB35AD-30C3-49DD-A399-9391F95D6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56433"/>
            <a:ext cx="2065565" cy="1949428"/>
          </a:xfrm>
          <a:prstGeom prst="rect">
            <a:avLst/>
          </a:prstGeom>
        </p:spPr>
      </p:pic>
      <p:sp>
        <p:nvSpPr>
          <p:cNvPr id="12" name="Text Box 4">
            <a:extLst>
              <a:ext uri="{FF2B5EF4-FFF2-40B4-BE49-F238E27FC236}">
                <a16:creationId xmlns:a16="http://schemas.microsoft.com/office/drawing/2014/main" id="{DE09F544-3284-47F0-9157-E3F2FEEA71B1}"/>
              </a:ext>
            </a:extLst>
          </p:cNvPr>
          <p:cNvSpPr txBox="1"/>
          <p:nvPr/>
        </p:nvSpPr>
        <p:spPr>
          <a:xfrm>
            <a:off x="4568509" y="1395063"/>
            <a:ext cx="3886199"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 no gió</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trong ngần</a:t>
            </a:r>
          </a:p>
          <a:p>
            <a:r>
              <a:rPr lang="en-US" sz="3000">
                <a:latin typeface="Arial-Rounded" panose="020B0500000000000000" pitchFamily="34" charset="0"/>
                <a:ea typeface="Arial-Rounded" panose="020B0500000000000000" pitchFamily="34" charset="0"/>
                <a:cs typeface="Arial-Rounded" panose="020B0500000000000000" pitchFamily="34" charset="0"/>
              </a:rPr>
              <a:t>Diều hay chiếc thuyền</a:t>
            </a:r>
          </a:p>
          <a:p>
            <a:r>
              <a:rPr lang="en-US" sz="3000">
                <a:latin typeface="Arial-Rounded" panose="020B0500000000000000" pitchFamily="34" charset="0"/>
                <a:ea typeface="Arial-Rounded" panose="020B0500000000000000" pitchFamily="34" charset="0"/>
                <a:cs typeface="Arial-Rounded" panose="020B0500000000000000" pitchFamily="34" charset="0"/>
              </a:rPr>
              <a:t>Trôi trên sông Ngân.</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 Box 4">
            <a:extLst>
              <a:ext uri="{FF2B5EF4-FFF2-40B4-BE49-F238E27FC236}">
                <a16:creationId xmlns:a16="http://schemas.microsoft.com/office/drawing/2014/main" id="{A49B5F01-F985-4B09-8B72-9CA4ABC65509}"/>
              </a:ext>
            </a:extLst>
          </p:cNvPr>
          <p:cNvSpPr txBox="1"/>
          <p:nvPr/>
        </p:nvSpPr>
        <p:spPr>
          <a:xfrm>
            <a:off x="8839200" y="1763996"/>
            <a:ext cx="3200400" cy="1938992"/>
          </a:xfrm>
          <a:prstGeom prst="rect">
            <a:avLst/>
          </a:prstGeom>
          <a:noFill/>
        </p:spPr>
        <p:txBody>
          <a:bodyPr wrap="square" rtlCol="0">
            <a:spAutoFit/>
          </a:bodyPr>
          <a:lstStyle/>
          <a:p>
            <a:r>
              <a:rPr lang="en-US" sz="3000">
                <a:latin typeface="Arial-Rounded" panose="020B0500000000000000" pitchFamily="34" charset="0"/>
                <a:ea typeface="Arial-Rounded" panose="020B0500000000000000" pitchFamily="34" charset="0"/>
                <a:cs typeface="Arial-Rounded" panose="020B0500000000000000" pitchFamily="34" charset="0"/>
              </a:rPr>
              <a:t>Cánh diều no gió</a:t>
            </a:r>
          </a:p>
          <a:p>
            <a:r>
              <a:rPr lang="en-US" sz="3000">
                <a:latin typeface="Arial-Rounded" panose="020B0500000000000000" pitchFamily="34" charset="0"/>
                <a:ea typeface="Arial-Rounded" panose="020B0500000000000000" pitchFamily="34" charset="0"/>
                <a:cs typeface="Arial-Rounded" panose="020B0500000000000000" pitchFamily="34" charset="0"/>
              </a:rPr>
              <a:t>Tiếng nó chơi vơi</a:t>
            </a:r>
          </a:p>
          <a:p>
            <a:r>
              <a:rPr lang="en-US" sz="3000">
                <a:latin typeface="Arial-Rounded" panose="020B0500000000000000" pitchFamily="34" charset="0"/>
                <a:ea typeface="Arial-Rounded" panose="020B0500000000000000" pitchFamily="34" charset="0"/>
                <a:cs typeface="Arial-Rounded" panose="020B0500000000000000" pitchFamily="34" charset="0"/>
              </a:rPr>
              <a:t>Diều là hạt cau</a:t>
            </a:r>
          </a:p>
          <a:p>
            <a:r>
              <a:rPr lang="en-US" sz="3000">
                <a:latin typeface="Arial-Rounded" panose="020B0500000000000000" pitchFamily="34" charset="0"/>
                <a:ea typeface="Arial-Rounded" panose="020B0500000000000000" pitchFamily="34" charset="0"/>
                <a:cs typeface="Arial-Rounded" panose="020B0500000000000000" pitchFamily="34" charset="0"/>
              </a:rPr>
              <a:t>Phơi trên nong trời.</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7AC4088-DB5F-4C43-9D13-75357DF60CF1}"/>
              </a:ext>
            </a:extLst>
          </p:cNvPr>
          <p:cNvPicPr>
            <a:picLocks noChangeAspect="1"/>
          </p:cNvPicPr>
          <p:nvPr/>
        </p:nvPicPr>
        <p:blipFill rotWithShape="1">
          <a:blip r:embed="rId4"/>
          <a:srcRect l="28414" t="17105" r="9091" b="33057"/>
          <a:stretch/>
        </p:blipFill>
        <p:spPr>
          <a:xfrm>
            <a:off x="29067" y="1037390"/>
            <a:ext cx="538392" cy="512546"/>
          </a:xfrm>
          <a:prstGeom prst="rect">
            <a:avLst/>
          </a:prstGeom>
        </p:spPr>
      </p:pic>
      <p:pic>
        <p:nvPicPr>
          <p:cNvPr id="5" name="Picture 4">
            <a:extLst>
              <a:ext uri="{FF2B5EF4-FFF2-40B4-BE49-F238E27FC236}">
                <a16:creationId xmlns:a16="http://schemas.microsoft.com/office/drawing/2014/main" id="{8ABB5ED7-2274-4C5F-99E8-E24B86E76991}"/>
              </a:ext>
            </a:extLst>
          </p:cNvPr>
          <p:cNvPicPr>
            <a:picLocks noChangeAspect="1"/>
          </p:cNvPicPr>
          <p:nvPr/>
        </p:nvPicPr>
        <p:blipFill rotWithShape="1">
          <a:blip r:embed="rId5"/>
          <a:srcRect l="23584" t="12406" r="18949" b="29309"/>
          <a:stretch/>
        </p:blipFill>
        <p:spPr>
          <a:xfrm>
            <a:off x="4083932" y="1380812"/>
            <a:ext cx="538392" cy="605690"/>
          </a:xfrm>
          <a:prstGeom prst="rect">
            <a:avLst/>
          </a:prstGeom>
        </p:spPr>
      </p:pic>
      <p:pic>
        <p:nvPicPr>
          <p:cNvPr id="16" name="Picture 15">
            <a:extLst>
              <a:ext uri="{FF2B5EF4-FFF2-40B4-BE49-F238E27FC236}">
                <a16:creationId xmlns:a16="http://schemas.microsoft.com/office/drawing/2014/main" id="{DB958F5F-64B3-40A4-87EB-538651CD2991}"/>
              </a:ext>
            </a:extLst>
          </p:cNvPr>
          <p:cNvPicPr>
            <a:picLocks noChangeAspect="1"/>
          </p:cNvPicPr>
          <p:nvPr/>
        </p:nvPicPr>
        <p:blipFill>
          <a:blip r:embed="rId6"/>
          <a:stretch>
            <a:fillRect/>
          </a:stretch>
        </p:blipFill>
        <p:spPr>
          <a:xfrm>
            <a:off x="8391815" y="1779715"/>
            <a:ext cx="576129" cy="549207"/>
          </a:xfrm>
          <a:prstGeom prst="rect">
            <a:avLst/>
          </a:prstGeom>
        </p:spPr>
      </p:pic>
      <p:pic>
        <p:nvPicPr>
          <p:cNvPr id="17" name="Picture 16">
            <a:extLst>
              <a:ext uri="{FF2B5EF4-FFF2-40B4-BE49-F238E27FC236}">
                <a16:creationId xmlns:a16="http://schemas.microsoft.com/office/drawing/2014/main" id="{7CAB5AF3-A431-4323-9705-42BD1B818344}"/>
              </a:ext>
            </a:extLst>
          </p:cNvPr>
          <p:cNvPicPr>
            <a:picLocks noChangeAspect="1"/>
          </p:cNvPicPr>
          <p:nvPr/>
        </p:nvPicPr>
        <p:blipFill rotWithShape="1">
          <a:blip r:embed="rId7"/>
          <a:srcRect l="20998" t="12792" r="21536" b="30517"/>
          <a:stretch/>
        </p:blipFill>
        <p:spPr>
          <a:xfrm>
            <a:off x="1415090" y="3857692"/>
            <a:ext cx="538393" cy="589135"/>
          </a:xfrm>
          <a:prstGeom prst="rect">
            <a:avLst/>
          </a:prstGeom>
        </p:spPr>
      </p:pic>
      <p:pic>
        <p:nvPicPr>
          <p:cNvPr id="18" name="Picture 17">
            <a:extLst>
              <a:ext uri="{FF2B5EF4-FFF2-40B4-BE49-F238E27FC236}">
                <a16:creationId xmlns:a16="http://schemas.microsoft.com/office/drawing/2014/main" id="{63BDFC01-2B70-4649-81A6-D488ACE5451B}"/>
              </a:ext>
            </a:extLst>
          </p:cNvPr>
          <p:cNvPicPr>
            <a:picLocks noChangeAspect="1"/>
          </p:cNvPicPr>
          <p:nvPr/>
        </p:nvPicPr>
        <p:blipFill rotWithShape="1">
          <a:blip r:embed="rId8"/>
          <a:srcRect l="24422" t="13742" r="14083" b="33408"/>
          <a:stretch/>
        </p:blipFill>
        <p:spPr>
          <a:xfrm>
            <a:off x="5725836" y="4431991"/>
            <a:ext cx="576130" cy="549208"/>
          </a:xfrm>
          <a:prstGeom prst="rect">
            <a:avLst/>
          </a:prstGeom>
        </p:spPr>
      </p:pic>
    </p:spTree>
    <p:extLst>
      <p:ext uri="{BB962C8B-B14F-4D97-AF65-F5344CB8AC3E}">
        <p14:creationId xmlns:p14="http://schemas.microsoft.com/office/powerpoint/2010/main" val="410542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80">
                                          <p:stCondLst>
                                            <p:cond delay="0"/>
                                          </p:stCondLst>
                                        </p:cTn>
                                        <p:tgtEl>
                                          <p:spTgt spid="18"/>
                                        </p:tgtEl>
                                      </p:cBhvr>
                                    </p:animEffect>
                                    <p:anim calcmode="lin" valueType="num">
                                      <p:cBhvr>
                                        <p:cTn id="8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5" dur="26">
                                          <p:stCondLst>
                                            <p:cond delay="650"/>
                                          </p:stCondLst>
                                        </p:cTn>
                                        <p:tgtEl>
                                          <p:spTgt spid="18"/>
                                        </p:tgtEl>
                                      </p:cBhvr>
                                      <p:to x="100000" y="60000"/>
                                    </p:animScale>
                                    <p:animScale>
                                      <p:cBhvr>
                                        <p:cTn id="86" dur="166" decel="50000">
                                          <p:stCondLst>
                                            <p:cond delay="676"/>
                                          </p:stCondLst>
                                        </p:cTn>
                                        <p:tgtEl>
                                          <p:spTgt spid="18"/>
                                        </p:tgtEl>
                                      </p:cBhvr>
                                      <p:to x="100000" y="100000"/>
                                    </p:animScale>
                                    <p:animScale>
                                      <p:cBhvr>
                                        <p:cTn id="87" dur="26">
                                          <p:stCondLst>
                                            <p:cond delay="1312"/>
                                          </p:stCondLst>
                                        </p:cTn>
                                        <p:tgtEl>
                                          <p:spTgt spid="18"/>
                                        </p:tgtEl>
                                      </p:cBhvr>
                                      <p:to x="100000" y="80000"/>
                                    </p:animScale>
                                    <p:animScale>
                                      <p:cBhvr>
                                        <p:cTn id="88" dur="166" decel="50000">
                                          <p:stCondLst>
                                            <p:cond delay="1338"/>
                                          </p:stCondLst>
                                        </p:cTn>
                                        <p:tgtEl>
                                          <p:spTgt spid="18"/>
                                        </p:tgtEl>
                                      </p:cBhvr>
                                      <p:to x="100000" y="100000"/>
                                    </p:animScale>
                                    <p:animScale>
                                      <p:cBhvr>
                                        <p:cTn id="89" dur="26">
                                          <p:stCondLst>
                                            <p:cond delay="1642"/>
                                          </p:stCondLst>
                                        </p:cTn>
                                        <p:tgtEl>
                                          <p:spTgt spid="18"/>
                                        </p:tgtEl>
                                      </p:cBhvr>
                                      <p:to x="100000" y="90000"/>
                                    </p:animScale>
                                    <p:animScale>
                                      <p:cBhvr>
                                        <p:cTn id="90" dur="166" decel="50000">
                                          <p:stCondLst>
                                            <p:cond delay="1668"/>
                                          </p:stCondLst>
                                        </p:cTn>
                                        <p:tgtEl>
                                          <p:spTgt spid="18"/>
                                        </p:tgtEl>
                                      </p:cBhvr>
                                      <p:to x="100000" y="100000"/>
                                    </p:animScale>
                                    <p:animScale>
                                      <p:cBhvr>
                                        <p:cTn id="91" dur="26">
                                          <p:stCondLst>
                                            <p:cond delay="1808"/>
                                          </p:stCondLst>
                                        </p:cTn>
                                        <p:tgtEl>
                                          <p:spTgt spid="18"/>
                                        </p:tgtEl>
                                      </p:cBhvr>
                                      <p:to x="100000" y="95000"/>
                                    </p:animScale>
                                    <p:animScale>
                                      <p:cBhvr>
                                        <p:cTn id="9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1"/>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295</TotalTime>
  <Words>1086</Words>
  <Application>Microsoft Office PowerPoint</Application>
  <PresentationFormat>Widescreen</PresentationFormat>
  <Paragraphs>207</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Arial-Rounded</vt:lpstr>
      <vt:lpstr>Calibri</vt:lpstr>
      <vt:lpstr>HP-167</vt:lpstr>
      <vt:lpstr>HP-168</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94</cp:revision>
  <dcterms:created xsi:type="dcterms:W3CDTF">2021-10-03T06:52:05Z</dcterms:created>
  <dcterms:modified xsi:type="dcterms:W3CDTF">2021-11-21T12:55:38Z</dcterms:modified>
  <cp:category>9Slide.vn</cp:category>
</cp:coreProperties>
</file>