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5" r:id="rId2"/>
    <p:sldMasterId id="2147483728" r:id="rId3"/>
    <p:sldMasterId id="2147483740" r:id="rId4"/>
    <p:sldMasterId id="2147483764" r:id="rId5"/>
    <p:sldMasterId id="2147483776" r:id="rId6"/>
    <p:sldMasterId id="2147483788" r:id="rId7"/>
  </p:sldMasterIdLst>
  <p:notesMasterIdLst>
    <p:notesMasterId r:id="rId20"/>
  </p:notesMasterIdLst>
  <p:sldIdLst>
    <p:sldId id="279" r:id="rId8"/>
    <p:sldId id="281" r:id="rId9"/>
    <p:sldId id="283" r:id="rId10"/>
    <p:sldId id="284" r:id="rId11"/>
    <p:sldId id="285" r:id="rId12"/>
    <p:sldId id="280" r:id="rId13"/>
    <p:sldId id="263" r:id="rId14"/>
    <p:sldId id="264" r:id="rId15"/>
    <p:sldId id="265" r:id="rId16"/>
    <p:sldId id="268" r:id="rId17"/>
    <p:sldId id="269" r:id="rId18"/>
    <p:sldId id="278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90CD8F"/>
    <a:srgbClr val="B40C60"/>
    <a:srgbClr val="FF9C7D"/>
    <a:srgbClr val="FFCAB9"/>
    <a:srgbClr val="FBD6E7"/>
    <a:srgbClr val="F35757"/>
    <a:srgbClr val="FCFAF8"/>
    <a:srgbClr val="FFE285"/>
    <a:srgbClr val="E367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9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684A75-7816-436D-B713-5B70FF82C0D5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91C6B-51E9-47B9-A85C-FDB04F4BE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64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574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24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64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76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94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679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4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1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29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1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2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2021/10/29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1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48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8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11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301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577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4410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248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51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30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93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84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903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3123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55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067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648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1019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137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202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664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022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95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8063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81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57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866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0283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230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658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06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0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5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095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86760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49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9772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405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82808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1972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2681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32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14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97265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1681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307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262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0444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751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459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0920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377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964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515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621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034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9783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529" y="-33828"/>
            <a:ext cx="12193057" cy="6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01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39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2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512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8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3455E-3500-4D7D-8126-86E987962A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10/29/2021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BAFDC-099D-49D8-B069-B2ED966DA100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1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2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10" Type="http://schemas.microsoft.com/office/2007/relationships/hdphoto" Target="../media/hdphoto3.wdp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4.xml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59.xm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5.xml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70.xm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slide" Target="slide6.xml"/><Relationship Id="rId3" Type="http://schemas.microsoft.com/office/2007/relationships/media" Target="../media/media3.mp3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11" Type="http://schemas.microsoft.com/office/2007/relationships/hdphoto" Target="../media/hdphoto4.wdp"/><Relationship Id="rId5" Type="http://schemas.openxmlformats.org/officeDocument/2006/relationships/slideLayout" Target="../slideLayouts/slideLayout81.xml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28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CHÀO MỪNG CÁC CON</a:t>
            </a:r>
          </a:p>
          <a:p>
            <a:pPr algn="ctr"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5ABA0-0902-4AC4-908A-3ED0A5649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69" y="250722"/>
            <a:ext cx="1825126" cy="182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06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83342" y="729555"/>
            <a:ext cx="5047642" cy="712694"/>
            <a:chOff x="1183342" y="1369567"/>
            <a:chExt cx="5047642" cy="712694"/>
          </a:xfrm>
        </p:grpSpPr>
        <p:sp>
          <p:nvSpPr>
            <p:cNvPr id="3" name="TextBox 2"/>
            <p:cNvSpPr txBox="1"/>
            <p:nvPr/>
          </p:nvSpPr>
          <p:spPr>
            <a:xfrm>
              <a:off x="2000164" y="1464304"/>
              <a:ext cx="42308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endParaRPr lang="en-US" sz="28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pic>
        <p:nvPicPr>
          <p:cNvPr id="5" name="Picture 4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42938" r="36927" b="40555"/>
          <a:stretch/>
        </p:blipFill>
        <p:spPr bwMode="auto">
          <a:xfrm>
            <a:off x="494019" y="2225952"/>
            <a:ext cx="7239192" cy="34113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60587" y="641344"/>
            <a:ext cx="39739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CÂU HỎI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a)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bưởi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quả</a:t>
            </a:r>
            <a:r>
              <a:rPr lang="en-US" sz="2800" dirty="0"/>
              <a:t> cam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Quả</a:t>
            </a:r>
            <a:r>
              <a:rPr lang="en-US" sz="2800" dirty="0"/>
              <a:t> </a:t>
            </a:r>
            <a:r>
              <a:rPr lang="en-US" sz="2800" dirty="0" err="1"/>
              <a:t>bưởi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ki</a:t>
            </a:r>
            <a:r>
              <a:rPr lang="en-US" sz="2800" dirty="0"/>
              <a:t>-</a:t>
            </a:r>
            <a:r>
              <a:rPr lang="en-US" sz="2800" dirty="0" err="1"/>
              <a:t>lô</a:t>
            </a:r>
            <a:r>
              <a:rPr lang="en-US" sz="2800" dirty="0"/>
              <a:t>-gam?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c) </a:t>
            </a:r>
            <a:r>
              <a:rPr lang="en-US" sz="2800" dirty="0" err="1"/>
              <a:t>Quả</a:t>
            </a:r>
            <a:r>
              <a:rPr lang="en-US" sz="2800" dirty="0"/>
              <a:t> cam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hay </a:t>
            </a:r>
            <a:r>
              <a:rPr lang="en-US" sz="2800" dirty="0" err="1"/>
              <a:t>nhẹ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1kg?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1822" y="4594287"/>
            <a:ext cx="18084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nặng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hơn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389120" y="3148149"/>
            <a:ext cx="992777" cy="992777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93668" y="3803762"/>
            <a:ext cx="693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677" y="3689750"/>
            <a:ext cx="5615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75000"/>
                  </a:schemeClr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4751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8" t="63801" r="22177" b="16136"/>
          <a:stretch/>
        </p:blipFill>
        <p:spPr bwMode="auto">
          <a:xfrm>
            <a:off x="975116" y="1315641"/>
            <a:ext cx="6553200" cy="327929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78955" y="924663"/>
            <a:ext cx="45564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cân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bao</a:t>
            </a:r>
            <a:r>
              <a:rPr lang="en-US" sz="2800" dirty="0"/>
              <a:t>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ki</a:t>
            </a:r>
            <a:r>
              <a:rPr lang="en-US" sz="2800" dirty="0"/>
              <a:t>-</a:t>
            </a:r>
            <a:r>
              <a:rPr lang="en-US" sz="2800" dirty="0" err="1"/>
              <a:t>lô</a:t>
            </a:r>
            <a:r>
              <a:rPr lang="en-US" sz="2800" dirty="0"/>
              <a:t>-gam?</a:t>
            </a:r>
          </a:p>
          <a:p>
            <a:pPr>
              <a:lnSpc>
                <a:spcPct val="150000"/>
              </a:lnSpc>
            </a:pP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b)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gạo</a:t>
            </a:r>
            <a:r>
              <a:rPr lang="en-US" sz="2800" dirty="0"/>
              <a:t> </a:t>
            </a:r>
            <a:r>
              <a:rPr lang="en-US" sz="2800" dirty="0" err="1"/>
              <a:t>nặng</a:t>
            </a:r>
            <a:r>
              <a:rPr lang="en-US" sz="2800" dirty="0"/>
              <a:t> </a:t>
            </a:r>
            <a:r>
              <a:rPr lang="en-US" sz="2800" dirty="0" err="1"/>
              <a:t>hơn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 </a:t>
            </a:r>
            <a:r>
              <a:rPr lang="en-US" sz="2800" dirty="0" err="1"/>
              <a:t>muối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ki</a:t>
            </a:r>
            <a:r>
              <a:rPr lang="en-US" sz="2800" dirty="0"/>
              <a:t>-</a:t>
            </a:r>
            <a:r>
              <a:rPr lang="en-US" sz="2800" dirty="0" err="1"/>
              <a:t>lô</a:t>
            </a:r>
            <a:r>
              <a:rPr lang="en-US" sz="2800" dirty="0"/>
              <a:t>-gam?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45915" y="466386"/>
            <a:ext cx="6340864" cy="712694"/>
            <a:chOff x="1183342" y="1369567"/>
            <a:chExt cx="6340864" cy="712694"/>
          </a:xfrm>
        </p:grpSpPr>
        <p:sp>
          <p:nvSpPr>
            <p:cNvPr id="5" name="TextBox 4"/>
            <p:cNvSpPr txBox="1"/>
            <p:nvPr/>
          </p:nvSpPr>
          <p:spPr>
            <a:xfrm>
              <a:off x="2000164" y="1464304"/>
              <a:ext cx="55240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Quan</a:t>
              </a:r>
              <a:r>
                <a:rPr lang="en-US" sz="2800" dirty="0"/>
                <a:t>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trả</a:t>
              </a:r>
              <a:r>
                <a:rPr lang="en-US" sz="2800" dirty="0"/>
                <a:t> </a:t>
              </a:r>
              <a:r>
                <a:rPr lang="en-US" sz="2800" dirty="0" err="1"/>
                <a:t>lời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hỏi</a:t>
              </a:r>
              <a:r>
                <a:rPr lang="en-US" sz="2800" dirty="0"/>
                <a:t>.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157088" y="3518691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7" idx="7"/>
          </p:cNvCxnSpPr>
          <p:nvPr/>
        </p:nvCxnSpPr>
        <p:spPr>
          <a:xfrm flipV="1">
            <a:off x="2547333" y="2486725"/>
            <a:ext cx="640174" cy="1098921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67420" y="1993817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2kg</a:t>
            </a:r>
          </a:p>
        </p:txBody>
      </p:sp>
      <p:sp>
        <p:nvSpPr>
          <p:cNvPr id="10" name="Oval 9"/>
          <p:cNvSpPr/>
          <p:nvPr/>
        </p:nvSpPr>
        <p:spPr>
          <a:xfrm>
            <a:off x="5436572" y="3916058"/>
            <a:ext cx="457200" cy="457200"/>
          </a:xfrm>
          <a:prstGeom prst="ellipse">
            <a:avLst/>
          </a:prstGeom>
          <a:noFill/>
          <a:ln w="28575">
            <a:solidFill>
              <a:srgbClr val="F35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4500985" y="3221626"/>
            <a:ext cx="1002542" cy="761387"/>
          </a:xfrm>
          <a:prstGeom prst="straightConnector1">
            <a:avLst/>
          </a:prstGeom>
          <a:ln>
            <a:solidFill>
              <a:srgbClr val="F3575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019253" y="2728718"/>
            <a:ext cx="963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14288" y="4898248"/>
            <a:ext cx="7024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B40C60"/>
                </a:solidFill>
              </a:rPr>
              <a:t>Túi</a:t>
            </a:r>
            <a:r>
              <a:rPr lang="en-US" sz="2800" dirty="0">
                <a:solidFill>
                  <a:srgbClr val="B40C60"/>
                </a:solidFill>
              </a:rPr>
              <a:t> </a:t>
            </a:r>
            <a:r>
              <a:rPr lang="en-US" sz="2800" dirty="0" err="1">
                <a:solidFill>
                  <a:srgbClr val="B40C60"/>
                </a:solidFill>
              </a:rPr>
              <a:t>gạo</a:t>
            </a:r>
            <a:r>
              <a:rPr lang="en-US" sz="2800" dirty="0">
                <a:solidFill>
                  <a:srgbClr val="B40C60"/>
                </a:solidFill>
              </a:rPr>
              <a:t> </a:t>
            </a:r>
            <a:r>
              <a:rPr lang="en-US" sz="2800" dirty="0" err="1">
                <a:solidFill>
                  <a:srgbClr val="B40C60"/>
                </a:solidFill>
              </a:rPr>
              <a:t>nặng</a:t>
            </a:r>
            <a:r>
              <a:rPr lang="en-US" sz="2800" dirty="0">
                <a:solidFill>
                  <a:srgbClr val="B40C60"/>
                </a:solidFill>
              </a:rPr>
              <a:t> </a:t>
            </a:r>
            <a:r>
              <a:rPr lang="en-US" sz="2800" dirty="0" err="1">
                <a:solidFill>
                  <a:srgbClr val="B40C60"/>
                </a:solidFill>
              </a:rPr>
              <a:t>hơn</a:t>
            </a:r>
            <a:r>
              <a:rPr lang="en-US" sz="2800" dirty="0">
                <a:solidFill>
                  <a:srgbClr val="B40C60"/>
                </a:solidFill>
              </a:rPr>
              <a:t> </a:t>
            </a:r>
            <a:r>
              <a:rPr lang="en-US" sz="2800" dirty="0" err="1">
                <a:solidFill>
                  <a:srgbClr val="B40C60"/>
                </a:solidFill>
              </a:rPr>
              <a:t>túi</a:t>
            </a:r>
            <a:r>
              <a:rPr lang="en-US" sz="2800" dirty="0">
                <a:solidFill>
                  <a:srgbClr val="B40C60"/>
                </a:solidFill>
              </a:rPr>
              <a:t> </a:t>
            </a:r>
            <a:r>
              <a:rPr lang="en-US" sz="2800" dirty="0" err="1">
                <a:solidFill>
                  <a:srgbClr val="B40C60"/>
                </a:solidFill>
              </a:rPr>
              <a:t>muối</a:t>
            </a:r>
            <a:r>
              <a:rPr lang="en-US" sz="2800" dirty="0">
                <a:solidFill>
                  <a:srgbClr val="B40C60"/>
                </a:solidFill>
              </a:rPr>
              <a:t> </a:t>
            </a:r>
            <a:r>
              <a:rPr lang="en-US" sz="2800" dirty="0" err="1">
                <a:solidFill>
                  <a:srgbClr val="B40C60"/>
                </a:solidFill>
              </a:rPr>
              <a:t>số</a:t>
            </a:r>
            <a:r>
              <a:rPr lang="en-US" sz="2800" dirty="0">
                <a:solidFill>
                  <a:srgbClr val="B40C60"/>
                </a:solidFill>
              </a:rPr>
              <a:t> </a:t>
            </a:r>
            <a:r>
              <a:rPr lang="en-US" sz="2800" dirty="0" err="1">
                <a:solidFill>
                  <a:srgbClr val="B40C60"/>
                </a:solidFill>
              </a:rPr>
              <a:t>ki</a:t>
            </a:r>
            <a:r>
              <a:rPr lang="en-US" sz="2800" dirty="0">
                <a:solidFill>
                  <a:srgbClr val="B40C60"/>
                </a:solidFill>
              </a:rPr>
              <a:t>-</a:t>
            </a:r>
            <a:r>
              <a:rPr lang="en-US" sz="2800" dirty="0" err="1">
                <a:solidFill>
                  <a:srgbClr val="B40C60"/>
                </a:solidFill>
              </a:rPr>
              <a:t>lô</a:t>
            </a:r>
            <a:r>
              <a:rPr lang="en-US" sz="2800" dirty="0">
                <a:solidFill>
                  <a:srgbClr val="B40C60"/>
                </a:solidFill>
              </a:rPr>
              <a:t>-gam </a:t>
            </a:r>
            <a:r>
              <a:rPr lang="en-US" sz="2800" dirty="0" err="1">
                <a:solidFill>
                  <a:srgbClr val="B40C60"/>
                </a:solidFill>
              </a:rPr>
              <a:t>là</a:t>
            </a:r>
            <a:r>
              <a:rPr lang="en-US" sz="2800" dirty="0">
                <a:solidFill>
                  <a:srgbClr val="B40C60"/>
                </a:solidFill>
              </a:rPr>
              <a:t>:</a:t>
            </a:r>
          </a:p>
          <a:p>
            <a:r>
              <a:rPr lang="en-US" sz="2800" dirty="0">
                <a:solidFill>
                  <a:srgbClr val="B40C60"/>
                </a:solidFill>
              </a:rPr>
              <a:t>              5 – 2 = 3 (kg)</a:t>
            </a:r>
          </a:p>
          <a:p>
            <a:r>
              <a:rPr lang="en-US" sz="2800" dirty="0">
                <a:solidFill>
                  <a:srgbClr val="B40C60"/>
                </a:solidFill>
              </a:rPr>
              <a:t>                       </a:t>
            </a:r>
            <a:r>
              <a:rPr lang="en-US" sz="2800" dirty="0" err="1">
                <a:solidFill>
                  <a:srgbClr val="B40C60"/>
                </a:solidFill>
              </a:rPr>
              <a:t>Đáp</a:t>
            </a:r>
            <a:r>
              <a:rPr lang="en-US" sz="2800" dirty="0">
                <a:solidFill>
                  <a:srgbClr val="B40C60"/>
                </a:solidFill>
              </a:rPr>
              <a:t> </a:t>
            </a:r>
            <a:r>
              <a:rPr lang="en-US" sz="2800" dirty="0" err="1">
                <a:solidFill>
                  <a:srgbClr val="B40C60"/>
                </a:solidFill>
              </a:rPr>
              <a:t>số</a:t>
            </a:r>
            <a:r>
              <a:rPr lang="en-US" sz="2800" dirty="0">
                <a:solidFill>
                  <a:srgbClr val="B40C60"/>
                </a:solidFill>
              </a:rPr>
              <a:t>: 3 kg</a:t>
            </a:r>
          </a:p>
        </p:txBody>
      </p:sp>
    </p:spTree>
    <p:extLst>
      <p:ext uri="{BB962C8B-B14F-4D97-AF65-F5344CB8AC3E}">
        <p14:creationId xmlns:p14="http://schemas.microsoft.com/office/powerpoint/2010/main" val="6084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1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851" y="201186"/>
            <a:ext cx="88686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DORAEMON VÀ CHIẾC BÁNH RÁN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285" y="1485900"/>
            <a:ext cx="4968305" cy="3886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843" y="1659285"/>
            <a:ext cx="43851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Những con chuột đáng ghét đang tìm cách ăn vụng bánh rán của chú mèo máy Doraemon. </a:t>
            </a:r>
          </a:p>
          <a:p>
            <a:pPr algn="just"/>
            <a:endParaRPr lang="en-US" sz="28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Các em hãy ngăn cản chúng bằng cách trả lời các câu hỏi nhé.</a:t>
            </a:r>
          </a:p>
        </p:txBody>
      </p:sp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2546" y="1"/>
            <a:ext cx="1371600" cy="1740609"/>
          </a:xfrm>
          <a:prstGeom prst="rect">
            <a:avLst/>
          </a:prstGeom>
        </p:spPr>
      </p:pic>
      <p:pic>
        <p:nvPicPr>
          <p:cNvPr id="9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994" y="62484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32E4C1-AE2C-4B71-89D8-04727E64EC4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 flipH="1">
            <a:off x="1844499" y="4808683"/>
            <a:ext cx="1891145" cy="200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2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838201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12kg + 6 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 – 9 kg=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52254" y="4390097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626804" y="4227249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493817" y="2615046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605155" y="2550331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4470113"/>
            <a:ext cx="170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9 kg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48139" y="2689974"/>
            <a:ext cx="1717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8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00247" y="4353961"/>
            <a:ext cx="1828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10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57053" y="2864659"/>
            <a:ext cx="21058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7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72992" y="1665433"/>
            <a:ext cx="1524083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676901" y="3388531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1222749" y="1613478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423477" y="3388531"/>
            <a:ext cx="2282216" cy="2744909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594" y="153825"/>
            <a:ext cx="1371600" cy="17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4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362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838201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79 kg - 35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 = ?.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362200" y="266700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333001" y="4287116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2200" y="434340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68049" y="2527369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6946" y="2803756"/>
            <a:ext cx="170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44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36655" y="2642606"/>
            <a:ext cx="1804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42kg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3815" y="4413828"/>
            <a:ext cx="194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43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3942" y="4470112"/>
            <a:ext cx="1769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24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572992" y="1665433"/>
            <a:ext cx="1891145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5676902" y="3388531"/>
            <a:ext cx="1955602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886615" y="3525287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680548" y="1204231"/>
            <a:ext cx="1984192" cy="2386465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034" y="0"/>
            <a:ext cx="1371600" cy="17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0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8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57965" y="190707"/>
            <a:ext cx="8390255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82545" y="630598"/>
            <a:ext cx="74110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 nặng 17 kg. Dũng nặng hơn Mai 2 kg. Hỏi  Dũng nặng bao nhiêu kg?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096000" y="2460275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199908" y="4302173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2200" y="4343400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92927" y="2508189"/>
            <a:ext cx="213360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6109" y="2606677"/>
            <a:ext cx="170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19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4599" y="2643278"/>
            <a:ext cx="1911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21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6830" y="4493044"/>
            <a:ext cx="1816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18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2545" y="4293080"/>
            <a:ext cx="2029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854191" y="1385396"/>
            <a:ext cx="1891145" cy="20031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4333009" y="3284750"/>
            <a:ext cx="1891145" cy="2003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39" b="100000" l="6663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18" t="35143" r="5000"/>
          <a:stretch/>
        </p:blipFill>
        <p:spPr>
          <a:xfrm>
            <a:off x="854191" y="3523620"/>
            <a:ext cx="1891145" cy="2003135"/>
          </a:xfrm>
          <a:prstGeom prst="rect">
            <a:avLst/>
          </a:prstGeom>
        </p:spPr>
      </p:pic>
      <p:pic>
        <p:nvPicPr>
          <p:cNvPr id="16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4400" y="228600"/>
            <a:ext cx="609600" cy="609600"/>
          </a:xfrm>
          <a:prstGeom prst="rect">
            <a:avLst/>
          </a:prstGeom>
        </p:spPr>
      </p:pic>
      <p:pic>
        <p:nvPicPr>
          <p:cNvPr id="15" name="Dor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859" b="100000" l="0" r="96750">
                        <a14:foregroundMark x1="56875" y1="11093" x2="53250" y2="94373"/>
                        <a14:foregroundMark x1="65500" y1="14148" x2="62750" y2="97588"/>
                        <a14:foregroundMark x1="73500" y1="29743" x2="73125" y2="83280"/>
                        <a14:foregroundMark x1="67500" y1="69132" x2="68500" y2="87138"/>
                        <a14:foregroundMark x1="57125" y1="59646" x2="58375" y2="76367"/>
                        <a14:foregroundMark x1="45125" y1="20900" x2="48875" y2="94051"/>
                        <a14:foregroundMark x1="38000" y1="23955" x2="39125" y2="56913"/>
                        <a14:foregroundMark x1="33125" y1="60450" x2="38375" y2="6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6270" r="10908"/>
          <a:stretch/>
        </p:blipFill>
        <p:spPr>
          <a:xfrm>
            <a:off x="4691064" y="1565885"/>
            <a:ext cx="1791566" cy="2154786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1360632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9818" y="3860512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4400" y="259426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985">
                        <a14:foregroundMark x1="31472" y1="4000" x2="40102" y2="16000"/>
                        <a14:foregroundMark x1="55838" y1="6400" x2="24873" y2="18400"/>
                        <a14:foregroundMark x1="28934" y1="12800" x2="60406" y2="11600"/>
                        <a14:foregroundMark x1="28934" y1="9200" x2="51269" y2="5600"/>
                        <a14:foregroundMark x1="30457" y1="7600" x2="60406" y2="4400"/>
                        <a14:foregroundMark x1="57360" y1="4000" x2="57868" y2="36000"/>
                        <a14:foregroundMark x1="67513" y1="18000" x2="42640" y2="42400"/>
                        <a14:foregroundMark x1="27919" y1="23600" x2="62437" y2="33200"/>
                        <a14:foregroundMark x1="63959" y1="20400" x2="23858" y2="39600"/>
                        <a14:foregroundMark x1="28426" y1="20400" x2="26904" y2="42400"/>
                        <a14:foregroundMark x1="48223" y1="18000" x2="32995" y2="47600"/>
                        <a14:foregroundMark x1="36041" y1="20800" x2="29949" y2="46800"/>
                        <a14:foregroundMark x1="15736" y1="19200" x2="16751" y2="48800"/>
                        <a14:foregroundMark x1="18782" y1="20400" x2="18274" y2="64000"/>
                        <a14:foregroundMark x1="20812" y1="27200" x2="26396" y2="64400"/>
                        <a14:foregroundMark x1="47716" y1="10800" x2="28934" y2="66000"/>
                        <a14:foregroundMark x1="58883" y1="13200" x2="54822" y2="56800"/>
                        <a14:foregroundMark x1="67513" y1="17200" x2="61421" y2="54000"/>
                        <a14:foregroundMark x1="82234" y1="22000" x2="30457" y2="50000"/>
                        <a14:foregroundMark x1="62944" y1="13200" x2="83756" y2="22000"/>
                        <a14:foregroundMark x1="80711" y1="22000" x2="70558" y2="41600"/>
                        <a14:foregroundMark x1="65482" y1="15600" x2="44670" y2="42400"/>
                        <a14:foregroundMark x1="80203" y1="32000" x2="60914" y2="60400"/>
                        <a14:foregroundMark x1="72589" y1="51200" x2="49746" y2="72000"/>
                        <a14:foregroundMark x1="33503" y1="52400" x2="54315" y2="80800"/>
                        <a14:foregroundMark x1="46193" y1="55600" x2="49746" y2="82400"/>
                        <a14:foregroundMark x1="41624" y1="50400" x2="47716" y2="80800"/>
                        <a14:foregroundMark x1="41117" y1="67200" x2="45178" y2="89600"/>
                        <a14:foregroundMark x1="54315" y1="65200" x2="54315" y2="90000"/>
                        <a14:foregroundMark x1="61421" y1="68000" x2="61421" y2="91200"/>
                        <a14:foregroundMark x1="67005" y1="64000" x2="65990" y2="87600"/>
                        <a14:foregroundMark x1="69543" y1="66000" x2="65482" y2="90000"/>
                        <a14:foregroundMark x1="54315" y1="94000" x2="63959" y2="92800"/>
                        <a14:foregroundMark x1="49746" y1="96400" x2="73604" y2="90000"/>
                        <a14:foregroundMark x1="60914" y1="96400" x2="67513" y2="95200"/>
                        <a14:foregroundMark x1="91878" y1="43600" x2="69543" y2="78000"/>
                        <a14:foregroundMark x1="85279" y1="47600" x2="75127" y2="73200"/>
                        <a14:foregroundMark x1="83249" y1="47600" x2="74112" y2="63200"/>
                        <a14:foregroundMark x1="91878" y1="50400" x2="77157" y2="64400"/>
                        <a14:foregroundMark x1="85787" y1="60800" x2="95431" y2="52400"/>
                        <a14:foregroundMark x1="65990" y1="57600" x2="80203" y2="50400"/>
                        <a14:foregroundMark x1="77665" y1="18400" x2="83756" y2="20800"/>
                        <a14:foregroundMark x1="82234" y1="30800" x2="83249" y2="21200"/>
                        <a14:foregroundMark x1="83249" y1="90800" x2="81726" y2="80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221" y="17804"/>
            <a:ext cx="1371600" cy="174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0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1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" y="4156835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987647" y="3190817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832485" y="1472576"/>
            <a:ext cx="5791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481744"/>
            <a:ext cx="2096378" cy="1875534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2446303" y="2190980"/>
            <a:ext cx="813559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17: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nghiệm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đơn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GB" sz="4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</a:t>
            </a:r>
            <a:r>
              <a:rPr lang="en-GB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GB" sz="44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gam.</a:t>
            </a:r>
          </a:p>
          <a:p>
            <a:pPr algn="ctr"/>
            <a:r>
              <a:rPr lang="en-GB" sz="4400" i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(trang 66)</a:t>
            </a:r>
            <a:endParaRPr lang="vi-VN" sz="4400" i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27053"/>
            <a:ext cx="4355558" cy="194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942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8102" y="1271562"/>
            <a:ext cx="3946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a) </a:t>
            </a:r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thiệu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loại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endParaRPr lang="en-US" sz="2400" dirty="0"/>
          </a:p>
        </p:txBody>
      </p:sp>
      <p:pic>
        <p:nvPicPr>
          <p:cNvPr id="1026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16" t="24500" r="17397" b="30625"/>
          <a:stretch/>
        </p:blipFill>
        <p:spPr bwMode="auto">
          <a:xfrm>
            <a:off x="5048250" y="266700"/>
            <a:ext cx="6251319" cy="6115050"/>
          </a:xfrm>
          <a:prstGeom prst="roundRect">
            <a:avLst>
              <a:gd name="adj" fmla="val 385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13" y="2464049"/>
            <a:ext cx="4448175" cy="2136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00" y="2266950"/>
            <a:ext cx="1905000" cy="3543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925" y="2413397"/>
            <a:ext cx="6038850" cy="3396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075" y="2083509"/>
            <a:ext cx="222885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7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8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2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xit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8352" y="509562"/>
            <a:ext cx="6404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hành</a:t>
            </a:r>
            <a:r>
              <a:rPr lang="en-US" sz="2800" dirty="0"/>
              <a:t> </a:t>
            </a:r>
            <a:r>
              <a:rPr lang="en-US" sz="2800" dirty="0" err="1"/>
              <a:t>đo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ca 1lít, chai 1lít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cốc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.</a:t>
            </a:r>
          </a:p>
        </p:txBody>
      </p:sp>
      <p:pic>
        <p:nvPicPr>
          <p:cNvPr id="3" name="Picture 2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514" t="70493" r="12099" b="7139"/>
          <a:stretch/>
        </p:blipFill>
        <p:spPr bwMode="auto">
          <a:xfrm>
            <a:off x="1716411" y="1733550"/>
            <a:ext cx="8908129" cy="4343400"/>
          </a:xfrm>
          <a:prstGeom prst="roundRect">
            <a:avLst>
              <a:gd name="adj" fmla="val 3981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09700" y="2133600"/>
            <a:ext cx="4095750" cy="1428750"/>
          </a:xfrm>
          <a:prstGeom prst="rect">
            <a:avLst/>
          </a:prstGeom>
          <a:solidFill>
            <a:srgbClr val="FCFA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0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20210409041757_wm_shs-toan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07" t="18000" r="8530" b="61677"/>
          <a:stretch/>
        </p:blipFill>
        <p:spPr bwMode="auto">
          <a:xfrm>
            <a:off x="817059" y="2181498"/>
            <a:ext cx="10326855" cy="377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183342" y="1369567"/>
            <a:ext cx="10414938" cy="712694"/>
            <a:chOff x="1183342" y="1369567"/>
            <a:chExt cx="10414938" cy="712694"/>
          </a:xfrm>
        </p:grpSpPr>
        <p:sp>
          <p:nvSpPr>
            <p:cNvPr id="4" name="TextBox 3"/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Em</a:t>
              </a:r>
              <a:r>
                <a:rPr lang="en-US" sz="2800" dirty="0"/>
                <a:t> </a:t>
              </a:r>
              <a:r>
                <a:rPr lang="en-US" sz="2800" dirty="0" err="1"/>
                <a:t>đoán</a:t>
              </a:r>
              <a:r>
                <a:rPr lang="en-US" sz="2800" dirty="0"/>
                <a:t> </a:t>
              </a:r>
              <a:r>
                <a:rPr lang="en-US" sz="2800" dirty="0" err="1"/>
                <a:t>xem</a:t>
              </a:r>
              <a:r>
                <a:rPr lang="en-US" sz="2800" dirty="0"/>
                <a:t>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nhẹ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, </a:t>
              </a:r>
              <a:r>
                <a:rPr lang="en-US" sz="2800" dirty="0" err="1"/>
                <a:t>đồ</a:t>
              </a:r>
              <a:r>
                <a:rPr lang="en-US" sz="2800" dirty="0"/>
                <a:t> </a:t>
              </a:r>
              <a:r>
                <a:rPr lang="en-US" sz="2800" dirty="0" err="1"/>
                <a:t>vật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 </a:t>
              </a:r>
              <a:r>
                <a:rPr lang="en-US" sz="2800" dirty="0" err="1"/>
                <a:t>nặng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.</a:t>
              </a:r>
            </a:p>
          </p:txBody>
        </p:sp>
        <p:sp>
          <p:nvSpPr>
            <p:cNvPr id="2" name="Oval 1"/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87470" y="5482561"/>
            <a:ext cx="44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nặng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hơn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64587" y="5482561"/>
            <a:ext cx="4414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nhẹ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hơn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         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nặng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</a:rPr>
              <a:t>hơn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11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316</Words>
  <Application>Microsoft Office PowerPoint</Application>
  <PresentationFormat>Widescreen</PresentationFormat>
  <Paragraphs>52</Paragraphs>
  <Slides>12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Times New Roman</vt:lpstr>
      <vt:lpstr>UTM Avo</vt:lpstr>
      <vt:lpstr>UTM Cookies</vt:lpstr>
      <vt:lpstr>Office Theme</vt:lpstr>
      <vt:lpstr>3_Office 主题</vt:lpstr>
      <vt:lpstr>1_Office Theme</vt:lpstr>
      <vt:lpstr>2_Office Theme</vt:lpstr>
      <vt:lpstr>5_Office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: VŨ HỒNG</dc:creator>
  <cp:lastModifiedBy>Ms Quyen</cp:lastModifiedBy>
  <cp:revision>66</cp:revision>
  <dcterms:created xsi:type="dcterms:W3CDTF">2021-06-02T01:34:28Z</dcterms:created>
  <dcterms:modified xsi:type="dcterms:W3CDTF">2021-10-29T14:23:22Z</dcterms:modified>
</cp:coreProperties>
</file>