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28" r:id="rId3"/>
    <p:sldMasterId id="2147483740" r:id="rId4"/>
    <p:sldMasterId id="2147483752" r:id="rId5"/>
    <p:sldMasterId id="2147483764" r:id="rId6"/>
    <p:sldMasterId id="2147483776" r:id="rId7"/>
    <p:sldMasterId id="2147483788" r:id="rId8"/>
  </p:sldMasterIdLst>
  <p:notesMasterIdLst>
    <p:notesMasterId r:id="rId22"/>
  </p:notesMasterIdLst>
  <p:sldIdLst>
    <p:sldId id="279" r:id="rId9"/>
    <p:sldId id="281" r:id="rId10"/>
    <p:sldId id="282" r:id="rId11"/>
    <p:sldId id="283" r:id="rId12"/>
    <p:sldId id="284" r:id="rId13"/>
    <p:sldId id="285" r:id="rId14"/>
    <p:sldId id="280" r:id="rId15"/>
    <p:sldId id="267" r:id="rId16"/>
    <p:sldId id="272" r:id="rId17"/>
    <p:sldId id="273" r:id="rId18"/>
    <p:sldId id="274" r:id="rId19"/>
    <p:sldId id="275" r:id="rId20"/>
    <p:sldId id="27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90CD8F"/>
    <a:srgbClr val="B40C60"/>
    <a:srgbClr val="FF9C7D"/>
    <a:srgbClr val="FFCAB9"/>
    <a:srgbClr val="FBD6E7"/>
    <a:srgbClr val="F35757"/>
    <a:srgbClr val="FCFAF8"/>
    <a:srgbClr val="FFE285"/>
    <a:srgbClr val="E36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84A75-7816-436D-B713-5B70FF82C0D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91C6B-51E9-47B9-A85C-FDB04F4B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2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6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6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4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2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4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11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0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57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41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2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51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3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93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03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12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55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06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48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01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13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20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66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2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95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06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8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0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14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80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52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88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29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4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48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40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75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16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5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86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28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30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65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05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09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67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9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7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40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280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97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291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14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726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8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0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262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4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751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459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9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77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6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1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621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034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78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0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3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2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0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1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1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59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0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81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92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316E4-4EE7-40E6-9390-E799CE0F4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2" y="265471"/>
            <a:ext cx="1755058" cy="175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13742" r="19939" b="67189"/>
          <a:stretch/>
        </p:blipFill>
        <p:spPr bwMode="auto">
          <a:xfrm>
            <a:off x="2528529" y="1698495"/>
            <a:ext cx="6971072" cy="33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7738" y="513587"/>
            <a:ext cx="10399062" cy="1405191"/>
            <a:chOff x="1183342" y="1369567"/>
            <a:chExt cx="10399062" cy="1405191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Rót</a:t>
              </a:r>
              <a:r>
                <a:rPr lang="en-US" sz="2800" dirty="0"/>
                <a:t> </a:t>
              </a:r>
              <a:r>
                <a:rPr lang="en-US" sz="2800" dirty="0" err="1"/>
                <a:t>hết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bình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Việt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Mai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(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). </a:t>
              </a:r>
              <a:r>
                <a:rPr lang="en-US" sz="2800" dirty="0" err="1"/>
                <a:t>Bình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chứa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344290" y="3492500"/>
            <a:ext cx="876300" cy="876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</a:p>
          <a:p>
            <a:pPr algn="ctr"/>
            <a:r>
              <a:rPr lang="en-US" dirty="0" err="1"/>
              <a:t>cốc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15280" y="3492500"/>
            <a:ext cx="876300" cy="876300"/>
          </a:xfrm>
          <a:prstGeom prst="ellipse">
            <a:avLst/>
          </a:prstGeom>
          <a:solidFill>
            <a:srgbClr val="FFCAB9"/>
          </a:solidFill>
          <a:ln>
            <a:solidFill>
              <a:srgbClr val="FF9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</a:p>
          <a:p>
            <a:pPr algn="ctr"/>
            <a:r>
              <a:rPr lang="en-US" dirty="0" err="1"/>
              <a:t>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4085" y="4995892"/>
            <a:ext cx="9493340" cy="1384995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ở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ở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Mai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r>
              <a:rPr lang="en-US" sz="2800" dirty="0"/>
              <a:t>                             8 -7 = 1 (</a:t>
            </a:r>
            <a:r>
              <a:rPr lang="en-US" sz="2800" dirty="0" err="1"/>
              <a:t>cốc</a:t>
            </a:r>
            <a:r>
              <a:rPr lang="en-US" sz="2800" dirty="0"/>
              <a:t>)</a:t>
            </a:r>
          </a:p>
          <a:p>
            <a:r>
              <a:rPr lang="en-US" sz="2800" dirty="0"/>
              <a:t>       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1 </a:t>
            </a:r>
            <a:r>
              <a:rPr lang="en-US" sz="2800" dirty="0" err="1"/>
              <a:t>cốc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738" y="51358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540432" y="408983"/>
            <a:ext cx="4950855" cy="3104926"/>
            <a:chOff x="1540432" y="408983"/>
            <a:chExt cx="4950855" cy="3104926"/>
          </a:xfrm>
        </p:grpSpPr>
        <p:sp>
          <p:nvSpPr>
            <p:cNvPr id="8" name="Rounded Rectangle 7"/>
            <p:cNvSpPr/>
            <p:nvPr/>
          </p:nvSpPr>
          <p:spPr>
            <a:xfrm>
              <a:off x="1540432" y="408983"/>
              <a:ext cx="4950855" cy="310492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DFF3FF"/>
                </a:clrFrom>
                <a:clrTo>
                  <a:srgbClr val="DFF3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000" b="50938" l="15965" r="24211">
                          <a14:foregroundMark x1="18509" y1="50313" x2="22368" y2="5037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3" t="38435" r="74752" b="48426"/>
            <a:stretch/>
          </p:blipFill>
          <p:spPr bwMode="auto">
            <a:xfrm>
              <a:off x="1754917" y="661213"/>
              <a:ext cx="1268771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5530554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216935" y="408982"/>
            <a:ext cx="4677488" cy="3104927"/>
            <a:chOff x="6216935" y="408982"/>
            <a:chExt cx="4677488" cy="3104927"/>
          </a:xfrm>
        </p:grpSpPr>
        <p:sp>
          <p:nvSpPr>
            <p:cNvPr id="9" name="Rounded Rectangle 8"/>
            <p:cNvSpPr/>
            <p:nvPr/>
          </p:nvSpPr>
          <p:spPr>
            <a:xfrm>
              <a:off x="6216935" y="408982"/>
              <a:ext cx="4677488" cy="310492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313" b="50250" l="61579" r="68158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1" t="39968" r="31620" b="49375"/>
            <a:stretch/>
          </p:blipFill>
          <p:spPr bwMode="auto">
            <a:xfrm>
              <a:off x="6631784" y="691278"/>
              <a:ext cx="1112935" cy="222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682137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188690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ở </a:t>
            </a:r>
            <a:r>
              <a:rPr lang="en-US" sz="2200" dirty="0" err="1"/>
              <a:t>bình</a:t>
            </a:r>
            <a:r>
              <a:rPr lang="en-US" sz="2200" dirty="0"/>
              <a:t> A </a:t>
            </a:r>
            <a:r>
              <a:rPr lang="en-US" sz="2200" dirty="0" err="1"/>
              <a:t>bằng</a:t>
            </a:r>
            <a:r>
              <a:rPr lang="en-US" sz="2200" dirty="0"/>
              <a:t> 9 </a:t>
            </a:r>
            <a:r>
              <a:rPr lang="en-US" sz="2200" dirty="0" err="1"/>
              <a:t>cốc</a:t>
            </a:r>
            <a:endParaRPr lang="en-US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639066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ở </a:t>
            </a:r>
            <a:r>
              <a:rPr lang="en-US" sz="2200" dirty="0" err="1"/>
              <a:t>bình</a:t>
            </a:r>
            <a:r>
              <a:rPr lang="en-US" sz="2200" dirty="0"/>
              <a:t> B </a:t>
            </a:r>
            <a:r>
              <a:rPr lang="en-US" sz="2200" dirty="0" err="1"/>
              <a:t>bằng</a:t>
            </a:r>
            <a:r>
              <a:rPr lang="en-US" sz="2200" dirty="0"/>
              <a:t> 7 </a:t>
            </a:r>
            <a:r>
              <a:rPr lang="en-US" sz="2200" dirty="0" err="1"/>
              <a:t>cốc</a:t>
            </a:r>
            <a:endParaRPr lang="en-US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2963131" y="3363336"/>
            <a:ext cx="7325002" cy="2976136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/>
              <a:t>a)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ở </a:t>
            </a:r>
            <a:r>
              <a:rPr lang="en-US" sz="2800" dirty="0" err="1"/>
              <a:t>cả</a:t>
            </a:r>
            <a:r>
              <a:rPr lang="en-US" sz="2800" dirty="0"/>
              <a:t> 2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          9 + 7 = 16 (</a:t>
            </a:r>
            <a:r>
              <a:rPr lang="en-US" sz="2800" dirty="0" err="1"/>
              <a:t>cốc</a:t>
            </a:r>
            <a:r>
              <a:rPr lang="en-US" sz="2800" dirty="0"/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16 </a:t>
            </a:r>
            <a:r>
              <a:rPr lang="en-US" sz="2800" dirty="0" err="1"/>
              <a:t>cốc</a:t>
            </a:r>
            <a:endParaRPr lang="en-US" sz="2800" dirty="0"/>
          </a:p>
          <a:p>
            <a:pPr>
              <a:lnSpc>
                <a:spcPts val="3800"/>
              </a:lnSpc>
            </a:pPr>
            <a:r>
              <a:rPr lang="en-US" sz="2800" dirty="0"/>
              <a:t>b)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ở </a:t>
            </a:r>
            <a:r>
              <a:rPr lang="en-US" sz="2800" dirty="0" err="1"/>
              <a:t>bình</a:t>
            </a:r>
            <a:r>
              <a:rPr lang="en-US" sz="2800" dirty="0"/>
              <a:t> B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ở </a:t>
            </a:r>
            <a:r>
              <a:rPr lang="en-US" sz="2800" dirty="0" err="1"/>
              <a:t>bình</a:t>
            </a:r>
            <a:r>
              <a:rPr lang="en-US" sz="2800" dirty="0"/>
              <a:t> A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          9 – 7 = 2 (</a:t>
            </a:r>
            <a:r>
              <a:rPr lang="en-US" sz="2800" dirty="0" err="1"/>
              <a:t>cốc</a:t>
            </a:r>
            <a:r>
              <a:rPr lang="en-US" sz="2800" dirty="0"/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 </a:t>
            </a:r>
            <a:r>
              <a:rPr lang="en-US" sz="2800" dirty="0" err="1"/>
              <a:t>cốc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05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uiExpand="1" build="p"/>
      <p:bldP spid="28" grpId="0" uiExpand="1" build="p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0" t="75181" r="39027" b="7443"/>
          <a:stretch/>
        </p:blipFill>
        <p:spPr bwMode="auto">
          <a:xfrm>
            <a:off x="2878153" y="2051250"/>
            <a:ext cx="3643671" cy="25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rot="379327" flipH="1">
            <a:off x="5186564" y="1987598"/>
            <a:ext cx="1098387" cy="1356031"/>
            <a:chOff x="5894004" y="2335578"/>
            <a:chExt cx="1083351" cy="13560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7738" y="513587"/>
            <a:ext cx="10399062" cy="1405191"/>
            <a:chOff x="1183342" y="1369567"/>
            <a:chExt cx="10399062" cy="1405191"/>
          </a:xfrm>
        </p:grpSpPr>
        <p:sp>
          <p:nvSpPr>
            <p:cNvPr id="4" name="TextBox 3"/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Dùng</a:t>
              </a:r>
              <a:r>
                <a:rPr lang="en-US" sz="2800" dirty="0"/>
                <a:t> ca 1 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, </a:t>
              </a:r>
              <a:r>
                <a:rPr lang="en-US" sz="2800" dirty="0" err="1"/>
                <a:t>múc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ở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 3 ca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xô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 </a:t>
              </a:r>
              <a:r>
                <a:rPr lang="en-US" sz="2800" dirty="0" err="1"/>
                <a:t>vàng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5 ca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xô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xô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lít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94004" y="2087381"/>
            <a:ext cx="1083351" cy="1356031"/>
            <a:chOff x="5894004" y="2335578"/>
            <a:chExt cx="1083351" cy="13560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rot="1054321" flipH="1">
            <a:off x="7718657" y="1600759"/>
            <a:ext cx="1074927" cy="1359794"/>
            <a:chOff x="5894004" y="2335578"/>
            <a:chExt cx="1083351" cy="13560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78637" r="23165" b="7443"/>
          <a:stretch/>
        </p:blipFill>
        <p:spPr bwMode="auto">
          <a:xfrm>
            <a:off x="7724587" y="2548791"/>
            <a:ext cx="1546413" cy="20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64095" y="2122649"/>
            <a:ext cx="1083351" cy="1016222"/>
            <a:chOff x="5905853" y="2335992"/>
            <a:chExt cx="1083351" cy="10162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21167910">
            <a:off x="8264455" y="1681255"/>
            <a:ext cx="1083351" cy="1356031"/>
            <a:chOff x="5894004" y="2335578"/>
            <a:chExt cx="1083351" cy="13560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7276280" y="2143917"/>
            <a:ext cx="1068694" cy="1016222"/>
            <a:chOff x="5905853" y="2335992"/>
            <a:chExt cx="1083351" cy="10162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367292" flipH="1">
            <a:off x="7555251" y="1859560"/>
            <a:ext cx="953381" cy="1368953"/>
            <a:chOff x="5894004" y="2335578"/>
            <a:chExt cx="1083351" cy="135603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63131" y="4652899"/>
            <a:ext cx="7325002" cy="1554272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ở </a:t>
            </a:r>
            <a:r>
              <a:rPr lang="en-US" sz="2800" dirty="0" err="1"/>
              <a:t>cả</a:t>
            </a:r>
            <a:r>
              <a:rPr lang="en-US" sz="2800" dirty="0"/>
              <a:t> 2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          3 + 5= 8 (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8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39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135" y="-194367"/>
            <a:ext cx="9332323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DORAEMON VÀ CHIẾC BÁNH RÁN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169581"/>
            <a:ext cx="5132439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970" y="1342966"/>
            <a:ext cx="453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Những con chuột đáng ghét đang tìm cách ăn vụng bánh rán của chú mèo máy Doraemon. </a:t>
            </a:r>
          </a:p>
          <a:p>
            <a:pPr algn="just"/>
            <a:endParaRPr lang="en-US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Các em hãy ngăn cản chúng bằng cách trả lời các câu hỏi nhé.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6" y="1"/>
            <a:ext cx="1371600" cy="174060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123" y="620225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469919-67E6-4243-AC9C-3BF8A3FB44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 flipH="1">
            <a:off x="1648060" y="4882396"/>
            <a:ext cx="1891145" cy="200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5288" y="31257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5713" y="803815"/>
            <a:ext cx="363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02907" y="2610584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91094" y="2620395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7651" y="2745254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2955" y="265046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140038" y="3439861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941922" y="2036073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193824" y="3086100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69" y="-32105"/>
            <a:ext cx="1371600" cy="17406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6294" y="1"/>
            <a:ext cx="3220750" cy="180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83820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12kg + 6 kg = 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52254" y="4390097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65941" y="4281872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93817" y="2615046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05155" y="2550331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4470113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18 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8139" y="2689974"/>
            <a:ext cx="171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17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39384" y="4408584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6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7053" y="2864659"/>
            <a:ext cx="210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16 kg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524083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676901" y="3388531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222749" y="1613478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484543" y="3086100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594" y="153825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4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56851" y="304800"/>
            <a:ext cx="8109749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1114" y="442639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nặng 15 kg. Em của Nam nhẹ hơn Nam 8 kg. Hỏi em của Nam nặng bao nhiêu  kg?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62200" y="26670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33001" y="4287116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22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42463" y="2523732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6946" y="2803756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7845" y="2669320"/>
            <a:ext cx="180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12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9050" y="4413828"/>
            <a:ext cx="194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10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9370" y="4470112"/>
            <a:ext cx="176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676902" y="3388531"/>
            <a:ext cx="1955602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465119" y="3468544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12353" y="1438056"/>
            <a:ext cx="1805339" cy="2171351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34" y="0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83820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 – 40kg = ? kg.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96000" y="2460275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23084" y="432238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22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2927" y="2508189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6109" y="2606677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30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599" y="2643278"/>
            <a:ext cx="191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30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0007" y="4449092"/>
            <a:ext cx="181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50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2545" y="4293080"/>
            <a:ext cx="202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 kg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54191" y="1385396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442293" y="3404386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54191" y="3523620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194463" y="1528887"/>
            <a:ext cx="2133601" cy="2566164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221" y="17804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481744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2298819" y="1502063"/>
            <a:ext cx="81355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gam</a:t>
            </a:r>
          </a:p>
          <a:p>
            <a:pPr algn="ctr"/>
            <a:r>
              <a:rPr lang="en-GB" sz="44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(Tr. 68)</a:t>
            </a:r>
            <a:endParaRPr lang="vi-VN" sz="4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27053"/>
            <a:ext cx="4355558" cy="194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16645" y="468230"/>
            <a:ext cx="8091288" cy="1048844"/>
            <a:chOff x="1183342" y="1369567"/>
            <a:chExt cx="8091288" cy="1048844"/>
          </a:xfrm>
        </p:grpSpPr>
        <p:sp>
          <p:nvSpPr>
            <p:cNvPr id="19" name="TextBox 18"/>
            <p:cNvSpPr txBox="1"/>
            <p:nvPr/>
          </p:nvSpPr>
          <p:spPr>
            <a:xfrm>
              <a:off x="2000164" y="1464304"/>
              <a:ext cx="72744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Bốn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Mai, Nam, </a:t>
              </a:r>
              <a:r>
                <a:rPr lang="en-US" sz="2800" dirty="0" err="1"/>
                <a:t>Việt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kiểm</a:t>
              </a:r>
              <a:r>
                <a:rPr lang="en-US" sz="2800" dirty="0"/>
                <a:t> </a:t>
              </a:r>
              <a:r>
                <a:rPr lang="en-US" sz="2800" dirty="0" err="1"/>
                <a:t>tra</a:t>
              </a:r>
              <a:r>
                <a:rPr lang="en-US" sz="2800" dirty="0"/>
                <a:t> </a:t>
              </a:r>
              <a:r>
                <a:rPr lang="en-US" sz="2800" dirty="0" err="1"/>
                <a:t>sức</a:t>
              </a:r>
              <a:r>
                <a:rPr lang="en-US" sz="2800" dirty="0"/>
                <a:t> </a:t>
              </a:r>
              <a:r>
                <a:rPr lang="en-US" sz="2800" dirty="0" err="1"/>
                <a:t>khỏe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614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9742" r="8529" b="57033"/>
          <a:stretch/>
        </p:blipFill>
        <p:spPr bwMode="auto">
          <a:xfrm>
            <a:off x="1563798" y="1459018"/>
            <a:ext cx="8494603" cy="328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56936"/>
              </p:ext>
            </p:extLst>
          </p:nvPr>
        </p:nvGraphicFramePr>
        <p:xfrm>
          <a:off x="2228417" y="5156393"/>
          <a:ext cx="8686800" cy="11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Việt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Rô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-bốt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Nam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Mai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nặng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24 kg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856277" y="5134268"/>
            <a:ext cx="1582127" cy="523220"/>
            <a:chOff x="1132046" y="4800441"/>
            <a:chExt cx="1582127" cy="523220"/>
          </a:xfrm>
        </p:grpSpPr>
        <p:sp>
          <p:nvSpPr>
            <p:cNvPr id="22" name="Rounded Rectangle 21"/>
            <p:cNvSpPr/>
            <p:nvPr/>
          </p:nvSpPr>
          <p:spPr>
            <a:xfrm>
              <a:off x="1563797" y="4822566"/>
              <a:ext cx="613345" cy="4499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2046" y="4800441"/>
              <a:ext cx="1582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</a:t>
              </a:r>
              <a:r>
                <a:rPr lang="en-US" sz="2800" dirty="0" err="1"/>
                <a:t>Số</a:t>
              </a:r>
              <a:r>
                <a:rPr lang="en-US" sz="2800" dirty="0"/>
                <a:t>  ?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994402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20 kg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47431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25 kg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05260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23 kg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58370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3339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nhẹ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62964" r="10020" b="7809"/>
          <a:stretch/>
        </p:blipFill>
        <p:spPr bwMode="auto">
          <a:xfrm>
            <a:off x="3792958" y="1901372"/>
            <a:ext cx="7422300" cy="4397830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83342" y="631796"/>
            <a:ext cx="6100302" cy="1951496"/>
            <a:chOff x="1183342" y="1271808"/>
            <a:chExt cx="6100302" cy="1951496"/>
          </a:xfrm>
        </p:grpSpPr>
        <p:sp>
          <p:nvSpPr>
            <p:cNvPr id="3" name="TextBox 2"/>
            <p:cNvSpPr txBox="1"/>
            <p:nvPr/>
          </p:nvSpPr>
          <p:spPr>
            <a:xfrm>
              <a:off x="1896036" y="1271808"/>
              <a:ext cx="5387608" cy="1951496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đĩa</a:t>
              </a:r>
              <a:r>
                <a:rPr lang="en-US" sz="2800" dirty="0"/>
                <a:t>, </a:t>
              </a:r>
              <a:r>
                <a:rPr lang="en-US" sz="2800" dirty="0" err="1"/>
                <a:t>cần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,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bàn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, </a:t>
              </a:r>
              <a:r>
                <a:rPr lang="en-US" sz="2800" dirty="0" err="1"/>
                <a:t>hãy</a:t>
              </a:r>
              <a:r>
                <a:rPr lang="en-US" sz="2800" dirty="0"/>
                <a:t> </a:t>
              </a:r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xung</a:t>
              </a:r>
              <a:r>
                <a:rPr lang="en-US" sz="2800" dirty="0"/>
                <a:t> </a:t>
              </a:r>
              <a:r>
                <a:rPr lang="en-US" sz="2800" dirty="0" err="1"/>
                <a:t>quanh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7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446</Words>
  <Application>Microsoft Office PowerPoint</Application>
  <PresentationFormat>Widescreen</PresentationFormat>
  <Paragraphs>73</Paragraphs>
  <Slides>13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Office Theme</vt:lpstr>
      <vt:lpstr>3_Office 主题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62</cp:revision>
  <dcterms:created xsi:type="dcterms:W3CDTF">2021-06-02T01:34:28Z</dcterms:created>
  <dcterms:modified xsi:type="dcterms:W3CDTF">2021-10-29T14:14:06Z</dcterms:modified>
</cp:coreProperties>
</file>