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1" r:id="rId2"/>
  </p:sldMasterIdLst>
  <p:notesMasterIdLst>
    <p:notesMasterId r:id="rId12"/>
  </p:notesMasterIdLst>
  <p:sldIdLst>
    <p:sldId id="322" r:id="rId3"/>
    <p:sldId id="328" r:id="rId4"/>
    <p:sldId id="330" r:id="rId5"/>
    <p:sldId id="316" r:id="rId6"/>
    <p:sldId id="317" r:id="rId7"/>
    <p:sldId id="318" r:id="rId8"/>
    <p:sldId id="319" r:id="rId9"/>
    <p:sldId id="331" r:id="rId10"/>
    <p:sldId id="321" r:id="rId11"/>
  </p:sldIdLst>
  <p:sldSz cx="12192000" cy="6858000"/>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FFFFFF"/>
    <a:srgbClr val="FFFF99"/>
    <a:srgbClr val="00B0F0"/>
    <a:srgbClr val="DBEEF4"/>
    <a:srgbClr val="BFD865"/>
    <a:srgbClr val="9DD046"/>
    <a:srgbClr val="A4DFFC"/>
    <a:srgbClr val="8BF18D"/>
    <a:srgbClr val="E3C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69" autoAdjust="0"/>
  </p:normalViewPr>
  <p:slideViewPr>
    <p:cSldViewPr snapToGrid="0">
      <p:cViewPr varScale="1">
        <p:scale>
          <a:sx n="61" d="100"/>
          <a:sy n="61" d="100"/>
        </p:scale>
        <p:origin x="102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56121-BB1D-41D6-884E-6842B48C570D}"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4CEA2-DAD6-4137-A7EE-96471AD6D7E2}" type="slidenum">
              <a:rPr lang="en-US" smtClean="0"/>
              <a:t>‹#›</a:t>
            </a:fld>
            <a:endParaRPr lang="en-US"/>
          </a:p>
        </p:txBody>
      </p:sp>
    </p:spTree>
    <p:extLst>
      <p:ext uri="{BB962C8B-B14F-4D97-AF65-F5344CB8AC3E}">
        <p14:creationId xmlns:p14="http://schemas.microsoft.com/office/powerpoint/2010/main" val="298921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Gọi HS đọc đề</a:t>
            </a:r>
          </a:p>
          <a:p>
            <a:pPr marL="171450" indent="-171450">
              <a:buFontTx/>
              <a:buChar char="-"/>
            </a:pPr>
            <a:r>
              <a:rPr lang="en-US"/>
              <a:t>Đề bài yêu cầu gì?</a:t>
            </a:r>
          </a:p>
          <a:p>
            <a:pPr marL="171450" indent="-171450">
              <a:buFontTx/>
              <a:buChar char="-"/>
            </a:pPr>
            <a:r>
              <a:rPr lang="en-US"/>
              <a:t>Cho HS làm bài</a:t>
            </a:r>
          </a:p>
          <a:p>
            <a:pPr marL="171450" indent="-171450">
              <a:buFontTx/>
              <a:buChar char="-"/>
            </a:pPr>
            <a:r>
              <a:rPr lang="en-US"/>
              <a:t>Chữa bài qua chat trên Zoom</a:t>
            </a:r>
          </a:p>
          <a:p>
            <a:pPr marL="171450" indent="-171450">
              <a:buFontTx/>
              <a:buChar char="-"/>
            </a:pPr>
            <a:r>
              <a:rPr lang="en-US"/>
              <a:t>Chốt: Bài tập củng cố cho CM những phép tính trừ qua 10 đã học</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72D4CEA2-DAD6-4137-A7EE-96471AD6D7E2}" type="slidenum">
              <a:rPr lang="en-US" smtClean="0"/>
              <a:t>4</a:t>
            </a:fld>
            <a:endParaRPr lang="en-US"/>
          </a:p>
        </p:txBody>
      </p:sp>
    </p:spTree>
    <p:extLst>
      <p:ext uri="{BB962C8B-B14F-4D97-AF65-F5344CB8AC3E}">
        <p14:creationId xmlns:p14="http://schemas.microsoft.com/office/powerpoint/2010/main" val="73822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Gọi HS đọc đề</a:t>
            </a:r>
          </a:p>
          <a:p>
            <a:pPr marL="171450" indent="-171450">
              <a:buFontTx/>
              <a:buChar char="-"/>
            </a:pPr>
            <a:r>
              <a:rPr lang="en-US"/>
              <a:t>Đề bài yêu cầu gì?</a:t>
            </a:r>
          </a:p>
          <a:p>
            <a:pPr marL="171450" indent="-171450" rtl="0">
              <a:spcBef>
                <a:spcPts val="0"/>
              </a:spcBef>
              <a:spcAft>
                <a:spcPts val="0"/>
              </a:spcAft>
              <a:buFontTx/>
              <a:buChar char="-"/>
            </a:pPr>
            <a:r>
              <a:rPr lang="en-US"/>
              <a:t>HD HS làm mẫu cột a)  </a:t>
            </a:r>
          </a:p>
          <a:p>
            <a:pPr marL="171450" indent="-171450" rtl="0">
              <a:spcBef>
                <a:spcPts val="0"/>
              </a:spcBef>
              <a:spcAft>
                <a:spcPts val="0"/>
              </a:spcAft>
              <a:buFontTx/>
              <a:buChar char="-"/>
            </a:pPr>
            <a:r>
              <a:rPr lang="en-US"/>
              <a:t>Y/ c HS tính 7+5 =? </a:t>
            </a:r>
          </a:p>
          <a:p>
            <a:pPr marL="171450" indent="-171450" rtl="0">
              <a:spcBef>
                <a:spcPts val="0"/>
              </a:spcBef>
              <a:spcAft>
                <a:spcPts val="0"/>
              </a:spcAft>
              <a:buFontTx/>
              <a:buChar char="-"/>
            </a:pPr>
            <a:r>
              <a:rPr lang="en-US"/>
              <a:t>Gọi HS nêu tính chất giao hoán của phép cộng: </a:t>
            </a:r>
            <a:r>
              <a:rPr lang="en-US" b="0" i="0">
                <a:solidFill>
                  <a:srgbClr val="666666"/>
                </a:solidFill>
                <a:effectLst/>
                <a:latin typeface="Roboto" panose="02000000000000000000" pitchFamily="2" charset="0"/>
              </a:rPr>
              <a:t>Khi đổi chỗ các số hạng trong một tổng thì tổng không đổi</a:t>
            </a:r>
          </a:p>
          <a:p>
            <a:pPr marL="171450" indent="-171450" rtl="0">
              <a:spcBef>
                <a:spcPts val="0"/>
              </a:spcBef>
              <a:spcAft>
                <a:spcPts val="0"/>
              </a:spcAft>
              <a:buFontTx/>
              <a:buChar char="-"/>
            </a:pPr>
            <a:r>
              <a:rPr lang="en-US" b="0" i="0">
                <a:solidFill>
                  <a:srgbClr val="666666"/>
                </a:solidFill>
                <a:effectLst/>
                <a:latin typeface="Roboto" panose="02000000000000000000" pitchFamily="2" charset="0"/>
              </a:rPr>
              <a:t>Gọi HS tính 12 – 7=? – Nhận xét các thành phần của phép trừ vs thành phần của phép cộng</a:t>
            </a:r>
          </a:p>
          <a:p>
            <a:pPr marL="171450" indent="-171450" rtl="0">
              <a:spcBef>
                <a:spcPts val="0"/>
              </a:spcBef>
              <a:spcAft>
                <a:spcPts val="0"/>
              </a:spcAft>
              <a:buFontTx/>
              <a:buChar char="-"/>
            </a:pPr>
            <a:r>
              <a:rPr lang="en-US" b="0" i="0">
                <a:solidFill>
                  <a:srgbClr val="666666"/>
                </a:solidFill>
                <a:effectLst/>
                <a:latin typeface="Roboto" panose="02000000000000000000" pitchFamily="2" charset="0"/>
              </a:rPr>
              <a:t>Một phép tính cộng ta hình thành được mấy phép tính trừ? Vậy: mối quan hệ giữa phép cộng và phép trừ là gì?</a:t>
            </a:r>
            <a:endParaRPr lang="en-US"/>
          </a:p>
          <a:p>
            <a:pPr rtl="0">
              <a:spcBef>
                <a:spcPts val="0"/>
              </a:spcBef>
              <a:spcAft>
                <a:spcPts val="0"/>
              </a:spcAft>
            </a:pPr>
            <a:r>
              <a:rPr lang="en-US" sz="1800" b="0" i="0" u="none" strike="noStrike">
                <a:solidFill>
                  <a:srgbClr val="000000"/>
                </a:solidFill>
                <a:effectLst/>
                <a:latin typeface="Arial" panose="020B0604020202020204" pitchFamily="34" charset="0"/>
              </a:rPr>
              <a:t>Chốt: Khi làm bài Các con chỉ cần tính phép cộng đầu tiên sau đó sử dụng tính chất Giao hoán và mối quan hệ giữa phép cộng và phép trừ để có ngay kết quả của các phép tính còn lại </a:t>
            </a:r>
            <a:endParaRPr lang="en-US" b="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 Cho HS làm bài theo cột. </a:t>
            </a:r>
          </a:p>
          <a:p>
            <a:pPr marL="171450" indent="-171450">
              <a:buFontTx/>
              <a:buChar char="-"/>
            </a:pPr>
            <a:r>
              <a:rPr lang="en-US"/>
              <a:t>Chữa bài miệng</a:t>
            </a:r>
          </a:p>
          <a:p>
            <a:pPr marL="171450" indent="-171450">
              <a:buFontTx/>
              <a:buChar char="-"/>
            </a:pPr>
            <a:r>
              <a:rPr lang="en-US"/>
              <a:t>Chốt: Bài tập 2 đã củng cố cho các con </a:t>
            </a:r>
            <a:r>
              <a:rPr lang="en-US" sz="1200" b="0" i="0" u="none" strike="noStrike">
                <a:solidFill>
                  <a:srgbClr val="000000"/>
                </a:solidFill>
                <a:effectLst/>
                <a:latin typeface="Arial" panose="020B0604020202020204" pitchFamily="34" charset="0"/>
              </a:rPr>
              <a:t>tính chất Giao hoán và mối quan hệ giữa phép cộng và phép trừ</a:t>
            </a:r>
            <a:endParaRPr lang="en-US"/>
          </a:p>
          <a:p>
            <a:endParaRPr lang="en-US"/>
          </a:p>
        </p:txBody>
      </p:sp>
      <p:sp>
        <p:nvSpPr>
          <p:cNvPr id="4" name="Slide Number Placeholder 3"/>
          <p:cNvSpPr>
            <a:spLocks noGrp="1"/>
          </p:cNvSpPr>
          <p:nvPr>
            <p:ph type="sldNum" sz="quarter" idx="5"/>
          </p:nvPr>
        </p:nvSpPr>
        <p:spPr/>
        <p:txBody>
          <a:bodyPr/>
          <a:lstStyle/>
          <a:p>
            <a:fld id="{72D4CEA2-DAD6-4137-A7EE-96471AD6D7E2}" type="slidenum">
              <a:rPr lang="en-US" smtClean="0"/>
              <a:t>5</a:t>
            </a:fld>
            <a:endParaRPr lang="en-US"/>
          </a:p>
        </p:txBody>
      </p:sp>
    </p:spTree>
    <p:extLst>
      <p:ext uri="{BB962C8B-B14F-4D97-AF65-F5344CB8AC3E}">
        <p14:creationId xmlns:p14="http://schemas.microsoft.com/office/powerpoint/2010/main" val="180110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Bài 3: </a:t>
            </a:r>
          </a:p>
          <a:p>
            <a:pPr rtl="0">
              <a:spcBef>
                <a:spcPts val="0"/>
              </a:spcBef>
              <a:spcAft>
                <a:spcPts val="0"/>
              </a:spcAft>
            </a:pPr>
            <a:r>
              <a:rPr lang="en-US" sz="1800" b="0" i="0" u="none" strike="noStrike">
                <a:solidFill>
                  <a:srgbClr val="000000"/>
                </a:solidFill>
                <a:effectLst/>
                <a:latin typeface="Arial" panose="020B0604020202020204" pitchFamily="34" charset="0"/>
              </a:rPr>
              <a:t>So sánh kết quả của phép tính 13 - 3 - 4 và 13 – 7  (13 - 3 - 4 = 13 - 7 )</a:t>
            </a:r>
          </a:p>
          <a:p>
            <a:pPr rtl="0">
              <a:spcBef>
                <a:spcPts val="0"/>
              </a:spcBef>
              <a:spcAft>
                <a:spcPts val="0"/>
              </a:spcAft>
            </a:pPr>
            <a:r>
              <a:rPr lang="en-US" sz="1800" b="0" i="0" u="none" strike="noStrike">
                <a:solidFill>
                  <a:srgbClr val="000000"/>
                </a:solidFill>
                <a:effectLst/>
                <a:latin typeface="Arial" panose="020B0604020202020204" pitchFamily="34" charset="0"/>
              </a:rPr>
              <a:t>Vì sao (Vì cùng bằng 6)  </a:t>
            </a:r>
          </a:p>
          <a:p>
            <a:pPr rtl="0">
              <a:spcBef>
                <a:spcPts val="0"/>
              </a:spcBef>
              <a:spcAft>
                <a:spcPts val="0"/>
              </a:spcAft>
            </a:pPr>
            <a:r>
              <a:rPr lang="en-US" sz="1800" b="0" i="0" u="none" strike="noStrike">
                <a:solidFill>
                  <a:srgbClr val="000000"/>
                </a:solidFill>
                <a:effectLst/>
                <a:latin typeface="Arial" panose="020B0604020202020204" pitchFamily="34" charset="0"/>
              </a:rPr>
              <a:t>Chốt:  Con thấy 13 - 3 - 4 = 13 - 7 Vì cùng bằng 6 vì vậy ta có thể tính nhẩm 13 - 3 - 4 để tìm kết quả của 13 – 7</a:t>
            </a:r>
          </a:p>
          <a:p>
            <a:pPr rtl="0">
              <a:spcBef>
                <a:spcPts val="0"/>
              </a:spcBef>
              <a:spcAft>
                <a:spcPts val="0"/>
              </a:spcAft>
            </a:pPr>
            <a:r>
              <a:rPr lang="en-US" sz="1800" b="0" i="0" u="none" strike="noStrike">
                <a:solidFill>
                  <a:srgbClr val="000000"/>
                </a:solidFill>
                <a:effectLst/>
                <a:latin typeface="Arial" panose="020B0604020202020204" pitchFamily="34" charset="0"/>
              </a:rPr>
              <a:t>Và với bài tập số 3, các con đã tìm hiểu them một cách tính nhẩm khác với cách tính nhẩm đã học đối với phép trừ qua 10 trong phạm vi 20 </a:t>
            </a:r>
          </a:p>
          <a:p>
            <a:pPr rtl="0">
              <a:spcBef>
                <a:spcPts val="0"/>
              </a:spcBef>
              <a:spcAft>
                <a:spcPts val="0"/>
              </a:spcAft>
            </a:pPr>
            <a:endParaRPr lang="en-US" sz="1800" b="0" i="0" u="none" strike="noStrike">
              <a:solidFill>
                <a:srgbClr val="000000"/>
              </a:solidFill>
              <a:effectLst/>
              <a:latin typeface="Arial" panose="020B0604020202020204" pitchFamily="34" charset="0"/>
            </a:endParaRPr>
          </a:p>
          <a:p>
            <a:pPr rtl="0">
              <a:spcBef>
                <a:spcPts val="0"/>
              </a:spcBef>
              <a:spcAft>
                <a:spcPts val="0"/>
              </a:spcAft>
            </a:pPr>
            <a:r>
              <a:rPr lang="en-US" sz="1800" b="0" i="0" u="none" strike="noStrike">
                <a:solidFill>
                  <a:srgbClr val="000000"/>
                </a:solidFill>
                <a:effectLst/>
                <a:latin typeface="Arial" panose="020B0604020202020204" pitchFamily="34" charset="0"/>
              </a:rPr>
              <a:t>Bài 4: </a:t>
            </a:r>
          </a:p>
          <a:p>
            <a:pPr rtl="0">
              <a:spcBef>
                <a:spcPts val="0"/>
              </a:spcBef>
              <a:spcAft>
                <a:spcPts val="0"/>
              </a:spcAft>
            </a:pPr>
            <a:r>
              <a:rPr lang="en-US" sz="1800" b="0" i="0" u="none" strike="noStrike">
                <a:solidFill>
                  <a:srgbClr val="000000"/>
                </a:solidFill>
                <a:effectLst/>
                <a:latin typeface="Arial" panose="020B0604020202020204" pitchFamily="34" charset="0"/>
              </a:rPr>
              <a:t>- Gọi học sinh đọc đề</a:t>
            </a:r>
            <a:endParaRPr lang="en-US" sz="40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 gọi học sinh Nêu yêu cầu của bài: tìm số thích hợp với dấu hỏi chấm trong ô</a:t>
            </a:r>
            <a:endParaRPr lang="en-US" sz="40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 cho học sinh làm bài</a:t>
            </a:r>
            <a:endParaRPr lang="en-US" sz="40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 Chữa bài</a:t>
            </a:r>
          </a:p>
          <a:p>
            <a:pPr rtl="0">
              <a:spcBef>
                <a:spcPts val="0"/>
              </a:spcBef>
              <a:spcAft>
                <a:spcPts val="0"/>
              </a:spcAft>
            </a:pPr>
            <a:r>
              <a:rPr lang="en-US" sz="4000"/>
              <a:t>Chốt: </a:t>
            </a:r>
            <a:r>
              <a:rPr lang="en-US" sz="1800" b="0" i="0" u="none" strike="noStrike">
                <a:solidFill>
                  <a:srgbClr val="000000"/>
                </a:solidFill>
                <a:effectLst/>
                <a:latin typeface="Arial" panose="020B0604020202020204" pitchFamily="34" charset="0"/>
              </a:rPr>
              <a:t>Củng cố các phép cộng phép trừ đã học </a:t>
            </a:r>
            <a:br>
              <a:rPr lang="en-US" sz="4000"/>
            </a:br>
            <a:endParaRPr lang="en-US" sz="2800" b="0">
              <a:effectLst/>
            </a:endParaRPr>
          </a:p>
          <a:p>
            <a:br>
              <a:rPr lang="en-US" sz="2800"/>
            </a:br>
            <a:endParaRPr lang="en-US" sz="1800" b="0" i="0" u="none" strike="noStrike">
              <a:solidFill>
                <a:srgbClr val="000000"/>
              </a:solidFill>
              <a:effectLst/>
              <a:latin typeface="Arial" panose="020B0604020202020204" pitchFamily="34" charset="0"/>
            </a:endParaRPr>
          </a:p>
          <a:p>
            <a:pPr rtl="0">
              <a:spcBef>
                <a:spcPts val="0"/>
              </a:spcBef>
              <a:spcAft>
                <a:spcPts val="0"/>
              </a:spcAft>
            </a:pPr>
            <a:endParaRPr lang="en-US" b="0">
              <a:effectLst/>
            </a:endParaRPr>
          </a:p>
        </p:txBody>
      </p:sp>
      <p:sp>
        <p:nvSpPr>
          <p:cNvPr id="4" name="Slide Number Placeholder 3"/>
          <p:cNvSpPr>
            <a:spLocks noGrp="1"/>
          </p:cNvSpPr>
          <p:nvPr>
            <p:ph type="sldNum" sz="quarter" idx="5"/>
          </p:nvPr>
        </p:nvSpPr>
        <p:spPr/>
        <p:txBody>
          <a:bodyPr/>
          <a:lstStyle/>
          <a:p>
            <a:fld id="{72D4CEA2-DAD6-4137-A7EE-96471AD6D7E2}" type="slidenum">
              <a:rPr lang="en-US" smtClean="0"/>
              <a:t>6</a:t>
            </a:fld>
            <a:endParaRPr lang="en-US"/>
          </a:p>
        </p:txBody>
      </p:sp>
    </p:spTree>
    <p:extLst>
      <p:ext uri="{BB962C8B-B14F-4D97-AF65-F5344CB8AC3E}">
        <p14:creationId xmlns:p14="http://schemas.microsoft.com/office/powerpoint/2010/main" val="43395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Gọi HS đọc bài toán</a:t>
            </a:r>
          </a:p>
          <a:p>
            <a:r>
              <a:rPr lang="vi-VN" sz="1800" b="0" i="0" u="none" strike="noStrike">
                <a:solidFill>
                  <a:srgbClr val="000000"/>
                </a:solidFill>
                <a:effectLst/>
                <a:latin typeface="Arial" panose="020B0604020202020204" pitchFamily="34" charset="0"/>
              </a:rPr>
              <a:t>Giáo viên hướng dẫn học sinh </a:t>
            </a:r>
            <a:r>
              <a:rPr lang="en-US" sz="1800" b="0" i="0" u="none" strike="noStrike">
                <a:solidFill>
                  <a:srgbClr val="000000"/>
                </a:solidFill>
                <a:effectLst/>
                <a:latin typeface="Arial" panose="020B0604020202020204" pitchFamily="34" charset="0"/>
              </a:rPr>
              <a:t>t</a:t>
            </a:r>
            <a:r>
              <a:rPr lang="vi-VN" sz="1800" b="0" i="0" u="none" strike="noStrike">
                <a:solidFill>
                  <a:srgbClr val="000000"/>
                </a:solidFill>
                <a:effectLst/>
                <a:latin typeface="Arial" panose="020B0604020202020204" pitchFamily="34" charset="0"/>
              </a:rPr>
              <a:t>ìm hiểu đề bài</a:t>
            </a:r>
            <a:r>
              <a:rPr lang="en-US" sz="1800" b="0" i="0" u="none" strike="noStrike">
                <a:solidFill>
                  <a:srgbClr val="000000"/>
                </a:solidFill>
                <a:effectLst/>
                <a:latin typeface="Arial" panose="020B0604020202020204" pitchFamily="34" charset="0"/>
              </a:rPr>
              <a:t>:</a:t>
            </a:r>
          </a:p>
          <a:p>
            <a:pPr marL="285750" indent="-285750">
              <a:buFontTx/>
              <a:buChar char="-"/>
            </a:pPr>
            <a:r>
              <a:rPr lang="vi-VN" sz="1800" b="0" i="0" u="none" strike="noStrike">
                <a:solidFill>
                  <a:srgbClr val="000000"/>
                </a:solidFill>
                <a:effectLst/>
                <a:latin typeface="Arial" panose="020B0604020202020204" pitchFamily="34" charset="0"/>
              </a:rPr>
              <a:t>đề bài cho biết gì</a:t>
            </a:r>
            <a:r>
              <a:rPr lang="en-US" sz="1800" b="0" i="0" u="none" strike="noStrike">
                <a:solidFill>
                  <a:srgbClr val="000000"/>
                </a:solidFill>
                <a:effectLst/>
                <a:latin typeface="Arial" panose="020B0604020202020204" pitchFamily="34" charset="0"/>
              </a:rPr>
              <a:t>? </a:t>
            </a:r>
            <a:r>
              <a:rPr lang="vi-VN" sz="1800" b="0" i="0" u="none" strike="noStrike">
                <a:solidFill>
                  <a:srgbClr val="000000"/>
                </a:solidFill>
                <a:effectLst/>
                <a:latin typeface="Arial" panose="020B0604020202020204" pitchFamily="34" charset="0"/>
              </a:rPr>
              <a:t> để bài hỏi gì</a:t>
            </a:r>
            <a:r>
              <a:rPr lang="en-US" sz="1800" b="0" i="0" u="none" strike="noStrike">
                <a:solidFill>
                  <a:srgbClr val="000000"/>
                </a:solidFill>
                <a:effectLst/>
                <a:latin typeface="Arial" panose="020B0604020202020204" pitchFamily="34" charset="0"/>
              </a:rPr>
              <a:t>?</a:t>
            </a:r>
          </a:p>
          <a:p>
            <a:pPr marL="285750" indent="-285750">
              <a:buFontTx/>
              <a:buChar char="-"/>
            </a:pPr>
            <a:r>
              <a:rPr lang="vi-VN" sz="1800" b="0" i="0" u="none" strike="noStrike">
                <a:solidFill>
                  <a:srgbClr val="000000"/>
                </a:solidFill>
                <a:effectLst/>
                <a:latin typeface="Arial" panose="020B0604020202020204" pitchFamily="34" charset="0"/>
              </a:rPr>
              <a:t>gọi học sinh tóm tắt bài toán</a:t>
            </a:r>
            <a:endParaRPr lang="en-US" sz="1800" b="0" i="0" u="none" strike="noStrike">
              <a:solidFill>
                <a:srgbClr val="000000"/>
              </a:solidFill>
              <a:effectLst/>
              <a:latin typeface="Arial" panose="020B0604020202020204" pitchFamily="34" charset="0"/>
            </a:endParaRPr>
          </a:p>
          <a:p>
            <a:pPr marL="285750" indent="-285750">
              <a:buFontTx/>
              <a:buChar char="-"/>
            </a:pPr>
            <a:r>
              <a:rPr lang="vi-VN" sz="1800" b="0" i="0" u="none" strike="noStrike">
                <a:solidFill>
                  <a:srgbClr val="000000"/>
                </a:solidFill>
                <a:effectLst/>
                <a:latin typeface="Arial" panose="020B0604020202020204" pitchFamily="34" charset="0"/>
              </a:rPr>
              <a:t>yêu cầu học sinh làm bài vào vở </a:t>
            </a:r>
            <a:endParaRPr lang="en-US" sz="1800" b="0" i="0" u="none" strike="noStrike">
              <a:solidFill>
                <a:srgbClr val="000000"/>
              </a:solidFill>
              <a:effectLst/>
              <a:latin typeface="Arial" panose="020B0604020202020204" pitchFamily="34" charset="0"/>
            </a:endParaRPr>
          </a:p>
          <a:p>
            <a:pPr marL="285750" indent="-285750">
              <a:buFontTx/>
              <a:buChar char="-"/>
            </a:pPr>
            <a:r>
              <a:rPr lang="vi-VN" sz="1800" b="0" i="0" u="none" strike="noStrike">
                <a:solidFill>
                  <a:srgbClr val="000000"/>
                </a:solidFill>
                <a:effectLst/>
                <a:latin typeface="Arial" panose="020B0604020202020204" pitchFamily="34" charset="0"/>
              </a:rPr>
              <a:t>chữa bài của </a:t>
            </a:r>
            <a:r>
              <a:rPr lang="en-US" sz="1800" b="0" i="0" u="none" strike="noStrike">
                <a:solidFill>
                  <a:srgbClr val="000000"/>
                </a:solidFill>
                <a:effectLst/>
                <a:latin typeface="Arial" panose="020B0604020202020204" pitchFamily="34" charset="0"/>
              </a:rPr>
              <a:t>azota</a:t>
            </a:r>
          </a:p>
          <a:p>
            <a:pPr rtl="0">
              <a:spcBef>
                <a:spcPts val="0"/>
              </a:spcBef>
              <a:spcAft>
                <a:spcPts val="0"/>
              </a:spcAft>
            </a:pPr>
            <a:r>
              <a:rPr lang="en-US" sz="1800" b="0" i="0" u="none" strike="noStrike">
                <a:solidFill>
                  <a:srgbClr val="000000"/>
                </a:solidFill>
                <a:effectLst/>
                <a:latin typeface="Arial" panose="020B0604020202020204" pitchFamily="34" charset="0"/>
              </a:rPr>
              <a:t>Chốt bài tập 5 cùng cố cách giải và trình bày bài giải của bài toán có lời văn liên quan đến phép trừ qua 10 trong phạm vi 20 </a:t>
            </a:r>
            <a:r>
              <a:rPr lang="en-US"/>
              <a:t>và bài tập số 5 </a:t>
            </a:r>
            <a:r>
              <a:rPr lang="vi-VN"/>
              <a:t>là bài học cuối cùng của</a:t>
            </a:r>
            <a:r>
              <a:rPr lang="en-US"/>
              <a:t> tiết học toán</a:t>
            </a:r>
            <a:r>
              <a:rPr lang="vi-VN"/>
              <a:t> ngày hôm nay </a:t>
            </a:r>
            <a:r>
              <a:rPr lang="en-US"/>
              <a:t> </a:t>
            </a:r>
            <a:r>
              <a:rPr lang="vi-VN"/>
              <a:t>trước khi kết thúc tiết học</a:t>
            </a:r>
            <a:r>
              <a:rPr lang="en-US"/>
              <a:t>,</a:t>
            </a:r>
            <a:r>
              <a:rPr lang="vi-VN"/>
              <a:t> </a:t>
            </a:r>
            <a:r>
              <a:rPr lang="en-US"/>
              <a:t>con cho cô biết, hôm nay chúng mình học bài gì?</a:t>
            </a:r>
          </a:p>
          <a:p>
            <a:r>
              <a:rPr lang="en-US"/>
              <a:t>Bây giờ </a:t>
            </a:r>
            <a:r>
              <a:rPr lang="vi-VN"/>
              <a:t>các con hãy cùng nhìn lại mục tiêu của </a:t>
            </a:r>
            <a:r>
              <a:rPr lang="en-US"/>
              <a:t>tiết</a:t>
            </a:r>
            <a:r>
              <a:rPr lang="vi-VN"/>
              <a:t> học để đánh giá xem mình đã đạt được những mục tiêu nào</a:t>
            </a:r>
            <a:r>
              <a:rPr lang="en-US"/>
              <a:t>?</a:t>
            </a:r>
          </a:p>
          <a:p>
            <a:r>
              <a:rPr lang="en-US"/>
              <a:t>Chuyển mục tiêu</a:t>
            </a:r>
          </a:p>
          <a:p>
            <a:r>
              <a:rPr lang="en-US"/>
              <a:t>Dặn dò chuẩn bị tiết học tiếp theo</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72D4CEA2-DAD6-4137-A7EE-96471AD6D7E2}" type="slidenum">
              <a:rPr lang="en-US" smtClean="0"/>
              <a:t>7</a:t>
            </a:fld>
            <a:endParaRPr lang="en-US"/>
          </a:p>
        </p:txBody>
      </p:sp>
    </p:spTree>
    <p:extLst>
      <p:ext uri="{BB962C8B-B14F-4D97-AF65-F5344CB8AC3E}">
        <p14:creationId xmlns:p14="http://schemas.microsoft.com/office/powerpoint/2010/main" val="60075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D4CEA2-DAD6-4137-A7EE-96471AD6D7E2}" type="slidenum">
              <a:rPr lang="en-US" smtClean="0"/>
              <a:t>8</a:t>
            </a:fld>
            <a:endParaRPr lang="en-US"/>
          </a:p>
        </p:txBody>
      </p:sp>
    </p:spTree>
    <p:extLst>
      <p:ext uri="{BB962C8B-B14F-4D97-AF65-F5344CB8AC3E}">
        <p14:creationId xmlns:p14="http://schemas.microsoft.com/office/powerpoint/2010/main" val="76723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87270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53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26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9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48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20740540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248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364337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062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2373430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55642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60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1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5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5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86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03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121325" tIns="60665" rIns="121325" bIns="60665"/>
          <a:lstStyle/>
          <a:p>
            <a:pPr defTabSz="1213193"/>
            <a:fld id="{530820CF-B880-4189-942D-D702A7CBA730}" type="datetimeFigureOut">
              <a:rPr lang="zh-CN" altLang="en-US" sz="2400" smtClean="0">
                <a:solidFill>
                  <a:prstClr val="black"/>
                </a:solidFill>
              </a:rPr>
              <a:pPr defTabSz="1213193"/>
              <a:t>2021/10/28</a:t>
            </a:fld>
            <a:endParaRPr lang="zh-CN" altLang="en-US" sz="2400">
              <a:solidFill>
                <a:prstClr val="black"/>
              </a:solidFill>
            </a:endParaRPr>
          </a:p>
        </p:txBody>
      </p:sp>
      <p:sp>
        <p:nvSpPr>
          <p:cNvPr id="3" name="页脚占位符 2"/>
          <p:cNvSpPr>
            <a:spLocks noGrp="1"/>
          </p:cNvSpPr>
          <p:nvPr>
            <p:ph type="ftr" sz="quarter" idx="11"/>
          </p:nvPr>
        </p:nvSpPr>
        <p:spPr>
          <a:xfrm>
            <a:off x="4165601" y="6356352"/>
            <a:ext cx="3860800" cy="365125"/>
          </a:xfrm>
          <a:prstGeom prst="rect">
            <a:avLst/>
          </a:prstGeom>
        </p:spPr>
        <p:txBody>
          <a:bodyPr lIns="121325" tIns="60665" rIns="121325" bIns="60665"/>
          <a:lstStyle/>
          <a:p>
            <a:pPr defTabSz="1213193"/>
            <a:endParaRPr lang="zh-CN" altLang="en-US" sz="2400">
              <a:solidFill>
                <a:prstClr val="black"/>
              </a:solidFill>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121325" tIns="60665" rIns="121325" bIns="60665"/>
          <a:lstStyle/>
          <a:p>
            <a:pPr defTabSz="1213193"/>
            <a:fld id="{0C913308-F349-4B6D-A68A-DD1791B4A57B}" type="slidenum">
              <a:rPr lang="zh-CN" altLang="en-US" sz="2400" smtClean="0">
                <a:solidFill>
                  <a:prstClr val="black"/>
                </a:solidFill>
              </a:rPr>
              <a:pPr defTabSz="1213193"/>
              <a:t>‹#›</a:t>
            </a:fld>
            <a:endParaRPr lang="zh-CN" altLang="en-US" sz="2400">
              <a:solidFill>
                <a:prstClr val="black"/>
              </a:solidFill>
            </a:endParaRPr>
          </a:p>
        </p:txBody>
      </p:sp>
    </p:spTree>
    <p:extLst>
      <p:ext uri="{BB962C8B-B14F-4D97-AF65-F5344CB8AC3E}">
        <p14:creationId xmlns:p14="http://schemas.microsoft.com/office/powerpoint/2010/main" val="112928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7" y="273129"/>
            <a:ext cx="4011084" cy="1162051"/>
          </a:xfrm>
          <a:prstGeom prst="rect">
            <a:avLst/>
          </a:prstGeom>
        </p:spPr>
        <p:txBody>
          <a:bodyPr lIns="121325" tIns="60665" rIns="121325" bIns="60665"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7" y="273121"/>
            <a:ext cx="6815667" cy="5853113"/>
          </a:xfrm>
          <a:prstGeom prst="rect">
            <a:avLst/>
          </a:prstGeom>
        </p:spPr>
        <p:txBody>
          <a:bodyPr lIns="121325" tIns="60665" rIns="121325" bIns="60665"/>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7" y="1435103"/>
            <a:ext cx="4011084" cy="4691062"/>
          </a:xfrm>
          <a:prstGeom prst="rect">
            <a:avLst/>
          </a:prstGeom>
        </p:spPr>
        <p:txBody>
          <a:bodyPr lIns="121325" tIns="60665" rIns="121325" bIns="60665"/>
          <a:lstStyle>
            <a:lvl1pPr marL="0" indent="0">
              <a:buNone/>
              <a:defRPr sz="1900"/>
            </a:lvl1pPr>
            <a:lvl2pPr marL="606590" indent="0">
              <a:buNone/>
              <a:defRPr sz="1600"/>
            </a:lvl2pPr>
            <a:lvl3pPr marL="1213193" indent="0">
              <a:buNone/>
              <a:defRPr sz="1300"/>
            </a:lvl3pPr>
            <a:lvl4pPr marL="1819768" indent="0">
              <a:buNone/>
              <a:defRPr sz="1200"/>
            </a:lvl4pPr>
            <a:lvl5pPr marL="2426382" indent="0">
              <a:buNone/>
              <a:defRPr sz="1200"/>
            </a:lvl5pPr>
            <a:lvl6pPr marL="3032966" indent="0">
              <a:buNone/>
              <a:defRPr sz="1200"/>
            </a:lvl6pPr>
            <a:lvl7pPr marL="3639546" indent="0">
              <a:buNone/>
              <a:defRPr sz="1200"/>
            </a:lvl7pPr>
            <a:lvl8pPr marL="4246151" indent="0">
              <a:buNone/>
              <a:defRPr sz="1200"/>
            </a:lvl8pPr>
            <a:lvl9pPr marL="48527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325" tIns="60665" rIns="121325" bIns="60665"/>
          <a:lstStyle/>
          <a:p>
            <a:pPr defTabSz="1213193"/>
            <a:fld id="{530820CF-B880-4189-942D-D702A7CBA730}" type="datetimeFigureOut">
              <a:rPr lang="zh-CN" altLang="en-US" sz="2400" smtClean="0">
                <a:solidFill>
                  <a:prstClr val="black"/>
                </a:solidFill>
              </a:rPr>
              <a:pPr defTabSz="1213193"/>
              <a:t>2021/10/28</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325" tIns="60665" rIns="121325" bIns="60665"/>
          <a:lstStyle/>
          <a:p>
            <a:pPr defTabSz="1213193"/>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325" tIns="60665" rIns="121325" bIns="60665"/>
          <a:lstStyle/>
          <a:p>
            <a:pPr defTabSz="1213193"/>
            <a:fld id="{0C913308-F349-4B6D-A68A-DD1791B4A57B}" type="slidenum">
              <a:rPr lang="zh-CN" altLang="en-US" sz="2400" smtClean="0">
                <a:solidFill>
                  <a:prstClr val="black"/>
                </a:solidFill>
              </a:rPr>
              <a:pPr defTabSz="1213193"/>
              <a:t>‹#›</a:t>
            </a:fld>
            <a:endParaRPr lang="zh-CN" altLang="en-US" sz="2400">
              <a:solidFill>
                <a:prstClr val="black"/>
              </a:solidFill>
            </a:endParaRPr>
          </a:p>
        </p:txBody>
      </p:sp>
    </p:spTree>
    <p:extLst>
      <p:ext uri="{BB962C8B-B14F-4D97-AF65-F5344CB8AC3E}">
        <p14:creationId xmlns:p14="http://schemas.microsoft.com/office/powerpoint/2010/main" val="249100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326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lIns="121325" tIns="60665" rIns="121325" bIns="60665"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lIns="121325" tIns="60665" rIns="121325" bIns="60665"/>
          <a:lstStyle>
            <a:lvl1pPr marL="0" indent="0">
              <a:buNone/>
              <a:defRPr sz="4300"/>
            </a:lvl1pPr>
            <a:lvl2pPr marL="606590" indent="0">
              <a:buNone/>
              <a:defRPr sz="3700"/>
            </a:lvl2pPr>
            <a:lvl3pPr marL="1213193" indent="0">
              <a:buNone/>
              <a:defRPr sz="3200"/>
            </a:lvl3pPr>
            <a:lvl4pPr marL="1819768" indent="0">
              <a:buNone/>
              <a:defRPr sz="2700"/>
            </a:lvl4pPr>
            <a:lvl5pPr marL="2426382" indent="0">
              <a:buNone/>
              <a:defRPr sz="2700"/>
            </a:lvl5pPr>
            <a:lvl6pPr marL="3032966" indent="0">
              <a:buNone/>
              <a:defRPr sz="2700"/>
            </a:lvl6pPr>
            <a:lvl7pPr marL="3639546" indent="0">
              <a:buNone/>
              <a:defRPr sz="2700"/>
            </a:lvl7pPr>
            <a:lvl8pPr marL="4246151" indent="0">
              <a:buNone/>
              <a:defRPr sz="2700"/>
            </a:lvl8pPr>
            <a:lvl9pPr marL="4852759"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lIns="121325" tIns="60665" rIns="121325" bIns="60665"/>
          <a:lstStyle>
            <a:lvl1pPr marL="0" indent="0">
              <a:buNone/>
              <a:defRPr sz="1900"/>
            </a:lvl1pPr>
            <a:lvl2pPr marL="606590" indent="0">
              <a:buNone/>
              <a:defRPr sz="1600"/>
            </a:lvl2pPr>
            <a:lvl3pPr marL="1213193" indent="0">
              <a:buNone/>
              <a:defRPr sz="1300"/>
            </a:lvl3pPr>
            <a:lvl4pPr marL="1819768" indent="0">
              <a:buNone/>
              <a:defRPr sz="1200"/>
            </a:lvl4pPr>
            <a:lvl5pPr marL="2426382" indent="0">
              <a:buNone/>
              <a:defRPr sz="1200"/>
            </a:lvl5pPr>
            <a:lvl6pPr marL="3032966" indent="0">
              <a:buNone/>
              <a:defRPr sz="1200"/>
            </a:lvl6pPr>
            <a:lvl7pPr marL="3639546" indent="0">
              <a:buNone/>
              <a:defRPr sz="1200"/>
            </a:lvl7pPr>
            <a:lvl8pPr marL="4246151" indent="0">
              <a:buNone/>
              <a:defRPr sz="1200"/>
            </a:lvl8pPr>
            <a:lvl9pPr marL="48527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325" tIns="60665" rIns="121325" bIns="60665"/>
          <a:lstStyle/>
          <a:p>
            <a:pPr defTabSz="1213193"/>
            <a:fld id="{530820CF-B880-4189-942D-D702A7CBA730}" type="datetimeFigureOut">
              <a:rPr lang="zh-CN" altLang="en-US" sz="2400" smtClean="0">
                <a:solidFill>
                  <a:prstClr val="black"/>
                </a:solidFill>
              </a:rPr>
              <a:pPr defTabSz="1213193"/>
              <a:t>2021/10/28</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325" tIns="60665" rIns="121325" bIns="60665"/>
          <a:lstStyle/>
          <a:p>
            <a:pPr defTabSz="1213193"/>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325" tIns="60665" rIns="121325" bIns="60665"/>
          <a:lstStyle/>
          <a:p>
            <a:pPr defTabSz="1213193"/>
            <a:fld id="{0C913308-F349-4B6D-A68A-DD1791B4A57B}" type="slidenum">
              <a:rPr lang="zh-CN" altLang="en-US" sz="2400" smtClean="0">
                <a:solidFill>
                  <a:prstClr val="black"/>
                </a:solidFill>
              </a:rPr>
              <a:pPr defTabSz="1213193"/>
              <a:t>‹#›</a:t>
            </a:fld>
            <a:endParaRPr lang="zh-CN" altLang="en-US" sz="2400">
              <a:solidFill>
                <a:prstClr val="black"/>
              </a:solidFill>
            </a:endParaRPr>
          </a:p>
        </p:txBody>
      </p:sp>
    </p:spTree>
    <p:extLst>
      <p:ext uri="{BB962C8B-B14F-4D97-AF65-F5344CB8AC3E}">
        <p14:creationId xmlns:p14="http://schemas.microsoft.com/office/powerpoint/2010/main" val="41072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lIns="121325" tIns="60665" rIns="121325" bIns="60665"/>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lIns="121325" tIns="60665" rIns="121325" bIns="6066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121325" tIns="60665" rIns="121325" bIns="60665"/>
          <a:lstStyle/>
          <a:p>
            <a:pPr defTabSz="1213193"/>
            <a:fld id="{530820CF-B880-4189-942D-D702A7CBA730}" type="datetimeFigureOut">
              <a:rPr lang="zh-CN" altLang="en-US" sz="2400" smtClean="0">
                <a:solidFill>
                  <a:prstClr val="black"/>
                </a:solidFill>
              </a:rPr>
              <a:pPr defTabSz="1213193"/>
              <a:t>2021/10/28</a:t>
            </a:fld>
            <a:endParaRPr lang="zh-CN" altLang="en-US" sz="2400">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lIns="121325" tIns="60665" rIns="121325" bIns="60665"/>
          <a:lstStyle/>
          <a:p>
            <a:pPr defTabSz="1213193"/>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121325" tIns="60665" rIns="121325" bIns="60665"/>
          <a:lstStyle/>
          <a:p>
            <a:pPr defTabSz="1213193"/>
            <a:fld id="{0C913308-F349-4B6D-A68A-DD1791B4A57B}" type="slidenum">
              <a:rPr lang="zh-CN" altLang="en-US" sz="2400" smtClean="0">
                <a:solidFill>
                  <a:prstClr val="black"/>
                </a:solidFill>
              </a:rPr>
              <a:pPr defTabSz="1213193"/>
              <a:t>‹#›</a:t>
            </a:fld>
            <a:endParaRPr lang="zh-CN" altLang="en-US" sz="2400">
              <a:solidFill>
                <a:prstClr val="black"/>
              </a:solidFill>
            </a:endParaRPr>
          </a:p>
        </p:txBody>
      </p:sp>
    </p:spTree>
    <p:extLst>
      <p:ext uri="{BB962C8B-B14F-4D97-AF65-F5344CB8AC3E}">
        <p14:creationId xmlns:p14="http://schemas.microsoft.com/office/powerpoint/2010/main" val="66245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83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E312BC2-9FD9-4155-BD6F-2A89BBD6A609}"/>
              </a:ext>
            </a:extLst>
          </p:cNvPr>
          <p:cNvSpPr/>
          <p:nvPr userDrawn="1"/>
        </p:nvSpPr>
        <p:spPr>
          <a:xfrm>
            <a:off x="1199456" y="549569"/>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25" tIns="60665" rIns="121325" bIns="60665" rtlCol="0" anchor="ctr"/>
          <a:lstStyle/>
          <a:p>
            <a:pPr algn="ctr" defTabSz="1213193"/>
            <a:endParaRPr lang="zh-CN" altLang="en-US" sz="2400">
              <a:solidFill>
                <a:prstClr val="white"/>
              </a:solidFill>
            </a:endParaRPr>
          </a:p>
        </p:txBody>
      </p:sp>
      <p:sp>
        <p:nvSpPr>
          <p:cNvPr id="4" name="矩形 3">
            <a:extLst>
              <a:ext uri="{FF2B5EF4-FFF2-40B4-BE49-F238E27FC236}">
                <a16:creationId xmlns:a16="http://schemas.microsoft.com/office/drawing/2014/main" id="{5B08C38A-797C-4317-852B-F4C09C399E55}"/>
              </a:ext>
            </a:extLst>
          </p:cNvPr>
          <p:cNvSpPr/>
          <p:nvPr userDrawn="1"/>
        </p:nvSpPr>
        <p:spPr>
          <a:xfrm>
            <a:off x="911428" y="933493"/>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25" tIns="60665" rIns="121325" bIns="60665" rtlCol="0" anchor="ctr"/>
          <a:lstStyle/>
          <a:p>
            <a:pPr algn="ctr" defTabSz="1213193"/>
            <a:endParaRPr lang="zh-CN" altLang="en-US" sz="2400">
              <a:solidFill>
                <a:prstClr val="white"/>
              </a:solidFill>
            </a:endParaRPr>
          </a:p>
        </p:txBody>
      </p:sp>
    </p:spTree>
    <p:extLst>
      <p:ext uri="{BB962C8B-B14F-4D97-AF65-F5344CB8AC3E}">
        <p14:creationId xmlns:p14="http://schemas.microsoft.com/office/powerpoint/2010/main" val="24913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43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36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26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01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88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41936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833" r:id="rId12"/>
    <p:sldLayoutId id="2147483662" r:id="rId13"/>
    <p:sldLayoutId id="2147483663" r:id="rId14"/>
    <p:sldLayoutId id="2147483664" r:id="rId15"/>
    <p:sldLayoutId id="2147483665" r:id="rId16"/>
    <p:sldLayoutId id="2147483675" r:id="rId17"/>
    <p:sldLayoutId id="2147483692" r:id="rId18"/>
    <p:sldLayoutId id="2147483694" r:id="rId19"/>
    <p:sldLayoutId id="2147483693" r:id="rId20"/>
    <p:sldLayoutId id="2147483691" r:id="rId21"/>
    <p:sldLayoutId id="2147483676" r:id="rId22"/>
    <p:sldLayoutId id="2147483677" r:id="rId23"/>
    <p:sldLayoutId id="2147483678" r:id="rId24"/>
    <p:sldLayoutId id="2147483679" r:id="rId25"/>
    <p:sldLayoutId id="2147483696" r:id="rId26"/>
    <p:sldLayoutId id="2147483835" r:id="rId27"/>
    <p:sldLayoutId id="2147483726" r:id="rId28"/>
    <p:sldLayoutId id="2147483727" r:id="rId29"/>
    <p:sldLayoutId id="2147483728" r:id="rId30"/>
    <p:sldLayoutId id="2147483730"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1793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3193" rtl="0" eaLnBrk="1" latinLnBrk="0" hangingPunct="1">
        <a:spcBef>
          <a:spcPct val="0"/>
        </a:spcBef>
        <a:buNone/>
        <a:defRPr sz="5900" kern="1200">
          <a:solidFill>
            <a:schemeClr val="tx1"/>
          </a:solidFill>
          <a:latin typeface="+mj-lt"/>
          <a:ea typeface="+mj-ea"/>
          <a:cs typeface="+mj-cs"/>
        </a:defRPr>
      </a:lvl1pPr>
    </p:titleStyle>
    <p:bodyStyle>
      <a:lvl1pPr marL="454951" indent="-454951" algn="l" defTabSz="1213193"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5717" indent="-379126" algn="l" defTabSz="1213193"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16481" indent="-303266" algn="l" defTabSz="121319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23071" indent="-303266" algn="l" defTabSz="1213193"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29672" indent="-303266" algn="l" defTabSz="1213193"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36272" indent="-303266" algn="l" defTabSz="121319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42841" indent="-303266" algn="l" defTabSz="121319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49454" indent="-303266" algn="l" defTabSz="121319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56032" indent="-303266" algn="l" defTabSz="121319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3193" rtl="0" eaLnBrk="1" latinLnBrk="0" hangingPunct="1">
        <a:defRPr sz="2400" kern="1200">
          <a:solidFill>
            <a:schemeClr val="tx1"/>
          </a:solidFill>
          <a:latin typeface="+mn-lt"/>
          <a:ea typeface="+mn-ea"/>
          <a:cs typeface="+mn-cs"/>
        </a:defRPr>
      </a:lvl1pPr>
      <a:lvl2pPr marL="606590" algn="l" defTabSz="1213193" rtl="0" eaLnBrk="1" latinLnBrk="0" hangingPunct="1">
        <a:defRPr sz="2400" kern="1200">
          <a:solidFill>
            <a:schemeClr val="tx1"/>
          </a:solidFill>
          <a:latin typeface="+mn-lt"/>
          <a:ea typeface="+mn-ea"/>
          <a:cs typeface="+mn-cs"/>
        </a:defRPr>
      </a:lvl2pPr>
      <a:lvl3pPr marL="1213193" algn="l" defTabSz="1213193" rtl="0" eaLnBrk="1" latinLnBrk="0" hangingPunct="1">
        <a:defRPr sz="2400" kern="1200">
          <a:solidFill>
            <a:schemeClr val="tx1"/>
          </a:solidFill>
          <a:latin typeface="+mn-lt"/>
          <a:ea typeface="+mn-ea"/>
          <a:cs typeface="+mn-cs"/>
        </a:defRPr>
      </a:lvl3pPr>
      <a:lvl4pPr marL="1819768" algn="l" defTabSz="1213193" rtl="0" eaLnBrk="1" latinLnBrk="0" hangingPunct="1">
        <a:defRPr sz="2400" kern="1200">
          <a:solidFill>
            <a:schemeClr val="tx1"/>
          </a:solidFill>
          <a:latin typeface="+mn-lt"/>
          <a:ea typeface="+mn-ea"/>
          <a:cs typeface="+mn-cs"/>
        </a:defRPr>
      </a:lvl4pPr>
      <a:lvl5pPr marL="2426382" algn="l" defTabSz="1213193" rtl="0" eaLnBrk="1" latinLnBrk="0" hangingPunct="1">
        <a:defRPr sz="2400" kern="1200">
          <a:solidFill>
            <a:schemeClr val="tx1"/>
          </a:solidFill>
          <a:latin typeface="+mn-lt"/>
          <a:ea typeface="+mn-ea"/>
          <a:cs typeface="+mn-cs"/>
        </a:defRPr>
      </a:lvl5pPr>
      <a:lvl6pPr marL="3032966" algn="l" defTabSz="1213193" rtl="0" eaLnBrk="1" latinLnBrk="0" hangingPunct="1">
        <a:defRPr sz="2400" kern="1200">
          <a:solidFill>
            <a:schemeClr val="tx1"/>
          </a:solidFill>
          <a:latin typeface="+mn-lt"/>
          <a:ea typeface="+mn-ea"/>
          <a:cs typeface="+mn-cs"/>
        </a:defRPr>
      </a:lvl6pPr>
      <a:lvl7pPr marL="3639546" algn="l" defTabSz="1213193" rtl="0" eaLnBrk="1" latinLnBrk="0" hangingPunct="1">
        <a:defRPr sz="2400" kern="1200">
          <a:solidFill>
            <a:schemeClr val="tx1"/>
          </a:solidFill>
          <a:latin typeface="+mn-lt"/>
          <a:ea typeface="+mn-ea"/>
          <a:cs typeface="+mn-cs"/>
        </a:defRPr>
      </a:lvl7pPr>
      <a:lvl8pPr marL="4246151" algn="l" defTabSz="1213193" rtl="0" eaLnBrk="1" latinLnBrk="0" hangingPunct="1">
        <a:defRPr sz="2400" kern="1200">
          <a:solidFill>
            <a:schemeClr val="tx1"/>
          </a:solidFill>
          <a:latin typeface="+mn-lt"/>
          <a:ea typeface="+mn-ea"/>
          <a:cs typeface="+mn-cs"/>
        </a:defRPr>
      </a:lvl8pPr>
      <a:lvl9pPr marL="4852759" algn="l" defTabSz="12131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5" Type="http://schemas.microsoft.com/office/2007/relationships/hdphoto" Target="../media/hdphoto3.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5144" y="2715383"/>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a:defRPr/>
            </a:pPr>
            <a:r>
              <a:rPr lang="vi-VN" sz="6000" b="1" dirty="0">
                <a:ln/>
                <a:solidFill>
                  <a:srgbClr val="00B050"/>
                </a:solidFill>
                <a:latin typeface="Arial-Rounded" pitchFamily="34" charset="0"/>
                <a:ea typeface="Arial-Rounded" pitchFamily="34" charset="0"/>
                <a:cs typeface="Arial-Rounded" pitchFamily="34" charset="0"/>
              </a:rPr>
              <a:t>CHÀO MỪNG CÁC CON</a:t>
            </a:r>
          </a:p>
          <a:p>
            <a:pPr algn="ctr">
              <a:defRPr/>
            </a:pPr>
            <a:r>
              <a:rPr lang="vi-VN" sz="6000" b="1" dirty="0">
                <a:ln/>
                <a:solidFill>
                  <a:srgbClr val="00B050"/>
                </a:solidFill>
                <a:latin typeface="Arial-Rounded" pitchFamily="34" charset="0"/>
                <a:ea typeface="Arial-Rounded" pitchFamily="34" charset="0"/>
                <a:cs typeface="Arial-Rounded" pitchFamily="34" charset="0"/>
              </a:rPr>
              <a:t>ĐẾN VỚI TIẾT HỌC</a:t>
            </a:r>
            <a:endParaRPr lang="en-US" sz="6000" b="1" dirty="0">
              <a:ln/>
              <a:solidFill>
                <a:srgbClr val="00B050"/>
              </a:solidFill>
              <a:latin typeface="Arial-Rounded" pitchFamily="34" charset="0"/>
              <a:ea typeface="Arial-Rounded" pitchFamily="34" charset="0"/>
              <a:cs typeface="Arial-Rounded" pitchFamily="34" charset="0"/>
            </a:endParaRPr>
          </a:p>
        </p:txBody>
      </p:sp>
      <p:pic>
        <p:nvPicPr>
          <p:cNvPr id="3" name="Picture 2">
            <a:extLst>
              <a:ext uri="{FF2B5EF4-FFF2-40B4-BE49-F238E27FC236}">
                <a16:creationId xmlns:a16="http://schemas.microsoft.com/office/drawing/2014/main" id="{7C3E0901-B0BF-42E7-91A9-CF31645D6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39" y="224901"/>
            <a:ext cx="1458874" cy="1458874"/>
          </a:xfrm>
          <a:prstGeom prst="rect">
            <a:avLst/>
          </a:prstGeom>
        </p:spPr>
      </p:pic>
    </p:spTree>
    <p:extLst>
      <p:ext uri="{BB962C8B-B14F-4D97-AF65-F5344CB8AC3E}">
        <p14:creationId xmlns:p14="http://schemas.microsoft.com/office/powerpoint/2010/main" val="356431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B62D1D-8A41-4FEB-AB53-A68CD0748DC7}"/>
              </a:ext>
            </a:extLst>
          </p:cNvPr>
          <p:cNvPicPr>
            <a:picLocks noChangeAspect="1"/>
          </p:cNvPicPr>
          <p:nvPr/>
        </p:nvPicPr>
        <p:blipFill>
          <a:blip r:embed="rId2"/>
          <a:stretch>
            <a:fillRect/>
          </a:stretch>
        </p:blipFill>
        <p:spPr>
          <a:xfrm>
            <a:off x="0" y="0"/>
            <a:ext cx="12192000" cy="69818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a:extLst>
              <a:ext uri="{FF2B5EF4-FFF2-40B4-BE49-F238E27FC236}">
                <a16:creationId xmlns:a16="http://schemas.microsoft.com/office/drawing/2014/main" id="{854A7046-F049-4993-94CA-64104BF30329}"/>
              </a:ext>
            </a:extLst>
          </p:cNvPr>
          <p:cNvSpPr txBox="1"/>
          <p:nvPr/>
        </p:nvSpPr>
        <p:spPr>
          <a:xfrm>
            <a:off x="1971933" y="743318"/>
            <a:ext cx="8064131" cy="646331"/>
          </a:xfrm>
          <a:prstGeom prst="rect">
            <a:avLst/>
          </a:prstGeom>
          <a:noFill/>
        </p:spPr>
        <p:txBody>
          <a:bodyPr wrap="none" rtlCol="0">
            <a:spAutoFit/>
          </a:bodyPr>
          <a:lstStyle/>
          <a:p>
            <a:r>
              <a:rPr lang="en-US" sz="3600" b="1">
                <a:solidFill>
                  <a:schemeClr val="bg1"/>
                </a:solidFill>
                <a:latin typeface="HP001 4 hàng" panose="020B0603050302020204" pitchFamily="34" charset="0"/>
              </a:rPr>
              <a:t>Thứ hai ngày 18 tháng 10 năm 2021</a:t>
            </a:r>
          </a:p>
        </p:txBody>
      </p:sp>
      <p:sp>
        <p:nvSpPr>
          <p:cNvPr id="4" name="TextBox 3">
            <a:extLst>
              <a:ext uri="{FF2B5EF4-FFF2-40B4-BE49-F238E27FC236}">
                <a16:creationId xmlns:a16="http://schemas.microsoft.com/office/drawing/2014/main" id="{F814A954-F2DE-4B3F-A930-BBB65970A3DB}"/>
              </a:ext>
            </a:extLst>
          </p:cNvPr>
          <p:cNvSpPr txBox="1"/>
          <p:nvPr/>
        </p:nvSpPr>
        <p:spPr>
          <a:xfrm>
            <a:off x="3984825" y="1389649"/>
            <a:ext cx="1274708" cy="646331"/>
          </a:xfrm>
          <a:prstGeom prst="rect">
            <a:avLst/>
          </a:prstGeom>
          <a:noFill/>
        </p:spPr>
        <p:txBody>
          <a:bodyPr wrap="none" rtlCol="0">
            <a:spAutoFit/>
          </a:bodyPr>
          <a:lstStyle/>
          <a:p>
            <a:r>
              <a:rPr lang="en-US" sz="3600" b="1">
                <a:solidFill>
                  <a:schemeClr val="bg1"/>
                </a:solidFill>
                <a:latin typeface="HP001 4 hàng" panose="020B0603050302020204" pitchFamily="34" charset="0"/>
              </a:rPr>
              <a:t>Toán</a:t>
            </a:r>
          </a:p>
        </p:txBody>
      </p:sp>
      <p:sp>
        <p:nvSpPr>
          <p:cNvPr id="5" name="TextBox 4">
            <a:extLst>
              <a:ext uri="{FF2B5EF4-FFF2-40B4-BE49-F238E27FC236}">
                <a16:creationId xmlns:a16="http://schemas.microsoft.com/office/drawing/2014/main" id="{184A4CF6-D2D7-4DA7-BBA2-F6DE43341FEB}"/>
              </a:ext>
            </a:extLst>
          </p:cNvPr>
          <p:cNvSpPr txBox="1"/>
          <p:nvPr/>
        </p:nvSpPr>
        <p:spPr>
          <a:xfrm>
            <a:off x="2657474" y="2061380"/>
            <a:ext cx="8638055" cy="646331"/>
          </a:xfrm>
          <a:prstGeom prst="rect">
            <a:avLst/>
          </a:prstGeom>
          <a:noFill/>
        </p:spPr>
        <p:txBody>
          <a:bodyPr wrap="square">
            <a:spAutoFit/>
          </a:bodyPr>
          <a:lstStyle/>
          <a:p>
            <a:r>
              <a:rPr lang="en-US" sz="3600" b="1">
                <a:solidFill>
                  <a:schemeClr val="bg1"/>
                </a:solidFill>
                <a:latin typeface="HP001 4 hàng" panose="020B0603050302020204" pitchFamily="34" charset="0"/>
              </a:rPr>
              <a:t>Bài 11: Phép trừ (qua 10) trong PV 20</a:t>
            </a:r>
          </a:p>
        </p:txBody>
      </p:sp>
      <p:sp>
        <p:nvSpPr>
          <p:cNvPr id="6" name="Rectangle 5">
            <a:extLst>
              <a:ext uri="{FF2B5EF4-FFF2-40B4-BE49-F238E27FC236}">
                <a16:creationId xmlns:a16="http://schemas.microsoft.com/office/drawing/2014/main" id="{3727A498-34F4-4F61-AB4C-2A45B0AD0E87}"/>
              </a:ext>
            </a:extLst>
          </p:cNvPr>
          <p:cNvSpPr/>
          <p:nvPr/>
        </p:nvSpPr>
        <p:spPr>
          <a:xfrm>
            <a:off x="114300" y="114300"/>
            <a:ext cx="1238250" cy="67437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467586-2E53-48D1-9484-6A8F961DA904}"/>
              </a:ext>
            </a:extLst>
          </p:cNvPr>
          <p:cNvSpPr txBox="1"/>
          <p:nvPr/>
        </p:nvSpPr>
        <p:spPr>
          <a:xfrm>
            <a:off x="3749564" y="2720411"/>
            <a:ext cx="6286500" cy="646331"/>
          </a:xfrm>
          <a:prstGeom prst="rect">
            <a:avLst/>
          </a:prstGeom>
          <a:noFill/>
        </p:spPr>
        <p:txBody>
          <a:bodyPr wrap="square">
            <a:spAutoFit/>
          </a:bodyPr>
          <a:lstStyle/>
          <a:p>
            <a:r>
              <a:rPr lang="en-US" sz="3600" b="1">
                <a:solidFill>
                  <a:schemeClr val="bg1"/>
                </a:solidFill>
                <a:latin typeface="HP001 4 hàng" panose="020B0603050302020204" pitchFamily="34" charset="0"/>
              </a:rPr>
              <a:t> (tiết 5) </a:t>
            </a:r>
            <a:endParaRPr lang="en-US" sz="3600"/>
          </a:p>
        </p:txBody>
      </p:sp>
    </p:spTree>
    <p:extLst>
      <p:ext uri="{BB962C8B-B14F-4D97-AF65-F5344CB8AC3E}">
        <p14:creationId xmlns:p14="http://schemas.microsoft.com/office/powerpoint/2010/main" val="1659408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328C41-4713-4778-98B9-DE3641A80732}"/>
              </a:ext>
            </a:extLst>
          </p:cNvPr>
          <p:cNvSpPr>
            <a:spLocks noGrp="1"/>
          </p:cNvSpPr>
          <p:nvPr>
            <p:ph type="sldNum" sz="quarter" idx="12"/>
          </p:nvPr>
        </p:nvSpPr>
        <p:spPr>
          <a:xfrm>
            <a:off x="8587154" y="6507999"/>
            <a:ext cx="2743200" cy="365125"/>
          </a:xfrm>
        </p:spPr>
        <p:txBody>
          <a:bodyPr/>
          <a:lstStyle/>
          <a:p>
            <a:fld id="{AFD0A7C2-3364-4B6C-B187-A7ABF31AEE8C}" type="slidenum">
              <a:rPr lang="en-US" smtClean="0">
                <a:solidFill>
                  <a:prstClr val="black">
                    <a:tint val="75000"/>
                  </a:prstClr>
                </a:solidFill>
              </a:rPr>
              <a:pPr/>
              <a:t>3</a:t>
            </a:fld>
            <a:endParaRPr lang="en-US">
              <a:solidFill>
                <a:prstClr val="black">
                  <a:tint val="75000"/>
                </a:prstClr>
              </a:solidFill>
            </a:endParaRPr>
          </a:p>
        </p:txBody>
      </p:sp>
      <p:pic>
        <p:nvPicPr>
          <p:cNvPr id="3" name="Picture 2">
            <a:extLst>
              <a:ext uri="{FF2B5EF4-FFF2-40B4-BE49-F238E27FC236}">
                <a16:creationId xmlns:a16="http://schemas.microsoft.com/office/drawing/2014/main" id="{4AB1461F-CA1E-492C-B288-302B2DE444AE}"/>
              </a:ext>
            </a:extLst>
          </p:cNvPr>
          <p:cNvPicPr>
            <a:picLocks noChangeAspect="1"/>
          </p:cNvPicPr>
          <p:nvPr/>
        </p:nvPicPr>
        <p:blipFill>
          <a:blip r:embed="rId2"/>
          <a:stretch>
            <a:fillRect/>
          </a:stretch>
        </p:blipFill>
        <p:spPr>
          <a:xfrm>
            <a:off x="0" y="0"/>
            <a:ext cx="12192000" cy="6857019"/>
          </a:xfrm>
          <a:prstGeom prst="rect">
            <a:avLst/>
          </a:prstGeom>
        </p:spPr>
      </p:pic>
      <p:pic>
        <p:nvPicPr>
          <p:cNvPr id="4" name="图片 2">
            <a:extLst>
              <a:ext uri="{FF2B5EF4-FFF2-40B4-BE49-F238E27FC236}">
                <a16:creationId xmlns:a16="http://schemas.microsoft.com/office/drawing/2014/main" id="{30991C40-13D5-4FF5-8D26-134670A035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1719" y="2669804"/>
            <a:ext cx="501119" cy="448915"/>
          </a:xfrm>
          <a:prstGeom prst="rect">
            <a:avLst/>
          </a:prstGeom>
        </p:spPr>
      </p:pic>
      <p:sp>
        <p:nvSpPr>
          <p:cNvPr id="5" name="TextBox 4">
            <a:extLst>
              <a:ext uri="{FF2B5EF4-FFF2-40B4-BE49-F238E27FC236}">
                <a16:creationId xmlns:a16="http://schemas.microsoft.com/office/drawing/2014/main" id="{4866431A-5B4E-4057-9A12-E7AA14142129}"/>
              </a:ext>
            </a:extLst>
          </p:cNvPr>
          <p:cNvSpPr txBox="1"/>
          <p:nvPr/>
        </p:nvSpPr>
        <p:spPr>
          <a:xfrm>
            <a:off x="5118832" y="2031569"/>
            <a:ext cx="2343150" cy="584775"/>
          </a:xfrm>
          <a:prstGeom prst="rect">
            <a:avLst/>
          </a:prstGeom>
          <a:noFill/>
        </p:spPr>
        <p:txBody>
          <a:bodyPr wrap="square" rtlCol="0">
            <a:spAutoFit/>
          </a:bodyPr>
          <a:lstStyle/>
          <a:p>
            <a:r>
              <a:rPr lang="en-US" sz="3200" dirty="0" err="1">
                <a:solidFill>
                  <a:schemeClr val="accent2">
                    <a:lumMod val="75000"/>
                  </a:schemeClr>
                </a:solidFill>
                <a:latin typeface="iCiel Pony" panose="02000000000000000000" pitchFamily="2" charset="0"/>
              </a:rPr>
              <a:t>Mục</a:t>
            </a:r>
            <a:r>
              <a:rPr lang="en-US" sz="3200" dirty="0">
                <a:solidFill>
                  <a:schemeClr val="accent2">
                    <a:lumMod val="75000"/>
                  </a:schemeClr>
                </a:solidFill>
                <a:latin typeface="iCiel Pony" panose="02000000000000000000" pitchFamily="2" charset="0"/>
              </a:rPr>
              <a:t> </a:t>
            </a:r>
            <a:r>
              <a:rPr lang="en-US" sz="3200" dirty="0" err="1">
                <a:solidFill>
                  <a:schemeClr val="accent2">
                    <a:lumMod val="75000"/>
                  </a:schemeClr>
                </a:solidFill>
                <a:latin typeface="iCiel Pony" panose="02000000000000000000" pitchFamily="2" charset="0"/>
              </a:rPr>
              <a:t>tiêu</a:t>
            </a:r>
            <a:endParaRPr lang="en-US" sz="3200" dirty="0">
              <a:solidFill>
                <a:schemeClr val="accent2">
                  <a:lumMod val="75000"/>
                </a:schemeClr>
              </a:solidFill>
              <a:latin typeface="iCiel Pony" panose="02000000000000000000" pitchFamily="2" charset="0"/>
            </a:endParaRPr>
          </a:p>
        </p:txBody>
      </p:sp>
      <p:sp>
        <p:nvSpPr>
          <p:cNvPr id="6" name="TextBox 5">
            <a:extLst>
              <a:ext uri="{FF2B5EF4-FFF2-40B4-BE49-F238E27FC236}">
                <a16:creationId xmlns:a16="http://schemas.microsoft.com/office/drawing/2014/main" id="{2E6233FE-FC33-4E30-AAFF-16AAE5D8ED6B}"/>
              </a:ext>
            </a:extLst>
          </p:cNvPr>
          <p:cNvSpPr txBox="1"/>
          <p:nvPr/>
        </p:nvSpPr>
        <p:spPr>
          <a:xfrm>
            <a:off x="3544724" y="2664659"/>
            <a:ext cx="5762603" cy="830997"/>
          </a:xfrm>
          <a:prstGeom prst="rect">
            <a:avLst/>
          </a:prstGeom>
          <a:noFill/>
        </p:spPr>
        <p:txBody>
          <a:bodyPr wrap="square" rtlCol="0">
            <a:spAutoFit/>
          </a:bodyPr>
          <a:lstStyle/>
          <a:p>
            <a:r>
              <a:rPr lang="en-US" sz="2400">
                <a:solidFill>
                  <a:srgbClr val="000000"/>
                </a:solidFill>
                <a:latin typeface="Arial" panose="020B0604020202020204" pitchFamily="34" charset="0"/>
              </a:rPr>
              <a:t>T</a:t>
            </a:r>
            <a:r>
              <a:rPr lang="vi-VN" sz="2400">
                <a:solidFill>
                  <a:srgbClr val="000000"/>
                </a:solidFill>
                <a:latin typeface="Arial" panose="020B0604020202020204" pitchFamily="34" charset="0"/>
              </a:rPr>
              <a:t>hực hiện được phép cộng phép trừ qua 10 đã học</a:t>
            </a:r>
            <a:endParaRPr lang="en-US" sz="24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097C814B-1F5C-4A9E-B44E-0F201613046F}"/>
              </a:ext>
            </a:extLst>
          </p:cNvPr>
          <p:cNvSpPr txBox="1"/>
          <p:nvPr/>
        </p:nvSpPr>
        <p:spPr>
          <a:xfrm>
            <a:off x="3533442" y="3637430"/>
            <a:ext cx="5709949" cy="1569660"/>
          </a:xfrm>
          <a:prstGeom prst="rect">
            <a:avLst/>
          </a:prstGeom>
          <a:noFill/>
        </p:spPr>
        <p:txBody>
          <a:bodyPr wrap="square" rtlCol="0">
            <a:spAutoFit/>
          </a:bodyPr>
          <a:lstStyle/>
          <a:p>
            <a:r>
              <a:rPr lang="en-US" sz="2400">
                <a:solidFill>
                  <a:srgbClr val="000000"/>
                </a:solidFill>
                <a:latin typeface="Arial" panose="020B0604020202020204" pitchFamily="34" charset="0"/>
              </a:rPr>
              <a:t>G</a:t>
            </a:r>
            <a:r>
              <a:rPr lang="vi-VN" sz="2400">
                <a:solidFill>
                  <a:srgbClr val="000000"/>
                </a:solidFill>
                <a:latin typeface="Arial" panose="020B0604020202020204" pitchFamily="34" charset="0"/>
              </a:rPr>
              <a:t>iải và trình bày được bài giải của bài toán có lời văn liên quan đến phép trừ qua 10 trong phạm vi 20</a:t>
            </a:r>
            <a:br>
              <a:rPr lang="vi-VN" sz="2400">
                <a:latin typeface="Arial-Rounded" panose="020B0500000000000000" pitchFamily="34" charset="0"/>
                <a:ea typeface="Arial-Rounded" panose="020B0500000000000000" pitchFamily="34" charset="0"/>
                <a:cs typeface="Arial-Rounded" panose="020B0500000000000000" pitchFamily="34" charset="0"/>
              </a:rPr>
            </a:br>
            <a:endPar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图片 2">
            <a:extLst>
              <a:ext uri="{FF2B5EF4-FFF2-40B4-BE49-F238E27FC236}">
                <a16:creationId xmlns:a16="http://schemas.microsoft.com/office/drawing/2014/main" id="{A20F847B-B40E-44C9-9B16-063297AC3E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1719" y="3665643"/>
            <a:ext cx="501119" cy="448915"/>
          </a:xfrm>
          <a:prstGeom prst="rect">
            <a:avLst/>
          </a:prstGeom>
        </p:spPr>
      </p:pic>
    </p:spTree>
    <p:extLst>
      <p:ext uri="{BB962C8B-B14F-4D97-AF65-F5344CB8AC3E}">
        <p14:creationId xmlns:p14="http://schemas.microsoft.com/office/powerpoint/2010/main" val="123326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8" presetClass="emph" presetSubtype="0" repeatCount="indefinite" fill="hold" nodeType="withEffect">
                                  <p:stCondLst>
                                    <p:cond delay="0"/>
                                  </p:stCondLst>
                                  <p:childTnLst>
                                    <p:animRot by="21600000">
                                      <p:cBhvr>
                                        <p:cTn id="24" dur="2000" fill="hold"/>
                                        <p:tgtEl>
                                          <p:spTgt spid="1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D508-96D9-4E70-AF86-8628F0350B9C}"/>
              </a:ext>
            </a:extLst>
          </p:cNvPr>
          <p:cNvSpPr txBox="1"/>
          <p:nvPr/>
        </p:nvSpPr>
        <p:spPr>
          <a:xfrm>
            <a:off x="1601743" y="643515"/>
            <a:ext cx="5240276" cy="523220"/>
          </a:xfrm>
          <a:prstGeom prst="rect">
            <a:avLst/>
          </a:prstGeom>
          <a:noFill/>
        </p:spPr>
        <p:txBody>
          <a:bodyPr wrap="square" rtlCol="0">
            <a:spAutoFit/>
          </a:bodyPr>
          <a:lstStyle/>
          <a:p>
            <a:r>
              <a:rPr lang="en-US" sz="2800" dirty="0" err="1"/>
              <a:t>Số</a:t>
            </a:r>
            <a:r>
              <a:rPr lang="en-US" sz="2800" dirty="0"/>
              <a:t>?</a:t>
            </a:r>
          </a:p>
        </p:txBody>
      </p:sp>
      <p:sp>
        <p:nvSpPr>
          <p:cNvPr id="3" name="Oval 2">
            <a:extLst>
              <a:ext uri="{FF2B5EF4-FFF2-40B4-BE49-F238E27FC236}">
                <a16:creationId xmlns:a16="http://schemas.microsoft.com/office/drawing/2014/main" id="{E5A6E431-EA72-43D1-8A1C-ADEB5DC66C38}"/>
              </a:ext>
            </a:extLst>
          </p:cNvPr>
          <p:cNvSpPr/>
          <p:nvPr/>
        </p:nvSpPr>
        <p:spPr>
          <a:xfrm>
            <a:off x="1078523" y="64351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grpSp>
        <p:nvGrpSpPr>
          <p:cNvPr id="8" name="Group 7">
            <a:extLst>
              <a:ext uri="{FF2B5EF4-FFF2-40B4-BE49-F238E27FC236}">
                <a16:creationId xmlns:a16="http://schemas.microsoft.com/office/drawing/2014/main" id="{AF117782-74B7-4C56-8822-C4D19DC3C194}"/>
              </a:ext>
            </a:extLst>
          </p:cNvPr>
          <p:cNvGrpSpPr/>
          <p:nvPr/>
        </p:nvGrpSpPr>
        <p:grpSpPr>
          <a:xfrm>
            <a:off x="1135263" y="1713782"/>
            <a:ext cx="2782277" cy="1247488"/>
            <a:chOff x="1078522" y="1471388"/>
            <a:chExt cx="2782277" cy="1247488"/>
          </a:xfrm>
        </p:grpSpPr>
        <p:grpSp>
          <p:nvGrpSpPr>
            <p:cNvPr id="4" name="Group 3">
              <a:extLst>
                <a:ext uri="{FF2B5EF4-FFF2-40B4-BE49-F238E27FC236}">
                  <a16:creationId xmlns:a16="http://schemas.microsoft.com/office/drawing/2014/main" id="{97DB2CBF-C6B1-4C4C-B30A-1403071CEDB6}"/>
                </a:ext>
              </a:extLst>
            </p:cNvPr>
            <p:cNvGrpSpPr/>
            <p:nvPr/>
          </p:nvGrpSpPr>
          <p:grpSpPr>
            <a:xfrm>
              <a:off x="1078522" y="1471388"/>
              <a:ext cx="2782277" cy="1247488"/>
              <a:chOff x="254685" y="2084792"/>
              <a:chExt cx="2782277" cy="1247488"/>
            </a:xfrm>
          </p:grpSpPr>
          <p:pic>
            <p:nvPicPr>
              <p:cNvPr id="5" name="Picture 2" descr="Cloud Cartoon Images | Cartoon clouds, Diy creative crafts, Diy clouds">
                <a:extLst>
                  <a:ext uri="{FF2B5EF4-FFF2-40B4-BE49-F238E27FC236}">
                    <a16:creationId xmlns:a16="http://schemas.microsoft.com/office/drawing/2014/main" id="{5C14186E-AF4C-4B24-8A77-2BB21481D757}"/>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5B92C6-CF86-4D91-A3CF-3745BB6CD1D9}"/>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11 – 6 = </a:t>
                </a:r>
                <a:endParaRPr lang="vi-VN" sz="2600" dirty="0">
                  <a:solidFill>
                    <a:schemeClr val="tx1">
                      <a:lumMod val="95000"/>
                      <a:lumOff val="5000"/>
                    </a:schemeClr>
                  </a:solidFill>
                </a:endParaRPr>
              </a:p>
            </p:txBody>
          </p:sp>
        </p:grpSp>
        <p:sp>
          <p:nvSpPr>
            <p:cNvPr id="7" name="Rectangle: Rounded Corners 6">
              <a:extLst>
                <a:ext uri="{FF2B5EF4-FFF2-40B4-BE49-F238E27FC236}">
                  <a16:creationId xmlns:a16="http://schemas.microsoft.com/office/drawing/2014/main" id="{2A2ADC6B-29E0-4CC2-81F3-F172521B2491}"/>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9" name="Group 8">
            <a:extLst>
              <a:ext uri="{FF2B5EF4-FFF2-40B4-BE49-F238E27FC236}">
                <a16:creationId xmlns:a16="http://schemas.microsoft.com/office/drawing/2014/main" id="{E694E5DC-4909-4EEA-A983-787A32C76850}"/>
              </a:ext>
            </a:extLst>
          </p:cNvPr>
          <p:cNvGrpSpPr/>
          <p:nvPr/>
        </p:nvGrpSpPr>
        <p:grpSpPr>
          <a:xfrm>
            <a:off x="829214" y="3837668"/>
            <a:ext cx="2782277" cy="1247488"/>
            <a:chOff x="1078522" y="1471388"/>
            <a:chExt cx="2782277" cy="1247488"/>
          </a:xfrm>
        </p:grpSpPr>
        <p:grpSp>
          <p:nvGrpSpPr>
            <p:cNvPr id="10" name="Group 9">
              <a:extLst>
                <a:ext uri="{FF2B5EF4-FFF2-40B4-BE49-F238E27FC236}">
                  <a16:creationId xmlns:a16="http://schemas.microsoft.com/office/drawing/2014/main" id="{42BAF2C6-F5BD-4D39-A1FE-4CE2843B9D6C}"/>
                </a:ext>
              </a:extLst>
            </p:cNvPr>
            <p:cNvGrpSpPr/>
            <p:nvPr/>
          </p:nvGrpSpPr>
          <p:grpSpPr>
            <a:xfrm>
              <a:off x="1078522" y="1471388"/>
              <a:ext cx="2782277" cy="1247488"/>
              <a:chOff x="254685" y="2084792"/>
              <a:chExt cx="2782277" cy="1247488"/>
            </a:xfrm>
          </p:grpSpPr>
          <p:pic>
            <p:nvPicPr>
              <p:cNvPr id="12" name="Picture 2" descr="Cloud Cartoon Images | Cartoon clouds, Diy creative crafts, Diy clouds">
                <a:extLst>
                  <a:ext uri="{FF2B5EF4-FFF2-40B4-BE49-F238E27FC236}">
                    <a16:creationId xmlns:a16="http://schemas.microsoft.com/office/drawing/2014/main" id="{7DD048C7-70EA-4DE6-AC71-4FEAFAAD0AB5}"/>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D34683-008F-4B63-BBA7-F8CC77D350D8}"/>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14 – 5 = </a:t>
                </a:r>
                <a:endParaRPr lang="vi-VN" sz="2600" dirty="0">
                  <a:solidFill>
                    <a:schemeClr val="tx1">
                      <a:lumMod val="95000"/>
                      <a:lumOff val="5000"/>
                    </a:schemeClr>
                  </a:solidFill>
                </a:endParaRPr>
              </a:p>
            </p:txBody>
          </p:sp>
        </p:grpSp>
        <p:sp>
          <p:nvSpPr>
            <p:cNvPr id="11" name="Rectangle: Rounded Corners 10">
              <a:extLst>
                <a:ext uri="{FF2B5EF4-FFF2-40B4-BE49-F238E27FC236}">
                  <a16:creationId xmlns:a16="http://schemas.microsoft.com/office/drawing/2014/main" id="{3A892F1E-9B47-4E89-8F56-DE5E1610E76F}"/>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14" name="Group 13">
            <a:extLst>
              <a:ext uri="{FF2B5EF4-FFF2-40B4-BE49-F238E27FC236}">
                <a16:creationId xmlns:a16="http://schemas.microsoft.com/office/drawing/2014/main" id="{8BDE7C4B-621B-4D7B-BEFC-E69A91BEDE4A}"/>
              </a:ext>
            </a:extLst>
          </p:cNvPr>
          <p:cNvGrpSpPr/>
          <p:nvPr/>
        </p:nvGrpSpPr>
        <p:grpSpPr>
          <a:xfrm>
            <a:off x="4961463" y="2590180"/>
            <a:ext cx="2782277" cy="1247488"/>
            <a:chOff x="1078522" y="1471388"/>
            <a:chExt cx="2782277" cy="1247488"/>
          </a:xfrm>
        </p:grpSpPr>
        <p:grpSp>
          <p:nvGrpSpPr>
            <p:cNvPr id="15" name="Group 14">
              <a:extLst>
                <a:ext uri="{FF2B5EF4-FFF2-40B4-BE49-F238E27FC236}">
                  <a16:creationId xmlns:a16="http://schemas.microsoft.com/office/drawing/2014/main" id="{220395AC-4B0C-4A37-B796-6BB318AA82A9}"/>
                </a:ext>
              </a:extLst>
            </p:cNvPr>
            <p:cNvGrpSpPr/>
            <p:nvPr/>
          </p:nvGrpSpPr>
          <p:grpSpPr>
            <a:xfrm>
              <a:off x="1078522" y="1471388"/>
              <a:ext cx="2782277" cy="1247488"/>
              <a:chOff x="254685" y="2084792"/>
              <a:chExt cx="2782277" cy="1247488"/>
            </a:xfrm>
          </p:grpSpPr>
          <p:pic>
            <p:nvPicPr>
              <p:cNvPr id="17" name="Picture 2" descr="Cloud Cartoon Images | Cartoon clouds, Diy creative crafts, Diy clouds">
                <a:extLst>
                  <a:ext uri="{FF2B5EF4-FFF2-40B4-BE49-F238E27FC236}">
                    <a16:creationId xmlns:a16="http://schemas.microsoft.com/office/drawing/2014/main" id="{244B0F13-239A-4869-B824-01D5486AE504}"/>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8F4BD2D-9703-4D4F-AB73-9921F1285607}"/>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17 – 8 = </a:t>
                </a:r>
                <a:endParaRPr lang="vi-VN" sz="2600" dirty="0">
                  <a:solidFill>
                    <a:schemeClr val="tx1">
                      <a:lumMod val="95000"/>
                      <a:lumOff val="5000"/>
                    </a:schemeClr>
                  </a:solidFill>
                </a:endParaRPr>
              </a:p>
            </p:txBody>
          </p:sp>
        </p:grpSp>
        <p:sp>
          <p:nvSpPr>
            <p:cNvPr id="16" name="Rectangle: Rounded Corners 15">
              <a:extLst>
                <a:ext uri="{FF2B5EF4-FFF2-40B4-BE49-F238E27FC236}">
                  <a16:creationId xmlns:a16="http://schemas.microsoft.com/office/drawing/2014/main" id="{12C5279C-7DE4-47B6-8D35-D668725493C9}"/>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19" name="Group 18">
            <a:extLst>
              <a:ext uri="{FF2B5EF4-FFF2-40B4-BE49-F238E27FC236}">
                <a16:creationId xmlns:a16="http://schemas.microsoft.com/office/drawing/2014/main" id="{1A10B0E7-5544-4579-A118-6B3A71DEE103}"/>
              </a:ext>
            </a:extLst>
          </p:cNvPr>
          <p:cNvGrpSpPr/>
          <p:nvPr/>
        </p:nvGrpSpPr>
        <p:grpSpPr>
          <a:xfrm>
            <a:off x="3570324" y="5003416"/>
            <a:ext cx="2782277" cy="1247488"/>
            <a:chOff x="1078522" y="1471388"/>
            <a:chExt cx="2782277" cy="1247488"/>
          </a:xfrm>
        </p:grpSpPr>
        <p:grpSp>
          <p:nvGrpSpPr>
            <p:cNvPr id="20" name="Group 19">
              <a:extLst>
                <a:ext uri="{FF2B5EF4-FFF2-40B4-BE49-F238E27FC236}">
                  <a16:creationId xmlns:a16="http://schemas.microsoft.com/office/drawing/2014/main" id="{CA70DCBC-E621-411B-8187-167155E7E2B9}"/>
                </a:ext>
              </a:extLst>
            </p:cNvPr>
            <p:cNvGrpSpPr/>
            <p:nvPr/>
          </p:nvGrpSpPr>
          <p:grpSpPr>
            <a:xfrm>
              <a:off x="1078522" y="1471388"/>
              <a:ext cx="2782277" cy="1247488"/>
              <a:chOff x="254685" y="2084792"/>
              <a:chExt cx="2782277" cy="1247488"/>
            </a:xfrm>
          </p:grpSpPr>
          <p:pic>
            <p:nvPicPr>
              <p:cNvPr id="22" name="Picture 2" descr="Cloud Cartoon Images | Cartoon clouds, Diy creative crafts, Diy clouds">
                <a:extLst>
                  <a:ext uri="{FF2B5EF4-FFF2-40B4-BE49-F238E27FC236}">
                    <a16:creationId xmlns:a16="http://schemas.microsoft.com/office/drawing/2014/main" id="{5E5C5705-3072-4021-9B83-5CFE45A01CBC}"/>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FED204D-CB11-4ACD-BCFC-C2AD7E935B50}"/>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11 – 8 = </a:t>
                </a:r>
                <a:endParaRPr lang="vi-VN" sz="2600" dirty="0">
                  <a:solidFill>
                    <a:schemeClr val="tx1">
                      <a:lumMod val="95000"/>
                      <a:lumOff val="5000"/>
                    </a:schemeClr>
                  </a:solidFill>
                </a:endParaRPr>
              </a:p>
            </p:txBody>
          </p:sp>
        </p:grpSp>
        <p:sp>
          <p:nvSpPr>
            <p:cNvPr id="21" name="Rectangle: Rounded Corners 20">
              <a:extLst>
                <a:ext uri="{FF2B5EF4-FFF2-40B4-BE49-F238E27FC236}">
                  <a16:creationId xmlns:a16="http://schemas.microsoft.com/office/drawing/2014/main" id="{45B124F9-8EEE-4AAE-A98C-F760113C2292}"/>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24" name="Group 23">
            <a:extLst>
              <a:ext uri="{FF2B5EF4-FFF2-40B4-BE49-F238E27FC236}">
                <a16:creationId xmlns:a16="http://schemas.microsoft.com/office/drawing/2014/main" id="{C7ECB34D-D24F-492E-B3C7-0E2096E4BEE7}"/>
              </a:ext>
            </a:extLst>
          </p:cNvPr>
          <p:cNvGrpSpPr/>
          <p:nvPr/>
        </p:nvGrpSpPr>
        <p:grpSpPr>
          <a:xfrm>
            <a:off x="4592526" y="607097"/>
            <a:ext cx="2782277" cy="1247488"/>
            <a:chOff x="1078522" y="1471388"/>
            <a:chExt cx="2782277" cy="1247488"/>
          </a:xfrm>
        </p:grpSpPr>
        <p:grpSp>
          <p:nvGrpSpPr>
            <p:cNvPr id="25" name="Group 24">
              <a:extLst>
                <a:ext uri="{FF2B5EF4-FFF2-40B4-BE49-F238E27FC236}">
                  <a16:creationId xmlns:a16="http://schemas.microsoft.com/office/drawing/2014/main" id="{8B9262BE-CDCF-43F5-A05F-73B998919EA7}"/>
                </a:ext>
              </a:extLst>
            </p:cNvPr>
            <p:cNvGrpSpPr/>
            <p:nvPr/>
          </p:nvGrpSpPr>
          <p:grpSpPr>
            <a:xfrm>
              <a:off x="1078522" y="1471388"/>
              <a:ext cx="2782277" cy="1247488"/>
              <a:chOff x="254685" y="2084792"/>
              <a:chExt cx="2782277" cy="1247488"/>
            </a:xfrm>
          </p:grpSpPr>
          <p:pic>
            <p:nvPicPr>
              <p:cNvPr id="27" name="Picture 2" descr="Cloud Cartoon Images | Cartoon clouds, Diy creative crafts, Diy clouds">
                <a:extLst>
                  <a:ext uri="{FF2B5EF4-FFF2-40B4-BE49-F238E27FC236}">
                    <a16:creationId xmlns:a16="http://schemas.microsoft.com/office/drawing/2014/main" id="{4CC1E8D6-F7A1-4647-BE91-7DF2A03D7B2B}"/>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E91B804-F8BF-4C1E-AE65-F747D181B52C}"/>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13 – 8 = </a:t>
                </a:r>
                <a:endParaRPr lang="vi-VN" sz="2600" dirty="0">
                  <a:solidFill>
                    <a:schemeClr val="tx1">
                      <a:lumMod val="95000"/>
                      <a:lumOff val="5000"/>
                    </a:schemeClr>
                  </a:solidFill>
                </a:endParaRPr>
              </a:p>
            </p:txBody>
          </p:sp>
        </p:grpSp>
        <p:sp>
          <p:nvSpPr>
            <p:cNvPr id="26" name="Rectangle: Rounded Corners 25">
              <a:extLst>
                <a:ext uri="{FF2B5EF4-FFF2-40B4-BE49-F238E27FC236}">
                  <a16:creationId xmlns:a16="http://schemas.microsoft.com/office/drawing/2014/main" id="{85EF30FB-71F5-46A0-A453-A74DA6B120E8}"/>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29" name="Group 28">
            <a:extLst>
              <a:ext uri="{FF2B5EF4-FFF2-40B4-BE49-F238E27FC236}">
                <a16:creationId xmlns:a16="http://schemas.microsoft.com/office/drawing/2014/main" id="{F4D7C473-EAD0-4AE5-AAF6-71B3CF116313}"/>
              </a:ext>
            </a:extLst>
          </p:cNvPr>
          <p:cNvGrpSpPr/>
          <p:nvPr/>
        </p:nvGrpSpPr>
        <p:grpSpPr>
          <a:xfrm>
            <a:off x="8421364" y="3059144"/>
            <a:ext cx="2782277" cy="1247488"/>
            <a:chOff x="1078522" y="1471388"/>
            <a:chExt cx="2782277" cy="1247488"/>
          </a:xfrm>
        </p:grpSpPr>
        <p:grpSp>
          <p:nvGrpSpPr>
            <p:cNvPr id="30" name="Group 29">
              <a:extLst>
                <a:ext uri="{FF2B5EF4-FFF2-40B4-BE49-F238E27FC236}">
                  <a16:creationId xmlns:a16="http://schemas.microsoft.com/office/drawing/2014/main" id="{6E2181DB-BC1D-4895-B50D-790337C5C237}"/>
                </a:ext>
              </a:extLst>
            </p:cNvPr>
            <p:cNvGrpSpPr/>
            <p:nvPr/>
          </p:nvGrpSpPr>
          <p:grpSpPr>
            <a:xfrm>
              <a:off x="1078522" y="1471388"/>
              <a:ext cx="2782277" cy="1247488"/>
              <a:chOff x="254685" y="2084792"/>
              <a:chExt cx="2782277" cy="1247488"/>
            </a:xfrm>
          </p:grpSpPr>
          <p:pic>
            <p:nvPicPr>
              <p:cNvPr id="32" name="Picture 2" descr="Cloud Cartoon Images | Cartoon clouds, Diy creative crafts, Diy clouds">
                <a:extLst>
                  <a:ext uri="{FF2B5EF4-FFF2-40B4-BE49-F238E27FC236}">
                    <a16:creationId xmlns:a16="http://schemas.microsoft.com/office/drawing/2014/main" id="{345560EC-C667-4EB5-B4DA-74A25405B4CA}"/>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650BEE9-9AF2-4926-903D-9EEDEFE782D7}"/>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18 – 9 = </a:t>
                </a:r>
                <a:endParaRPr lang="vi-VN" sz="2600" dirty="0">
                  <a:solidFill>
                    <a:schemeClr val="tx1">
                      <a:lumMod val="95000"/>
                      <a:lumOff val="5000"/>
                    </a:schemeClr>
                  </a:solidFill>
                </a:endParaRPr>
              </a:p>
            </p:txBody>
          </p:sp>
        </p:grpSp>
        <p:sp>
          <p:nvSpPr>
            <p:cNvPr id="31" name="Rectangle: Rounded Corners 30">
              <a:extLst>
                <a:ext uri="{FF2B5EF4-FFF2-40B4-BE49-F238E27FC236}">
                  <a16:creationId xmlns:a16="http://schemas.microsoft.com/office/drawing/2014/main" id="{26EA6BEE-AC27-4B26-95B8-FA9E5AD0BA74}"/>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34" name="Group 33">
            <a:extLst>
              <a:ext uri="{FF2B5EF4-FFF2-40B4-BE49-F238E27FC236}">
                <a16:creationId xmlns:a16="http://schemas.microsoft.com/office/drawing/2014/main" id="{7C345800-B5EB-42C4-B0A5-E924294B92E5}"/>
              </a:ext>
            </a:extLst>
          </p:cNvPr>
          <p:cNvGrpSpPr/>
          <p:nvPr/>
        </p:nvGrpSpPr>
        <p:grpSpPr>
          <a:xfrm>
            <a:off x="8080065" y="1035284"/>
            <a:ext cx="2782277" cy="1247488"/>
            <a:chOff x="1078522" y="1471388"/>
            <a:chExt cx="2782277" cy="1247488"/>
          </a:xfrm>
        </p:grpSpPr>
        <p:grpSp>
          <p:nvGrpSpPr>
            <p:cNvPr id="35" name="Group 34">
              <a:extLst>
                <a:ext uri="{FF2B5EF4-FFF2-40B4-BE49-F238E27FC236}">
                  <a16:creationId xmlns:a16="http://schemas.microsoft.com/office/drawing/2014/main" id="{99FA5AB1-0FA7-4209-9643-FEF6B1CF361A}"/>
                </a:ext>
              </a:extLst>
            </p:cNvPr>
            <p:cNvGrpSpPr/>
            <p:nvPr/>
          </p:nvGrpSpPr>
          <p:grpSpPr>
            <a:xfrm>
              <a:off x="1078522" y="1471388"/>
              <a:ext cx="2782277" cy="1247488"/>
              <a:chOff x="254685" y="2084792"/>
              <a:chExt cx="2782277" cy="1247488"/>
            </a:xfrm>
          </p:grpSpPr>
          <p:pic>
            <p:nvPicPr>
              <p:cNvPr id="37" name="Picture 2" descr="Cloud Cartoon Images | Cartoon clouds, Diy creative crafts, Diy clouds">
                <a:extLst>
                  <a:ext uri="{FF2B5EF4-FFF2-40B4-BE49-F238E27FC236}">
                    <a16:creationId xmlns:a16="http://schemas.microsoft.com/office/drawing/2014/main" id="{69A10BE4-1A2D-48B4-AE94-52428F7B9DB1}"/>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9D89905-8186-4395-84DF-EA1430F3EE97}"/>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15 – 7 = </a:t>
                </a:r>
                <a:endParaRPr lang="vi-VN" sz="2600" dirty="0">
                  <a:solidFill>
                    <a:schemeClr val="tx1">
                      <a:lumMod val="95000"/>
                      <a:lumOff val="5000"/>
                    </a:schemeClr>
                  </a:solidFill>
                </a:endParaRPr>
              </a:p>
            </p:txBody>
          </p:sp>
        </p:grpSp>
        <p:sp>
          <p:nvSpPr>
            <p:cNvPr id="36" name="Rectangle: Rounded Corners 35">
              <a:extLst>
                <a:ext uri="{FF2B5EF4-FFF2-40B4-BE49-F238E27FC236}">
                  <a16:creationId xmlns:a16="http://schemas.microsoft.com/office/drawing/2014/main" id="{CC4C85E9-C8F0-4AE3-B370-45E79A49D615}"/>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39" name="Group 38">
            <a:extLst>
              <a:ext uri="{FF2B5EF4-FFF2-40B4-BE49-F238E27FC236}">
                <a16:creationId xmlns:a16="http://schemas.microsoft.com/office/drawing/2014/main" id="{7F916C4C-53A9-49C5-9777-3DC4C4B071BA}"/>
              </a:ext>
            </a:extLst>
          </p:cNvPr>
          <p:cNvGrpSpPr/>
          <p:nvPr/>
        </p:nvGrpSpPr>
        <p:grpSpPr>
          <a:xfrm>
            <a:off x="7491353" y="4827532"/>
            <a:ext cx="2782277" cy="1247488"/>
            <a:chOff x="1078522" y="1471388"/>
            <a:chExt cx="2782277" cy="1247488"/>
          </a:xfrm>
        </p:grpSpPr>
        <p:grpSp>
          <p:nvGrpSpPr>
            <p:cNvPr id="40" name="Group 39">
              <a:extLst>
                <a:ext uri="{FF2B5EF4-FFF2-40B4-BE49-F238E27FC236}">
                  <a16:creationId xmlns:a16="http://schemas.microsoft.com/office/drawing/2014/main" id="{854B56C6-64B5-4542-BF51-CA5FDBB7E067}"/>
                </a:ext>
              </a:extLst>
            </p:cNvPr>
            <p:cNvGrpSpPr/>
            <p:nvPr/>
          </p:nvGrpSpPr>
          <p:grpSpPr>
            <a:xfrm>
              <a:off x="1078522" y="1471388"/>
              <a:ext cx="2782277" cy="1247488"/>
              <a:chOff x="254685" y="2084792"/>
              <a:chExt cx="2782277" cy="1247488"/>
            </a:xfrm>
          </p:grpSpPr>
          <p:pic>
            <p:nvPicPr>
              <p:cNvPr id="42" name="Picture 2" descr="Cloud Cartoon Images | Cartoon clouds, Diy creative crafts, Diy clouds">
                <a:extLst>
                  <a:ext uri="{FF2B5EF4-FFF2-40B4-BE49-F238E27FC236}">
                    <a16:creationId xmlns:a16="http://schemas.microsoft.com/office/drawing/2014/main" id="{0A697E88-EAB7-430D-A0D6-88667A29CDA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685" y="2084792"/>
                <a:ext cx="2782277" cy="124748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3767BD-4154-47A9-A9AC-F84F11A2F7D9}"/>
                  </a:ext>
                </a:extLst>
              </p:cNvPr>
              <p:cNvSpPr txBox="1"/>
              <p:nvPr/>
            </p:nvSpPr>
            <p:spPr>
              <a:xfrm>
                <a:off x="500227" y="2500949"/>
                <a:ext cx="2243683" cy="618374"/>
              </a:xfrm>
              <a:prstGeom prst="rect">
                <a:avLst/>
              </a:prstGeom>
              <a:noFill/>
            </p:spPr>
            <p:txBody>
              <a:bodyPr wrap="square" rtlCol="0">
                <a:spAutoFit/>
              </a:bodyPr>
              <a:lstStyle/>
              <a:p>
                <a:pPr algn="just">
                  <a:lnSpc>
                    <a:spcPct val="150000"/>
                  </a:lnSpc>
                </a:pPr>
                <a:r>
                  <a:rPr lang="en-US" sz="2600" dirty="0">
                    <a:solidFill>
                      <a:schemeClr val="tx1">
                        <a:lumMod val="95000"/>
                        <a:lumOff val="5000"/>
                      </a:schemeClr>
                    </a:solidFill>
                  </a:rPr>
                  <a:t>12 – 4 = </a:t>
                </a:r>
                <a:endParaRPr lang="vi-VN" sz="2600" dirty="0">
                  <a:solidFill>
                    <a:schemeClr val="tx1">
                      <a:lumMod val="95000"/>
                      <a:lumOff val="5000"/>
                    </a:schemeClr>
                  </a:solidFill>
                </a:endParaRPr>
              </a:p>
            </p:txBody>
          </p:sp>
        </p:grpSp>
        <p:sp>
          <p:nvSpPr>
            <p:cNvPr id="41" name="Rectangle: Rounded Corners 40">
              <a:extLst>
                <a:ext uri="{FF2B5EF4-FFF2-40B4-BE49-F238E27FC236}">
                  <a16:creationId xmlns:a16="http://schemas.microsoft.com/office/drawing/2014/main" id="{1683F72E-F183-4508-8958-58563721B793}"/>
                </a:ext>
              </a:extLst>
            </p:cNvPr>
            <p:cNvSpPr/>
            <p:nvPr/>
          </p:nvSpPr>
          <p:spPr>
            <a:xfrm>
              <a:off x="2628753" y="1919248"/>
              <a:ext cx="604071" cy="60407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sp>
        <p:nvSpPr>
          <p:cNvPr id="44" name="Rectangle: Rounded Corners 43">
            <a:extLst>
              <a:ext uri="{FF2B5EF4-FFF2-40B4-BE49-F238E27FC236}">
                <a16:creationId xmlns:a16="http://schemas.microsoft.com/office/drawing/2014/main" id="{D0AB512D-21DA-41E3-B7CA-69E724B39B23}"/>
              </a:ext>
            </a:extLst>
          </p:cNvPr>
          <p:cNvSpPr/>
          <p:nvPr/>
        </p:nvSpPr>
        <p:spPr>
          <a:xfrm>
            <a:off x="2726547" y="2182565"/>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endParaRPr lang="en-US" sz="2000" dirty="0">
              <a:solidFill>
                <a:srgbClr val="FF0000"/>
              </a:solidFill>
            </a:endParaRPr>
          </a:p>
        </p:txBody>
      </p:sp>
      <p:sp>
        <p:nvSpPr>
          <p:cNvPr id="45" name="Rectangle: Rounded Corners 44">
            <a:extLst>
              <a:ext uri="{FF2B5EF4-FFF2-40B4-BE49-F238E27FC236}">
                <a16:creationId xmlns:a16="http://schemas.microsoft.com/office/drawing/2014/main" id="{9F8AD222-A55E-4CAF-836C-19A5AEBE2455}"/>
              </a:ext>
            </a:extLst>
          </p:cNvPr>
          <p:cNvSpPr/>
          <p:nvPr/>
        </p:nvSpPr>
        <p:spPr>
          <a:xfrm>
            <a:off x="6234957" y="1095381"/>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endParaRPr lang="en-US" sz="2000" dirty="0">
              <a:solidFill>
                <a:srgbClr val="FF0000"/>
              </a:solidFill>
            </a:endParaRPr>
          </a:p>
        </p:txBody>
      </p:sp>
      <p:sp>
        <p:nvSpPr>
          <p:cNvPr id="46" name="Rectangle: Rounded Corners 45">
            <a:extLst>
              <a:ext uri="{FF2B5EF4-FFF2-40B4-BE49-F238E27FC236}">
                <a16:creationId xmlns:a16="http://schemas.microsoft.com/office/drawing/2014/main" id="{E3900DED-4BF0-4220-8839-A31ED7A1300D}"/>
              </a:ext>
            </a:extLst>
          </p:cNvPr>
          <p:cNvSpPr/>
          <p:nvPr/>
        </p:nvSpPr>
        <p:spPr>
          <a:xfrm>
            <a:off x="9722496" y="1537117"/>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8</a:t>
            </a:r>
            <a:endParaRPr lang="en-US" sz="2000" dirty="0">
              <a:solidFill>
                <a:srgbClr val="FF0000"/>
              </a:solidFill>
            </a:endParaRPr>
          </a:p>
        </p:txBody>
      </p:sp>
      <p:sp>
        <p:nvSpPr>
          <p:cNvPr id="47" name="Rectangle: Rounded Corners 46">
            <a:extLst>
              <a:ext uri="{FF2B5EF4-FFF2-40B4-BE49-F238E27FC236}">
                <a16:creationId xmlns:a16="http://schemas.microsoft.com/office/drawing/2014/main" id="{AD9AB596-C53E-46D5-A5B2-C0B40ECA67DA}"/>
              </a:ext>
            </a:extLst>
          </p:cNvPr>
          <p:cNvSpPr/>
          <p:nvPr/>
        </p:nvSpPr>
        <p:spPr>
          <a:xfrm>
            <a:off x="2478880" y="4325952"/>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9</a:t>
            </a:r>
            <a:endParaRPr lang="en-US" sz="2000" dirty="0">
              <a:solidFill>
                <a:srgbClr val="FF0000"/>
              </a:solidFill>
            </a:endParaRPr>
          </a:p>
        </p:txBody>
      </p:sp>
      <p:sp>
        <p:nvSpPr>
          <p:cNvPr id="48" name="Rectangle: Rounded Corners 47">
            <a:extLst>
              <a:ext uri="{FF2B5EF4-FFF2-40B4-BE49-F238E27FC236}">
                <a16:creationId xmlns:a16="http://schemas.microsoft.com/office/drawing/2014/main" id="{7D642E33-3FA3-4B1E-84FF-945AD98C6BD5}"/>
              </a:ext>
            </a:extLst>
          </p:cNvPr>
          <p:cNvSpPr/>
          <p:nvPr/>
        </p:nvSpPr>
        <p:spPr>
          <a:xfrm>
            <a:off x="6603894" y="3078464"/>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9</a:t>
            </a:r>
            <a:endParaRPr lang="en-US" sz="2000" dirty="0">
              <a:solidFill>
                <a:srgbClr val="FF0000"/>
              </a:solidFill>
            </a:endParaRPr>
          </a:p>
        </p:txBody>
      </p:sp>
      <p:sp>
        <p:nvSpPr>
          <p:cNvPr id="49" name="Rectangle: Rounded Corners 48">
            <a:extLst>
              <a:ext uri="{FF2B5EF4-FFF2-40B4-BE49-F238E27FC236}">
                <a16:creationId xmlns:a16="http://schemas.microsoft.com/office/drawing/2014/main" id="{4BD9B401-ECCD-49D2-896A-F6A4E8B095AA}"/>
              </a:ext>
            </a:extLst>
          </p:cNvPr>
          <p:cNvSpPr/>
          <p:nvPr/>
        </p:nvSpPr>
        <p:spPr>
          <a:xfrm>
            <a:off x="10079952" y="3547236"/>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9</a:t>
            </a:r>
            <a:endParaRPr lang="en-US" sz="2000" dirty="0">
              <a:solidFill>
                <a:srgbClr val="FF0000"/>
              </a:solidFill>
            </a:endParaRPr>
          </a:p>
        </p:txBody>
      </p:sp>
      <p:sp>
        <p:nvSpPr>
          <p:cNvPr id="50" name="Rectangle: Rounded Corners 49">
            <a:extLst>
              <a:ext uri="{FF2B5EF4-FFF2-40B4-BE49-F238E27FC236}">
                <a16:creationId xmlns:a16="http://schemas.microsoft.com/office/drawing/2014/main" id="{74BB3378-8C4C-40CF-92A9-592D52179727}"/>
              </a:ext>
            </a:extLst>
          </p:cNvPr>
          <p:cNvSpPr/>
          <p:nvPr/>
        </p:nvSpPr>
        <p:spPr>
          <a:xfrm>
            <a:off x="5207005" y="5491700"/>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endParaRPr lang="en-US" sz="2000" dirty="0">
              <a:solidFill>
                <a:srgbClr val="FF0000"/>
              </a:solidFill>
            </a:endParaRPr>
          </a:p>
        </p:txBody>
      </p:sp>
      <p:sp>
        <p:nvSpPr>
          <p:cNvPr id="51" name="Rectangle: Rounded Corners 50">
            <a:extLst>
              <a:ext uri="{FF2B5EF4-FFF2-40B4-BE49-F238E27FC236}">
                <a16:creationId xmlns:a16="http://schemas.microsoft.com/office/drawing/2014/main" id="{E49C3AEF-7681-4CB1-8D88-53348D9F39FF}"/>
              </a:ext>
            </a:extLst>
          </p:cNvPr>
          <p:cNvSpPr/>
          <p:nvPr/>
        </p:nvSpPr>
        <p:spPr>
          <a:xfrm>
            <a:off x="9133784" y="5338842"/>
            <a:ext cx="419669" cy="523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8</a:t>
            </a:r>
            <a:endParaRPr lang="en-US" sz="2000" dirty="0">
              <a:solidFill>
                <a:srgbClr val="FF0000"/>
              </a:solidFill>
            </a:endParaRPr>
          </a:p>
        </p:txBody>
      </p:sp>
    </p:spTree>
    <p:custDataLst>
      <p:tags r:id="rId1"/>
    </p:custDataLst>
    <p:extLst>
      <p:ext uri="{BB962C8B-B14F-4D97-AF65-F5344CB8AC3E}">
        <p14:creationId xmlns:p14="http://schemas.microsoft.com/office/powerpoint/2010/main" val="413353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animBg="1"/>
      <p:bldP spid="46" grpId="0" animBg="1"/>
      <p:bldP spid="47" grpId="0" animBg="1"/>
      <p:bldP spid="48" grpId="0" animBg="1"/>
      <p:bldP spid="49"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1D485-8EA8-47CC-82DE-DB707AEFFC34}"/>
              </a:ext>
            </a:extLst>
          </p:cNvPr>
          <p:cNvSpPr txBox="1"/>
          <p:nvPr/>
        </p:nvSpPr>
        <p:spPr>
          <a:xfrm>
            <a:off x="1660918" y="754352"/>
            <a:ext cx="1156173" cy="523220"/>
          </a:xfrm>
          <a:prstGeom prst="rect">
            <a:avLst/>
          </a:prstGeom>
          <a:noFill/>
        </p:spPr>
        <p:txBody>
          <a:bodyPr wrap="square" rtlCol="0">
            <a:spAutoFit/>
          </a:bodyPr>
          <a:lstStyle/>
          <a:p>
            <a:r>
              <a:rPr lang="en-US" sz="2800" dirty="0" err="1"/>
              <a:t>Tính</a:t>
            </a:r>
            <a:r>
              <a:rPr lang="en-US" sz="2800" dirty="0"/>
              <a:t>.</a:t>
            </a:r>
          </a:p>
        </p:txBody>
      </p:sp>
      <p:sp>
        <p:nvSpPr>
          <p:cNvPr id="3" name="Oval 2">
            <a:extLst>
              <a:ext uri="{FF2B5EF4-FFF2-40B4-BE49-F238E27FC236}">
                <a16:creationId xmlns:a16="http://schemas.microsoft.com/office/drawing/2014/main" id="{47BB86FA-98C0-4D00-9A08-0AC7B3B34E06}"/>
              </a:ext>
            </a:extLst>
          </p:cNvPr>
          <p:cNvSpPr/>
          <p:nvPr/>
        </p:nvSpPr>
        <p:spPr>
          <a:xfrm>
            <a:off x="1037163" y="75435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7" name="Rectangle: Rounded Corners 6">
            <a:extLst>
              <a:ext uri="{FF2B5EF4-FFF2-40B4-BE49-F238E27FC236}">
                <a16:creationId xmlns:a16="http://schemas.microsoft.com/office/drawing/2014/main" id="{D23071AC-D20B-493E-94AA-E866B1ADAE9E}"/>
              </a:ext>
            </a:extLst>
          </p:cNvPr>
          <p:cNvSpPr/>
          <p:nvPr/>
        </p:nvSpPr>
        <p:spPr>
          <a:xfrm>
            <a:off x="1298773" y="1844886"/>
            <a:ext cx="2934914" cy="2726862"/>
          </a:xfrm>
          <a:prstGeom prst="roundRect">
            <a:avLst/>
          </a:prstGeom>
          <a:solidFill>
            <a:schemeClr val="accent1">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50000"/>
              </a:lnSpc>
              <a:buAutoNum type="alphaLcParenR"/>
            </a:pPr>
            <a:r>
              <a:rPr lang="en-US" sz="2800" dirty="0">
                <a:solidFill>
                  <a:sysClr val="windowText" lastClr="000000"/>
                </a:solidFill>
              </a:rPr>
              <a:t>7 + 5 = </a:t>
            </a:r>
          </a:p>
          <a:p>
            <a:pPr>
              <a:lnSpc>
                <a:spcPct val="150000"/>
              </a:lnSpc>
            </a:pPr>
            <a:r>
              <a:rPr lang="en-US" sz="2800" dirty="0">
                <a:solidFill>
                  <a:sysClr val="windowText" lastClr="000000"/>
                </a:solidFill>
              </a:rPr>
              <a:t>     5 + 7 = </a:t>
            </a:r>
          </a:p>
          <a:p>
            <a:pPr>
              <a:lnSpc>
                <a:spcPct val="150000"/>
              </a:lnSpc>
            </a:pPr>
            <a:r>
              <a:rPr lang="en-US" sz="2800" dirty="0">
                <a:solidFill>
                  <a:sysClr val="windowText" lastClr="000000"/>
                </a:solidFill>
              </a:rPr>
              <a:t>     12 – 7 =  </a:t>
            </a:r>
          </a:p>
          <a:p>
            <a:pPr>
              <a:lnSpc>
                <a:spcPct val="150000"/>
              </a:lnSpc>
            </a:pPr>
            <a:r>
              <a:rPr lang="en-US" sz="2800" dirty="0">
                <a:solidFill>
                  <a:sysClr val="windowText" lastClr="000000"/>
                </a:solidFill>
              </a:rPr>
              <a:t>     12 – 5 = </a:t>
            </a:r>
          </a:p>
        </p:txBody>
      </p:sp>
      <p:sp>
        <p:nvSpPr>
          <p:cNvPr id="11" name="Rectangle: Rounded Corners 10">
            <a:extLst>
              <a:ext uri="{FF2B5EF4-FFF2-40B4-BE49-F238E27FC236}">
                <a16:creationId xmlns:a16="http://schemas.microsoft.com/office/drawing/2014/main" id="{333E264B-6690-4F63-991E-E54384049830}"/>
              </a:ext>
            </a:extLst>
          </p:cNvPr>
          <p:cNvSpPr/>
          <p:nvPr/>
        </p:nvSpPr>
        <p:spPr>
          <a:xfrm>
            <a:off x="4577682" y="1844886"/>
            <a:ext cx="2934914" cy="2726862"/>
          </a:xfrm>
          <a:prstGeom prst="roundRect">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ysClr val="windowText" lastClr="000000"/>
                </a:solidFill>
              </a:rPr>
              <a:t>b)  8 + 6 = </a:t>
            </a:r>
          </a:p>
          <a:p>
            <a:pPr>
              <a:lnSpc>
                <a:spcPct val="150000"/>
              </a:lnSpc>
            </a:pPr>
            <a:r>
              <a:rPr lang="en-US" sz="2800" dirty="0">
                <a:solidFill>
                  <a:sysClr val="windowText" lastClr="000000"/>
                </a:solidFill>
              </a:rPr>
              <a:t>     6 + 8 = </a:t>
            </a:r>
          </a:p>
          <a:p>
            <a:pPr>
              <a:lnSpc>
                <a:spcPct val="150000"/>
              </a:lnSpc>
            </a:pPr>
            <a:r>
              <a:rPr lang="en-US" sz="2800" dirty="0">
                <a:solidFill>
                  <a:sysClr val="windowText" lastClr="000000"/>
                </a:solidFill>
              </a:rPr>
              <a:t>     14 – 8 =  </a:t>
            </a:r>
          </a:p>
          <a:p>
            <a:pPr>
              <a:lnSpc>
                <a:spcPct val="150000"/>
              </a:lnSpc>
            </a:pPr>
            <a:r>
              <a:rPr lang="en-US" sz="2800" dirty="0">
                <a:solidFill>
                  <a:sysClr val="windowText" lastClr="000000"/>
                </a:solidFill>
              </a:rPr>
              <a:t>     14 – 6 = </a:t>
            </a:r>
          </a:p>
        </p:txBody>
      </p:sp>
      <p:sp>
        <p:nvSpPr>
          <p:cNvPr id="12" name="Rectangle: Rounded Corners 11">
            <a:extLst>
              <a:ext uri="{FF2B5EF4-FFF2-40B4-BE49-F238E27FC236}">
                <a16:creationId xmlns:a16="http://schemas.microsoft.com/office/drawing/2014/main" id="{7F9771D9-348B-44B6-ADE9-F714E8DFD009}"/>
              </a:ext>
            </a:extLst>
          </p:cNvPr>
          <p:cNvSpPr/>
          <p:nvPr/>
        </p:nvSpPr>
        <p:spPr>
          <a:xfrm>
            <a:off x="7856591" y="1844886"/>
            <a:ext cx="2934914" cy="2726862"/>
          </a:xfrm>
          <a:prstGeom prst="roundRect">
            <a:avLst/>
          </a:prstGeom>
          <a:solidFill>
            <a:schemeClr val="accent4">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ysClr val="windowText" lastClr="000000"/>
                </a:solidFill>
              </a:rPr>
              <a:t>c)  9 + 8 = </a:t>
            </a:r>
          </a:p>
          <a:p>
            <a:pPr>
              <a:lnSpc>
                <a:spcPct val="150000"/>
              </a:lnSpc>
            </a:pPr>
            <a:r>
              <a:rPr lang="en-US" sz="2800" dirty="0">
                <a:solidFill>
                  <a:sysClr val="windowText" lastClr="000000"/>
                </a:solidFill>
              </a:rPr>
              <a:t>     8 + 9 = </a:t>
            </a:r>
          </a:p>
          <a:p>
            <a:pPr>
              <a:lnSpc>
                <a:spcPct val="150000"/>
              </a:lnSpc>
            </a:pPr>
            <a:r>
              <a:rPr lang="en-US" sz="2800" dirty="0">
                <a:solidFill>
                  <a:sysClr val="windowText" lastClr="000000"/>
                </a:solidFill>
              </a:rPr>
              <a:t>     17 – 9 =  </a:t>
            </a:r>
          </a:p>
          <a:p>
            <a:pPr>
              <a:lnSpc>
                <a:spcPct val="150000"/>
              </a:lnSpc>
            </a:pPr>
            <a:r>
              <a:rPr lang="en-US" sz="2800" dirty="0">
                <a:solidFill>
                  <a:sysClr val="windowText" lastClr="000000"/>
                </a:solidFill>
              </a:rPr>
              <a:t>     17 – 8 = </a:t>
            </a:r>
          </a:p>
        </p:txBody>
      </p:sp>
      <p:sp>
        <p:nvSpPr>
          <p:cNvPr id="13" name="TextBox 12">
            <a:extLst>
              <a:ext uri="{FF2B5EF4-FFF2-40B4-BE49-F238E27FC236}">
                <a16:creationId xmlns:a16="http://schemas.microsoft.com/office/drawing/2014/main" id="{C8850236-2EA2-457D-9D56-66D135EEBD50}"/>
              </a:ext>
            </a:extLst>
          </p:cNvPr>
          <p:cNvSpPr txBox="1"/>
          <p:nvPr/>
        </p:nvSpPr>
        <p:spPr>
          <a:xfrm>
            <a:off x="3200400" y="1909403"/>
            <a:ext cx="585417" cy="2597827"/>
          </a:xfrm>
          <a:prstGeom prst="rect">
            <a:avLst/>
          </a:prstGeom>
          <a:noFill/>
        </p:spPr>
        <p:txBody>
          <a:bodyPr wrap="none" rtlCol="0">
            <a:spAutoFit/>
          </a:bodyPr>
          <a:lstStyle/>
          <a:p>
            <a:pPr>
              <a:lnSpc>
                <a:spcPct val="150000"/>
              </a:lnSpc>
            </a:pPr>
            <a:r>
              <a:rPr lang="en-US" sz="2800" dirty="0">
                <a:solidFill>
                  <a:srgbClr val="FF0000"/>
                </a:solidFill>
              </a:rPr>
              <a:t>12</a:t>
            </a:r>
          </a:p>
          <a:p>
            <a:pPr>
              <a:lnSpc>
                <a:spcPct val="150000"/>
              </a:lnSpc>
            </a:pPr>
            <a:r>
              <a:rPr lang="en-US" sz="2800" dirty="0">
                <a:solidFill>
                  <a:srgbClr val="FF0000"/>
                </a:solidFill>
              </a:rPr>
              <a:t>12</a:t>
            </a:r>
          </a:p>
          <a:p>
            <a:pPr>
              <a:lnSpc>
                <a:spcPct val="150000"/>
              </a:lnSpc>
            </a:pPr>
            <a:r>
              <a:rPr lang="en-US" sz="2800" dirty="0">
                <a:solidFill>
                  <a:srgbClr val="FF0000"/>
                </a:solidFill>
              </a:rPr>
              <a:t> 5</a:t>
            </a:r>
          </a:p>
          <a:p>
            <a:pPr>
              <a:lnSpc>
                <a:spcPct val="150000"/>
              </a:lnSpc>
            </a:pPr>
            <a:r>
              <a:rPr lang="en-US" sz="2800" dirty="0">
                <a:solidFill>
                  <a:srgbClr val="FF0000"/>
                </a:solidFill>
              </a:rPr>
              <a:t> 7</a:t>
            </a:r>
          </a:p>
        </p:txBody>
      </p:sp>
      <p:sp>
        <p:nvSpPr>
          <p:cNvPr id="14" name="TextBox 13">
            <a:extLst>
              <a:ext uri="{FF2B5EF4-FFF2-40B4-BE49-F238E27FC236}">
                <a16:creationId xmlns:a16="http://schemas.microsoft.com/office/drawing/2014/main" id="{2516AA63-71C9-4248-B7F4-4755C18508F2}"/>
              </a:ext>
            </a:extLst>
          </p:cNvPr>
          <p:cNvSpPr txBox="1"/>
          <p:nvPr/>
        </p:nvSpPr>
        <p:spPr>
          <a:xfrm>
            <a:off x="6483928" y="1909403"/>
            <a:ext cx="585417" cy="2597827"/>
          </a:xfrm>
          <a:prstGeom prst="rect">
            <a:avLst/>
          </a:prstGeom>
          <a:noFill/>
        </p:spPr>
        <p:txBody>
          <a:bodyPr wrap="none" rtlCol="0">
            <a:spAutoFit/>
          </a:bodyPr>
          <a:lstStyle/>
          <a:p>
            <a:pPr>
              <a:lnSpc>
                <a:spcPct val="150000"/>
              </a:lnSpc>
            </a:pPr>
            <a:r>
              <a:rPr lang="en-US" sz="2800" dirty="0">
                <a:solidFill>
                  <a:srgbClr val="FF0000"/>
                </a:solidFill>
              </a:rPr>
              <a:t>14</a:t>
            </a:r>
          </a:p>
          <a:p>
            <a:pPr>
              <a:lnSpc>
                <a:spcPct val="150000"/>
              </a:lnSpc>
            </a:pPr>
            <a:r>
              <a:rPr lang="en-US" sz="2800" dirty="0">
                <a:solidFill>
                  <a:srgbClr val="FF0000"/>
                </a:solidFill>
              </a:rPr>
              <a:t>14</a:t>
            </a:r>
          </a:p>
          <a:p>
            <a:pPr>
              <a:lnSpc>
                <a:spcPct val="150000"/>
              </a:lnSpc>
            </a:pPr>
            <a:r>
              <a:rPr lang="en-US" sz="2800" dirty="0">
                <a:solidFill>
                  <a:srgbClr val="FF0000"/>
                </a:solidFill>
              </a:rPr>
              <a:t> 6</a:t>
            </a:r>
          </a:p>
          <a:p>
            <a:pPr>
              <a:lnSpc>
                <a:spcPct val="150000"/>
              </a:lnSpc>
            </a:pPr>
            <a:r>
              <a:rPr lang="en-US" sz="2800" dirty="0">
                <a:solidFill>
                  <a:srgbClr val="FF0000"/>
                </a:solidFill>
              </a:rPr>
              <a:t> 8</a:t>
            </a:r>
          </a:p>
        </p:txBody>
      </p:sp>
      <p:sp>
        <p:nvSpPr>
          <p:cNvPr id="15" name="TextBox 14">
            <a:extLst>
              <a:ext uri="{FF2B5EF4-FFF2-40B4-BE49-F238E27FC236}">
                <a16:creationId xmlns:a16="http://schemas.microsoft.com/office/drawing/2014/main" id="{25AE4E87-1822-4C76-BD18-3626DBE4C2DD}"/>
              </a:ext>
            </a:extLst>
          </p:cNvPr>
          <p:cNvSpPr txBox="1"/>
          <p:nvPr/>
        </p:nvSpPr>
        <p:spPr>
          <a:xfrm>
            <a:off x="9781309" y="1909403"/>
            <a:ext cx="585417" cy="2597827"/>
          </a:xfrm>
          <a:prstGeom prst="rect">
            <a:avLst/>
          </a:prstGeom>
          <a:noFill/>
        </p:spPr>
        <p:txBody>
          <a:bodyPr wrap="none" rtlCol="0">
            <a:spAutoFit/>
          </a:bodyPr>
          <a:lstStyle/>
          <a:p>
            <a:pPr>
              <a:lnSpc>
                <a:spcPct val="150000"/>
              </a:lnSpc>
            </a:pPr>
            <a:r>
              <a:rPr lang="en-US" sz="2800" dirty="0">
                <a:solidFill>
                  <a:srgbClr val="FF0000"/>
                </a:solidFill>
              </a:rPr>
              <a:t>17</a:t>
            </a:r>
          </a:p>
          <a:p>
            <a:pPr>
              <a:lnSpc>
                <a:spcPct val="150000"/>
              </a:lnSpc>
            </a:pPr>
            <a:r>
              <a:rPr lang="en-US" sz="2800" dirty="0">
                <a:solidFill>
                  <a:srgbClr val="FF0000"/>
                </a:solidFill>
              </a:rPr>
              <a:t>17</a:t>
            </a:r>
          </a:p>
          <a:p>
            <a:pPr>
              <a:lnSpc>
                <a:spcPct val="150000"/>
              </a:lnSpc>
            </a:pPr>
            <a:r>
              <a:rPr lang="en-US" sz="2800" dirty="0">
                <a:solidFill>
                  <a:srgbClr val="FF0000"/>
                </a:solidFill>
              </a:rPr>
              <a:t> 8</a:t>
            </a:r>
          </a:p>
          <a:p>
            <a:pPr>
              <a:lnSpc>
                <a:spcPct val="150000"/>
              </a:lnSpc>
            </a:pPr>
            <a:r>
              <a:rPr lang="en-US" sz="2800" dirty="0">
                <a:solidFill>
                  <a:srgbClr val="FF0000"/>
                </a:solidFill>
              </a:rPr>
              <a:t> 9</a:t>
            </a:r>
          </a:p>
        </p:txBody>
      </p:sp>
    </p:spTree>
    <p:custDataLst>
      <p:tags r:id="rId1"/>
    </p:custDataLst>
    <p:extLst>
      <p:ext uri="{BB962C8B-B14F-4D97-AF65-F5344CB8AC3E}">
        <p14:creationId xmlns:p14="http://schemas.microsoft.com/office/powerpoint/2010/main" val="5873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500"/>
                                        <p:tgtEl>
                                          <p:spTgt spid="1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fade">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fade">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fade">
                                      <p:cBhvr>
                                        <p:cTn id="52" dur="500"/>
                                        <p:tgtEl>
                                          <p:spTgt spid="1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fade">
                                      <p:cBhvr>
                                        <p:cTn id="57" dur="500"/>
                                        <p:tgtEl>
                                          <p:spTgt spid="1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xEl>
                                              <p:pRg st="3" end="3"/>
                                            </p:txEl>
                                          </p:spTgt>
                                        </p:tgtEl>
                                        <p:attrNameLst>
                                          <p:attrName>style.visibility</p:attrName>
                                        </p:attrNameLst>
                                      </p:cBhvr>
                                      <p:to>
                                        <p:strVal val="visible"/>
                                      </p:to>
                                    </p:set>
                                    <p:animEffect transition="in" filter="fade">
                                      <p:cBhvr>
                                        <p:cTn id="6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DB355-6B6F-4985-A032-2EC1C5D77E8E}"/>
              </a:ext>
            </a:extLst>
          </p:cNvPr>
          <p:cNvSpPr txBox="1"/>
          <p:nvPr/>
        </p:nvSpPr>
        <p:spPr>
          <a:xfrm>
            <a:off x="1420314" y="623522"/>
            <a:ext cx="7781945" cy="658835"/>
          </a:xfrm>
          <a:prstGeom prst="rect">
            <a:avLst/>
          </a:prstGeom>
          <a:noFill/>
        </p:spPr>
        <p:txBody>
          <a:bodyPr wrap="square" rtlCol="0">
            <a:spAutoFit/>
          </a:bodyPr>
          <a:lstStyle/>
          <a:p>
            <a:pPr>
              <a:lnSpc>
                <a:spcPct val="150000"/>
              </a:lnSpc>
            </a:pPr>
            <a:r>
              <a:rPr lang="en-US" sz="2800" dirty="0" err="1"/>
              <a:t>Tính</a:t>
            </a:r>
            <a:r>
              <a:rPr lang="en-US" sz="2800" dirty="0"/>
              <a:t> </a:t>
            </a:r>
            <a:r>
              <a:rPr lang="en-US" sz="2800" dirty="0" err="1"/>
              <a:t>nhẩm</a:t>
            </a:r>
            <a:r>
              <a:rPr lang="en-US" sz="2800" dirty="0"/>
              <a:t>.</a:t>
            </a:r>
          </a:p>
        </p:txBody>
      </p:sp>
      <p:sp>
        <p:nvSpPr>
          <p:cNvPr id="3" name="Oval 2">
            <a:extLst>
              <a:ext uri="{FF2B5EF4-FFF2-40B4-BE49-F238E27FC236}">
                <a16:creationId xmlns:a16="http://schemas.microsoft.com/office/drawing/2014/main" id="{A639220D-4B74-4880-86F6-FCDAA42E030F}"/>
              </a:ext>
            </a:extLst>
          </p:cNvPr>
          <p:cNvSpPr/>
          <p:nvPr/>
        </p:nvSpPr>
        <p:spPr>
          <a:xfrm>
            <a:off x="897094" y="75913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Rectangle: Rounded Corners 3">
            <a:extLst>
              <a:ext uri="{FF2B5EF4-FFF2-40B4-BE49-F238E27FC236}">
                <a16:creationId xmlns:a16="http://schemas.microsoft.com/office/drawing/2014/main" id="{0F0E9557-5DCC-41FE-9F2E-D44BBD4BFA8B}"/>
              </a:ext>
            </a:extLst>
          </p:cNvPr>
          <p:cNvSpPr/>
          <p:nvPr/>
        </p:nvSpPr>
        <p:spPr>
          <a:xfrm>
            <a:off x="897094" y="1431109"/>
            <a:ext cx="3397815" cy="1591041"/>
          </a:xfrm>
          <a:prstGeom prst="roundRect">
            <a:avLst/>
          </a:prstGeom>
          <a:solidFill>
            <a:srgbClr val="FFFF99"/>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50000"/>
              </a:lnSpc>
              <a:buAutoNum type="alphaLcParenR"/>
            </a:pPr>
            <a:r>
              <a:rPr lang="en-US" sz="2800" dirty="0">
                <a:solidFill>
                  <a:sysClr val="windowText" lastClr="000000"/>
                </a:solidFill>
              </a:rPr>
              <a:t>13 – 3 – 4  = </a:t>
            </a:r>
          </a:p>
          <a:p>
            <a:pPr>
              <a:lnSpc>
                <a:spcPct val="150000"/>
              </a:lnSpc>
            </a:pPr>
            <a:r>
              <a:rPr lang="en-US" sz="2800" dirty="0">
                <a:solidFill>
                  <a:sysClr val="windowText" lastClr="000000"/>
                </a:solidFill>
              </a:rPr>
              <a:t>     13 – 7 = </a:t>
            </a:r>
          </a:p>
        </p:txBody>
      </p:sp>
      <p:sp>
        <p:nvSpPr>
          <p:cNvPr id="7" name="Rectangle: Rounded Corners 6">
            <a:extLst>
              <a:ext uri="{FF2B5EF4-FFF2-40B4-BE49-F238E27FC236}">
                <a16:creationId xmlns:a16="http://schemas.microsoft.com/office/drawing/2014/main" id="{05A1CE71-12C7-4907-B060-8BF3A43D037B}"/>
              </a:ext>
            </a:extLst>
          </p:cNvPr>
          <p:cNvSpPr/>
          <p:nvPr/>
        </p:nvSpPr>
        <p:spPr>
          <a:xfrm>
            <a:off x="4397092" y="1431108"/>
            <a:ext cx="3397815" cy="1591041"/>
          </a:xfrm>
          <a:prstGeom prst="roundRect">
            <a:avLst/>
          </a:prstGeom>
          <a:solidFill>
            <a:srgbClr val="FFFF99"/>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ysClr val="windowText" lastClr="000000"/>
                </a:solidFill>
              </a:rPr>
              <a:t>b) 15 – 5 – 3  = </a:t>
            </a:r>
          </a:p>
          <a:p>
            <a:pPr>
              <a:lnSpc>
                <a:spcPct val="150000"/>
              </a:lnSpc>
            </a:pPr>
            <a:r>
              <a:rPr lang="en-US" sz="2800" dirty="0">
                <a:solidFill>
                  <a:sysClr val="windowText" lastClr="000000"/>
                </a:solidFill>
              </a:rPr>
              <a:t>     15 – 8 = </a:t>
            </a:r>
          </a:p>
        </p:txBody>
      </p:sp>
      <p:sp>
        <p:nvSpPr>
          <p:cNvPr id="8" name="Rectangle: Rounded Corners 7">
            <a:extLst>
              <a:ext uri="{FF2B5EF4-FFF2-40B4-BE49-F238E27FC236}">
                <a16:creationId xmlns:a16="http://schemas.microsoft.com/office/drawing/2014/main" id="{A306F9E0-5027-49F0-B5C0-5E268C945FDE}"/>
              </a:ext>
            </a:extLst>
          </p:cNvPr>
          <p:cNvSpPr/>
          <p:nvPr/>
        </p:nvSpPr>
        <p:spPr>
          <a:xfrm>
            <a:off x="7897093" y="1431108"/>
            <a:ext cx="3397815" cy="1591041"/>
          </a:xfrm>
          <a:prstGeom prst="roundRect">
            <a:avLst/>
          </a:prstGeom>
          <a:solidFill>
            <a:srgbClr val="FFFF99"/>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ysClr val="windowText" lastClr="000000"/>
                </a:solidFill>
              </a:rPr>
              <a:t>c)  14 – 4 – 1  = </a:t>
            </a:r>
          </a:p>
          <a:p>
            <a:pPr>
              <a:lnSpc>
                <a:spcPct val="150000"/>
              </a:lnSpc>
            </a:pPr>
            <a:r>
              <a:rPr lang="en-US" sz="2800" dirty="0">
                <a:solidFill>
                  <a:sysClr val="windowText" lastClr="000000"/>
                </a:solidFill>
              </a:rPr>
              <a:t>     14 – 5 = </a:t>
            </a:r>
          </a:p>
        </p:txBody>
      </p:sp>
      <p:sp>
        <p:nvSpPr>
          <p:cNvPr id="9" name="TextBox 8">
            <a:extLst>
              <a:ext uri="{FF2B5EF4-FFF2-40B4-BE49-F238E27FC236}">
                <a16:creationId xmlns:a16="http://schemas.microsoft.com/office/drawing/2014/main" id="{96452B4A-8B3A-4FC7-93F6-FF3524AA716D}"/>
              </a:ext>
            </a:extLst>
          </p:cNvPr>
          <p:cNvSpPr txBox="1"/>
          <p:nvPr/>
        </p:nvSpPr>
        <p:spPr>
          <a:xfrm>
            <a:off x="3579674" y="1574045"/>
            <a:ext cx="385042" cy="658835"/>
          </a:xfrm>
          <a:prstGeom prst="rect">
            <a:avLst/>
          </a:prstGeom>
          <a:noFill/>
        </p:spPr>
        <p:txBody>
          <a:bodyPr wrap="none" rtlCol="0">
            <a:spAutoFit/>
          </a:bodyPr>
          <a:lstStyle/>
          <a:p>
            <a:pPr>
              <a:lnSpc>
                <a:spcPct val="150000"/>
              </a:lnSpc>
            </a:pPr>
            <a:r>
              <a:rPr lang="en-US" sz="2800" dirty="0">
                <a:solidFill>
                  <a:srgbClr val="FF0000"/>
                </a:solidFill>
              </a:rPr>
              <a:t>6</a:t>
            </a:r>
          </a:p>
        </p:txBody>
      </p:sp>
      <p:sp>
        <p:nvSpPr>
          <p:cNvPr id="10" name="TextBox 9">
            <a:extLst>
              <a:ext uri="{FF2B5EF4-FFF2-40B4-BE49-F238E27FC236}">
                <a16:creationId xmlns:a16="http://schemas.microsoft.com/office/drawing/2014/main" id="{0A0CFBD3-A4F0-42EF-B7CF-87BB25E7B1DF}"/>
              </a:ext>
            </a:extLst>
          </p:cNvPr>
          <p:cNvSpPr txBox="1"/>
          <p:nvPr/>
        </p:nvSpPr>
        <p:spPr>
          <a:xfrm>
            <a:off x="2951018" y="2226628"/>
            <a:ext cx="385042" cy="658835"/>
          </a:xfrm>
          <a:prstGeom prst="rect">
            <a:avLst/>
          </a:prstGeom>
          <a:noFill/>
        </p:spPr>
        <p:txBody>
          <a:bodyPr wrap="none" rtlCol="0">
            <a:spAutoFit/>
          </a:bodyPr>
          <a:lstStyle/>
          <a:p>
            <a:pPr>
              <a:lnSpc>
                <a:spcPct val="150000"/>
              </a:lnSpc>
            </a:pPr>
            <a:r>
              <a:rPr lang="en-US" sz="2800" dirty="0">
                <a:solidFill>
                  <a:srgbClr val="FF0000"/>
                </a:solidFill>
              </a:rPr>
              <a:t>6</a:t>
            </a:r>
          </a:p>
        </p:txBody>
      </p:sp>
      <p:sp>
        <p:nvSpPr>
          <p:cNvPr id="11" name="TextBox 10">
            <a:extLst>
              <a:ext uri="{FF2B5EF4-FFF2-40B4-BE49-F238E27FC236}">
                <a16:creationId xmlns:a16="http://schemas.microsoft.com/office/drawing/2014/main" id="{5554B604-744F-4798-9DF2-2BE8FE568B05}"/>
              </a:ext>
            </a:extLst>
          </p:cNvPr>
          <p:cNvSpPr txBox="1"/>
          <p:nvPr/>
        </p:nvSpPr>
        <p:spPr>
          <a:xfrm>
            <a:off x="7083431" y="1563908"/>
            <a:ext cx="385042" cy="658835"/>
          </a:xfrm>
          <a:prstGeom prst="rect">
            <a:avLst/>
          </a:prstGeom>
          <a:noFill/>
        </p:spPr>
        <p:txBody>
          <a:bodyPr wrap="none" rtlCol="0">
            <a:spAutoFit/>
          </a:bodyPr>
          <a:lstStyle/>
          <a:p>
            <a:pPr>
              <a:lnSpc>
                <a:spcPct val="150000"/>
              </a:lnSpc>
            </a:pPr>
            <a:r>
              <a:rPr lang="en-US" sz="2800" dirty="0">
                <a:solidFill>
                  <a:srgbClr val="FF0000"/>
                </a:solidFill>
              </a:rPr>
              <a:t>7</a:t>
            </a:r>
          </a:p>
        </p:txBody>
      </p:sp>
      <p:sp>
        <p:nvSpPr>
          <p:cNvPr id="12" name="TextBox 11">
            <a:extLst>
              <a:ext uri="{FF2B5EF4-FFF2-40B4-BE49-F238E27FC236}">
                <a16:creationId xmlns:a16="http://schemas.microsoft.com/office/drawing/2014/main" id="{EE4157A7-B0CE-402E-B7A6-A02930A4ACA8}"/>
              </a:ext>
            </a:extLst>
          </p:cNvPr>
          <p:cNvSpPr txBox="1"/>
          <p:nvPr/>
        </p:nvSpPr>
        <p:spPr>
          <a:xfrm>
            <a:off x="6454775" y="2216491"/>
            <a:ext cx="385042" cy="658835"/>
          </a:xfrm>
          <a:prstGeom prst="rect">
            <a:avLst/>
          </a:prstGeom>
          <a:noFill/>
        </p:spPr>
        <p:txBody>
          <a:bodyPr wrap="none" rtlCol="0">
            <a:spAutoFit/>
          </a:bodyPr>
          <a:lstStyle/>
          <a:p>
            <a:pPr>
              <a:lnSpc>
                <a:spcPct val="150000"/>
              </a:lnSpc>
            </a:pPr>
            <a:r>
              <a:rPr lang="en-US" sz="2800" dirty="0">
                <a:solidFill>
                  <a:srgbClr val="FF0000"/>
                </a:solidFill>
              </a:rPr>
              <a:t>7</a:t>
            </a:r>
          </a:p>
        </p:txBody>
      </p:sp>
      <p:sp>
        <p:nvSpPr>
          <p:cNvPr id="13" name="TextBox 12">
            <a:extLst>
              <a:ext uri="{FF2B5EF4-FFF2-40B4-BE49-F238E27FC236}">
                <a16:creationId xmlns:a16="http://schemas.microsoft.com/office/drawing/2014/main" id="{7A9BE3FE-63C3-48C0-96A8-AA038979D71C}"/>
              </a:ext>
            </a:extLst>
          </p:cNvPr>
          <p:cNvSpPr txBox="1"/>
          <p:nvPr/>
        </p:nvSpPr>
        <p:spPr>
          <a:xfrm>
            <a:off x="10528011" y="1574045"/>
            <a:ext cx="385042" cy="658835"/>
          </a:xfrm>
          <a:prstGeom prst="rect">
            <a:avLst/>
          </a:prstGeom>
          <a:noFill/>
        </p:spPr>
        <p:txBody>
          <a:bodyPr wrap="none" rtlCol="0">
            <a:spAutoFit/>
          </a:bodyPr>
          <a:lstStyle/>
          <a:p>
            <a:pPr>
              <a:lnSpc>
                <a:spcPct val="150000"/>
              </a:lnSpc>
            </a:pPr>
            <a:r>
              <a:rPr lang="en-US" sz="2800" dirty="0">
                <a:solidFill>
                  <a:srgbClr val="FF0000"/>
                </a:solidFill>
              </a:rPr>
              <a:t>9</a:t>
            </a:r>
          </a:p>
        </p:txBody>
      </p:sp>
      <p:sp>
        <p:nvSpPr>
          <p:cNvPr id="14" name="TextBox 13">
            <a:extLst>
              <a:ext uri="{FF2B5EF4-FFF2-40B4-BE49-F238E27FC236}">
                <a16:creationId xmlns:a16="http://schemas.microsoft.com/office/drawing/2014/main" id="{308B664D-1CA7-4150-913F-C6DFD6ADD275}"/>
              </a:ext>
            </a:extLst>
          </p:cNvPr>
          <p:cNvSpPr txBox="1"/>
          <p:nvPr/>
        </p:nvSpPr>
        <p:spPr>
          <a:xfrm>
            <a:off x="9899355" y="2226628"/>
            <a:ext cx="385042" cy="658835"/>
          </a:xfrm>
          <a:prstGeom prst="rect">
            <a:avLst/>
          </a:prstGeom>
          <a:noFill/>
        </p:spPr>
        <p:txBody>
          <a:bodyPr wrap="none" rtlCol="0">
            <a:spAutoFit/>
          </a:bodyPr>
          <a:lstStyle/>
          <a:p>
            <a:pPr>
              <a:lnSpc>
                <a:spcPct val="150000"/>
              </a:lnSpc>
            </a:pPr>
            <a:r>
              <a:rPr lang="en-US" sz="2800" dirty="0">
                <a:solidFill>
                  <a:srgbClr val="FF0000"/>
                </a:solidFill>
              </a:rPr>
              <a:t>9</a:t>
            </a:r>
          </a:p>
        </p:txBody>
      </p:sp>
      <p:sp>
        <p:nvSpPr>
          <p:cNvPr id="15" name="Oval 14">
            <a:extLst>
              <a:ext uri="{FF2B5EF4-FFF2-40B4-BE49-F238E27FC236}">
                <a16:creationId xmlns:a16="http://schemas.microsoft.com/office/drawing/2014/main" id="{838FDF79-A7A5-4638-8C68-FB299F0E8E60}"/>
              </a:ext>
            </a:extLst>
          </p:cNvPr>
          <p:cNvSpPr/>
          <p:nvPr/>
        </p:nvSpPr>
        <p:spPr>
          <a:xfrm>
            <a:off x="897094" y="357424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sp>
        <p:nvSpPr>
          <p:cNvPr id="16" name="TextBox 15">
            <a:extLst>
              <a:ext uri="{FF2B5EF4-FFF2-40B4-BE49-F238E27FC236}">
                <a16:creationId xmlns:a16="http://schemas.microsoft.com/office/drawing/2014/main" id="{3EABF308-FF29-45B4-B8C3-F273886295AF}"/>
              </a:ext>
            </a:extLst>
          </p:cNvPr>
          <p:cNvSpPr txBox="1"/>
          <p:nvPr/>
        </p:nvSpPr>
        <p:spPr>
          <a:xfrm>
            <a:off x="1420315" y="3478114"/>
            <a:ext cx="1018086"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nvGrpSpPr>
          <p:cNvPr id="34" name="Group 33">
            <a:extLst>
              <a:ext uri="{FF2B5EF4-FFF2-40B4-BE49-F238E27FC236}">
                <a16:creationId xmlns:a16="http://schemas.microsoft.com/office/drawing/2014/main" id="{E66C4BE3-8F85-41AE-896C-5D9AA445434D}"/>
              </a:ext>
            </a:extLst>
          </p:cNvPr>
          <p:cNvGrpSpPr/>
          <p:nvPr/>
        </p:nvGrpSpPr>
        <p:grpSpPr>
          <a:xfrm>
            <a:off x="2565381" y="4427608"/>
            <a:ext cx="7061235" cy="1156645"/>
            <a:chOff x="1505510" y="4364108"/>
            <a:chExt cx="7061235" cy="1156645"/>
          </a:xfrm>
        </p:grpSpPr>
        <p:sp>
          <p:nvSpPr>
            <p:cNvPr id="17" name="Oval 16">
              <a:extLst>
                <a:ext uri="{FF2B5EF4-FFF2-40B4-BE49-F238E27FC236}">
                  <a16:creationId xmlns:a16="http://schemas.microsoft.com/office/drawing/2014/main" id="{E102F409-EF72-410A-A958-0193F789E54B}"/>
                </a:ext>
              </a:extLst>
            </p:cNvPr>
            <p:cNvSpPr/>
            <p:nvPr/>
          </p:nvSpPr>
          <p:spPr>
            <a:xfrm>
              <a:off x="1505510" y="4364108"/>
              <a:ext cx="802998" cy="80299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18</a:t>
              </a:r>
            </a:p>
          </p:txBody>
        </p:sp>
        <p:sp>
          <p:nvSpPr>
            <p:cNvPr id="18" name="Rectangle 17">
              <a:extLst>
                <a:ext uri="{FF2B5EF4-FFF2-40B4-BE49-F238E27FC236}">
                  <a16:creationId xmlns:a16="http://schemas.microsoft.com/office/drawing/2014/main" id="{93B1BD64-A489-479F-89A8-3470D400311F}"/>
                </a:ext>
              </a:extLst>
            </p:cNvPr>
            <p:cNvSpPr/>
            <p:nvPr/>
          </p:nvSpPr>
          <p:spPr>
            <a:xfrm rot="2776758">
              <a:off x="3634807" y="4837197"/>
              <a:ext cx="659817" cy="6598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CEE5098-602C-4E6D-BD05-5CEE701ABCED}"/>
                </a:ext>
              </a:extLst>
            </p:cNvPr>
            <p:cNvSpPr/>
            <p:nvPr/>
          </p:nvSpPr>
          <p:spPr>
            <a:xfrm rot="2776758">
              <a:off x="5447719" y="4435699"/>
              <a:ext cx="659817" cy="6598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7 Points 19">
              <a:extLst>
                <a:ext uri="{FF2B5EF4-FFF2-40B4-BE49-F238E27FC236}">
                  <a16:creationId xmlns:a16="http://schemas.microsoft.com/office/drawing/2014/main" id="{6EC6E46A-B32C-44C6-807C-C1482C38D55F}"/>
                </a:ext>
              </a:extLst>
            </p:cNvPr>
            <p:cNvSpPr/>
            <p:nvPr/>
          </p:nvSpPr>
          <p:spPr>
            <a:xfrm>
              <a:off x="7633854" y="4587862"/>
              <a:ext cx="932891" cy="932891"/>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F1DB7433-0776-45D1-B860-9F9F1F0F6906}"/>
                </a:ext>
              </a:extLst>
            </p:cNvPr>
            <p:cNvCxnSpPr>
              <a:stCxn id="17" idx="6"/>
            </p:cNvCxnSpPr>
            <p:nvPr/>
          </p:nvCxnSpPr>
          <p:spPr>
            <a:xfrm>
              <a:off x="2308508" y="4765607"/>
              <a:ext cx="1271166" cy="288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DAC62A-C1BE-42E3-A5CB-3C69D8819287}"/>
                </a:ext>
              </a:extLst>
            </p:cNvPr>
            <p:cNvCxnSpPr/>
            <p:nvPr/>
          </p:nvCxnSpPr>
          <p:spPr>
            <a:xfrm flipV="1">
              <a:off x="4397092" y="4909957"/>
              <a:ext cx="1020035" cy="257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7F7ED8-46E0-4909-A940-48FE726F22F2}"/>
                </a:ext>
              </a:extLst>
            </p:cNvPr>
            <p:cNvCxnSpPr/>
            <p:nvPr/>
          </p:nvCxnSpPr>
          <p:spPr>
            <a:xfrm>
              <a:off x="6234545" y="4765607"/>
              <a:ext cx="1526296" cy="272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E333D8-7019-4915-8FA8-0913605EA3C9}"/>
                </a:ext>
              </a:extLst>
            </p:cNvPr>
            <p:cNvSpPr txBox="1"/>
            <p:nvPr/>
          </p:nvSpPr>
          <p:spPr>
            <a:xfrm rot="20412282">
              <a:off x="4366541" y="4664541"/>
              <a:ext cx="705642" cy="461665"/>
            </a:xfrm>
            <a:prstGeom prst="rect">
              <a:avLst/>
            </a:prstGeom>
            <a:noFill/>
          </p:spPr>
          <p:txBody>
            <a:bodyPr wrap="none" rtlCol="0">
              <a:spAutoFit/>
            </a:bodyPr>
            <a:lstStyle/>
            <a:p>
              <a:r>
                <a:rPr lang="en-US" sz="2400" dirty="0"/>
                <a:t>+ 6 </a:t>
              </a:r>
            </a:p>
          </p:txBody>
        </p:sp>
        <p:sp>
          <p:nvSpPr>
            <p:cNvPr id="29" name="TextBox 28">
              <a:extLst>
                <a:ext uri="{FF2B5EF4-FFF2-40B4-BE49-F238E27FC236}">
                  <a16:creationId xmlns:a16="http://schemas.microsoft.com/office/drawing/2014/main" id="{CEC87656-2457-459C-8092-BE1AFB73C8F2}"/>
                </a:ext>
              </a:extLst>
            </p:cNvPr>
            <p:cNvSpPr txBox="1"/>
            <p:nvPr/>
          </p:nvSpPr>
          <p:spPr>
            <a:xfrm rot="846143">
              <a:off x="2724334" y="4536005"/>
              <a:ext cx="697627" cy="461665"/>
            </a:xfrm>
            <a:prstGeom prst="rect">
              <a:avLst/>
            </a:prstGeom>
            <a:noFill/>
          </p:spPr>
          <p:txBody>
            <a:bodyPr wrap="none" rtlCol="0">
              <a:spAutoFit/>
            </a:bodyPr>
            <a:lstStyle/>
            <a:p>
              <a:r>
                <a:rPr lang="en-US" sz="2400" dirty="0"/>
                <a:t>– 9 </a:t>
              </a:r>
            </a:p>
          </p:txBody>
        </p:sp>
        <p:sp>
          <p:nvSpPr>
            <p:cNvPr id="30" name="TextBox 29">
              <a:extLst>
                <a:ext uri="{FF2B5EF4-FFF2-40B4-BE49-F238E27FC236}">
                  <a16:creationId xmlns:a16="http://schemas.microsoft.com/office/drawing/2014/main" id="{ACAB5838-6FDD-40F0-B0F4-BD015F620EA7}"/>
                </a:ext>
              </a:extLst>
            </p:cNvPr>
            <p:cNvSpPr txBox="1"/>
            <p:nvPr/>
          </p:nvSpPr>
          <p:spPr>
            <a:xfrm rot="846143">
              <a:off x="6624185" y="4469827"/>
              <a:ext cx="697627" cy="461665"/>
            </a:xfrm>
            <a:prstGeom prst="rect">
              <a:avLst/>
            </a:prstGeom>
            <a:noFill/>
          </p:spPr>
          <p:txBody>
            <a:bodyPr wrap="none" rtlCol="0">
              <a:spAutoFit/>
            </a:bodyPr>
            <a:lstStyle/>
            <a:p>
              <a:r>
                <a:rPr lang="en-US" sz="2400" dirty="0"/>
                <a:t>– 7 </a:t>
              </a:r>
            </a:p>
          </p:txBody>
        </p:sp>
        <p:sp>
          <p:nvSpPr>
            <p:cNvPr id="31" name="TextBox 30">
              <a:extLst>
                <a:ext uri="{FF2B5EF4-FFF2-40B4-BE49-F238E27FC236}">
                  <a16:creationId xmlns:a16="http://schemas.microsoft.com/office/drawing/2014/main" id="{8A5E2662-9341-4A20-B9B2-5EB2E05280AE}"/>
                </a:ext>
              </a:extLst>
            </p:cNvPr>
            <p:cNvSpPr txBox="1"/>
            <p:nvPr/>
          </p:nvSpPr>
          <p:spPr>
            <a:xfrm>
              <a:off x="3779860" y="4934031"/>
              <a:ext cx="356188" cy="461665"/>
            </a:xfrm>
            <a:prstGeom prst="rect">
              <a:avLst/>
            </a:prstGeom>
            <a:noFill/>
          </p:spPr>
          <p:txBody>
            <a:bodyPr wrap="none" rtlCol="0">
              <a:spAutoFit/>
            </a:bodyPr>
            <a:lstStyle/>
            <a:p>
              <a:r>
                <a:rPr lang="en-US" sz="2400" dirty="0"/>
                <a:t>?</a:t>
              </a:r>
            </a:p>
          </p:txBody>
        </p:sp>
        <p:sp>
          <p:nvSpPr>
            <p:cNvPr id="32" name="TextBox 31">
              <a:extLst>
                <a:ext uri="{FF2B5EF4-FFF2-40B4-BE49-F238E27FC236}">
                  <a16:creationId xmlns:a16="http://schemas.microsoft.com/office/drawing/2014/main" id="{3AE2FAA6-32D4-4982-94D7-D6D009FA7879}"/>
                </a:ext>
              </a:extLst>
            </p:cNvPr>
            <p:cNvSpPr txBox="1"/>
            <p:nvPr/>
          </p:nvSpPr>
          <p:spPr>
            <a:xfrm>
              <a:off x="5596598" y="4526452"/>
              <a:ext cx="356188" cy="461665"/>
            </a:xfrm>
            <a:prstGeom prst="rect">
              <a:avLst/>
            </a:prstGeom>
            <a:noFill/>
          </p:spPr>
          <p:txBody>
            <a:bodyPr wrap="none" rtlCol="0">
              <a:spAutoFit/>
            </a:bodyPr>
            <a:lstStyle/>
            <a:p>
              <a:r>
                <a:rPr lang="en-US" sz="2400" dirty="0"/>
                <a:t>?</a:t>
              </a:r>
            </a:p>
          </p:txBody>
        </p:sp>
        <p:sp>
          <p:nvSpPr>
            <p:cNvPr id="33" name="TextBox 32">
              <a:extLst>
                <a:ext uri="{FF2B5EF4-FFF2-40B4-BE49-F238E27FC236}">
                  <a16:creationId xmlns:a16="http://schemas.microsoft.com/office/drawing/2014/main" id="{B715AB48-FD7A-4C94-9C41-4BC82F6B693D}"/>
                </a:ext>
              </a:extLst>
            </p:cNvPr>
            <p:cNvSpPr txBox="1"/>
            <p:nvPr/>
          </p:nvSpPr>
          <p:spPr>
            <a:xfrm>
              <a:off x="7923781" y="4875848"/>
              <a:ext cx="356188" cy="461665"/>
            </a:xfrm>
            <a:prstGeom prst="rect">
              <a:avLst/>
            </a:prstGeom>
            <a:noFill/>
          </p:spPr>
          <p:txBody>
            <a:bodyPr wrap="none" rtlCol="0">
              <a:spAutoFit/>
            </a:bodyPr>
            <a:lstStyle/>
            <a:p>
              <a:r>
                <a:rPr lang="en-US" sz="2400" dirty="0"/>
                <a:t>?</a:t>
              </a:r>
            </a:p>
          </p:txBody>
        </p:sp>
      </p:grpSp>
      <p:grpSp>
        <p:nvGrpSpPr>
          <p:cNvPr id="38" name="Group 37">
            <a:extLst>
              <a:ext uri="{FF2B5EF4-FFF2-40B4-BE49-F238E27FC236}">
                <a16:creationId xmlns:a16="http://schemas.microsoft.com/office/drawing/2014/main" id="{5C6A49B1-E6BB-4551-B81B-6884F17AB7FD}"/>
              </a:ext>
            </a:extLst>
          </p:cNvPr>
          <p:cNvGrpSpPr/>
          <p:nvPr/>
        </p:nvGrpSpPr>
        <p:grpSpPr>
          <a:xfrm>
            <a:off x="4690503" y="4827502"/>
            <a:ext cx="659817" cy="730769"/>
            <a:chOff x="6328603" y="5712401"/>
            <a:chExt cx="659817" cy="730769"/>
          </a:xfrm>
        </p:grpSpPr>
        <p:sp>
          <p:nvSpPr>
            <p:cNvPr id="36" name="Rectangle 35">
              <a:extLst>
                <a:ext uri="{FF2B5EF4-FFF2-40B4-BE49-F238E27FC236}">
                  <a16:creationId xmlns:a16="http://schemas.microsoft.com/office/drawing/2014/main" id="{36984C2C-00F3-459F-AC8D-54FB06D820B3}"/>
                </a:ext>
              </a:extLst>
            </p:cNvPr>
            <p:cNvSpPr/>
            <p:nvPr/>
          </p:nvSpPr>
          <p:spPr>
            <a:xfrm rot="2776758">
              <a:off x="6328603" y="5783353"/>
              <a:ext cx="659817" cy="6598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F4EFE58-FF96-4724-8D84-89CB2DCA73DA}"/>
                </a:ext>
              </a:extLst>
            </p:cNvPr>
            <p:cNvSpPr txBox="1"/>
            <p:nvPr/>
          </p:nvSpPr>
          <p:spPr>
            <a:xfrm>
              <a:off x="6463948" y="5712401"/>
              <a:ext cx="385042" cy="658835"/>
            </a:xfrm>
            <a:prstGeom prst="rect">
              <a:avLst/>
            </a:prstGeom>
            <a:noFill/>
          </p:spPr>
          <p:txBody>
            <a:bodyPr wrap="none" rtlCol="0">
              <a:spAutoFit/>
            </a:bodyPr>
            <a:lstStyle/>
            <a:p>
              <a:pPr>
                <a:lnSpc>
                  <a:spcPct val="150000"/>
                </a:lnSpc>
              </a:pPr>
              <a:r>
                <a:rPr lang="en-US" sz="2800" dirty="0">
                  <a:solidFill>
                    <a:srgbClr val="FF0000"/>
                  </a:solidFill>
                </a:rPr>
                <a:t>9</a:t>
              </a:r>
            </a:p>
          </p:txBody>
        </p:sp>
      </p:grpSp>
      <p:grpSp>
        <p:nvGrpSpPr>
          <p:cNvPr id="39" name="Group 38">
            <a:extLst>
              <a:ext uri="{FF2B5EF4-FFF2-40B4-BE49-F238E27FC236}">
                <a16:creationId xmlns:a16="http://schemas.microsoft.com/office/drawing/2014/main" id="{5ECF9909-C9B3-4212-A6BB-0C96A0C4BBC1}"/>
              </a:ext>
            </a:extLst>
          </p:cNvPr>
          <p:cNvGrpSpPr/>
          <p:nvPr/>
        </p:nvGrpSpPr>
        <p:grpSpPr>
          <a:xfrm>
            <a:off x="6509908" y="4455293"/>
            <a:ext cx="659817" cy="711719"/>
            <a:chOff x="6328603" y="5731451"/>
            <a:chExt cx="659817" cy="711719"/>
          </a:xfrm>
        </p:grpSpPr>
        <p:sp>
          <p:nvSpPr>
            <p:cNvPr id="40" name="Rectangle 39">
              <a:extLst>
                <a:ext uri="{FF2B5EF4-FFF2-40B4-BE49-F238E27FC236}">
                  <a16:creationId xmlns:a16="http://schemas.microsoft.com/office/drawing/2014/main" id="{35382C27-7D16-4C19-A47E-EB5F2BE603E3}"/>
                </a:ext>
              </a:extLst>
            </p:cNvPr>
            <p:cNvSpPr/>
            <p:nvPr/>
          </p:nvSpPr>
          <p:spPr>
            <a:xfrm rot="2776758">
              <a:off x="6328603" y="5783353"/>
              <a:ext cx="659817" cy="6598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0D5E109-8747-4952-BF9D-0B07DB814DBB}"/>
                </a:ext>
              </a:extLst>
            </p:cNvPr>
            <p:cNvSpPr txBox="1"/>
            <p:nvPr/>
          </p:nvSpPr>
          <p:spPr>
            <a:xfrm>
              <a:off x="6349648" y="5731451"/>
              <a:ext cx="585417" cy="658835"/>
            </a:xfrm>
            <a:prstGeom prst="rect">
              <a:avLst/>
            </a:prstGeom>
            <a:noFill/>
          </p:spPr>
          <p:txBody>
            <a:bodyPr wrap="none" rtlCol="0">
              <a:spAutoFit/>
            </a:bodyPr>
            <a:lstStyle/>
            <a:p>
              <a:pPr>
                <a:lnSpc>
                  <a:spcPct val="150000"/>
                </a:lnSpc>
              </a:pPr>
              <a:r>
                <a:rPr lang="en-US" sz="2800" dirty="0">
                  <a:solidFill>
                    <a:srgbClr val="FF0000"/>
                  </a:solidFill>
                </a:rPr>
                <a:t>15</a:t>
              </a:r>
            </a:p>
          </p:txBody>
        </p:sp>
      </p:grpSp>
      <p:grpSp>
        <p:nvGrpSpPr>
          <p:cNvPr id="44" name="Group 43">
            <a:extLst>
              <a:ext uri="{FF2B5EF4-FFF2-40B4-BE49-F238E27FC236}">
                <a16:creationId xmlns:a16="http://schemas.microsoft.com/office/drawing/2014/main" id="{5F2EE0A3-65FF-486F-9548-3BE142F81B54}"/>
              </a:ext>
            </a:extLst>
          </p:cNvPr>
          <p:cNvGrpSpPr/>
          <p:nvPr/>
        </p:nvGrpSpPr>
        <p:grpSpPr>
          <a:xfrm>
            <a:off x="8693725" y="4635585"/>
            <a:ext cx="932891" cy="932891"/>
            <a:chOff x="9625430" y="3670503"/>
            <a:chExt cx="932891" cy="932891"/>
          </a:xfrm>
        </p:grpSpPr>
        <p:sp>
          <p:nvSpPr>
            <p:cNvPr id="42" name="Star: 7 Points 41">
              <a:extLst>
                <a:ext uri="{FF2B5EF4-FFF2-40B4-BE49-F238E27FC236}">
                  <a16:creationId xmlns:a16="http://schemas.microsoft.com/office/drawing/2014/main" id="{F9CD8EE5-DDA7-4556-81F2-D8459423BBDD}"/>
                </a:ext>
              </a:extLst>
            </p:cNvPr>
            <p:cNvSpPr/>
            <p:nvPr/>
          </p:nvSpPr>
          <p:spPr>
            <a:xfrm>
              <a:off x="9625430" y="3670503"/>
              <a:ext cx="932891" cy="932891"/>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128B9B6-B6B4-4DED-B5B3-31374E4C886B}"/>
                </a:ext>
              </a:extLst>
            </p:cNvPr>
            <p:cNvSpPr txBox="1"/>
            <p:nvPr/>
          </p:nvSpPr>
          <p:spPr>
            <a:xfrm>
              <a:off x="9899354" y="3768043"/>
              <a:ext cx="385042" cy="658835"/>
            </a:xfrm>
            <a:prstGeom prst="rect">
              <a:avLst/>
            </a:prstGeom>
            <a:noFill/>
          </p:spPr>
          <p:txBody>
            <a:bodyPr wrap="none" rtlCol="0">
              <a:spAutoFit/>
            </a:bodyPr>
            <a:lstStyle/>
            <a:p>
              <a:pPr>
                <a:lnSpc>
                  <a:spcPct val="150000"/>
                </a:lnSpc>
              </a:pPr>
              <a:r>
                <a:rPr lang="en-US" sz="2800" dirty="0">
                  <a:solidFill>
                    <a:srgbClr val="FF0000"/>
                  </a:solidFill>
                </a:rPr>
                <a:t>8</a:t>
              </a:r>
            </a:p>
          </p:txBody>
        </p:sp>
      </p:grpSp>
    </p:spTree>
    <p:custDataLst>
      <p:tags r:id="rId1"/>
    </p:custDataLst>
    <p:extLst>
      <p:ext uri="{BB962C8B-B14F-4D97-AF65-F5344CB8AC3E}">
        <p14:creationId xmlns:p14="http://schemas.microsoft.com/office/powerpoint/2010/main" val="18282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2" grpId="0" build="p"/>
      <p:bldP spid="13" grpId="0" build="p"/>
      <p:bldP spid="14" grpId="0" build="p"/>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BAA2DF3-827D-4FA4-BA3F-974FB8243B8A}"/>
              </a:ext>
            </a:extLst>
          </p:cNvPr>
          <p:cNvSpPr/>
          <p:nvPr/>
        </p:nvSpPr>
        <p:spPr>
          <a:xfrm>
            <a:off x="807941" y="54254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5</a:t>
            </a:r>
          </a:p>
        </p:txBody>
      </p:sp>
      <p:sp>
        <p:nvSpPr>
          <p:cNvPr id="3" name="TextBox 2">
            <a:extLst>
              <a:ext uri="{FF2B5EF4-FFF2-40B4-BE49-F238E27FC236}">
                <a16:creationId xmlns:a16="http://schemas.microsoft.com/office/drawing/2014/main" id="{4EFD8818-F3E2-4B22-83D0-5BFF0300DA14}"/>
              </a:ext>
            </a:extLst>
          </p:cNvPr>
          <p:cNvSpPr txBox="1"/>
          <p:nvPr/>
        </p:nvSpPr>
        <p:spPr>
          <a:xfrm>
            <a:off x="1431248" y="456493"/>
            <a:ext cx="10004242" cy="1218539"/>
          </a:xfrm>
          <a:prstGeom prst="rect">
            <a:avLst/>
          </a:prstGeom>
          <a:noFill/>
        </p:spPr>
        <p:txBody>
          <a:bodyPr wrap="square" rtlCol="0">
            <a:spAutoFit/>
          </a:bodyPr>
          <a:lstStyle/>
          <a:p>
            <a:pPr>
              <a:lnSpc>
                <a:spcPct val="150000"/>
              </a:lnSpc>
            </a:pPr>
            <a:r>
              <a:rPr lang="en-US" sz="2600" dirty="0" err="1"/>
              <a:t>Có</a:t>
            </a:r>
            <a:r>
              <a:rPr lang="en-US" sz="2600" dirty="0"/>
              <a:t> 15 </a:t>
            </a:r>
            <a:r>
              <a:rPr lang="en-US" sz="2600" dirty="0" err="1"/>
              <a:t>vận</a:t>
            </a:r>
            <a:r>
              <a:rPr lang="en-US" sz="2600" dirty="0"/>
              <a:t> </a:t>
            </a:r>
            <a:r>
              <a:rPr lang="en-US" sz="2600" dirty="0" err="1"/>
              <a:t>động</a:t>
            </a:r>
            <a:r>
              <a:rPr lang="en-US" sz="2600" dirty="0"/>
              <a:t> </a:t>
            </a:r>
            <a:r>
              <a:rPr lang="en-US" sz="2600" dirty="0" err="1"/>
              <a:t>viên</a:t>
            </a:r>
            <a:r>
              <a:rPr lang="en-US" sz="2600" dirty="0"/>
              <a:t> </a:t>
            </a:r>
            <a:r>
              <a:rPr lang="en-US" sz="2600" dirty="0" err="1"/>
              <a:t>đua</a:t>
            </a:r>
            <a:r>
              <a:rPr lang="en-US" sz="2600" dirty="0"/>
              <a:t> </a:t>
            </a:r>
            <a:r>
              <a:rPr lang="en-US" sz="2600" dirty="0" err="1"/>
              <a:t>xe</a:t>
            </a:r>
            <a:r>
              <a:rPr lang="en-US" sz="2600" dirty="0"/>
              <a:t> </a:t>
            </a:r>
            <a:r>
              <a:rPr lang="en-US" sz="2600" dirty="0" err="1"/>
              <a:t>đạp</a:t>
            </a:r>
            <a:r>
              <a:rPr lang="en-US" sz="2600" dirty="0"/>
              <a:t>, 6 </a:t>
            </a:r>
            <a:r>
              <a:rPr lang="en-US" sz="2600" dirty="0" err="1"/>
              <a:t>vận</a:t>
            </a:r>
            <a:r>
              <a:rPr lang="en-US" sz="2600" dirty="0"/>
              <a:t> </a:t>
            </a:r>
            <a:r>
              <a:rPr lang="en-US" sz="2600" dirty="0" err="1"/>
              <a:t>động</a:t>
            </a:r>
            <a:r>
              <a:rPr lang="en-US" sz="2600" dirty="0"/>
              <a:t> </a:t>
            </a:r>
            <a:r>
              <a:rPr lang="en-US" sz="2600" dirty="0" err="1"/>
              <a:t>viên</a:t>
            </a:r>
            <a:r>
              <a:rPr lang="en-US" sz="2600" dirty="0"/>
              <a:t> </a:t>
            </a:r>
            <a:r>
              <a:rPr lang="en-US" sz="2600" dirty="0" err="1"/>
              <a:t>đã</a:t>
            </a:r>
            <a:r>
              <a:rPr lang="en-US" sz="2600" dirty="0"/>
              <a:t> qua </a:t>
            </a:r>
            <a:r>
              <a:rPr lang="en-US" sz="2600" dirty="0" err="1"/>
              <a:t>cầu</a:t>
            </a:r>
            <a:r>
              <a:rPr lang="en-US" sz="2600" dirty="0"/>
              <a:t>.</a:t>
            </a:r>
          </a:p>
          <a:p>
            <a:pPr>
              <a:lnSpc>
                <a:spcPct val="150000"/>
              </a:lnSpc>
            </a:pPr>
            <a:r>
              <a:rPr lang="en-US" sz="2600" dirty="0" err="1"/>
              <a:t>Hỏi</a:t>
            </a:r>
            <a:r>
              <a:rPr lang="en-US" sz="2600" dirty="0"/>
              <a:t> </a:t>
            </a:r>
            <a:r>
              <a:rPr lang="en-US" sz="2600" dirty="0" err="1"/>
              <a:t>còn</a:t>
            </a:r>
            <a:r>
              <a:rPr lang="en-US" sz="2600" dirty="0"/>
              <a:t> bao </a:t>
            </a:r>
            <a:r>
              <a:rPr lang="en-US" sz="2600" dirty="0" err="1"/>
              <a:t>nhiêu</a:t>
            </a:r>
            <a:r>
              <a:rPr lang="en-US" sz="2600" dirty="0"/>
              <a:t> </a:t>
            </a:r>
            <a:r>
              <a:rPr lang="en-US" sz="2600" dirty="0" err="1"/>
              <a:t>vận</a:t>
            </a:r>
            <a:r>
              <a:rPr lang="en-US" sz="2600" dirty="0"/>
              <a:t> </a:t>
            </a:r>
            <a:r>
              <a:rPr lang="en-US" sz="2600" dirty="0" err="1"/>
              <a:t>động</a:t>
            </a:r>
            <a:r>
              <a:rPr lang="en-US" sz="2600" dirty="0"/>
              <a:t> </a:t>
            </a:r>
            <a:r>
              <a:rPr lang="en-US" sz="2600" dirty="0" err="1"/>
              <a:t>viên</a:t>
            </a:r>
            <a:r>
              <a:rPr lang="en-US" sz="2600" dirty="0"/>
              <a:t> </a:t>
            </a:r>
            <a:r>
              <a:rPr lang="en-US" sz="2600" dirty="0" err="1"/>
              <a:t>chưa</a:t>
            </a:r>
            <a:r>
              <a:rPr lang="en-US" sz="2600" dirty="0"/>
              <a:t> qua </a:t>
            </a:r>
            <a:r>
              <a:rPr lang="en-US" sz="2600" dirty="0" err="1"/>
              <a:t>cầu</a:t>
            </a:r>
            <a:r>
              <a:rPr lang="en-US" sz="2600" dirty="0"/>
              <a:t>?</a:t>
            </a:r>
          </a:p>
        </p:txBody>
      </p:sp>
      <p:pic>
        <p:nvPicPr>
          <p:cNvPr id="5" name="Picture 4">
            <a:extLst>
              <a:ext uri="{FF2B5EF4-FFF2-40B4-BE49-F238E27FC236}">
                <a16:creationId xmlns:a16="http://schemas.microsoft.com/office/drawing/2014/main" id="{29409949-2796-4FDE-917C-9359BFB89B9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287045" y="1675032"/>
            <a:ext cx="4114474" cy="4726475"/>
          </a:xfrm>
          <a:prstGeom prst="rect">
            <a:avLst/>
          </a:prstGeom>
        </p:spPr>
      </p:pic>
      <p:sp>
        <p:nvSpPr>
          <p:cNvPr id="6" name="TextBox 5">
            <a:extLst>
              <a:ext uri="{FF2B5EF4-FFF2-40B4-BE49-F238E27FC236}">
                <a16:creationId xmlns:a16="http://schemas.microsoft.com/office/drawing/2014/main" id="{E5EBF042-D0F7-4DF1-9B7E-BE8FEC84F2F4}"/>
              </a:ext>
            </a:extLst>
          </p:cNvPr>
          <p:cNvSpPr txBox="1"/>
          <p:nvPr/>
        </p:nvSpPr>
        <p:spPr>
          <a:xfrm>
            <a:off x="972682" y="1675032"/>
            <a:ext cx="5304237" cy="2239844"/>
          </a:xfrm>
          <a:prstGeom prst="rect">
            <a:avLst/>
          </a:prstGeom>
          <a:solidFill>
            <a:schemeClr val="bg1"/>
          </a:solidFill>
        </p:spPr>
        <p:txBody>
          <a:bodyPr wrap="square" rtlCol="0">
            <a:spAutoFit/>
          </a:bodyPr>
          <a:lstStyle/>
          <a:p>
            <a:pPr>
              <a:lnSpc>
                <a:spcPct val="150000"/>
              </a:lnSpc>
            </a:pPr>
            <a:r>
              <a:rPr lang="en-US" sz="2400" i="1" dirty="0" err="1">
                <a:solidFill>
                  <a:srgbClr val="FF0000"/>
                </a:solidFill>
              </a:rPr>
              <a:t>Tóm</a:t>
            </a:r>
            <a:r>
              <a:rPr lang="en-US" sz="2400" i="1" dirty="0">
                <a:solidFill>
                  <a:srgbClr val="FF0000"/>
                </a:solidFill>
              </a:rPr>
              <a:t> </a:t>
            </a:r>
            <a:r>
              <a:rPr lang="en-US" sz="2400" i="1" dirty="0" err="1">
                <a:solidFill>
                  <a:srgbClr val="FF0000"/>
                </a:solidFill>
              </a:rPr>
              <a:t>tắt</a:t>
            </a:r>
            <a:r>
              <a:rPr lang="en-US" sz="2400" i="1" dirty="0">
                <a:solidFill>
                  <a:srgbClr val="FF0000"/>
                </a:solidFill>
              </a:rPr>
              <a:t>:</a:t>
            </a:r>
          </a:p>
          <a:p>
            <a:pPr>
              <a:lnSpc>
                <a:spcPct val="150000"/>
              </a:lnSpc>
            </a:pPr>
            <a:r>
              <a:rPr lang="en-US" sz="2400" dirty="0" err="1"/>
              <a:t>Có</a:t>
            </a:r>
            <a:r>
              <a:rPr lang="en-US" sz="2400" dirty="0"/>
              <a:t>               : 15 </a:t>
            </a:r>
            <a:r>
              <a:rPr lang="en-US" sz="2400" dirty="0" err="1"/>
              <a:t>vận</a:t>
            </a:r>
            <a:r>
              <a:rPr lang="en-US" sz="2400" dirty="0"/>
              <a:t> </a:t>
            </a:r>
            <a:r>
              <a:rPr lang="en-US" sz="2400" dirty="0" err="1"/>
              <a:t>động</a:t>
            </a:r>
            <a:r>
              <a:rPr lang="en-US" sz="2400" dirty="0"/>
              <a:t> </a:t>
            </a:r>
            <a:r>
              <a:rPr lang="en-US" sz="2400" dirty="0" err="1"/>
              <a:t>viên</a:t>
            </a:r>
            <a:endParaRPr lang="en-US" sz="2400" dirty="0"/>
          </a:p>
          <a:p>
            <a:pPr>
              <a:lnSpc>
                <a:spcPct val="150000"/>
              </a:lnSpc>
            </a:pPr>
            <a:r>
              <a:rPr lang="en-US" sz="2400" dirty="0" err="1"/>
              <a:t>Đã</a:t>
            </a:r>
            <a:r>
              <a:rPr lang="en-US" sz="2400" dirty="0"/>
              <a:t> qua </a:t>
            </a:r>
            <a:r>
              <a:rPr lang="en-US" sz="2400" dirty="0" err="1"/>
              <a:t>cầu</a:t>
            </a:r>
            <a:r>
              <a:rPr lang="en-US" sz="2400" dirty="0"/>
              <a:t> : 6 </a:t>
            </a:r>
            <a:r>
              <a:rPr lang="en-US" sz="2400" dirty="0" err="1"/>
              <a:t>vận</a:t>
            </a:r>
            <a:r>
              <a:rPr lang="en-US" sz="2400" dirty="0"/>
              <a:t> </a:t>
            </a:r>
            <a:r>
              <a:rPr lang="en-US" sz="2400" dirty="0" err="1"/>
              <a:t>động</a:t>
            </a:r>
            <a:r>
              <a:rPr lang="en-US" sz="2400" dirty="0"/>
              <a:t> </a:t>
            </a:r>
            <a:r>
              <a:rPr lang="en-US" sz="2400" dirty="0" err="1"/>
              <a:t>viên</a:t>
            </a:r>
            <a:endParaRPr lang="en-US" sz="2400" dirty="0"/>
          </a:p>
          <a:p>
            <a:pPr>
              <a:lnSpc>
                <a:spcPct val="150000"/>
              </a:lnSpc>
            </a:pPr>
            <a:r>
              <a:rPr lang="en-US" sz="2400" dirty="0" err="1"/>
              <a:t>Còn</a:t>
            </a:r>
            <a:r>
              <a:rPr lang="en-US" sz="2400" dirty="0"/>
              <a:t> </a:t>
            </a:r>
            <a:r>
              <a:rPr lang="en-US" sz="2400" dirty="0" err="1"/>
              <a:t>lại</a:t>
            </a:r>
            <a:r>
              <a:rPr lang="en-US" sz="2400" dirty="0"/>
              <a:t>        : … </a:t>
            </a:r>
            <a:r>
              <a:rPr lang="en-US" sz="2400" dirty="0" err="1"/>
              <a:t>vận</a:t>
            </a:r>
            <a:r>
              <a:rPr lang="en-US" sz="2400" dirty="0"/>
              <a:t> </a:t>
            </a:r>
            <a:r>
              <a:rPr lang="en-US" sz="2400" dirty="0" err="1"/>
              <a:t>động</a:t>
            </a:r>
            <a:r>
              <a:rPr lang="en-US" sz="2400" dirty="0"/>
              <a:t> </a:t>
            </a:r>
            <a:r>
              <a:rPr lang="en-US" sz="2400" dirty="0" err="1"/>
              <a:t>viên</a:t>
            </a:r>
            <a:r>
              <a:rPr lang="en-US" sz="2400" dirty="0"/>
              <a:t>?</a:t>
            </a:r>
          </a:p>
        </p:txBody>
      </p:sp>
      <p:sp>
        <p:nvSpPr>
          <p:cNvPr id="7" name="TextBox 6">
            <a:extLst>
              <a:ext uri="{FF2B5EF4-FFF2-40B4-BE49-F238E27FC236}">
                <a16:creationId xmlns:a16="http://schemas.microsoft.com/office/drawing/2014/main" id="{04061CDA-E3A7-482D-A82F-E088126B8DDC}"/>
              </a:ext>
            </a:extLst>
          </p:cNvPr>
          <p:cNvSpPr txBox="1"/>
          <p:nvPr/>
        </p:nvSpPr>
        <p:spPr>
          <a:xfrm>
            <a:off x="1979598" y="4161663"/>
            <a:ext cx="5304237" cy="2239844"/>
          </a:xfrm>
          <a:prstGeom prst="rect">
            <a:avLst/>
          </a:prstGeom>
          <a:solidFill>
            <a:schemeClr val="accent5">
              <a:lumMod val="20000"/>
              <a:lumOff val="80000"/>
            </a:schemeClr>
          </a:solidFill>
        </p:spPr>
        <p:txBody>
          <a:bodyPr wrap="square" rtlCol="0">
            <a:spAutoFit/>
          </a:bodyPr>
          <a:lstStyle/>
          <a:p>
            <a:pPr algn="ctr">
              <a:lnSpc>
                <a:spcPct val="150000"/>
              </a:lnSpc>
            </a:pPr>
            <a:r>
              <a:rPr lang="en-US" sz="2400" i="1" dirty="0" err="1">
                <a:solidFill>
                  <a:srgbClr val="FF0000"/>
                </a:solidFill>
              </a:rPr>
              <a:t>Bài</a:t>
            </a:r>
            <a:r>
              <a:rPr lang="en-US" sz="2400" i="1" dirty="0">
                <a:solidFill>
                  <a:srgbClr val="FF0000"/>
                </a:solidFill>
              </a:rPr>
              <a:t> </a:t>
            </a:r>
            <a:r>
              <a:rPr lang="en-US" sz="2400" i="1" dirty="0" err="1">
                <a:solidFill>
                  <a:srgbClr val="FF0000"/>
                </a:solidFill>
              </a:rPr>
              <a:t>giải</a:t>
            </a:r>
            <a:endParaRPr lang="en-US" sz="2400" i="1" dirty="0">
              <a:solidFill>
                <a:srgbClr val="FF0000"/>
              </a:solidFill>
            </a:endParaRPr>
          </a:p>
          <a:p>
            <a:pPr algn="ctr">
              <a:lnSpc>
                <a:spcPct val="150000"/>
              </a:lnSpc>
            </a:pPr>
            <a:r>
              <a:rPr lang="en-US" sz="2400" dirty="0" err="1"/>
              <a:t>Số</a:t>
            </a:r>
            <a:r>
              <a:rPr lang="en-US" sz="2400" dirty="0"/>
              <a:t> </a:t>
            </a:r>
            <a:r>
              <a:rPr lang="en-US" sz="2400" dirty="0" err="1"/>
              <a:t>vận</a:t>
            </a:r>
            <a:r>
              <a:rPr lang="en-US" sz="2400" dirty="0"/>
              <a:t> </a:t>
            </a:r>
            <a:r>
              <a:rPr lang="en-US" sz="2400" dirty="0" err="1"/>
              <a:t>động</a:t>
            </a:r>
            <a:r>
              <a:rPr lang="en-US" sz="2400" dirty="0"/>
              <a:t> </a:t>
            </a:r>
            <a:r>
              <a:rPr lang="en-US" sz="2400" dirty="0" err="1"/>
              <a:t>viên</a:t>
            </a:r>
            <a:r>
              <a:rPr lang="en-US" sz="2400" dirty="0"/>
              <a:t> </a:t>
            </a:r>
            <a:r>
              <a:rPr lang="en-US" sz="2400" dirty="0" err="1"/>
              <a:t>chưa</a:t>
            </a:r>
            <a:r>
              <a:rPr lang="en-US" sz="2400" dirty="0"/>
              <a:t> qua </a:t>
            </a:r>
            <a:r>
              <a:rPr lang="en-US" sz="2400" dirty="0" err="1"/>
              <a:t>cầu</a:t>
            </a:r>
            <a:r>
              <a:rPr lang="en-US" sz="2400" dirty="0"/>
              <a:t> </a:t>
            </a:r>
            <a:r>
              <a:rPr lang="en-US" sz="2400" dirty="0" err="1"/>
              <a:t>là</a:t>
            </a:r>
            <a:r>
              <a:rPr lang="en-US" sz="2400" dirty="0"/>
              <a:t>:</a:t>
            </a:r>
          </a:p>
          <a:p>
            <a:pPr algn="ctr">
              <a:lnSpc>
                <a:spcPct val="150000"/>
              </a:lnSpc>
            </a:pPr>
            <a:r>
              <a:rPr lang="en-US" sz="2400" dirty="0"/>
              <a:t>15 – 6 = 9 (</a:t>
            </a:r>
            <a:r>
              <a:rPr lang="en-US" sz="2400" dirty="0" err="1"/>
              <a:t>vận</a:t>
            </a:r>
            <a:r>
              <a:rPr lang="en-US" sz="2400" dirty="0"/>
              <a:t> </a:t>
            </a:r>
            <a:r>
              <a:rPr lang="en-US" sz="2400" dirty="0" err="1"/>
              <a:t>động</a:t>
            </a:r>
            <a:r>
              <a:rPr lang="en-US" sz="2400" dirty="0"/>
              <a:t> </a:t>
            </a:r>
            <a:r>
              <a:rPr lang="en-US" sz="2400" dirty="0" err="1"/>
              <a:t>viên</a:t>
            </a:r>
            <a:r>
              <a:rPr lang="en-US" sz="2400" dirty="0"/>
              <a:t>)</a:t>
            </a:r>
          </a:p>
          <a:p>
            <a:pPr algn="ctr">
              <a:lnSpc>
                <a:spcPct val="150000"/>
              </a:lnSpc>
            </a:pPr>
            <a:r>
              <a:rPr lang="en-US" sz="2400" dirty="0" err="1"/>
              <a:t>Đáp</a:t>
            </a:r>
            <a:r>
              <a:rPr lang="en-US" sz="2400" dirty="0"/>
              <a:t> </a:t>
            </a:r>
            <a:r>
              <a:rPr lang="en-US" sz="2400" dirty="0" err="1"/>
              <a:t>số</a:t>
            </a:r>
            <a:r>
              <a:rPr lang="en-US" sz="2400" dirty="0"/>
              <a:t>: 9 </a:t>
            </a:r>
            <a:r>
              <a:rPr lang="en-US" sz="2400" dirty="0" err="1"/>
              <a:t>vận</a:t>
            </a:r>
            <a:r>
              <a:rPr lang="en-US" sz="2400" dirty="0"/>
              <a:t> </a:t>
            </a:r>
            <a:r>
              <a:rPr lang="en-US" sz="2400" dirty="0" err="1"/>
              <a:t>động</a:t>
            </a:r>
            <a:r>
              <a:rPr lang="en-US" sz="2400" dirty="0"/>
              <a:t> </a:t>
            </a:r>
            <a:r>
              <a:rPr lang="en-US" sz="2400" dirty="0" err="1"/>
              <a:t>viên</a:t>
            </a:r>
            <a:r>
              <a:rPr lang="en-US" sz="2400" dirty="0"/>
              <a:t>.</a:t>
            </a:r>
          </a:p>
        </p:txBody>
      </p:sp>
    </p:spTree>
    <p:custDataLst>
      <p:tags r:id="rId1"/>
    </p:custDataLst>
    <p:extLst>
      <p:ext uri="{BB962C8B-B14F-4D97-AF65-F5344CB8AC3E}">
        <p14:creationId xmlns:p14="http://schemas.microsoft.com/office/powerpoint/2010/main" val="25814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70C744-8DA5-4DFE-B20A-F5295B586492}"/>
              </a:ext>
            </a:extLst>
          </p:cNvPr>
          <p:cNvSpPr txBox="1">
            <a:spLocks/>
          </p:cNvSpPr>
          <p:nvPr/>
        </p:nvSpPr>
        <p:spPr>
          <a:xfrm>
            <a:off x="8587154" y="6507999"/>
            <a:ext cx="2743200" cy="365125"/>
          </a:xfrm>
          <a:prstGeom prst="rect">
            <a:avLst/>
          </a:prstGeom>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0A7C2-3364-4B6C-B187-A7ABF31AEE8C}" type="slidenum">
              <a:rPr lang="en-US" smtClean="0">
                <a:solidFill>
                  <a:prstClr val="black">
                    <a:tint val="75000"/>
                  </a:prstClr>
                </a:solidFill>
              </a:rPr>
              <a:pPr/>
              <a:t>8</a:t>
            </a:fld>
            <a:endParaRPr lang="en-US">
              <a:solidFill>
                <a:prstClr val="black">
                  <a:tint val="75000"/>
                </a:prstClr>
              </a:solidFill>
            </a:endParaRPr>
          </a:p>
        </p:txBody>
      </p:sp>
      <p:pic>
        <p:nvPicPr>
          <p:cNvPr id="3" name="Picture 2">
            <a:extLst>
              <a:ext uri="{FF2B5EF4-FFF2-40B4-BE49-F238E27FC236}">
                <a16:creationId xmlns:a16="http://schemas.microsoft.com/office/drawing/2014/main" id="{17B733CB-D0FA-4F5A-B7E8-7C395848A7AC}"/>
              </a:ext>
            </a:extLst>
          </p:cNvPr>
          <p:cNvPicPr>
            <a:picLocks noChangeAspect="1"/>
          </p:cNvPicPr>
          <p:nvPr/>
        </p:nvPicPr>
        <p:blipFill>
          <a:blip r:embed="rId3"/>
          <a:stretch>
            <a:fillRect/>
          </a:stretch>
        </p:blipFill>
        <p:spPr>
          <a:xfrm>
            <a:off x="0" y="0"/>
            <a:ext cx="12192000" cy="6857019"/>
          </a:xfrm>
          <a:prstGeom prst="rect">
            <a:avLst/>
          </a:prstGeom>
        </p:spPr>
      </p:pic>
      <p:pic>
        <p:nvPicPr>
          <p:cNvPr id="4" name="图片 2">
            <a:extLst>
              <a:ext uri="{FF2B5EF4-FFF2-40B4-BE49-F238E27FC236}">
                <a16:creationId xmlns:a16="http://schemas.microsoft.com/office/drawing/2014/main" id="{6F8E83B2-CDED-4DB7-9D0F-D0BAFEBA22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01719" y="2669804"/>
            <a:ext cx="501119" cy="448915"/>
          </a:xfrm>
          <a:prstGeom prst="rect">
            <a:avLst/>
          </a:prstGeom>
        </p:spPr>
      </p:pic>
      <p:sp>
        <p:nvSpPr>
          <p:cNvPr id="5" name="TextBox 4">
            <a:extLst>
              <a:ext uri="{FF2B5EF4-FFF2-40B4-BE49-F238E27FC236}">
                <a16:creationId xmlns:a16="http://schemas.microsoft.com/office/drawing/2014/main" id="{FB6BD3F1-2A8F-45CD-A3CC-1F838836BAF4}"/>
              </a:ext>
            </a:extLst>
          </p:cNvPr>
          <p:cNvSpPr txBox="1"/>
          <p:nvPr/>
        </p:nvSpPr>
        <p:spPr>
          <a:xfrm>
            <a:off x="5118832" y="2031569"/>
            <a:ext cx="2343150" cy="584775"/>
          </a:xfrm>
          <a:prstGeom prst="rect">
            <a:avLst/>
          </a:prstGeom>
          <a:noFill/>
        </p:spPr>
        <p:txBody>
          <a:bodyPr wrap="square" rtlCol="0">
            <a:spAutoFit/>
          </a:bodyPr>
          <a:lstStyle/>
          <a:p>
            <a:r>
              <a:rPr lang="en-US" sz="3200" dirty="0" err="1">
                <a:solidFill>
                  <a:schemeClr val="accent2">
                    <a:lumMod val="75000"/>
                  </a:schemeClr>
                </a:solidFill>
                <a:latin typeface="iCiel Pony" panose="02000000000000000000" pitchFamily="2" charset="0"/>
              </a:rPr>
              <a:t>Mục</a:t>
            </a:r>
            <a:r>
              <a:rPr lang="en-US" sz="3200" dirty="0">
                <a:solidFill>
                  <a:schemeClr val="accent2">
                    <a:lumMod val="75000"/>
                  </a:schemeClr>
                </a:solidFill>
                <a:latin typeface="iCiel Pony" panose="02000000000000000000" pitchFamily="2" charset="0"/>
              </a:rPr>
              <a:t> </a:t>
            </a:r>
            <a:r>
              <a:rPr lang="en-US" sz="3200" dirty="0" err="1">
                <a:solidFill>
                  <a:schemeClr val="accent2">
                    <a:lumMod val="75000"/>
                  </a:schemeClr>
                </a:solidFill>
                <a:latin typeface="iCiel Pony" panose="02000000000000000000" pitchFamily="2" charset="0"/>
              </a:rPr>
              <a:t>tiêu</a:t>
            </a:r>
            <a:endParaRPr lang="en-US" sz="3200" dirty="0">
              <a:solidFill>
                <a:schemeClr val="accent2">
                  <a:lumMod val="75000"/>
                </a:schemeClr>
              </a:solidFill>
              <a:latin typeface="iCiel Pony" panose="02000000000000000000" pitchFamily="2" charset="0"/>
            </a:endParaRPr>
          </a:p>
        </p:txBody>
      </p:sp>
      <p:sp>
        <p:nvSpPr>
          <p:cNvPr id="6" name="TextBox 5">
            <a:extLst>
              <a:ext uri="{FF2B5EF4-FFF2-40B4-BE49-F238E27FC236}">
                <a16:creationId xmlns:a16="http://schemas.microsoft.com/office/drawing/2014/main" id="{6C8FA529-4511-45F7-8D5B-4970C6F50163}"/>
              </a:ext>
            </a:extLst>
          </p:cNvPr>
          <p:cNvSpPr txBox="1"/>
          <p:nvPr/>
        </p:nvSpPr>
        <p:spPr>
          <a:xfrm>
            <a:off x="3544724" y="2664659"/>
            <a:ext cx="5762603" cy="830997"/>
          </a:xfrm>
          <a:prstGeom prst="rect">
            <a:avLst/>
          </a:prstGeom>
          <a:noFill/>
        </p:spPr>
        <p:txBody>
          <a:bodyPr wrap="square" rtlCol="0">
            <a:spAutoFit/>
          </a:bodyPr>
          <a:lstStyle/>
          <a:p>
            <a:r>
              <a:rPr lang="en-US" sz="2400">
                <a:solidFill>
                  <a:srgbClr val="000000"/>
                </a:solidFill>
                <a:latin typeface="Arial" panose="020B0604020202020204" pitchFamily="34" charset="0"/>
              </a:rPr>
              <a:t>T</a:t>
            </a:r>
            <a:r>
              <a:rPr lang="vi-VN" sz="2400">
                <a:solidFill>
                  <a:srgbClr val="000000"/>
                </a:solidFill>
                <a:latin typeface="Arial" panose="020B0604020202020204" pitchFamily="34" charset="0"/>
              </a:rPr>
              <a:t>hực hiện được phép cộng phép trừ qua 10 đã học</a:t>
            </a:r>
            <a:endParaRPr lang="en-US" sz="24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7C832A86-8D1E-4A7B-BF55-6CFB9253024C}"/>
              </a:ext>
            </a:extLst>
          </p:cNvPr>
          <p:cNvSpPr txBox="1"/>
          <p:nvPr/>
        </p:nvSpPr>
        <p:spPr>
          <a:xfrm>
            <a:off x="3533442" y="3637430"/>
            <a:ext cx="5709949" cy="1569660"/>
          </a:xfrm>
          <a:prstGeom prst="rect">
            <a:avLst/>
          </a:prstGeom>
          <a:noFill/>
        </p:spPr>
        <p:txBody>
          <a:bodyPr wrap="square" rtlCol="0">
            <a:spAutoFit/>
          </a:bodyPr>
          <a:lstStyle/>
          <a:p>
            <a:r>
              <a:rPr lang="en-US" sz="2400">
                <a:solidFill>
                  <a:srgbClr val="000000"/>
                </a:solidFill>
                <a:latin typeface="Arial" panose="020B0604020202020204" pitchFamily="34" charset="0"/>
              </a:rPr>
              <a:t>G</a:t>
            </a:r>
            <a:r>
              <a:rPr lang="vi-VN" sz="2400">
                <a:solidFill>
                  <a:srgbClr val="000000"/>
                </a:solidFill>
                <a:latin typeface="Arial" panose="020B0604020202020204" pitchFamily="34" charset="0"/>
              </a:rPr>
              <a:t>iải và trình bày được bài giải của bài toán có lời văn liên quan đến phép trừ qua 10 trong phạm vi 20</a:t>
            </a:r>
            <a:br>
              <a:rPr lang="vi-VN" sz="2400">
                <a:latin typeface="Arial-Rounded" panose="020B0500000000000000" pitchFamily="34" charset="0"/>
                <a:ea typeface="Arial-Rounded" panose="020B0500000000000000" pitchFamily="34" charset="0"/>
                <a:cs typeface="Arial-Rounded" panose="020B0500000000000000" pitchFamily="34" charset="0"/>
              </a:rPr>
            </a:br>
            <a:endPar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2">
            <a:extLst>
              <a:ext uri="{FF2B5EF4-FFF2-40B4-BE49-F238E27FC236}">
                <a16:creationId xmlns:a16="http://schemas.microsoft.com/office/drawing/2014/main" id="{615B6ADF-0DDB-4363-A354-8BD86BBDA1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01719" y="3665643"/>
            <a:ext cx="501119" cy="448915"/>
          </a:xfrm>
          <a:prstGeom prst="rect">
            <a:avLst/>
          </a:prstGeom>
        </p:spPr>
      </p:pic>
    </p:spTree>
    <p:extLst>
      <p:ext uri="{BB962C8B-B14F-4D97-AF65-F5344CB8AC3E}">
        <p14:creationId xmlns:p14="http://schemas.microsoft.com/office/powerpoint/2010/main" val="391009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卡通背景天空漫画云">
            <a:extLst>
              <a:ext uri="{FF2B5EF4-FFF2-40B4-BE49-F238E27FC236}">
                <a16:creationId xmlns:a16="http://schemas.microsoft.com/office/drawing/2014/main" id="{2DC03C34-3504-47D5-8752-2DCF83CCC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29"/>
            <a:ext cx="12192000" cy="6847653"/>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id="{EFAEB0CC-8C63-467D-8733-FA5260126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433" y="3561223"/>
            <a:ext cx="2630951" cy="3296849"/>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6" y="5060677"/>
            <a:ext cx="12191877" cy="210179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5979" y="4946701"/>
            <a:ext cx="2880320" cy="1608863"/>
          </a:xfrm>
          <a:prstGeom prst="rect">
            <a:avLst/>
          </a:prstGeom>
        </p:spPr>
      </p:pic>
      <p:pic>
        <p:nvPicPr>
          <p:cNvPr id="11" name="图片 10">
            <a:extLst>
              <a:ext uri="{FF2B5EF4-FFF2-40B4-BE49-F238E27FC236}">
                <a16:creationId xmlns:a16="http://schemas.microsoft.com/office/drawing/2014/main" id="{6270AD54-36B5-428C-BF99-126AD32BB4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441" y="3828539"/>
            <a:ext cx="1248139" cy="1922597"/>
          </a:xfrm>
          <a:prstGeom prst="rect">
            <a:avLst/>
          </a:prstGeom>
        </p:spPr>
      </p:pic>
      <p:sp>
        <p:nvSpPr>
          <p:cNvPr id="41" name="矩形 40">
            <a:extLst>
              <a:ext uri="{FF2B5EF4-FFF2-40B4-BE49-F238E27FC236}">
                <a16:creationId xmlns:a16="http://schemas.microsoft.com/office/drawing/2014/main" id="{AFB8A9BD-5390-446E-A0A5-27517F552C00}"/>
              </a:ext>
            </a:extLst>
          </p:cNvPr>
          <p:cNvSpPr/>
          <p:nvPr/>
        </p:nvSpPr>
        <p:spPr>
          <a:xfrm>
            <a:off x="1487489" y="549569"/>
            <a:ext cx="2688299" cy="1055791"/>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03" tIns="60655" rIns="121303" bIns="60655" rtlCol="0" anchor="ctr"/>
          <a:lstStyle/>
          <a:p>
            <a:pPr algn="ctr" defTabSz="1212982"/>
            <a:endParaRPr lang="zh-CN" altLang="en-US" sz="2400">
              <a:solidFill>
                <a:prstClr val="white"/>
              </a:solidFill>
            </a:endParaRPr>
          </a:p>
        </p:txBody>
      </p:sp>
      <p:sp>
        <p:nvSpPr>
          <p:cNvPr id="44" name="矩形 43">
            <a:extLst>
              <a:ext uri="{FF2B5EF4-FFF2-40B4-BE49-F238E27FC236}">
                <a16:creationId xmlns:a16="http://schemas.microsoft.com/office/drawing/2014/main" id="{CDF014B8-BAF0-49AA-B8B6-BE0F60B70158}"/>
              </a:ext>
            </a:extLst>
          </p:cNvPr>
          <p:cNvSpPr/>
          <p:nvPr/>
        </p:nvSpPr>
        <p:spPr>
          <a:xfrm>
            <a:off x="911428" y="837512"/>
            <a:ext cx="2784309" cy="1439716"/>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03" tIns="60655" rIns="121303" bIns="60655" rtlCol="0" anchor="ctr"/>
          <a:lstStyle/>
          <a:p>
            <a:pPr algn="ctr" defTabSz="1212982"/>
            <a:endParaRPr lang="zh-CN" altLang="en-US" sz="2400">
              <a:solidFill>
                <a:prstClr val="white"/>
              </a:solidFill>
            </a:endParaRPr>
          </a:p>
        </p:txBody>
      </p:sp>
      <p:pic>
        <p:nvPicPr>
          <p:cNvPr id="3" name="图片 2">
            <a:extLst>
              <a:ext uri="{FF2B5EF4-FFF2-40B4-BE49-F238E27FC236}">
                <a16:creationId xmlns:a16="http://schemas.microsoft.com/office/drawing/2014/main" id="{9D58790A-99A6-4773-A502-349F41E820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4824" y="837512"/>
            <a:ext cx="7307437" cy="3263355"/>
          </a:xfrm>
          <a:prstGeom prst="rect">
            <a:avLst/>
          </a:prstGeom>
        </p:spPr>
      </p:pic>
      <p:sp>
        <p:nvSpPr>
          <p:cNvPr id="28" name="TextBox 37"/>
          <p:cNvSpPr txBox="1"/>
          <p:nvPr/>
        </p:nvSpPr>
        <p:spPr>
          <a:xfrm>
            <a:off x="2147417" y="2818879"/>
            <a:ext cx="7584843" cy="1230727"/>
          </a:xfrm>
          <a:prstGeom prst="rect">
            <a:avLst/>
          </a:prstGeom>
          <a:noFill/>
        </p:spPr>
        <p:txBody>
          <a:bodyPr wrap="square" lIns="121303" tIns="60655" rIns="121303" bIns="60655" rtlCol="0">
            <a:spAutoFit/>
          </a:bodyPr>
          <a:lstStyle/>
          <a:p>
            <a:pPr algn="ctr" defTabSz="1212982"/>
            <a:r>
              <a:rPr lang="en-US" altLang="zh-CN" sz="7200" spc="-400" dirty="0">
                <a:solidFill>
                  <a:srgbClr val="2CA6E0"/>
                </a:solidFill>
                <a:ea typeface="Arial-Rounded" pitchFamily="34" charset="0"/>
                <a:cs typeface="Arial-Rounded" pitchFamily="34" charset="0"/>
                <a:sym typeface="+mn-lt"/>
              </a:rPr>
              <a:t>HẸN GẶP LẠI</a:t>
            </a:r>
            <a:endParaRPr lang="zh-CN" altLang="en-US" sz="7200" spc="-400" dirty="0">
              <a:solidFill>
                <a:srgbClr val="2CA6E0"/>
              </a:solidFill>
              <a:ea typeface="Arial-Rounded" pitchFamily="34" charset="0"/>
              <a:cs typeface="Arial-Rounded" pitchFamily="34" charset="0"/>
              <a:sym typeface="+mn-lt"/>
            </a:endParaRPr>
          </a:p>
        </p:txBody>
      </p:sp>
      <p:pic>
        <p:nvPicPr>
          <p:cNvPr id="40" name="图片 39">
            <a:extLst>
              <a:ext uri="{FF2B5EF4-FFF2-40B4-BE49-F238E27FC236}">
                <a16:creationId xmlns:a16="http://schemas.microsoft.com/office/drawing/2014/main" id="{79967922-C563-4690-9A2C-BD26C68994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360" y="357680"/>
            <a:ext cx="2043456" cy="1919621"/>
          </a:xfrm>
          <a:prstGeom prst="rect">
            <a:avLst/>
          </a:prstGeom>
        </p:spPr>
      </p:pic>
      <p:pic>
        <p:nvPicPr>
          <p:cNvPr id="37" name="图片 36">
            <a:extLst>
              <a:ext uri="{FF2B5EF4-FFF2-40B4-BE49-F238E27FC236}">
                <a16:creationId xmlns:a16="http://schemas.microsoft.com/office/drawing/2014/main" id="{CB32B15B-D356-416A-AA78-D94167D636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209475" flipH="1">
            <a:off x="8233787" y="4457405"/>
            <a:ext cx="529296" cy="901930"/>
          </a:xfrm>
          <a:prstGeom prst="rect">
            <a:avLst/>
          </a:prstGeom>
        </p:spPr>
      </p:pic>
    </p:spTree>
    <p:extLst>
      <p:ext uri="{BB962C8B-B14F-4D97-AF65-F5344CB8AC3E}">
        <p14:creationId xmlns:p14="http://schemas.microsoft.com/office/powerpoint/2010/main" val="6281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0000" fill="hold" nodeType="afterEffect" p14:presetBounceEnd="5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6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accel="80000" fill="hold" grpId="0" nodeType="afterEffect" p14:presetBounceEnd="44000">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14:bounceEnd="44000">
                                          <p:cBhvr additive="base">
                                            <p:cTn id="12" dur="500" fill="hold"/>
                                            <p:tgtEl>
                                              <p:spTgt spid="28"/>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46000" fill="hold" nodeType="afterEffect" p14:presetBounceEnd="30000">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14:bounceEnd="30000">
                                          <p:cBhvr additive="base">
                                            <p:cTn id="17" dur="1500" fill="hold"/>
                                            <p:tgtEl>
                                              <p:spTgt spid="39"/>
                                            </p:tgtEl>
                                            <p:attrNameLst>
                                              <p:attrName>ppt_x</p:attrName>
                                            </p:attrNameLst>
                                          </p:cBhvr>
                                          <p:tavLst>
                                            <p:tav tm="0">
                                              <p:val>
                                                <p:strVal val="1+#ppt_w/2"/>
                                              </p:val>
                                            </p:tav>
                                            <p:tav tm="100000">
                                              <p:val>
                                                <p:strVal val="#ppt_x"/>
                                              </p:val>
                                            </p:tav>
                                          </p:tavLst>
                                        </p:anim>
                                        <p:anim calcmode="lin" valueType="num" p14:bounceEnd="30000">
                                          <p:cBhvr additive="base">
                                            <p:cTn id="18" dur="1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accel="8000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460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1500" fill="hold"/>
                                            <p:tgtEl>
                                              <p:spTgt spid="39"/>
                                            </p:tgtEl>
                                            <p:attrNameLst>
                                              <p:attrName>ppt_x</p:attrName>
                                            </p:attrNameLst>
                                          </p:cBhvr>
                                          <p:tavLst>
                                            <p:tav tm="0">
                                              <p:val>
                                                <p:strVal val="1+#ppt_w/2"/>
                                              </p:val>
                                            </p:tav>
                                            <p:tav tm="100000">
                                              <p:val>
                                                <p:strVal val="#ppt_x"/>
                                              </p:val>
                                            </p:tav>
                                          </p:tavLst>
                                        </p:anim>
                                        <p:anim calcmode="lin" valueType="num">
                                          <p:cBhvr additive="base">
                                            <p:cTn id="18" dur="1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1.Pheptru(Qua10)trongphamvi20[2021060608485484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3581</TotalTime>
  <Words>928</Words>
  <Application>Microsoft Office PowerPoint</Application>
  <PresentationFormat>Widescreen</PresentationFormat>
  <Paragraphs>150</Paragraphs>
  <Slides>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Arial-Rounded</vt:lpstr>
      <vt:lpstr>Calibri</vt:lpstr>
      <vt:lpstr>HP001 4 hàng</vt:lpstr>
      <vt:lpstr>iCiel Pony</vt:lpstr>
      <vt:lpstr>Roboto</vt:lpstr>
      <vt:lpstr>1_Office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 : VŨ HỒNG</dc:creator>
  <cp:lastModifiedBy>Ms Quyen</cp:lastModifiedBy>
  <cp:revision>236</cp:revision>
  <dcterms:created xsi:type="dcterms:W3CDTF">2021-06-02T01:34:28Z</dcterms:created>
  <dcterms:modified xsi:type="dcterms:W3CDTF">2021-10-28T14:58:30Z</dcterms:modified>
</cp:coreProperties>
</file>