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6" r:id="rId4"/>
    <p:sldId id="319" r:id="rId5"/>
    <p:sldId id="317" r:id="rId6"/>
    <p:sldId id="309" r:id="rId7"/>
    <p:sldId id="310" r:id="rId8"/>
    <p:sldId id="312" r:id="rId9"/>
    <p:sldId id="313" r:id="rId10"/>
    <p:sldId id="314" r:id="rId11"/>
    <p:sldId id="316"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1128" autoAdjust="0"/>
  </p:normalViewPr>
  <p:slideViewPr>
    <p:cSldViewPr snapToGrid="0">
      <p:cViewPr>
        <p:scale>
          <a:sx n="75" d="100"/>
          <a:sy n="75" d="100"/>
        </p:scale>
        <p:origin x="456" y="1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F0E8E-D10C-471D-9043-D2AE756948A5}"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DC9A6-C7DE-4748-B1C1-19A8E145484C}" type="slidenum">
              <a:rPr lang="en-US" smtClean="0"/>
              <a:t>‹#›</a:t>
            </a:fld>
            <a:endParaRPr lang="en-US"/>
          </a:p>
        </p:txBody>
      </p:sp>
    </p:spTree>
    <p:extLst>
      <p:ext uri="{BB962C8B-B14F-4D97-AF65-F5344CB8AC3E}">
        <p14:creationId xmlns:p14="http://schemas.microsoft.com/office/powerpoint/2010/main" val="303806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7DC9A6-C7DE-4748-B1C1-19A8E145484C}" type="slidenum">
              <a:rPr lang="en-US" smtClean="0"/>
              <a:t>4</a:t>
            </a:fld>
            <a:endParaRPr lang="en-US"/>
          </a:p>
        </p:txBody>
      </p:sp>
    </p:spTree>
    <p:extLst>
      <p:ext uri="{BB962C8B-B14F-4D97-AF65-F5344CB8AC3E}">
        <p14:creationId xmlns:p14="http://schemas.microsoft.com/office/powerpoint/2010/main" val="122841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Qua bài tập số 1 Các con đã vận dụng cách tính nhẩm đã học để tìm kết quả của các phép trừ  dạng 16 17 18 trừ đi một số số bây giờ chúng mình cùng chuyển qua bài tập số 2 để  củng cố các phép trừ dạng 16 17 18 trừ đi một số.</a:t>
            </a:r>
            <a:endParaRPr lang="en-US" b="0">
              <a:effectLst/>
            </a:endParaRPr>
          </a:p>
          <a:p>
            <a:br>
              <a:rPr lang="en-US" b="0">
                <a:effectLst/>
              </a:rPr>
            </a:br>
            <a:endParaRPr lang="en-US"/>
          </a:p>
        </p:txBody>
      </p:sp>
      <p:sp>
        <p:nvSpPr>
          <p:cNvPr id="4" name="Slide Number Placeholder 3"/>
          <p:cNvSpPr>
            <a:spLocks noGrp="1"/>
          </p:cNvSpPr>
          <p:nvPr>
            <p:ph type="sldNum" sz="quarter" idx="5"/>
          </p:nvPr>
        </p:nvSpPr>
        <p:spPr/>
        <p:txBody>
          <a:bodyPr/>
          <a:lstStyle/>
          <a:p>
            <a:fld id="{7F7DC9A6-C7DE-4748-B1C1-19A8E145484C}" type="slidenum">
              <a:rPr lang="en-US" smtClean="0"/>
              <a:t>6</a:t>
            </a:fld>
            <a:endParaRPr lang="en-US"/>
          </a:p>
        </p:txBody>
      </p:sp>
    </p:spTree>
    <p:extLst>
      <p:ext uri="{BB962C8B-B14F-4D97-AF65-F5344CB8AC3E}">
        <p14:creationId xmlns:p14="http://schemas.microsoft.com/office/powerpoint/2010/main" val="70695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Tổ chức chữa bài bằng Quizzi</a:t>
            </a:r>
          </a:p>
        </p:txBody>
      </p:sp>
      <p:sp>
        <p:nvSpPr>
          <p:cNvPr id="4" name="Slide Number Placeholder 3"/>
          <p:cNvSpPr>
            <a:spLocks noGrp="1"/>
          </p:cNvSpPr>
          <p:nvPr>
            <p:ph type="sldNum" sz="quarter" idx="5"/>
          </p:nvPr>
        </p:nvSpPr>
        <p:spPr/>
        <p:txBody>
          <a:bodyPr/>
          <a:lstStyle/>
          <a:p>
            <a:fld id="{7F7DC9A6-C7DE-4748-B1C1-19A8E145484C}" type="slidenum">
              <a:rPr lang="en-US" smtClean="0"/>
              <a:t>7</a:t>
            </a:fld>
            <a:endParaRPr lang="en-US"/>
          </a:p>
        </p:txBody>
      </p:sp>
    </p:spTree>
    <p:extLst>
      <p:ext uri="{BB962C8B-B14F-4D97-AF65-F5344CB8AC3E}">
        <p14:creationId xmlns:p14="http://schemas.microsoft.com/office/powerpoint/2010/main" val="285298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tập số 3 không những củng cố cho chúng mình phép trừ đã học mà còn củng cố cho chúng mình cách tìm số lớn nhất số bé nhất trong các số đã cho</a:t>
            </a:r>
          </a:p>
          <a:p>
            <a:r>
              <a:rPr lang="en-US"/>
              <a:t>bây giờ cô và các bạn sẽ cùng truyển sang bài tập số 4 gọi HS đọc đề</a:t>
            </a:r>
          </a:p>
        </p:txBody>
      </p:sp>
      <p:sp>
        <p:nvSpPr>
          <p:cNvPr id="4" name="Slide Number Placeholder 3"/>
          <p:cNvSpPr>
            <a:spLocks noGrp="1"/>
          </p:cNvSpPr>
          <p:nvPr>
            <p:ph type="sldNum" sz="quarter" idx="5"/>
          </p:nvPr>
        </p:nvSpPr>
        <p:spPr/>
        <p:txBody>
          <a:bodyPr/>
          <a:lstStyle/>
          <a:p>
            <a:fld id="{7F7DC9A6-C7DE-4748-B1C1-19A8E145484C}" type="slidenum">
              <a:rPr lang="en-US" smtClean="0"/>
              <a:t>8</a:t>
            </a:fld>
            <a:endParaRPr lang="en-US"/>
          </a:p>
        </p:txBody>
      </p:sp>
    </p:spTree>
    <p:extLst>
      <p:ext uri="{BB962C8B-B14F-4D97-AF65-F5344CB8AC3E}">
        <p14:creationId xmlns:p14="http://schemas.microsoft.com/office/powerpoint/2010/main" val="339381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 hs đề bài cho biế gì</a:t>
            </a:r>
          </a:p>
          <a:p>
            <a:r>
              <a:rPr lang="en-US"/>
              <a:t>Đề bài hỏi gì</a:t>
            </a:r>
          </a:p>
          <a:p>
            <a:r>
              <a:rPr lang="en-US"/>
              <a:t>Gọi hs nêu tóm tắt</a:t>
            </a:r>
          </a:p>
          <a:p>
            <a:r>
              <a:rPr lang="en-US"/>
              <a:t>y/c hs làm vở</a:t>
            </a:r>
          </a:p>
          <a:p>
            <a:r>
              <a:rPr lang="en-US"/>
              <a:t>Chữa bài qua azota</a:t>
            </a:r>
          </a:p>
          <a:p>
            <a:r>
              <a:rPr lang="en-US"/>
              <a:t>-Chốt: bài tập số 4 đã củng cố cho chúng mình về cách giải và trình bày bài giải của bài toán có lời văn liên quan đến phép trừ qua 10 trong phạm vi 20</a:t>
            </a:r>
          </a:p>
          <a:p>
            <a:r>
              <a:rPr lang="en-US"/>
              <a:t>Chuyển bài 5</a:t>
            </a:r>
          </a:p>
        </p:txBody>
      </p:sp>
      <p:sp>
        <p:nvSpPr>
          <p:cNvPr id="4" name="Slide Number Placeholder 3"/>
          <p:cNvSpPr>
            <a:spLocks noGrp="1"/>
          </p:cNvSpPr>
          <p:nvPr>
            <p:ph type="sldNum" sz="quarter" idx="5"/>
          </p:nvPr>
        </p:nvSpPr>
        <p:spPr/>
        <p:txBody>
          <a:bodyPr/>
          <a:lstStyle/>
          <a:p>
            <a:fld id="{7F7DC9A6-C7DE-4748-B1C1-19A8E145484C}" type="slidenum">
              <a:rPr lang="en-US" smtClean="0"/>
              <a:t>9</a:t>
            </a:fld>
            <a:endParaRPr lang="en-US"/>
          </a:p>
        </p:txBody>
      </p:sp>
    </p:spTree>
    <p:extLst>
      <p:ext uri="{BB962C8B-B14F-4D97-AF65-F5344CB8AC3E}">
        <p14:creationId xmlns:p14="http://schemas.microsoft.com/office/powerpoint/2010/main" val="361374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Y/c HS làm vở.</a:t>
            </a:r>
          </a:p>
          <a:p>
            <a:r>
              <a:rPr lang="en-US"/>
              <a:t>Chữa bằng cách viết dấu trong chat zoom</a:t>
            </a:r>
          </a:p>
          <a:p>
            <a:r>
              <a:rPr lang="en-US"/>
              <a:t>Chốt</a:t>
            </a:r>
          </a:p>
          <a:p>
            <a:r>
              <a:rPr lang="en-US"/>
              <a:t>Gọi HS chia sẻ cách làm bài</a:t>
            </a:r>
          </a:p>
          <a:p>
            <a:r>
              <a:rPr lang="en-US"/>
              <a:t>bài tập số 5 đã củng cố cho chúng mình các phép trừ đã học và so sánh các số </a:t>
            </a:r>
          </a:p>
          <a:p>
            <a:endParaRPr lang="en-US"/>
          </a:p>
          <a:p>
            <a:r>
              <a:rPr lang="en-US"/>
              <a:t>Chuyển củng cố</a:t>
            </a:r>
          </a:p>
        </p:txBody>
      </p:sp>
      <p:sp>
        <p:nvSpPr>
          <p:cNvPr id="4" name="Slide Number Placeholder 3"/>
          <p:cNvSpPr>
            <a:spLocks noGrp="1"/>
          </p:cNvSpPr>
          <p:nvPr>
            <p:ph type="sldNum" sz="quarter" idx="5"/>
          </p:nvPr>
        </p:nvSpPr>
        <p:spPr/>
        <p:txBody>
          <a:bodyPr/>
          <a:lstStyle/>
          <a:p>
            <a:fld id="{7F7DC9A6-C7DE-4748-B1C1-19A8E145484C}" type="slidenum">
              <a:rPr lang="en-US" smtClean="0"/>
              <a:t>10</a:t>
            </a:fld>
            <a:endParaRPr lang="en-US"/>
          </a:p>
        </p:txBody>
      </p:sp>
    </p:spTree>
    <p:extLst>
      <p:ext uri="{BB962C8B-B14F-4D97-AF65-F5344CB8AC3E}">
        <p14:creationId xmlns:p14="http://schemas.microsoft.com/office/powerpoint/2010/main" val="294405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và bài tập số 5 </a:t>
            </a:r>
            <a:r>
              <a:rPr lang="vi-VN"/>
              <a:t>là bài học cuối cùng của</a:t>
            </a:r>
            <a:r>
              <a:rPr lang="en-US"/>
              <a:t> tiết học toán</a:t>
            </a:r>
            <a:r>
              <a:rPr lang="vi-VN"/>
              <a:t> ngày hôm nay </a:t>
            </a:r>
            <a:endParaRPr lang="en-US"/>
          </a:p>
          <a:p>
            <a:r>
              <a:rPr lang="vi-VN"/>
              <a:t>trước khi kết thúc tiết học</a:t>
            </a:r>
            <a:r>
              <a:rPr lang="en-US"/>
              <a:t>,</a:t>
            </a:r>
            <a:r>
              <a:rPr lang="vi-VN"/>
              <a:t> </a:t>
            </a:r>
            <a:r>
              <a:rPr lang="en-US"/>
              <a:t>con cho cô biết, hôm nay chúng mình học bài gì?</a:t>
            </a:r>
          </a:p>
          <a:p>
            <a:r>
              <a:rPr lang="en-US"/>
              <a:t>Bây giờ </a:t>
            </a:r>
            <a:r>
              <a:rPr lang="vi-VN"/>
              <a:t>các con hãy cùng nhìn lại mục tiêu của </a:t>
            </a:r>
            <a:r>
              <a:rPr lang="en-US"/>
              <a:t>tiết</a:t>
            </a:r>
            <a:r>
              <a:rPr lang="vi-VN"/>
              <a:t> học để đánh giá xem mình đã đạt được những mục tiêu nào</a:t>
            </a:r>
            <a:r>
              <a:rPr lang="en-US"/>
              <a:t>?</a:t>
            </a:r>
          </a:p>
          <a:p>
            <a:r>
              <a:rPr lang="en-US"/>
              <a:t>Chuyển mục tiêu</a:t>
            </a:r>
          </a:p>
          <a:p>
            <a:r>
              <a:rPr lang="en-US"/>
              <a:t>Dặn dò chuẩn bị tiết học tiếp theo</a:t>
            </a:r>
          </a:p>
        </p:txBody>
      </p:sp>
      <p:sp>
        <p:nvSpPr>
          <p:cNvPr id="4" name="Slide Number Placeholder 3"/>
          <p:cNvSpPr>
            <a:spLocks noGrp="1"/>
          </p:cNvSpPr>
          <p:nvPr>
            <p:ph type="sldNum" sz="quarter" idx="5"/>
          </p:nvPr>
        </p:nvSpPr>
        <p:spPr/>
        <p:txBody>
          <a:bodyPr/>
          <a:lstStyle/>
          <a:p>
            <a:fld id="{7F7DC9A6-C7DE-4748-B1C1-19A8E145484C}" type="slidenum">
              <a:rPr lang="en-US" smtClean="0"/>
              <a:t>11</a:t>
            </a:fld>
            <a:endParaRPr lang="en-US"/>
          </a:p>
        </p:txBody>
      </p:sp>
    </p:spTree>
    <p:extLst>
      <p:ext uri="{BB962C8B-B14F-4D97-AF65-F5344CB8AC3E}">
        <p14:creationId xmlns:p14="http://schemas.microsoft.com/office/powerpoint/2010/main" val="288036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Mời 2 hs chia sẻ</a:t>
            </a:r>
          </a:p>
        </p:txBody>
      </p:sp>
      <p:sp>
        <p:nvSpPr>
          <p:cNvPr id="4" name="Slide Number Placeholder 3"/>
          <p:cNvSpPr>
            <a:spLocks noGrp="1"/>
          </p:cNvSpPr>
          <p:nvPr>
            <p:ph type="sldNum" sz="quarter" idx="5"/>
          </p:nvPr>
        </p:nvSpPr>
        <p:spPr/>
        <p:txBody>
          <a:bodyPr/>
          <a:lstStyle/>
          <a:p>
            <a:fld id="{7F7DC9A6-C7DE-4748-B1C1-19A8E145484C}" type="slidenum">
              <a:rPr lang="en-US" smtClean="0"/>
              <a:t>12</a:t>
            </a:fld>
            <a:endParaRPr lang="en-US"/>
          </a:p>
        </p:txBody>
      </p:sp>
    </p:spTree>
    <p:extLst>
      <p:ext uri="{BB962C8B-B14F-4D97-AF65-F5344CB8AC3E}">
        <p14:creationId xmlns:p14="http://schemas.microsoft.com/office/powerpoint/2010/main" val="395144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EBC5-36D0-4291-A6C1-3C4A386FA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CA4D4-7700-4D4A-BF65-F842C38AF9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BD76D-7134-42CA-88AF-8FA59913D0B7}"/>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28E0BABB-B53D-4D29-A81F-9D741930D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B5406-D678-49AD-B8AF-556DE819D2A0}"/>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10053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85C7-DE44-4E8F-900B-992BE1C95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8D0C6-BA34-4D94-99DE-EE39C06FF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97DD9-F0BF-4B2A-A914-2C232ABD74A3}"/>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4A940BBB-0D0B-4614-B541-6D44974AF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9484-9D72-4B23-919A-2B9344FB3D9E}"/>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169890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0A3EB0-F0CB-4B25-A13F-8160DE513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023A4-DA5B-4F16-BAB5-F7652E59C1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56B3D-55A6-4A42-A38F-3AAC95390589}"/>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34E84DB0-921C-4158-88C4-DF02DBF5C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21F0E-02C3-471C-9B72-7A292E89E411}"/>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119400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47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FD70-C8F0-4F25-BFEC-94C375E80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07A60-1001-4FC0-88DB-0ADBD14451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4C079-DA9E-4E91-9671-1C2278C60472}"/>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0343D81F-370A-44F2-B662-BFC289F56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BAF11-DCC2-454F-B0AB-5D2E64B18464}"/>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55251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CECC-750E-435A-9F71-3800AB828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81018F-971D-4473-9E1E-C65D233B1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2F5B24-7E89-41F1-A16C-B519F595BBF3}"/>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779C6AE4-B1D3-4D04-92E2-09F95B643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D1E96-4BDB-40FC-B0F5-FADB39788FE4}"/>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30798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EA51-B26E-4830-A19E-8F75D04EC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4EF3F-B853-48DE-80C4-47BF298A7F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5691B-6A08-4D47-932D-C9895A248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2DD425-C48C-4F94-8665-8909D13AB6C0}"/>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6" name="Footer Placeholder 5">
            <a:extLst>
              <a:ext uri="{FF2B5EF4-FFF2-40B4-BE49-F238E27FC236}">
                <a16:creationId xmlns:a16="http://schemas.microsoft.com/office/drawing/2014/main" id="{E8DC7E3C-31AB-4403-A710-D5EEAC2D6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74660-2A4A-4BFA-8D9E-E92E7267760B}"/>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90382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3DE2-89DB-4C21-A54C-59D62B6EEB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9D0FB-4D34-413D-947E-5236AD977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654E3-C0C2-4E7F-AA89-EA48D16A3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1B534-E212-4F86-AAA2-006B12636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2E6936-56D8-4856-B77B-2F45ADECED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A50C3E-A4FC-4E1A-8056-CDF4472AE44A}"/>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8" name="Footer Placeholder 7">
            <a:extLst>
              <a:ext uri="{FF2B5EF4-FFF2-40B4-BE49-F238E27FC236}">
                <a16:creationId xmlns:a16="http://schemas.microsoft.com/office/drawing/2014/main" id="{48AC1E91-CA0F-4035-9C68-DC866E924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5C3072-7214-4578-87F7-EE4055EDF932}"/>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309460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8D46-74AE-4AA9-A14D-2BD8350303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F32EF-C333-4645-916C-3C7AB9F11E46}"/>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4" name="Footer Placeholder 3">
            <a:extLst>
              <a:ext uri="{FF2B5EF4-FFF2-40B4-BE49-F238E27FC236}">
                <a16:creationId xmlns:a16="http://schemas.microsoft.com/office/drawing/2014/main" id="{6A741B86-0962-458D-98EB-470D913EE4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2A6BC-2C8B-41E0-AEBC-A2B4F58A93D6}"/>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425244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81B01-9B4B-48AE-B708-7B0B24D7CC1B}"/>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3" name="Footer Placeholder 2">
            <a:extLst>
              <a:ext uri="{FF2B5EF4-FFF2-40B4-BE49-F238E27FC236}">
                <a16:creationId xmlns:a16="http://schemas.microsoft.com/office/drawing/2014/main" id="{668259EC-0295-47C0-8C99-C0FDF81A35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ADFA4E-C13C-4FE2-88EA-8404D3C540E9}"/>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368982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9DDA-5BD5-4C79-94B0-D9A6EB674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82D2BB-F98B-4DDD-AD50-5E9097DB8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46C0C0-598B-40F8-B0E4-EC6D17094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5CBDF-E457-4E3C-9FA4-7DAADA192844}"/>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6" name="Footer Placeholder 5">
            <a:extLst>
              <a:ext uri="{FF2B5EF4-FFF2-40B4-BE49-F238E27FC236}">
                <a16:creationId xmlns:a16="http://schemas.microsoft.com/office/drawing/2014/main" id="{5E95CE96-19B4-4E85-94F6-AB8A566D1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B969A-FF68-46AA-A4F0-911AAA924FCC}"/>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56279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B690-7CC6-4015-9256-C34860A1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789DF-CFF3-42CB-994A-E96D0B1D6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5E375-626D-4811-BEA2-CE439DEB5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1C72F-1579-4D81-966F-11884C2E46B4}"/>
              </a:ext>
            </a:extLst>
          </p:cNvPr>
          <p:cNvSpPr>
            <a:spLocks noGrp="1"/>
          </p:cNvSpPr>
          <p:nvPr>
            <p:ph type="dt" sz="half" idx="10"/>
          </p:nvPr>
        </p:nvSpPr>
        <p:spPr/>
        <p:txBody>
          <a:bodyPr/>
          <a:lstStyle/>
          <a:p>
            <a:fld id="{FB82BF72-CF94-4B76-8BFC-F5A34D5CB0BC}" type="datetimeFigureOut">
              <a:rPr lang="en-US" smtClean="0"/>
              <a:t>10/18/2021</a:t>
            </a:fld>
            <a:endParaRPr lang="en-US"/>
          </a:p>
        </p:txBody>
      </p:sp>
      <p:sp>
        <p:nvSpPr>
          <p:cNvPr id="6" name="Footer Placeholder 5">
            <a:extLst>
              <a:ext uri="{FF2B5EF4-FFF2-40B4-BE49-F238E27FC236}">
                <a16:creationId xmlns:a16="http://schemas.microsoft.com/office/drawing/2014/main" id="{9DBDA1F6-D8E8-4CF2-A28D-BC26BAB48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823B7-C6BA-42A9-8586-3527853CFF1F}"/>
              </a:ext>
            </a:extLst>
          </p:cNvPr>
          <p:cNvSpPr>
            <a:spLocks noGrp="1"/>
          </p:cNvSpPr>
          <p:nvPr>
            <p:ph type="sldNum" sz="quarter" idx="12"/>
          </p:nvPr>
        </p:nvSpPr>
        <p:spPr/>
        <p:txBody>
          <a:bodyPr/>
          <a:lstStyle/>
          <a:p>
            <a:fld id="{9A58A509-2B5A-4903-9F4A-E35309E35811}" type="slidenum">
              <a:rPr lang="en-US" smtClean="0"/>
              <a:t>‹#›</a:t>
            </a:fld>
            <a:endParaRPr lang="en-US"/>
          </a:p>
        </p:txBody>
      </p:sp>
    </p:spTree>
    <p:extLst>
      <p:ext uri="{BB962C8B-B14F-4D97-AF65-F5344CB8AC3E}">
        <p14:creationId xmlns:p14="http://schemas.microsoft.com/office/powerpoint/2010/main" val="1405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B86F3-1439-4B7E-88AA-E8C81A6FC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38A8DE-2E3A-4AE6-9BE4-B84237530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0931E-C5B3-4BB9-8E5E-9603A03BC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2BF72-CF94-4B76-8BFC-F5A34D5CB0BC}" type="datetimeFigureOut">
              <a:rPr lang="en-US" smtClean="0"/>
              <a:t>10/18/2021</a:t>
            </a:fld>
            <a:endParaRPr lang="en-US"/>
          </a:p>
        </p:txBody>
      </p:sp>
      <p:sp>
        <p:nvSpPr>
          <p:cNvPr id="5" name="Footer Placeholder 4">
            <a:extLst>
              <a:ext uri="{FF2B5EF4-FFF2-40B4-BE49-F238E27FC236}">
                <a16:creationId xmlns:a16="http://schemas.microsoft.com/office/drawing/2014/main" id="{0EDE738C-E48B-43C1-BB64-ADB9CC79F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819085-E2C0-46FF-BFCA-923E284A6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8A509-2B5A-4903-9F4A-E35309E35811}" type="slidenum">
              <a:rPr lang="en-US" smtClean="0"/>
              <a:t>‹#›</a:t>
            </a:fld>
            <a:endParaRPr lang="en-US"/>
          </a:p>
        </p:txBody>
      </p:sp>
    </p:spTree>
    <p:extLst>
      <p:ext uri="{BB962C8B-B14F-4D97-AF65-F5344CB8AC3E}">
        <p14:creationId xmlns:p14="http://schemas.microsoft.com/office/powerpoint/2010/main" val="199443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quizizz.com/admin/quiz/616c20b98ef8de001db5a6f1/startV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8.jpeg"/><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1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3CDD7A7-C6C2-4221-BDE3-3C6CB10C3650}"/>
              </a:ext>
            </a:extLst>
          </p:cNvPr>
          <p:cNvSpPr/>
          <p:nvPr/>
        </p:nvSpPr>
        <p:spPr>
          <a:xfrm>
            <a:off x="1183800" y="89800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5</a:t>
            </a:r>
          </a:p>
        </p:txBody>
      </p:sp>
      <p:sp>
        <p:nvSpPr>
          <p:cNvPr id="3" name="TextBox 2">
            <a:extLst>
              <a:ext uri="{FF2B5EF4-FFF2-40B4-BE49-F238E27FC236}">
                <a16:creationId xmlns:a16="http://schemas.microsoft.com/office/drawing/2014/main" id="{A12AD5F2-9AE2-4EDA-B183-3D776EA1BEB5}"/>
              </a:ext>
            </a:extLst>
          </p:cNvPr>
          <p:cNvSpPr txBox="1"/>
          <p:nvPr/>
        </p:nvSpPr>
        <p:spPr>
          <a:xfrm>
            <a:off x="1921058" y="906437"/>
            <a:ext cx="5240276" cy="523220"/>
          </a:xfrm>
          <a:prstGeom prst="rect">
            <a:avLst/>
          </a:prstGeom>
          <a:noFill/>
        </p:spPr>
        <p:txBody>
          <a:bodyPr wrap="square" rtlCol="0">
            <a:spAutoFit/>
          </a:bodyPr>
          <a:lstStyle/>
          <a:p>
            <a:r>
              <a:rPr lang="en-US" sz="2800" dirty="0"/>
              <a:t>&gt;, &lt;, = ?</a:t>
            </a:r>
          </a:p>
        </p:txBody>
      </p:sp>
      <p:grpSp>
        <p:nvGrpSpPr>
          <p:cNvPr id="11" name="Group 10">
            <a:extLst>
              <a:ext uri="{FF2B5EF4-FFF2-40B4-BE49-F238E27FC236}">
                <a16:creationId xmlns:a16="http://schemas.microsoft.com/office/drawing/2014/main" id="{226084F7-E871-416C-A242-0AF2B03D3FC4}"/>
              </a:ext>
            </a:extLst>
          </p:cNvPr>
          <p:cNvGrpSpPr/>
          <p:nvPr/>
        </p:nvGrpSpPr>
        <p:grpSpPr>
          <a:xfrm>
            <a:off x="1387704" y="1831285"/>
            <a:ext cx="3590695" cy="2536272"/>
            <a:chOff x="1387704" y="1831285"/>
            <a:chExt cx="3590695" cy="2536272"/>
          </a:xfrm>
        </p:grpSpPr>
        <p:grpSp>
          <p:nvGrpSpPr>
            <p:cNvPr id="4" name="Group 3">
              <a:extLst>
                <a:ext uri="{FF2B5EF4-FFF2-40B4-BE49-F238E27FC236}">
                  <a16:creationId xmlns:a16="http://schemas.microsoft.com/office/drawing/2014/main" id="{E9275EFA-643D-44B2-A11A-220136E055B9}"/>
                </a:ext>
              </a:extLst>
            </p:cNvPr>
            <p:cNvGrpSpPr/>
            <p:nvPr/>
          </p:nvGrpSpPr>
          <p:grpSpPr>
            <a:xfrm>
              <a:off x="1387704" y="1831285"/>
              <a:ext cx="3590695" cy="2536272"/>
              <a:chOff x="2563089" y="4391890"/>
              <a:chExt cx="3590695" cy="2536272"/>
            </a:xfrm>
          </p:grpSpPr>
          <p:sp>
            <p:nvSpPr>
              <p:cNvPr id="5" name="Rectangle: Rounded Corners 4">
                <a:extLst>
                  <a:ext uri="{FF2B5EF4-FFF2-40B4-BE49-F238E27FC236}">
                    <a16:creationId xmlns:a16="http://schemas.microsoft.com/office/drawing/2014/main" id="{15A8FAB1-DEF2-4F28-B363-87E0B2F02B0F}"/>
                  </a:ext>
                </a:extLst>
              </p:cNvPr>
              <p:cNvSpPr/>
              <p:nvPr/>
            </p:nvSpPr>
            <p:spPr>
              <a:xfrm>
                <a:off x="2563089" y="4391890"/>
                <a:ext cx="3590695" cy="2536272"/>
              </a:xfrm>
              <a:prstGeom prst="roundRect">
                <a:avLst/>
              </a:prstGeom>
              <a:solidFill>
                <a:schemeClr val="accent4">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R"/>
                </a:pPr>
                <a:r>
                  <a:rPr lang="en-US" sz="2800" dirty="0">
                    <a:solidFill>
                      <a:sysClr val="windowText" lastClr="000000"/>
                    </a:solidFill>
                  </a:rPr>
                  <a:t>16 – 8         8</a:t>
                </a:r>
              </a:p>
              <a:p>
                <a:pPr marL="514350" indent="-514350">
                  <a:buAutoNum type="alphaLcParenR"/>
                </a:pPr>
                <a:endParaRPr lang="en-US" sz="2800" dirty="0">
                  <a:solidFill>
                    <a:sysClr val="windowText" lastClr="000000"/>
                  </a:solidFill>
                </a:endParaRPr>
              </a:p>
              <a:p>
                <a:r>
                  <a:rPr lang="en-US" sz="2800" dirty="0">
                    <a:solidFill>
                      <a:sysClr val="windowText" lastClr="000000"/>
                    </a:solidFill>
                  </a:rPr>
                  <a:t>      </a:t>
                </a:r>
              </a:p>
              <a:p>
                <a:r>
                  <a:rPr lang="en-US" sz="2800" dirty="0">
                    <a:solidFill>
                      <a:sysClr val="windowText" lastClr="000000"/>
                    </a:solidFill>
                  </a:rPr>
                  <a:t>     15 – 9         7</a:t>
                </a:r>
              </a:p>
            </p:txBody>
          </p:sp>
          <p:sp>
            <p:nvSpPr>
              <p:cNvPr id="6" name="Rectangle: Rounded Corners 5">
                <a:extLst>
                  <a:ext uri="{FF2B5EF4-FFF2-40B4-BE49-F238E27FC236}">
                    <a16:creationId xmlns:a16="http://schemas.microsoft.com/office/drawing/2014/main" id="{47F9D4C7-4741-41A7-A120-B77A797B7AF9}"/>
                  </a:ext>
                </a:extLst>
              </p:cNvPr>
              <p:cNvSpPr/>
              <p:nvPr/>
            </p:nvSpPr>
            <p:spPr>
              <a:xfrm>
                <a:off x="4269161" y="4705497"/>
                <a:ext cx="560687" cy="60061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sp>
          <p:nvSpPr>
            <p:cNvPr id="7" name="Rectangle: Rounded Corners 6">
              <a:extLst>
                <a:ext uri="{FF2B5EF4-FFF2-40B4-BE49-F238E27FC236}">
                  <a16:creationId xmlns:a16="http://schemas.microsoft.com/office/drawing/2014/main" id="{A72A7D3E-BBEF-47AB-B288-A725C5E4EFFA}"/>
                </a:ext>
              </a:extLst>
            </p:cNvPr>
            <p:cNvSpPr/>
            <p:nvPr/>
          </p:nvSpPr>
          <p:spPr>
            <a:xfrm>
              <a:off x="2905844" y="3444997"/>
              <a:ext cx="668647" cy="668647"/>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nvGrpSpPr>
          <p:cNvPr id="12" name="Group 11">
            <a:extLst>
              <a:ext uri="{FF2B5EF4-FFF2-40B4-BE49-F238E27FC236}">
                <a16:creationId xmlns:a16="http://schemas.microsoft.com/office/drawing/2014/main" id="{9A668B45-F0D9-419F-8E2A-CF74570D248C}"/>
              </a:ext>
            </a:extLst>
          </p:cNvPr>
          <p:cNvGrpSpPr/>
          <p:nvPr/>
        </p:nvGrpSpPr>
        <p:grpSpPr>
          <a:xfrm>
            <a:off x="6193174" y="3542728"/>
            <a:ext cx="4030550" cy="2536272"/>
            <a:chOff x="1387704" y="1831285"/>
            <a:chExt cx="4030550" cy="2536272"/>
          </a:xfrm>
        </p:grpSpPr>
        <p:grpSp>
          <p:nvGrpSpPr>
            <p:cNvPr id="13" name="Group 12">
              <a:extLst>
                <a:ext uri="{FF2B5EF4-FFF2-40B4-BE49-F238E27FC236}">
                  <a16:creationId xmlns:a16="http://schemas.microsoft.com/office/drawing/2014/main" id="{7FBCC5F5-9039-420F-91CA-736C72F8A75B}"/>
                </a:ext>
              </a:extLst>
            </p:cNvPr>
            <p:cNvGrpSpPr/>
            <p:nvPr/>
          </p:nvGrpSpPr>
          <p:grpSpPr>
            <a:xfrm>
              <a:off x="1387704" y="1831285"/>
              <a:ext cx="4030550" cy="2536272"/>
              <a:chOff x="2563089" y="4391890"/>
              <a:chExt cx="4030550" cy="2536272"/>
            </a:xfrm>
          </p:grpSpPr>
          <p:sp>
            <p:nvSpPr>
              <p:cNvPr id="15" name="Rectangle: Rounded Corners 14">
                <a:extLst>
                  <a:ext uri="{FF2B5EF4-FFF2-40B4-BE49-F238E27FC236}">
                    <a16:creationId xmlns:a16="http://schemas.microsoft.com/office/drawing/2014/main" id="{46F9671A-A6A2-4AC9-8F66-FA9CA537A7BE}"/>
                  </a:ext>
                </a:extLst>
              </p:cNvPr>
              <p:cNvSpPr/>
              <p:nvPr/>
            </p:nvSpPr>
            <p:spPr>
              <a:xfrm>
                <a:off x="2563089" y="4391890"/>
                <a:ext cx="4030550" cy="2536272"/>
              </a:xfrm>
              <a:prstGeom prst="roundRect">
                <a:avLst/>
              </a:prstGeom>
              <a:solidFill>
                <a:srgbClr val="FFFF99"/>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b) 17 – 9          13 – 7 </a:t>
                </a:r>
              </a:p>
              <a:p>
                <a:pPr marL="514350" indent="-514350">
                  <a:buAutoNum type="alphaLcParenR"/>
                </a:pPr>
                <a:endParaRPr lang="en-US" sz="2800" dirty="0">
                  <a:solidFill>
                    <a:sysClr val="windowText" lastClr="000000"/>
                  </a:solidFill>
                </a:endParaRPr>
              </a:p>
              <a:p>
                <a:r>
                  <a:rPr lang="en-US" sz="2800" dirty="0">
                    <a:solidFill>
                      <a:sysClr val="windowText" lastClr="000000"/>
                    </a:solidFill>
                  </a:rPr>
                  <a:t>      </a:t>
                </a:r>
              </a:p>
              <a:p>
                <a:r>
                  <a:rPr lang="en-US" sz="2800" dirty="0">
                    <a:solidFill>
                      <a:sysClr val="windowText" lastClr="000000"/>
                    </a:solidFill>
                  </a:rPr>
                  <a:t>     18 – 9         15 – 6 </a:t>
                </a:r>
              </a:p>
            </p:txBody>
          </p:sp>
          <p:sp>
            <p:nvSpPr>
              <p:cNvPr id="16" name="Rectangle: Rounded Corners 15">
                <a:extLst>
                  <a:ext uri="{FF2B5EF4-FFF2-40B4-BE49-F238E27FC236}">
                    <a16:creationId xmlns:a16="http://schemas.microsoft.com/office/drawing/2014/main" id="{0F9B57A9-0399-4C4A-88DF-86F4E602A640}"/>
                  </a:ext>
                </a:extLst>
              </p:cNvPr>
              <p:cNvSpPr/>
              <p:nvPr/>
            </p:nvSpPr>
            <p:spPr>
              <a:xfrm>
                <a:off x="4181012" y="4602664"/>
                <a:ext cx="668647" cy="668647"/>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sp>
          <p:nvSpPr>
            <p:cNvPr id="14" name="Rectangle: Rounded Corners 13">
              <a:extLst>
                <a:ext uri="{FF2B5EF4-FFF2-40B4-BE49-F238E27FC236}">
                  <a16:creationId xmlns:a16="http://schemas.microsoft.com/office/drawing/2014/main" id="{B5703ADE-5A70-4C1A-A30B-82DD812CEE56}"/>
                </a:ext>
              </a:extLst>
            </p:cNvPr>
            <p:cNvSpPr/>
            <p:nvPr/>
          </p:nvSpPr>
          <p:spPr>
            <a:xfrm>
              <a:off x="2992186" y="3393415"/>
              <a:ext cx="668647" cy="668647"/>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pic>
        <p:nvPicPr>
          <p:cNvPr id="14338" name="Picture 2" descr="Child With An Idea | Cute cartoon wallpapers, Animated images, Drawing for  kids">
            <a:extLst>
              <a:ext uri="{FF2B5EF4-FFF2-40B4-BE49-F238E27FC236}">
                <a16:creationId xmlns:a16="http://schemas.microsoft.com/office/drawing/2014/main" id="{DA1D9253-03A5-4010-B646-2CAB6A6DBAF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108" r="14218" b="9310"/>
          <a:stretch/>
        </p:blipFill>
        <p:spPr bwMode="auto">
          <a:xfrm>
            <a:off x="7320316" y="715235"/>
            <a:ext cx="2912255" cy="28593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EF85AB13-1FC0-415A-803C-C566D96986FF}"/>
              </a:ext>
            </a:extLst>
          </p:cNvPr>
          <p:cNvSpPr/>
          <p:nvPr/>
        </p:nvSpPr>
        <p:spPr>
          <a:xfrm>
            <a:off x="3093776" y="2144891"/>
            <a:ext cx="560687" cy="600611"/>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a:t>
            </a:r>
            <a:endParaRPr lang="en-US" sz="2400" dirty="0">
              <a:solidFill>
                <a:srgbClr val="FF0000"/>
              </a:solidFill>
            </a:endParaRPr>
          </a:p>
        </p:txBody>
      </p:sp>
      <p:sp>
        <p:nvSpPr>
          <p:cNvPr id="19" name="Rectangle: Rounded Corners 18">
            <a:extLst>
              <a:ext uri="{FF2B5EF4-FFF2-40B4-BE49-F238E27FC236}">
                <a16:creationId xmlns:a16="http://schemas.microsoft.com/office/drawing/2014/main" id="{E7263E46-EB9A-4C53-A346-A7E52BFC5F3A}"/>
              </a:ext>
            </a:extLst>
          </p:cNvPr>
          <p:cNvSpPr/>
          <p:nvPr/>
        </p:nvSpPr>
        <p:spPr>
          <a:xfrm>
            <a:off x="2905843" y="3444997"/>
            <a:ext cx="668647" cy="668648"/>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&lt;</a:t>
            </a:r>
            <a:endParaRPr lang="en-US" sz="2400" dirty="0">
              <a:solidFill>
                <a:srgbClr val="FF0000"/>
              </a:solidFill>
            </a:endParaRPr>
          </a:p>
        </p:txBody>
      </p:sp>
      <p:sp>
        <p:nvSpPr>
          <p:cNvPr id="20" name="Rectangle: Rounded Corners 19">
            <a:extLst>
              <a:ext uri="{FF2B5EF4-FFF2-40B4-BE49-F238E27FC236}">
                <a16:creationId xmlns:a16="http://schemas.microsoft.com/office/drawing/2014/main" id="{69A2FBF2-FBAB-4F8D-A57C-30BEAF70EF9C}"/>
              </a:ext>
            </a:extLst>
          </p:cNvPr>
          <p:cNvSpPr/>
          <p:nvPr/>
        </p:nvSpPr>
        <p:spPr>
          <a:xfrm>
            <a:off x="7797449" y="3753501"/>
            <a:ext cx="668647" cy="668648"/>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&gt;</a:t>
            </a:r>
            <a:endParaRPr lang="en-US" sz="2400" dirty="0">
              <a:solidFill>
                <a:srgbClr val="FF0000"/>
              </a:solidFill>
            </a:endParaRPr>
          </a:p>
        </p:txBody>
      </p:sp>
      <p:sp>
        <p:nvSpPr>
          <p:cNvPr id="21" name="Rectangle: Rounded Corners 20">
            <a:extLst>
              <a:ext uri="{FF2B5EF4-FFF2-40B4-BE49-F238E27FC236}">
                <a16:creationId xmlns:a16="http://schemas.microsoft.com/office/drawing/2014/main" id="{401AD9B8-D0BC-4931-BE10-7AD9F6E3887F}"/>
              </a:ext>
            </a:extLst>
          </p:cNvPr>
          <p:cNvSpPr/>
          <p:nvPr/>
        </p:nvSpPr>
        <p:spPr>
          <a:xfrm>
            <a:off x="7811304" y="5118505"/>
            <a:ext cx="668647" cy="668648"/>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a:t>
            </a:r>
            <a:endParaRPr lang="en-US" sz="2400" dirty="0">
              <a:solidFill>
                <a:srgbClr val="FF0000"/>
              </a:solidFill>
            </a:endParaRPr>
          </a:p>
        </p:txBody>
      </p:sp>
      <p:sp>
        <p:nvSpPr>
          <p:cNvPr id="22" name="TextBox 21">
            <a:extLst>
              <a:ext uri="{FF2B5EF4-FFF2-40B4-BE49-F238E27FC236}">
                <a16:creationId xmlns:a16="http://schemas.microsoft.com/office/drawing/2014/main" id="{077148BF-2EE9-44FB-B9D7-25835D093E9F}"/>
              </a:ext>
            </a:extLst>
          </p:cNvPr>
          <p:cNvSpPr txBox="1"/>
          <p:nvPr/>
        </p:nvSpPr>
        <p:spPr>
          <a:xfrm>
            <a:off x="2380612" y="2576201"/>
            <a:ext cx="393934" cy="523220"/>
          </a:xfrm>
          <a:prstGeom prst="rect">
            <a:avLst/>
          </a:prstGeom>
          <a:noFill/>
        </p:spPr>
        <p:txBody>
          <a:bodyPr wrap="square" rtlCol="0">
            <a:spAutoFit/>
          </a:bodyPr>
          <a:lstStyle/>
          <a:p>
            <a:r>
              <a:rPr lang="en-US" sz="2800" b="1" dirty="0">
                <a:solidFill>
                  <a:srgbClr val="FF0000"/>
                </a:solidFill>
              </a:rPr>
              <a:t>8</a:t>
            </a:r>
          </a:p>
        </p:txBody>
      </p:sp>
      <p:sp>
        <p:nvSpPr>
          <p:cNvPr id="23" name="TextBox 22">
            <a:extLst>
              <a:ext uri="{FF2B5EF4-FFF2-40B4-BE49-F238E27FC236}">
                <a16:creationId xmlns:a16="http://schemas.microsoft.com/office/drawing/2014/main" id="{6AD50C29-AAC2-4DBE-9655-82ECF66DD2A8}"/>
              </a:ext>
            </a:extLst>
          </p:cNvPr>
          <p:cNvSpPr txBox="1"/>
          <p:nvPr/>
        </p:nvSpPr>
        <p:spPr>
          <a:xfrm>
            <a:off x="2389504" y="3753501"/>
            <a:ext cx="385042" cy="523220"/>
          </a:xfrm>
          <a:prstGeom prst="rect">
            <a:avLst/>
          </a:prstGeom>
          <a:noFill/>
        </p:spPr>
        <p:txBody>
          <a:bodyPr wrap="none" rtlCol="0">
            <a:spAutoFit/>
          </a:bodyPr>
          <a:lstStyle/>
          <a:p>
            <a:r>
              <a:rPr lang="en-US" sz="2800" b="1" dirty="0">
                <a:solidFill>
                  <a:srgbClr val="FF0000"/>
                </a:solidFill>
              </a:rPr>
              <a:t>6</a:t>
            </a:r>
          </a:p>
        </p:txBody>
      </p:sp>
      <p:sp>
        <p:nvSpPr>
          <p:cNvPr id="24" name="TextBox 23">
            <a:extLst>
              <a:ext uri="{FF2B5EF4-FFF2-40B4-BE49-F238E27FC236}">
                <a16:creationId xmlns:a16="http://schemas.microsoft.com/office/drawing/2014/main" id="{2CD9B1D3-56B9-4EED-8417-EF7BF44A5512}"/>
              </a:ext>
            </a:extLst>
          </p:cNvPr>
          <p:cNvSpPr txBox="1"/>
          <p:nvPr/>
        </p:nvSpPr>
        <p:spPr>
          <a:xfrm>
            <a:off x="7199287" y="4290985"/>
            <a:ext cx="385042" cy="523220"/>
          </a:xfrm>
          <a:prstGeom prst="rect">
            <a:avLst/>
          </a:prstGeom>
          <a:noFill/>
        </p:spPr>
        <p:txBody>
          <a:bodyPr wrap="none" rtlCol="0">
            <a:spAutoFit/>
          </a:bodyPr>
          <a:lstStyle/>
          <a:p>
            <a:r>
              <a:rPr lang="en-US" sz="2800" b="1" dirty="0">
                <a:solidFill>
                  <a:srgbClr val="FF0000"/>
                </a:solidFill>
              </a:rPr>
              <a:t>8</a:t>
            </a:r>
          </a:p>
        </p:txBody>
      </p:sp>
      <p:sp>
        <p:nvSpPr>
          <p:cNvPr id="25" name="TextBox 24">
            <a:extLst>
              <a:ext uri="{FF2B5EF4-FFF2-40B4-BE49-F238E27FC236}">
                <a16:creationId xmlns:a16="http://schemas.microsoft.com/office/drawing/2014/main" id="{4772CFBB-3D4B-4522-A0EC-366A0EAF2271}"/>
              </a:ext>
            </a:extLst>
          </p:cNvPr>
          <p:cNvSpPr txBox="1"/>
          <p:nvPr/>
        </p:nvSpPr>
        <p:spPr>
          <a:xfrm>
            <a:off x="8803562" y="4287644"/>
            <a:ext cx="385042" cy="523220"/>
          </a:xfrm>
          <a:prstGeom prst="rect">
            <a:avLst/>
          </a:prstGeom>
          <a:noFill/>
        </p:spPr>
        <p:txBody>
          <a:bodyPr wrap="none" rtlCol="0">
            <a:spAutoFit/>
          </a:bodyPr>
          <a:lstStyle/>
          <a:p>
            <a:r>
              <a:rPr lang="en-US" sz="2800" b="1" dirty="0">
                <a:solidFill>
                  <a:srgbClr val="FF0000"/>
                </a:solidFill>
              </a:rPr>
              <a:t>6</a:t>
            </a:r>
          </a:p>
        </p:txBody>
      </p:sp>
      <p:sp>
        <p:nvSpPr>
          <p:cNvPr id="26" name="TextBox 25">
            <a:extLst>
              <a:ext uri="{FF2B5EF4-FFF2-40B4-BE49-F238E27FC236}">
                <a16:creationId xmlns:a16="http://schemas.microsoft.com/office/drawing/2014/main" id="{9C2A724F-368C-4AB9-BB97-11AAD9A1DFBC}"/>
              </a:ext>
            </a:extLst>
          </p:cNvPr>
          <p:cNvSpPr txBox="1"/>
          <p:nvPr/>
        </p:nvSpPr>
        <p:spPr>
          <a:xfrm>
            <a:off x="7199287" y="5552090"/>
            <a:ext cx="385042" cy="523220"/>
          </a:xfrm>
          <a:prstGeom prst="rect">
            <a:avLst/>
          </a:prstGeom>
          <a:noFill/>
        </p:spPr>
        <p:txBody>
          <a:bodyPr wrap="none" rtlCol="0">
            <a:spAutoFit/>
          </a:bodyPr>
          <a:lstStyle/>
          <a:p>
            <a:r>
              <a:rPr lang="en-US" sz="2800" b="1" dirty="0">
                <a:solidFill>
                  <a:srgbClr val="FF0000"/>
                </a:solidFill>
              </a:rPr>
              <a:t>9</a:t>
            </a:r>
          </a:p>
        </p:txBody>
      </p:sp>
      <p:sp>
        <p:nvSpPr>
          <p:cNvPr id="27" name="TextBox 26">
            <a:extLst>
              <a:ext uri="{FF2B5EF4-FFF2-40B4-BE49-F238E27FC236}">
                <a16:creationId xmlns:a16="http://schemas.microsoft.com/office/drawing/2014/main" id="{08FF39FE-5F1A-4CE3-90D7-03232268C460}"/>
              </a:ext>
            </a:extLst>
          </p:cNvPr>
          <p:cNvSpPr txBox="1"/>
          <p:nvPr/>
        </p:nvSpPr>
        <p:spPr>
          <a:xfrm>
            <a:off x="8760626" y="5525543"/>
            <a:ext cx="385042" cy="523220"/>
          </a:xfrm>
          <a:prstGeom prst="rect">
            <a:avLst/>
          </a:prstGeom>
          <a:noFill/>
        </p:spPr>
        <p:txBody>
          <a:bodyPr wrap="none" rtlCol="0">
            <a:spAutoFit/>
          </a:bodyPr>
          <a:lstStyle/>
          <a:p>
            <a:r>
              <a:rPr lang="en-US" sz="2800" b="1" dirty="0">
                <a:solidFill>
                  <a:srgbClr val="FF0000"/>
                </a:solidFill>
              </a:rPr>
              <a:t>9</a:t>
            </a:r>
          </a:p>
        </p:txBody>
      </p:sp>
    </p:spTree>
    <p:custDataLst>
      <p:tags r:id="rId1"/>
    </p:custDataLst>
    <p:extLst>
      <p:ext uri="{BB962C8B-B14F-4D97-AF65-F5344CB8AC3E}">
        <p14:creationId xmlns:p14="http://schemas.microsoft.com/office/powerpoint/2010/main" val="16405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0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86CAE-49C2-42B1-BA3A-EC603C48FB86}"/>
              </a:ext>
            </a:extLst>
          </p:cNvPr>
          <p:cNvPicPr>
            <a:picLocks noChangeAspect="1"/>
          </p:cNvPicPr>
          <p:nvPr/>
        </p:nvPicPr>
        <p:blipFill>
          <a:blip r:embed="rId3"/>
          <a:stretch>
            <a:fillRect/>
          </a:stretch>
        </p:blipFill>
        <p:spPr>
          <a:xfrm>
            <a:off x="0" y="-1"/>
            <a:ext cx="12192000" cy="6857019"/>
          </a:xfrm>
          <a:prstGeom prst="rect">
            <a:avLst/>
          </a:prstGeom>
        </p:spPr>
      </p:pic>
      <p:pic>
        <p:nvPicPr>
          <p:cNvPr id="4" name="图片 2">
            <a:extLst>
              <a:ext uri="{FF2B5EF4-FFF2-40B4-BE49-F238E27FC236}">
                <a16:creationId xmlns:a16="http://schemas.microsoft.com/office/drawing/2014/main" id="{CF654505-CCD1-4E63-AC1F-1C70695E84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5165" y="2471263"/>
            <a:ext cx="501119" cy="448915"/>
          </a:xfrm>
          <a:prstGeom prst="rect">
            <a:avLst/>
          </a:prstGeom>
        </p:spPr>
      </p:pic>
      <p:sp>
        <p:nvSpPr>
          <p:cNvPr id="5" name="TextBox 4">
            <a:extLst>
              <a:ext uri="{FF2B5EF4-FFF2-40B4-BE49-F238E27FC236}">
                <a16:creationId xmlns:a16="http://schemas.microsoft.com/office/drawing/2014/main" id="{8602EFBD-CC39-488D-8E88-17C6FEA2D888}"/>
              </a:ext>
            </a:extLst>
          </p:cNvPr>
          <p:cNvSpPr txBox="1"/>
          <p:nvPr/>
        </p:nvSpPr>
        <p:spPr>
          <a:xfrm>
            <a:off x="5118832" y="2031569"/>
            <a:ext cx="2343150" cy="584775"/>
          </a:xfrm>
          <a:prstGeom prst="rect">
            <a:avLst/>
          </a:prstGeom>
          <a:noFill/>
        </p:spPr>
        <p:txBody>
          <a:bodyPr wrap="square" rtlCol="0">
            <a:spAutoFit/>
          </a:bodyPr>
          <a:lstStyle/>
          <a:p>
            <a:r>
              <a:rPr lang="en-US" sz="3200" dirty="0" err="1">
                <a:solidFill>
                  <a:schemeClr val="accent2">
                    <a:lumMod val="75000"/>
                  </a:schemeClr>
                </a:solidFill>
                <a:latin typeface="iCiel Pony" panose="02000000000000000000" pitchFamily="2" charset="0"/>
              </a:rPr>
              <a:t>Mục</a:t>
            </a:r>
            <a:r>
              <a:rPr lang="en-US" sz="3200" dirty="0">
                <a:solidFill>
                  <a:schemeClr val="accent2">
                    <a:lumMod val="75000"/>
                  </a:schemeClr>
                </a:solidFill>
                <a:latin typeface="iCiel Pony" panose="02000000000000000000" pitchFamily="2" charset="0"/>
              </a:rPr>
              <a:t> </a:t>
            </a:r>
            <a:r>
              <a:rPr lang="en-US" sz="3200" dirty="0" err="1">
                <a:solidFill>
                  <a:schemeClr val="accent2">
                    <a:lumMod val="75000"/>
                  </a:schemeClr>
                </a:solidFill>
                <a:latin typeface="iCiel Pony" panose="02000000000000000000" pitchFamily="2" charset="0"/>
              </a:rPr>
              <a:t>tiêu</a:t>
            </a:r>
            <a:endParaRPr lang="en-US" sz="3200" dirty="0">
              <a:solidFill>
                <a:schemeClr val="accent2">
                  <a:lumMod val="75000"/>
                </a:schemeClr>
              </a:solidFill>
              <a:latin typeface="iCiel Pony" panose="02000000000000000000" pitchFamily="2" charset="0"/>
            </a:endParaRPr>
          </a:p>
        </p:txBody>
      </p:sp>
      <p:sp>
        <p:nvSpPr>
          <p:cNvPr id="6" name="TextBox 5">
            <a:extLst>
              <a:ext uri="{FF2B5EF4-FFF2-40B4-BE49-F238E27FC236}">
                <a16:creationId xmlns:a16="http://schemas.microsoft.com/office/drawing/2014/main" id="{2DCB0266-AC31-45ED-9502-1C42CF0EFCA1}"/>
              </a:ext>
            </a:extLst>
          </p:cNvPr>
          <p:cNvSpPr txBox="1"/>
          <p:nvPr/>
        </p:nvSpPr>
        <p:spPr>
          <a:xfrm>
            <a:off x="3568170" y="2513010"/>
            <a:ext cx="5762603" cy="830997"/>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Biết cách tính nhẩm phép trừ (qua 10) trong phạm vi 20</a:t>
            </a:r>
            <a:endParaRPr lang="en-US" sz="24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D19C2E25-0D17-4677-9595-7A1FA3469577}"/>
              </a:ext>
            </a:extLst>
          </p:cNvPr>
          <p:cNvSpPr txBox="1"/>
          <p:nvPr/>
        </p:nvSpPr>
        <p:spPr>
          <a:xfrm>
            <a:off x="3556887" y="3344007"/>
            <a:ext cx="5709948" cy="830997"/>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T</a:t>
            </a:r>
            <a:r>
              <a:rPr lang="vi-VN" sz="2400">
                <a:latin typeface="Arial-Rounded" panose="020B0500000000000000" pitchFamily="34" charset="0"/>
                <a:ea typeface="Arial-Rounded" panose="020B0500000000000000" pitchFamily="34" charset="0"/>
                <a:cs typeface="Arial-Rounded" panose="020B0500000000000000" pitchFamily="34" charset="0"/>
              </a:rPr>
              <a:t>hực hiện được các phép trừ dạng 16</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17</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18 trừ đi một số</a:t>
            </a:r>
            <a:endParaRPr lang="en-US" sz="2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B39F5FE0-96F0-4780-A225-3A23113874EE}"/>
              </a:ext>
            </a:extLst>
          </p:cNvPr>
          <p:cNvSpPr txBox="1"/>
          <p:nvPr/>
        </p:nvSpPr>
        <p:spPr>
          <a:xfrm>
            <a:off x="3556887" y="4175004"/>
            <a:ext cx="5709949" cy="1938992"/>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G</a:t>
            </a:r>
            <a:r>
              <a:rPr lang="vi-VN" sz="2400">
                <a:latin typeface="Arial-Rounded" panose="020B0500000000000000" pitchFamily="34" charset="0"/>
                <a:ea typeface="Arial-Rounded" panose="020B0500000000000000" pitchFamily="34" charset="0"/>
                <a:cs typeface="Arial-Rounded" panose="020B0500000000000000" pitchFamily="34" charset="0"/>
              </a:rPr>
              <a:t>iải và trình bày được bài giải của bài toán có lời văn liên quan đến phép trừ </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qua 10</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trong phạm vi 20</a:t>
            </a:r>
          </a:p>
          <a:p>
            <a:br>
              <a:rPr lang="vi-VN" sz="2400">
                <a:latin typeface="Arial-Rounded" panose="020B0500000000000000" pitchFamily="34" charset="0"/>
                <a:ea typeface="Arial-Rounded" panose="020B0500000000000000" pitchFamily="34" charset="0"/>
                <a:cs typeface="Arial-Rounded" panose="020B0500000000000000" pitchFamily="34" charset="0"/>
              </a:rPr>
            </a:br>
            <a:endPar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图片 2">
            <a:extLst>
              <a:ext uri="{FF2B5EF4-FFF2-40B4-BE49-F238E27FC236}">
                <a16:creationId xmlns:a16="http://schemas.microsoft.com/office/drawing/2014/main" id="{5223D765-8417-4FCC-828B-83EA0276CD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5165" y="3344336"/>
            <a:ext cx="501119" cy="448915"/>
          </a:xfrm>
          <a:prstGeom prst="rect">
            <a:avLst/>
          </a:prstGeom>
        </p:spPr>
      </p:pic>
      <p:pic>
        <p:nvPicPr>
          <p:cNvPr id="10" name="图片 2">
            <a:extLst>
              <a:ext uri="{FF2B5EF4-FFF2-40B4-BE49-F238E27FC236}">
                <a16:creationId xmlns:a16="http://schemas.microsoft.com/office/drawing/2014/main" id="{51E1089E-96A4-4226-99EA-62C1F0A7DC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5164" y="4156325"/>
            <a:ext cx="501119" cy="448915"/>
          </a:xfrm>
          <a:prstGeom prst="rect">
            <a:avLst/>
          </a:prstGeom>
        </p:spPr>
      </p:pic>
    </p:spTree>
    <p:extLst>
      <p:ext uri="{BB962C8B-B14F-4D97-AF65-F5344CB8AC3E}">
        <p14:creationId xmlns:p14="http://schemas.microsoft.com/office/powerpoint/2010/main" val="12604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8" presetClass="emph" presetSubtype="0" repeatCount="indefinite" fill="hold" nodeType="withEffect">
                                  <p:stCondLst>
                                    <p:cond delay="0"/>
                                  </p:stCondLst>
                                  <p:childTnLst>
                                    <p:animRot by="21600000">
                                      <p:cBhvr>
                                        <p:cTn id="24" dur="2000" fill="hold"/>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8" presetClass="emph" presetSubtype="0" repeatCount="indefinite" fill="hold" nodeType="withEffect">
                                  <p:stCondLst>
                                    <p:cond delay="0"/>
                                  </p:stCondLst>
                                  <p:childTnLst>
                                    <p:animRot by="21600000">
                                      <p:cBhvr>
                                        <p:cTn id="35" dur="2000" fill="hold"/>
                                        <p:tgtEl>
                                          <p:spTgt spid="1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96DEEA7-59EF-4B91-ADBF-8FF7E6DA2605}"/>
              </a:ext>
            </a:extLst>
          </p:cNvPr>
          <p:cNvSpPr/>
          <p:nvPr/>
        </p:nvSpPr>
        <p:spPr>
          <a:xfrm>
            <a:off x="2911043" y="1051782"/>
            <a:ext cx="5928157" cy="1609743"/>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4">
            <a:extLst>
              <a:ext uri="{FF2B5EF4-FFF2-40B4-BE49-F238E27FC236}">
                <a16:creationId xmlns:a16="http://schemas.microsoft.com/office/drawing/2014/main" id="{1AB5E6F5-B0A6-4313-ADD3-1773AC34C1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208" b="10907"/>
          <a:stretch/>
        </p:blipFill>
        <p:spPr>
          <a:xfrm>
            <a:off x="893852" y="4212177"/>
            <a:ext cx="10651832" cy="2767946"/>
          </a:xfrm>
          <a:prstGeom prst="rect">
            <a:avLst/>
          </a:prstGeom>
        </p:spPr>
      </p:pic>
      <p:pic>
        <p:nvPicPr>
          <p:cNvPr id="3" name="图片 6">
            <a:extLst>
              <a:ext uri="{FF2B5EF4-FFF2-40B4-BE49-F238E27FC236}">
                <a16:creationId xmlns:a16="http://schemas.microsoft.com/office/drawing/2014/main" id="{E994D76B-EA0C-4BF0-9E97-272A475A45C3}"/>
              </a:ext>
            </a:extLst>
          </p:cNvPr>
          <p:cNvPicPr>
            <a:picLocks noChangeAspect="1"/>
          </p:cNvPicPr>
          <p:nvPr/>
        </p:nvPicPr>
        <p:blipFill rotWithShape="1">
          <a:blip r:embed="rId3">
            <a:extLst>
              <a:ext uri="{28A0092B-C50C-407E-A947-70E740481C1C}">
                <a14:useLocalDpi xmlns:a14="http://schemas.microsoft.com/office/drawing/2010/main" val="0"/>
              </a:ext>
            </a:extLst>
          </a:blip>
          <a:srcRect l="52800" t="40296"/>
          <a:stretch/>
        </p:blipFill>
        <p:spPr>
          <a:xfrm>
            <a:off x="7402408" y="3776273"/>
            <a:ext cx="4671317" cy="3070860"/>
          </a:xfrm>
          <a:prstGeom prst="rect">
            <a:avLst/>
          </a:prstGeom>
        </p:spPr>
      </p:pic>
      <p:pic>
        <p:nvPicPr>
          <p:cNvPr id="4" name="图片 3">
            <a:extLst>
              <a:ext uri="{FF2B5EF4-FFF2-40B4-BE49-F238E27FC236}">
                <a16:creationId xmlns:a16="http://schemas.microsoft.com/office/drawing/2014/main" id="{20E6B86B-DBA6-49BE-946A-53DFC5F414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8" t="21865" r="34023" b="21941"/>
          <a:stretch/>
        </p:blipFill>
        <p:spPr>
          <a:xfrm rot="11458889">
            <a:off x="548542" y="3270111"/>
            <a:ext cx="2225490" cy="2132439"/>
          </a:xfrm>
          <a:prstGeom prst="rect">
            <a:avLst/>
          </a:prstGeom>
        </p:spPr>
      </p:pic>
      <p:pic>
        <p:nvPicPr>
          <p:cNvPr id="5" name="图片 10">
            <a:extLst>
              <a:ext uri="{FF2B5EF4-FFF2-40B4-BE49-F238E27FC236}">
                <a16:creationId xmlns:a16="http://schemas.microsoft.com/office/drawing/2014/main" id="{F02E44D0-054E-45E2-8A45-5D068375A1BD}"/>
              </a:ext>
            </a:extLst>
          </p:cNvPr>
          <p:cNvPicPr>
            <a:picLocks noChangeAspect="1"/>
          </p:cNvPicPr>
          <p:nvPr/>
        </p:nvPicPr>
        <p:blipFill rotWithShape="1">
          <a:blip r:embed="rId5">
            <a:extLst>
              <a:ext uri="{28A0092B-C50C-407E-A947-70E740481C1C}">
                <a14:useLocalDpi xmlns:a14="http://schemas.microsoft.com/office/drawing/2010/main" val="0"/>
              </a:ext>
            </a:extLst>
          </a:blip>
          <a:srcRect l="63457" t="3512" r="13457" b="64444"/>
          <a:stretch/>
        </p:blipFill>
        <p:spPr>
          <a:xfrm>
            <a:off x="9843978" y="82073"/>
            <a:ext cx="2111023" cy="1648178"/>
          </a:xfrm>
          <a:prstGeom prst="rect">
            <a:avLst/>
          </a:prstGeom>
        </p:spPr>
      </p:pic>
      <p:pic>
        <p:nvPicPr>
          <p:cNvPr id="6" name="图片 9">
            <a:extLst>
              <a:ext uri="{FF2B5EF4-FFF2-40B4-BE49-F238E27FC236}">
                <a16:creationId xmlns:a16="http://schemas.microsoft.com/office/drawing/2014/main" id="{3C479A1E-A1BA-49C0-A4B6-41A6EB21BD11}"/>
              </a:ext>
            </a:extLst>
          </p:cNvPr>
          <p:cNvPicPr>
            <a:picLocks noChangeAspect="1"/>
          </p:cNvPicPr>
          <p:nvPr/>
        </p:nvPicPr>
        <p:blipFill rotWithShape="1">
          <a:blip r:embed="rId6">
            <a:extLst>
              <a:ext uri="{28A0092B-C50C-407E-A947-70E740481C1C}">
                <a14:useLocalDpi xmlns:a14="http://schemas.microsoft.com/office/drawing/2010/main" val="0"/>
              </a:ext>
            </a:extLst>
          </a:blip>
          <a:srcRect l="75309" t="24362" r="8263" b="45350"/>
          <a:stretch/>
        </p:blipFill>
        <p:spPr>
          <a:xfrm flipH="1">
            <a:off x="10502937" y="1370445"/>
            <a:ext cx="1646218" cy="1707220"/>
          </a:xfrm>
          <a:prstGeom prst="rect">
            <a:avLst/>
          </a:prstGeom>
        </p:spPr>
      </p:pic>
      <p:pic>
        <p:nvPicPr>
          <p:cNvPr id="7" name="图片 8">
            <a:extLst>
              <a:ext uri="{FF2B5EF4-FFF2-40B4-BE49-F238E27FC236}">
                <a16:creationId xmlns:a16="http://schemas.microsoft.com/office/drawing/2014/main" id="{862B344B-CCEF-4F40-A5A8-A7B57361D954}"/>
              </a:ext>
            </a:extLst>
          </p:cNvPr>
          <p:cNvPicPr>
            <a:picLocks noChangeAspect="1"/>
          </p:cNvPicPr>
          <p:nvPr/>
        </p:nvPicPr>
        <p:blipFill rotWithShape="1">
          <a:blip r:embed="rId7">
            <a:extLst>
              <a:ext uri="{28A0092B-C50C-407E-A947-70E740481C1C}">
                <a14:useLocalDpi xmlns:a14="http://schemas.microsoft.com/office/drawing/2010/main" val="0"/>
              </a:ext>
            </a:extLst>
          </a:blip>
          <a:srcRect l="51111" t="21947" r="28344" b="32798"/>
          <a:stretch/>
        </p:blipFill>
        <p:spPr>
          <a:xfrm flipH="1">
            <a:off x="9369192" y="2615583"/>
            <a:ext cx="1928956" cy="2390030"/>
          </a:xfrm>
          <a:prstGeom prst="rect">
            <a:avLst/>
          </a:prstGeom>
        </p:spPr>
      </p:pic>
      <p:pic>
        <p:nvPicPr>
          <p:cNvPr id="8" name="图片 7">
            <a:extLst>
              <a:ext uri="{FF2B5EF4-FFF2-40B4-BE49-F238E27FC236}">
                <a16:creationId xmlns:a16="http://schemas.microsoft.com/office/drawing/2014/main" id="{17CFAD18-6DBE-41F0-8334-E00885B43D42}"/>
              </a:ext>
            </a:extLst>
          </p:cNvPr>
          <p:cNvPicPr>
            <a:picLocks noChangeAspect="1"/>
          </p:cNvPicPr>
          <p:nvPr/>
        </p:nvPicPr>
        <p:blipFill rotWithShape="1">
          <a:blip r:embed="rId8">
            <a:extLst>
              <a:ext uri="{28A0092B-C50C-407E-A947-70E740481C1C}">
                <a14:useLocalDpi xmlns:a14="http://schemas.microsoft.com/office/drawing/2010/main" val="0"/>
              </a:ext>
            </a:extLst>
          </a:blip>
          <a:srcRect l="58148" t="47407" r="16173" b="4087"/>
          <a:stretch/>
        </p:blipFill>
        <p:spPr>
          <a:xfrm rot="19999882">
            <a:off x="7569605" y="3781049"/>
            <a:ext cx="2153727" cy="2288334"/>
          </a:xfrm>
          <a:prstGeom prst="rect">
            <a:avLst/>
          </a:prstGeom>
        </p:spPr>
      </p:pic>
      <p:sp>
        <p:nvSpPr>
          <p:cNvPr id="9" name="Rectangle: Rounded Corners 8">
            <a:hlinkClick r:id="rId9"/>
            <a:extLst>
              <a:ext uri="{FF2B5EF4-FFF2-40B4-BE49-F238E27FC236}">
                <a16:creationId xmlns:a16="http://schemas.microsoft.com/office/drawing/2014/main" id="{D19A3557-F85D-453F-84F8-5E48662DB118}"/>
              </a:ext>
            </a:extLst>
          </p:cNvPr>
          <p:cNvSpPr/>
          <p:nvPr/>
        </p:nvSpPr>
        <p:spPr>
          <a:xfrm>
            <a:off x="3116783" y="1224193"/>
            <a:ext cx="5532120" cy="1295400"/>
          </a:xfrm>
          <a:prstGeom prst="roundRect">
            <a:avLst/>
          </a:prstGeom>
          <a:solidFill>
            <a:srgbClr val="FF006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anose="020B0500000000000000" pitchFamily="34" charset="0"/>
                <a:ea typeface="Arial-Rounded" panose="020B0500000000000000" pitchFamily="34" charset="0"/>
                <a:cs typeface="Arial-Rounded" panose="020B0500000000000000" pitchFamily="34" charset="0"/>
              </a:rPr>
              <a:t>Khởi động</a:t>
            </a:r>
          </a:p>
        </p:txBody>
      </p:sp>
    </p:spTree>
    <p:extLst>
      <p:ext uri="{BB962C8B-B14F-4D97-AF65-F5344CB8AC3E}">
        <p14:creationId xmlns:p14="http://schemas.microsoft.com/office/powerpoint/2010/main" val="170606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4C8E1827-2AAF-4BDC-ABD3-024910F43C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89300"/>
            <a:ext cx="12192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1CA4B41C-DB29-4720-A1F6-B5A7EB0F65E3}"/>
              </a:ext>
            </a:extLst>
          </p:cNvPr>
          <p:cNvSpPr txBox="1"/>
          <p:nvPr/>
        </p:nvSpPr>
        <p:spPr>
          <a:xfrm>
            <a:off x="3840163" y="2501900"/>
            <a:ext cx="2447925" cy="434975"/>
          </a:xfrm>
          <a:prstGeom prst="rect">
            <a:avLst/>
          </a:prstGeom>
          <a:noFill/>
        </p:spPr>
        <p:txBody>
          <a:bodyPr lIns="0" tIns="0" rIns="0" bIns="0"/>
          <a:lstStyle/>
          <a:p>
            <a:pPr algn="ctr">
              <a:defRPr/>
            </a:pPr>
            <a:endParaRPr lang="en-US" sz="4800" dirty="0">
              <a:solidFill>
                <a:prstClr val="black">
                  <a:lumMod val="75000"/>
                  <a:lumOff val="25000"/>
                </a:prstClr>
              </a:solidFill>
              <a:latin typeface="Times New Roman" panose="02020603050405020304" pitchFamily="18" charset="0"/>
              <a:ea typeface="inpin heiti" charset="-122"/>
              <a:cs typeface="Times New Roman" panose="02020603050405020304" pitchFamily="18" charset="0"/>
            </a:endParaRPr>
          </a:p>
        </p:txBody>
      </p:sp>
      <p:pic>
        <p:nvPicPr>
          <p:cNvPr id="6" name="图片 5">
            <a:extLst>
              <a:ext uri="{FF2B5EF4-FFF2-40B4-BE49-F238E27FC236}">
                <a16:creationId xmlns:a16="http://schemas.microsoft.com/office/drawing/2014/main" id="{A2D7EEC1-AE51-4C18-B09C-7831A13EDD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4054475"/>
            <a:ext cx="3498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D13BE642-0D45-4FC2-B862-46C88C430F61}"/>
              </a:ext>
            </a:extLst>
          </p:cNvPr>
          <p:cNvSpPr txBox="1">
            <a:spLocks noChangeArrowheads="1"/>
          </p:cNvSpPr>
          <p:nvPr/>
        </p:nvSpPr>
        <p:spPr bwMode="auto">
          <a:xfrm>
            <a:off x="3497572" y="1243306"/>
            <a:ext cx="5791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400" b="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Toán</a:t>
            </a:r>
            <a:endParaRPr lang="en-US" sz="440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9">
            <a:extLst>
              <a:ext uri="{FF2B5EF4-FFF2-40B4-BE49-F238E27FC236}">
                <a16:creationId xmlns:a16="http://schemas.microsoft.com/office/drawing/2014/main" id="{437E7129-984A-46B3-A821-86167FBF6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80" y="-333981"/>
            <a:ext cx="2096378" cy="1875534"/>
          </a:xfrm>
          <a:prstGeom prst="rect">
            <a:avLst/>
          </a:prstGeom>
        </p:spPr>
      </p:pic>
      <p:pic>
        <p:nvPicPr>
          <p:cNvPr id="9" name="图片 2">
            <a:extLst>
              <a:ext uri="{FF2B5EF4-FFF2-40B4-BE49-F238E27FC236}">
                <a16:creationId xmlns:a16="http://schemas.microsoft.com/office/drawing/2014/main" id="{9848B206-12BF-4577-88F9-8412F7CF4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2145" y="19384"/>
            <a:ext cx="1694696" cy="2161906"/>
          </a:xfrm>
          <a:prstGeom prst="rect">
            <a:avLst/>
          </a:prstGeom>
        </p:spPr>
      </p:pic>
      <p:sp>
        <p:nvSpPr>
          <p:cNvPr id="10" name="TextBox 13">
            <a:extLst>
              <a:ext uri="{FF2B5EF4-FFF2-40B4-BE49-F238E27FC236}">
                <a16:creationId xmlns:a16="http://schemas.microsoft.com/office/drawing/2014/main" id="{1020C1F6-929E-41B5-ADA8-F79E4765CA74}"/>
              </a:ext>
            </a:extLst>
          </p:cNvPr>
          <p:cNvSpPr txBox="1"/>
          <p:nvPr/>
        </p:nvSpPr>
        <p:spPr>
          <a:xfrm>
            <a:off x="1434996" y="2334666"/>
            <a:ext cx="9916353" cy="769441"/>
          </a:xfrm>
          <a:prstGeom prst="rect">
            <a:avLst/>
          </a:prstGeom>
          <a:noFill/>
        </p:spPr>
        <p:txBody>
          <a:bodyPr wrap="square">
            <a:spAutoFit/>
          </a:bodyPr>
          <a:lstStyle/>
          <a:p>
            <a:pPr algn="ct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11: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trừ</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 10)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phạm</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vi 20.</a:t>
            </a:r>
            <a:endParaRPr lang="vi-VN" sz="4400" dirty="0">
              <a:ln>
                <a:solidFill>
                  <a:srgbClr val="70AD47">
                    <a:lumMod val="50000"/>
                  </a:srgbClr>
                </a:solidFill>
              </a:ln>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660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435">
                                          <p:stCondLst>
                                            <p:cond delay="0"/>
                                          </p:stCondLst>
                                        </p:cTn>
                                        <p:tgtEl>
                                          <p:spTgt spid="8"/>
                                        </p:tgtEl>
                                      </p:cBhvr>
                                    </p:animEffect>
                                    <p:anim calcmode="lin" valueType="num">
                                      <p:cBhvr>
                                        <p:cTn id="24"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9" dur="20">
                                          <p:stCondLst>
                                            <p:cond delay="487"/>
                                          </p:stCondLst>
                                        </p:cTn>
                                        <p:tgtEl>
                                          <p:spTgt spid="8"/>
                                        </p:tgtEl>
                                      </p:cBhvr>
                                      <p:to x="100000" y="60000"/>
                                    </p:animScale>
                                    <p:animScale>
                                      <p:cBhvr>
                                        <p:cTn id="30" dur="124" decel="50000">
                                          <p:stCondLst>
                                            <p:cond delay="507"/>
                                          </p:stCondLst>
                                        </p:cTn>
                                        <p:tgtEl>
                                          <p:spTgt spid="8"/>
                                        </p:tgtEl>
                                      </p:cBhvr>
                                      <p:to x="100000" y="100000"/>
                                    </p:animScale>
                                    <p:animScale>
                                      <p:cBhvr>
                                        <p:cTn id="31" dur="20">
                                          <p:stCondLst>
                                            <p:cond delay="984"/>
                                          </p:stCondLst>
                                        </p:cTn>
                                        <p:tgtEl>
                                          <p:spTgt spid="8"/>
                                        </p:tgtEl>
                                      </p:cBhvr>
                                      <p:to x="100000" y="80000"/>
                                    </p:animScale>
                                    <p:animScale>
                                      <p:cBhvr>
                                        <p:cTn id="32" dur="124" decel="50000">
                                          <p:stCondLst>
                                            <p:cond delay="1004"/>
                                          </p:stCondLst>
                                        </p:cTn>
                                        <p:tgtEl>
                                          <p:spTgt spid="8"/>
                                        </p:tgtEl>
                                      </p:cBhvr>
                                      <p:to x="100000" y="100000"/>
                                    </p:animScale>
                                    <p:animScale>
                                      <p:cBhvr>
                                        <p:cTn id="33" dur="20">
                                          <p:stCondLst>
                                            <p:cond delay="1231"/>
                                          </p:stCondLst>
                                        </p:cTn>
                                        <p:tgtEl>
                                          <p:spTgt spid="8"/>
                                        </p:tgtEl>
                                      </p:cBhvr>
                                      <p:to x="100000" y="90000"/>
                                    </p:animScale>
                                    <p:animScale>
                                      <p:cBhvr>
                                        <p:cTn id="34" dur="124" decel="50000">
                                          <p:stCondLst>
                                            <p:cond delay="1251"/>
                                          </p:stCondLst>
                                        </p:cTn>
                                        <p:tgtEl>
                                          <p:spTgt spid="8"/>
                                        </p:tgtEl>
                                      </p:cBhvr>
                                      <p:to x="100000" y="100000"/>
                                    </p:animScale>
                                    <p:animScale>
                                      <p:cBhvr>
                                        <p:cTn id="35" dur="20">
                                          <p:stCondLst>
                                            <p:cond delay="1356"/>
                                          </p:stCondLst>
                                        </p:cTn>
                                        <p:tgtEl>
                                          <p:spTgt spid="8"/>
                                        </p:tgtEl>
                                      </p:cBhvr>
                                      <p:to x="100000" y="95000"/>
                                    </p:animScale>
                                    <p:animScale>
                                      <p:cBhvr>
                                        <p:cTn id="36" dur="124" decel="50000">
                                          <p:stCondLst>
                                            <p:cond delay="1376"/>
                                          </p:stCondLst>
                                        </p:cTn>
                                        <p:tgtEl>
                                          <p:spTgt spid="8"/>
                                        </p:tgtEl>
                                      </p:cBhvr>
                                      <p:to x="100000" y="100000"/>
                                    </p:animScale>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1F204-AB56-44EC-A928-02ED6F25461B}"/>
              </a:ext>
            </a:extLst>
          </p:cNvPr>
          <p:cNvPicPr>
            <a:picLocks noChangeAspect="1"/>
          </p:cNvPicPr>
          <p:nvPr/>
        </p:nvPicPr>
        <p:blipFill>
          <a:blip r:embed="rId3"/>
          <a:stretch>
            <a:fillRect/>
          </a:stretch>
        </p:blipFill>
        <p:spPr>
          <a:xfrm>
            <a:off x="0" y="0"/>
            <a:ext cx="12192000" cy="6981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74A9E390-D99D-4EF8-AEDB-27F7D280EC62}"/>
              </a:ext>
            </a:extLst>
          </p:cNvPr>
          <p:cNvSpPr txBox="1"/>
          <p:nvPr/>
        </p:nvSpPr>
        <p:spPr>
          <a:xfrm>
            <a:off x="1971933" y="743318"/>
            <a:ext cx="8064131" cy="646331"/>
          </a:xfrm>
          <a:prstGeom prst="rect">
            <a:avLst/>
          </a:prstGeom>
          <a:noFill/>
        </p:spPr>
        <p:txBody>
          <a:bodyPr wrap="none" rtlCol="0">
            <a:spAutoFit/>
          </a:bodyPr>
          <a:lstStyle/>
          <a:p>
            <a:r>
              <a:rPr lang="en-US" sz="3600" b="1">
                <a:solidFill>
                  <a:schemeClr val="bg1"/>
                </a:solidFill>
                <a:latin typeface="HP001 4 hàng" panose="020B0603050302020204" pitchFamily="34" charset="0"/>
              </a:rPr>
              <a:t>Thứ hai ngày 18 tháng 10 năm 2021</a:t>
            </a:r>
          </a:p>
        </p:txBody>
      </p:sp>
      <p:sp>
        <p:nvSpPr>
          <p:cNvPr id="4" name="TextBox 3">
            <a:extLst>
              <a:ext uri="{FF2B5EF4-FFF2-40B4-BE49-F238E27FC236}">
                <a16:creationId xmlns:a16="http://schemas.microsoft.com/office/drawing/2014/main" id="{8401C8D6-928E-4A43-A730-EE2239C4D7F7}"/>
              </a:ext>
            </a:extLst>
          </p:cNvPr>
          <p:cNvSpPr txBox="1"/>
          <p:nvPr/>
        </p:nvSpPr>
        <p:spPr>
          <a:xfrm>
            <a:off x="3984825" y="1389649"/>
            <a:ext cx="1274708" cy="646331"/>
          </a:xfrm>
          <a:prstGeom prst="rect">
            <a:avLst/>
          </a:prstGeom>
          <a:noFill/>
        </p:spPr>
        <p:txBody>
          <a:bodyPr wrap="none" rtlCol="0">
            <a:spAutoFit/>
          </a:bodyPr>
          <a:lstStyle/>
          <a:p>
            <a:r>
              <a:rPr lang="en-US" sz="3600" b="1">
                <a:solidFill>
                  <a:schemeClr val="bg1"/>
                </a:solidFill>
                <a:latin typeface="HP001 4 hàng" panose="020B0603050302020204" pitchFamily="34" charset="0"/>
              </a:rPr>
              <a:t>Toán</a:t>
            </a:r>
          </a:p>
        </p:txBody>
      </p:sp>
      <p:sp>
        <p:nvSpPr>
          <p:cNvPr id="5" name="TextBox 4">
            <a:extLst>
              <a:ext uri="{FF2B5EF4-FFF2-40B4-BE49-F238E27FC236}">
                <a16:creationId xmlns:a16="http://schemas.microsoft.com/office/drawing/2014/main" id="{D961CDC8-F98A-41FA-9BAC-330BDC1B4FB4}"/>
              </a:ext>
            </a:extLst>
          </p:cNvPr>
          <p:cNvSpPr txBox="1"/>
          <p:nvPr/>
        </p:nvSpPr>
        <p:spPr>
          <a:xfrm>
            <a:off x="2657474" y="2061380"/>
            <a:ext cx="8638055" cy="646331"/>
          </a:xfrm>
          <a:prstGeom prst="rect">
            <a:avLst/>
          </a:prstGeom>
          <a:noFill/>
        </p:spPr>
        <p:txBody>
          <a:bodyPr wrap="square">
            <a:spAutoFit/>
          </a:bodyPr>
          <a:lstStyle/>
          <a:p>
            <a:r>
              <a:rPr lang="en-US" sz="3600" b="1">
                <a:solidFill>
                  <a:schemeClr val="bg1"/>
                </a:solidFill>
                <a:latin typeface="HP001 4 hàng" panose="020B0603050302020204" pitchFamily="34" charset="0"/>
              </a:rPr>
              <a:t>Bài 11: Phép trừ (qua 10) trong PV 20</a:t>
            </a:r>
          </a:p>
        </p:txBody>
      </p:sp>
      <p:sp>
        <p:nvSpPr>
          <p:cNvPr id="6" name="Rectangle 5">
            <a:extLst>
              <a:ext uri="{FF2B5EF4-FFF2-40B4-BE49-F238E27FC236}">
                <a16:creationId xmlns:a16="http://schemas.microsoft.com/office/drawing/2014/main" id="{14A7B869-8C13-4E1B-AEDE-1E7F5B4F2DAB}"/>
              </a:ext>
            </a:extLst>
          </p:cNvPr>
          <p:cNvSpPr/>
          <p:nvPr/>
        </p:nvSpPr>
        <p:spPr>
          <a:xfrm>
            <a:off x="114300" y="114300"/>
            <a:ext cx="1238250" cy="674370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426550-60B6-4FD5-943F-6378DC0998AE}"/>
              </a:ext>
            </a:extLst>
          </p:cNvPr>
          <p:cNvSpPr txBox="1"/>
          <p:nvPr/>
        </p:nvSpPr>
        <p:spPr>
          <a:xfrm>
            <a:off x="3749564" y="2720411"/>
            <a:ext cx="6286500" cy="646331"/>
          </a:xfrm>
          <a:prstGeom prst="rect">
            <a:avLst/>
          </a:prstGeom>
          <a:noFill/>
        </p:spPr>
        <p:txBody>
          <a:bodyPr wrap="square">
            <a:spAutoFit/>
          </a:bodyPr>
          <a:lstStyle/>
          <a:p>
            <a:r>
              <a:rPr lang="en-US" sz="3600" b="1">
                <a:solidFill>
                  <a:schemeClr val="bg1"/>
                </a:solidFill>
                <a:latin typeface="HP001 4 hàng" panose="020B0603050302020204" pitchFamily="34" charset="0"/>
              </a:rPr>
              <a:t> (tiết 4) </a:t>
            </a:r>
            <a:endParaRPr lang="en-US" sz="3600"/>
          </a:p>
        </p:txBody>
      </p:sp>
      <p:sp>
        <p:nvSpPr>
          <p:cNvPr id="9" name="TextBox 8">
            <a:extLst>
              <a:ext uri="{FF2B5EF4-FFF2-40B4-BE49-F238E27FC236}">
                <a16:creationId xmlns:a16="http://schemas.microsoft.com/office/drawing/2014/main" id="{572305A2-79C6-4F9A-9302-37FD9BF387CA}"/>
              </a:ext>
            </a:extLst>
          </p:cNvPr>
          <p:cNvSpPr txBox="1"/>
          <p:nvPr/>
        </p:nvSpPr>
        <p:spPr>
          <a:xfrm>
            <a:off x="1793764" y="3411433"/>
            <a:ext cx="6286500" cy="646331"/>
          </a:xfrm>
          <a:prstGeom prst="rect">
            <a:avLst/>
          </a:prstGeom>
          <a:noFill/>
        </p:spPr>
        <p:txBody>
          <a:bodyPr wrap="square">
            <a:spAutoFit/>
          </a:bodyPr>
          <a:lstStyle/>
          <a:p>
            <a:r>
              <a:rPr lang="en-US" sz="3600" b="1">
                <a:solidFill>
                  <a:schemeClr val="bg1"/>
                </a:solidFill>
                <a:latin typeface="HP001 4 hàng" panose="020B0603050302020204" pitchFamily="34" charset="0"/>
              </a:rPr>
              <a:t> Bài 4</a:t>
            </a:r>
            <a:endParaRPr lang="en-US" sz="3600"/>
          </a:p>
        </p:txBody>
      </p:sp>
      <p:sp>
        <p:nvSpPr>
          <p:cNvPr id="10" name="TextBox 9">
            <a:extLst>
              <a:ext uri="{FF2B5EF4-FFF2-40B4-BE49-F238E27FC236}">
                <a16:creationId xmlns:a16="http://schemas.microsoft.com/office/drawing/2014/main" id="{15318D78-A746-449C-9273-6CEB6C870F37}"/>
              </a:ext>
            </a:extLst>
          </p:cNvPr>
          <p:cNvSpPr txBox="1"/>
          <p:nvPr/>
        </p:nvSpPr>
        <p:spPr>
          <a:xfrm>
            <a:off x="1793764" y="4744801"/>
            <a:ext cx="6286500" cy="646331"/>
          </a:xfrm>
          <a:prstGeom prst="rect">
            <a:avLst/>
          </a:prstGeom>
          <a:noFill/>
        </p:spPr>
        <p:txBody>
          <a:bodyPr wrap="square">
            <a:spAutoFit/>
          </a:bodyPr>
          <a:lstStyle/>
          <a:p>
            <a:r>
              <a:rPr lang="en-US" sz="3600" b="1">
                <a:solidFill>
                  <a:schemeClr val="bg1"/>
                </a:solidFill>
                <a:latin typeface="HP001 4 hàng" panose="020B0603050302020204" pitchFamily="34" charset="0"/>
              </a:rPr>
              <a:t> Bài 5</a:t>
            </a:r>
            <a:endParaRPr lang="en-US" sz="3600"/>
          </a:p>
        </p:txBody>
      </p:sp>
    </p:spTree>
    <p:extLst>
      <p:ext uri="{BB962C8B-B14F-4D97-AF65-F5344CB8AC3E}">
        <p14:creationId xmlns:p14="http://schemas.microsoft.com/office/powerpoint/2010/main" val="31421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14199-BFD0-4A6E-BB97-24815EF50F52}"/>
              </a:ext>
            </a:extLst>
          </p:cNvPr>
          <p:cNvPicPr>
            <a:picLocks noChangeAspect="1"/>
          </p:cNvPicPr>
          <p:nvPr/>
        </p:nvPicPr>
        <p:blipFill>
          <a:blip r:embed="rId2"/>
          <a:stretch>
            <a:fillRect/>
          </a:stretch>
        </p:blipFill>
        <p:spPr>
          <a:xfrm>
            <a:off x="0" y="-1"/>
            <a:ext cx="12192000" cy="6857019"/>
          </a:xfrm>
          <a:prstGeom prst="rect">
            <a:avLst/>
          </a:prstGeom>
        </p:spPr>
      </p:pic>
      <p:pic>
        <p:nvPicPr>
          <p:cNvPr id="6" name="图片 2">
            <a:extLst>
              <a:ext uri="{FF2B5EF4-FFF2-40B4-BE49-F238E27FC236}">
                <a16:creationId xmlns:a16="http://schemas.microsoft.com/office/drawing/2014/main" id="{8A62B2C3-0B81-480E-BDB5-7BD107A3DC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5" y="2471263"/>
            <a:ext cx="501119" cy="448915"/>
          </a:xfrm>
          <a:prstGeom prst="rect">
            <a:avLst/>
          </a:prstGeom>
        </p:spPr>
      </p:pic>
      <p:sp>
        <p:nvSpPr>
          <p:cNvPr id="7" name="TextBox 6">
            <a:extLst>
              <a:ext uri="{FF2B5EF4-FFF2-40B4-BE49-F238E27FC236}">
                <a16:creationId xmlns:a16="http://schemas.microsoft.com/office/drawing/2014/main" id="{2A4B0F5F-E6E7-446B-A64E-61ADE5A9C202}"/>
              </a:ext>
            </a:extLst>
          </p:cNvPr>
          <p:cNvSpPr txBox="1"/>
          <p:nvPr/>
        </p:nvSpPr>
        <p:spPr>
          <a:xfrm>
            <a:off x="5118832" y="2031569"/>
            <a:ext cx="2343150" cy="584775"/>
          </a:xfrm>
          <a:prstGeom prst="rect">
            <a:avLst/>
          </a:prstGeom>
          <a:noFill/>
        </p:spPr>
        <p:txBody>
          <a:bodyPr wrap="square" rtlCol="0">
            <a:spAutoFit/>
          </a:bodyPr>
          <a:lstStyle/>
          <a:p>
            <a:r>
              <a:rPr lang="en-US" sz="3200" dirty="0" err="1">
                <a:solidFill>
                  <a:schemeClr val="accent2">
                    <a:lumMod val="75000"/>
                  </a:schemeClr>
                </a:solidFill>
                <a:latin typeface="iCiel Pony" panose="02000000000000000000" pitchFamily="2" charset="0"/>
              </a:rPr>
              <a:t>Mục</a:t>
            </a:r>
            <a:r>
              <a:rPr lang="en-US" sz="3200" dirty="0">
                <a:solidFill>
                  <a:schemeClr val="accent2">
                    <a:lumMod val="75000"/>
                  </a:schemeClr>
                </a:solidFill>
                <a:latin typeface="iCiel Pony" panose="02000000000000000000" pitchFamily="2" charset="0"/>
              </a:rPr>
              <a:t> </a:t>
            </a:r>
            <a:r>
              <a:rPr lang="en-US" sz="3200" dirty="0" err="1">
                <a:solidFill>
                  <a:schemeClr val="accent2">
                    <a:lumMod val="75000"/>
                  </a:schemeClr>
                </a:solidFill>
                <a:latin typeface="iCiel Pony" panose="02000000000000000000" pitchFamily="2" charset="0"/>
              </a:rPr>
              <a:t>tiêu</a:t>
            </a:r>
            <a:endParaRPr lang="en-US" sz="3200" dirty="0">
              <a:solidFill>
                <a:schemeClr val="accent2">
                  <a:lumMod val="75000"/>
                </a:schemeClr>
              </a:solidFill>
              <a:latin typeface="iCiel Pony" panose="02000000000000000000" pitchFamily="2" charset="0"/>
            </a:endParaRPr>
          </a:p>
        </p:txBody>
      </p:sp>
      <p:sp>
        <p:nvSpPr>
          <p:cNvPr id="8" name="TextBox 7">
            <a:extLst>
              <a:ext uri="{FF2B5EF4-FFF2-40B4-BE49-F238E27FC236}">
                <a16:creationId xmlns:a16="http://schemas.microsoft.com/office/drawing/2014/main" id="{BCAADB79-22FA-48CD-8EA8-40F89CA59FD6}"/>
              </a:ext>
            </a:extLst>
          </p:cNvPr>
          <p:cNvSpPr txBox="1"/>
          <p:nvPr/>
        </p:nvSpPr>
        <p:spPr>
          <a:xfrm>
            <a:off x="3568170" y="2513010"/>
            <a:ext cx="5762603" cy="830997"/>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Biết cách tính nhẩm phép trừ (qua 10) trong phạm vi 20</a:t>
            </a:r>
            <a:endParaRPr lang="en-US" sz="24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28F0046-48F8-4225-8DA3-23536C7774B5}"/>
              </a:ext>
            </a:extLst>
          </p:cNvPr>
          <p:cNvSpPr txBox="1"/>
          <p:nvPr/>
        </p:nvSpPr>
        <p:spPr>
          <a:xfrm>
            <a:off x="3556887" y="3344007"/>
            <a:ext cx="5709948" cy="830997"/>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T</a:t>
            </a:r>
            <a:r>
              <a:rPr lang="vi-VN" sz="2400">
                <a:latin typeface="Arial-Rounded" panose="020B0500000000000000" pitchFamily="34" charset="0"/>
                <a:ea typeface="Arial-Rounded" panose="020B0500000000000000" pitchFamily="34" charset="0"/>
                <a:cs typeface="Arial-Rounded" panose="020B0500000000000000" pitchFamily="34" charset="0"/>
              </a:rPr>
              <a:t>hực hiện được các phép trừ dạng 16</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17</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18 trừ đi một số</a:t>
            </a:r>
            <a:endParaRPr lang="en-US" sz="2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FE2CD375-C617-4DCE-AC78-130AC912EE2D}"/>
              </a:ext>
            </a:extLst>
          </p:cNvPr>
          <p:cNvSpPr txBox="1"/>
          <p:nvPr/>
        </p:nvSpPr>
        <p:spPr>
          <a:xfrm>
            <a:off x="3556887" y="4175004"/>
            <a:ext cx="5709949" cy="1938992"/>
          </a:xfrm>
          <a:prstGeom prst="rect">
            <a:avLst/>
          </a:prstGeom>
          <a:noFill/>
        </p:spPr>
        <p:txBody>
          <a:bodyPr wrap="square" rtlCol="0">
            <a:spAutoFit/>
          </a:bodyPr>
          <a:lstStyle/>
          <a:p>
            <a:r>
              <a:rPr lang="en-US" sz="2400">
                <a:latin typeface="Arial-Rounded" panose="020B0500000000000000" pitchFamily="34" charset="0"/>
                <a:ea typeface="Arial-Rounded" panose="020B0500000000000000" pitchFamily="34" charset="0"/>
                <a:cs typeface="Arial-Rounded" panose="020B0500000000000000" pitchFamily="34" charset="0"/>
              </a:rPr>
              <a:t>G</a:t>
            </a:r>
            <a:r>
              <a:rPr lang="vi-VN" sz="2400">
                <a:latin typeface="Arial-Rounded" panose="020B0500000000000000" pitchFamily="34" charset="0"/>
                <a:ea typeface="Arial-Rounded" panose="020B0500000000000000" pitchFamily="34" charset="0"/>
                <a:cs typeface="Arial-Rounded" panose="020B0500000000000000" pitchFamily="34" charset="0"/>
              </a:rPr>
              <a:t>iải và trình bày được bài giải của bài toán có lời văn liên quan đến phép trừ </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qua 10</a:t>
            </a:r>
            <a:r>
              <a:rPr lang="en-US" sz="2400">
                <a:latin typeface="Arial-Rounded" panose="020B0500000000000000" pitchFamily="34" charset="0"/>
                <a:ea typeface="Arial-Rounded" panose="020B0500000000000000" pitchFamily="34" charset="0"/>
                <a:cs typeface="Arial-Rounded" panose="020B0500000000000000" pitchFamily="34" charset="0"/>
              </a:rPr>
              <a:t>)</a:t>
            </a:r>
            <a:r>
              <a:rPr lang="vi-VN" sz="2400">
                <a:latin typeface="Arial-Rounded" panose="020B0500000000000000" pitchFamily="34" charset="0"/>
                <a:ea typeface="Arial-Rounded" panose="020B0500000000000000" pitchFamily="34" charset="0"/>
                <a:cs typeface="Arial-Rounded" panose="020B0500000000000000" pitchFamily="34" charset="0"/>
              </a:rPr>
              <a:t> trong phạm vi 20</a:t>
            </a:r>
          </a:p>
          <a:p>
            <a:br>
              <a:rPr lang="vi-VN" sz="2400">
                <a:latin typeface="Arial-Rounded" panose="020B0500000000000000" pitchFamily="34" charset="0"/>
                <a:ea typeface="Arial-Rounded" panose="020B0500000000000000" pitchFamily="34" charset="0"/>
                <a:cs typeface="Arial-Rounded" panose="020B0500000000000000" pitchFamily="34" charset="0"/>
              </a:rPr>
            </a:br>
            <a:endPar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图片 2">
            <a:extLst>
              <a:ext uri="{FF2B5EF4-FFF2-40B4-BE49-F238E27FC236}">
                <a16:creationId xmlns:a16="http://schemas.microsoft.com/office/drawing/2014/main" id="{03519C2B-B1F6-48C8-B91D-BA9D4FD6CB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5" y="3344336"/>
            <a:ext cx="501119" cy="448915"/>
          </a:xfrm>
          <a:prstGeom prst="rect">
            <a:avLst/>
          </a:prstGeom>
        </p:spPr>
      </p:pic>
      <p:pic>
        <p:nvPicPr>
          <p:cNvPr id="12" name="图片 2">
            <a:extLst>
              <a:ext uri="{FF2B5EF4-FFF2-40B4-BE49-F238E27FC236}">
                <a16:creationId xmlns:a16="http://schemas.microsoft.com/office/drawing/2014/main" id="{609DFF89-6C77-4040-B036-ECF545D991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4" y="4156325"/>
            <a:ext cx="501119" cy="448915"/>
          </a:xfrm>
          <a:prstGeom prst="rect">
            <a:avLst/>
          </a:prstGeom>
        </p:spPr>
      </p:pic>
    </p:spTree>
    <p:extLst>
      <p:ext uri="{BB962C8B-B14F-4D97-AF65-F5344CB8AC3E}">
        <p14:creationId xmlns:p14="http://schemas.microsoft.com/office/powerpoint/2010/main" val="94705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8" presetClass="emph" presetSubtype="0" repeatCount="indefinite" fill="hold" nodeType="withEffect">
                                  <p:stCondLst>
                                    <p:cond delay="0"/>
                                  </p:stCondLst>
                                  <p:childTnLst>
                                    <p:animRot by="21600000">
                                      <p:cBhvr>
                                        <p:cTn id="24" dur="2000" fill="hold"/>
                                        <p:tgtEl>
                                          <p:spTgt spid="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8" presetClass="emph" presetSubtype="0" repeatCount="indefinite" fill="hold" nodeType="withEffect">
                                  <p:stCondLst>
                                    <p:cond delay="0"/>
                                  </p:stCondLst>
                                  <p:childTnLst>
                                    <p:animRot by="21600000">
                                      <p:cBhvr>
                                        <p:cTn id="35" dur="2000" fill="hold"/>
                                        <p:tgtEl>
                                          <p:spTgt spid="1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4D8BF-1304-4D40-9FE2-7DDA6D0B5B66}"/>
              </a:ext>
            </a:extLst>
          </p:cNvPr>
          <p:cNvSpPr txBox="1"/>
          <p:nvPr/>
        </p:nvSpPr>
        <p:spPr>
          <a:xfrm>
            <a:off x="1601743" y="643515"/>
            <a:ext cx="5240276" cy="523220"/>
          </a:xfrm>
          <a:prstGeom prst="rect">
            <a:avLst/>
          </a:prstGeom>
          <a:noFill/>
        </p:spPr>
        <p:txBody>
          <a:bodyPr wrap="square" rtlCol="0">
            <a:spAutoFit/>
          </a:bodyPr>
          <a:lstStyle/>
          <a:p>
            <a:r>
              <a:rPr lang="en-US" sz="2800" dirty="0" err="1"/>
              <a:t>Tính</a:t>
            </a:r>
            <a:r>
              <a:rPr lang="en-US" sz="2800" dirty="0"/>
              <a:t> </a:t>
            </a:r>
            <a:r>
              <a:rPr lang="en-US" sz="2800" dirty="0" err="1"/>
              <a:t>nhẩm</a:t>
            </a:r>
            <a:endParaRPr lang="en-US" sz="2800" dirty="0"/>
          </a:p>
        </p:txBody>
      </p:sp>
      <p:sp>
        <p:nvSpPr>
          <p:cNvPr id="5" name="Rectangle: Rounded Corners 4">
            <a:extLst>
              <a:ext uri="{FF2B5EF4-FFF2-40B4-BE49-F238E27FC236}">
                <a16:creationId xmlns:a16="http://schemas.microsoft.com/office/drawing/2014/main" id="{4346EC5D-8B7C-43F3-9226-0152680114CF}"/>
              </a:ext>
            </a:extLst>
          </p:cNvPr>
          <p:cNvSpPr/>
          <p:nvPr/>
        </p:nvSpPr>
        <p:spPr>
          <a:xfrm>
            <a:off x="1022221" y="1772569"/>
            <a:ext cx="2933064" cy="764249"/>
          </a:xfrm>
          <a:prstGeom prst="roundRect">
            <a:avLst/>
          </a:prstGeom>
          <a:solidFill>
            <a:schemeClr val="accent4">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16 – 7 = </a:t>
            </a:r>
          </a:p>
        </p:txBody>
      </p:sp>
      <p:sp>
        <p:nvSpPr>
          <p:cNvPr id="6" name="Rectangle: Rounded Corners 5">
            <a:extLst>
              <a:ext uri="{FF2B5EF4-FFF2-40B4-BE49-F238E27FC236}">
                <a16:creationId xmlns:a16="http://schemas.microsoft.com/office/drawing/2014/main" id="{8F5ED374-D9FA-4704-8419-72437C5473C8}"/>
              </a:ext>
            </a:extLst>
          </p:cNvPr>
          <p:cNvSpPr/>
          <p:nvPr/>
        </p:nvSpPr>
        <p:spPr>
          <a:xfrm>
            <a:off x="2803677" y="1828371"/>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8" name="Rectangle: Rounded Corners 7">
            <a:extLst>
              <a:ext uri="{FF2B5EF4-FFF2-40B4-BE49-F238E27FC236}">
                <a16:creationId xmlns:a16="http://schemas.microsoft.com/office/drawing/2014/main" id="{28EFD9EE-046C-4037-AB7A-1F399AD80FCD}"/>
              </a:ext>
            </a:extLst>
          </p:cNvPr>
          <p:cNvSpPr/>
          <p:nvPr/>
        </p:nvSpPr>
        <p:spPr>
          <a:xfrm>
            <a:off x="1067361" y="3162718"/>
            <a:ext cx="2933064" cy="764249"/>
          </a:xfrm>
          <a:prstGeom prst="roundRect">
            <a:avLst/>
          </a:prstGeom>
          <a:solidFill>
            <a:srgbClr val="BFD86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16 – 8= </a:t>
            </a:r>
          </a:p>
        </p:txBody>
      </p:sp>
      <p:sp>
        <p:nvSpPr>
          <p:cNvPr id="9" name="Rectangle: Rounded Corners 8">
            <a:extLst>
              <a:ext uri="{FF2B5EF4-FFF2-40B4-BE49-F238E27FC236}">
                <a16:creationId xmlns:a16="http://schemas.microsoft.com/office/drawing/2014/main" id="{515B108D-C187-49EA-8EEB-27C9666806CA}"/>
              </a:ext>
            </a:extLst>
          </p:cNvPr>
          <p:cNvSpPr/>
          <p:nvPr/>
        </p:nvSpPr>
        <p:spPr>
          <a:xfrm>
            <a:off x="2779575" y="3189273"/>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1" name="Rectangle: Rounded Corners 10">
            <a:extLst>
              <a:ext uri="{FF2B5EF4-FFF2-40B4-BE49-F238E27FC236}">
                <a16:creationId xmlns:a16="http://schemas.microsoft.com/office/drawing/2014/main" id="{FA9C79E1-7D16-43C9-A7F8-8BEEF72B23E2}"/>
              </a:ext>
            </a:extLst>
          </p:cNvPr>
          <p:cNvSpPr/>
          <p:nvPr/>
        </p:nvSpPr>
        <p:spPr>
          <a:xfrm>
            <a:off x="4701499" y="1790270"/>
            <a:ext cx="2933064" cy="764249"/>
          </a:xfrm>
          <a:prstGeom prst="roundRect">
            <a:avLst/>
          </a:prstGeom>
          <a:solidFill>
            <a:srgbClr val="BFD86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17 – 8 = </a:t>
            </a:r>
          </a:p>
        </p:txBody>
      </p:sp>
      <p:sp>
        <p:nvSpPr>
          <p:cNvPr id="12" name="Rectangle: Rounded Corners 11">
            <a:extLst>
              <a:ext uri="{FF2B5EF4-FFF2-40B4-BE49-F238E27FC236}">
                <a16:creationId xmlns:a16="http://schemas.microsoft.com/office/drawing/2014/main" id="{92540EF5-4E11-4F5E-B80B-68D543477486}"/>
              </a:ext>
            </a:extLst>
          </p:cNvPr>
          <p:cNvSpPr/>
          <p:nvPr/>
        </p:nvSpPr>
        <p:spPr>
          <a:xfrm>
            <a:off x="6480371" y="1814336"/>
            <a:ext cx="650644" cy="650644"/>
          </a:xfrm>
          <a:prstGeom prst="roundRect">
            <a:avLst/>
          </a:prstGeom>
          <a:solidFill>
            <a:srgbClr val="FFFFFF"/>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4" name="Rectangle: Rounded Corners 13">
            <a:extLst>
              <a:ext uri="{FF2B5EF4-FFF2-40B4-BE49-F238E27FC236}">
                <a16:creationId xmlns:a16="http://schemas.microsoft.com/office/drawing/2014/main" id="{9612583D-FB9D-4EB5-A994-A168F3ABB191}"/>
              </a:ext>
            </a:extLst>
          </p:cNvPr>
          <p:cNvSpPr/>
          <p:nvPr/>
        </p:nvSpPr>
        <p:spPr>
          <a:xfrm>
            <a:off x="4681194" y="3158430"/>
            <a:ext cx="2933064" cy="764249"/>
          </a:xfrm>
          <a:prstGeom prst="roundRect">
            <a:avLst/>
          </a:prstGeom>
          <a:solidFill>
            <a:schemeClr val="accent4">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17 – 9 = </a:t>
            </a:r>
          </a:p>
        </p:txBody>
      </p:sp>
      <p:sp>
        <p:nvSpPr>
          <p:cNvPr id="15" name="Rectangle: Rounded Corners 14">
            <a:extLst>
              <a:ext uri="{FF2B5EF4-FFF2-40B4-BE49-F238E27FC236}">
                <a16:creationId xmlns:a16="http://schemas.microsoft.com/office/drawing/2014/main" id="{3B3CDA0E-A6A2-46F1-BD25-DA207E0A87F4}"/>
              </a:ext>
            </a:extLst>
          </p:cNvPr>
          <p:cNvSpPr/>
          <p:nvPr/>
        </p:nvSpPr>
        <p:spPr>
          <a:xfrm>
            <a:off x="6517171" y="3215232"/>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7" name="Rectangle: Rounded Corners 16">
            <a:extLst>
              <a:ext uri="{FF2B5EF4-FFF2-40B4-BE49-F238E27FC236}">
                <a16:creationId xmlns:a16="http://schemas.microsoft.com/office/drawing/2014/main" id="{43390C98-9457-4056-9EC5-72AEB45E7C59}"/>
              </a:ext>
            </a:extLst>
          </p:cNvPr>
          <p:cNvSpPr/>
          <p:nvPr/>
        </p:nvSpPr>
        <p:spPr>
          <a:xfrm>
            <a:off x="1067361" y="4537193"/>
            <a:ext cx="2933064" cy="764249"/>
          </a:xfrm>
          <a:prstGeom prst="roundRect">
            <a:avLst/>
          </a:prstGeom>
          <a:solidFill>
            <a:schemeClr val="accent4">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16 – 9 = </a:t>
            </a:r>
          </a:p>
        </p:txBody>
      </p:sp>
      <p:sp>
        <p:nvSpPr>
          <p:cNvPr id="18" name="Rectangle: Rounded Corners 17">
            <a:extLst>
              <a:ext uri="{FF2B5EF4-FFF2-40B4-BE49-F238E27FC236}">
                <a16:creationId xmlns:a16="http://schemas.microsoft.com/office/drawing/2014/main" id="{1F97F0A4-55A7-4FFA-869F-CC43302D597C}"/>
              </a:ext>
            </a:extLst>
          </p:cNvPr>
          <p:cNvSpPr/>
          <p:nvPr/>
        </p:nvSpPr>
        <p:spPr>
          <a:xfrm>
            <a:off x="2779575" y="4613972"/>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0" name="Rectangle: Rounded Corners 19">
            <a:extLst>
              <a:ext uri="{FF2B5EF4-FFF2-40B4-BE49-F238E27FC236}">
                <a16:creationId xmlns:a16="http://schemas.microsoft.com/office/drawing/2014/main" id="{53F641E7-F93D-4D24-BE27-05869834D606}"/>
              </a:ext>
            </a:extLst>
          </p:cNvPr>
          <p:cNvSpPr/>
          <p:nvPr/>
        </p:nvSpPr>
        <p:spPr>
          <a:xfrm>
            <a:off x="4701499" y="4500366"/>
            <a:ext cx="2933064" cy="764249"/>
          </a:xfrm>
          <a:prstGeom prst="roundRect">
            <a:avLst/>
          </a:prstGeom>
          <a:solidFill>
            <a:srgbClr val="BFD865"/>
          </a:solidFill>
          <a:ln>
            <a:solidFill>
              <a:schemeClr val="tx2">
                <a:lumMod val="20000"/>
                <a:lumOff val="8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ysClr val="windowText" lastClr="000000"/>
                </a:solidFill>
              </a:rPr>
              <a:t>18 – 9 = </a:t>
            </a:r>
          </a:p>
        </p:txBody>
      </p:sp>
      <p:sp>
        <p:nvSpPr>
          <p:cNvPr id="21" name="Rectangle: Rounded Corners 20">
            <a:extLst>
              <a:ext uri="{FF2B5EF4-FFF2-40B4-BE49-F238E27FC236}">
                <a16:creationId xmlns:a16="http://schemas.microsoft.com/office/drawing/2014/main" id="{A9FD417F-34AD-47A5-90FF-204B6D67703C}"/>
              </a:ext>
            </a:extLst>
          </p:cNvPr>
          <p:cNvSpPr/>
          <p:nvPr/>
        </p:nvSpPr>
        <p:spPr>
          <a:xfrm>
            <a:off x="6517171" y="4557168"/>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9" name="Rectangle: Rounded Corners 28">
            <a:extLst>
              <a:ext uri="{FF2B5EF4-FFF2-40B4-BE49-F238E27FC236}">
                <a16:creationId xmlns:a16="http://schemas.microsoft.com/office/drawing/2014/main" id="{3107BE04-36A6-4D74-8A96-38CA98E24F04}"/>
              </a:ext>
            </a:extLst>
          </p:cNvPr>
          <p:cNvSpPr/>
          <p:nvPr/>
        </p:nvSpPr>
        <p:spPr>
          <a:xfrm>
            <a:off x="2799767" y="1828602"/>
            <a:ext cx="650644"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9</a:t>
            </a:r>
          </a:p>
        </p:txBody>
      </p:sp>
      <p:sp>
        <p:nvSpPr>
          <p:cNvPr id="30" name="Rectangle: Rounded Corners 29">
            <a:extLst>
              <a:ext uri="{FF2B5EF4-FFF2-40B4-BE49-F238E27FC236}">
                <a16:creationId xmlns:a16="http://schemas.microsoft.com/office/drawing/2014/main" id="{5D2ACEC6-45A7-4BB7-A07C-A9C170CE4DF5}"/>
              </a:ext>
            </a:extLst>
          </p:cNvPr>
          <p:cNvSpPr/>
          <p:nvPr/>
        </p:nvSpPr>
        <p:spPr>
          <a:xfrm>
            <a:off x="2799767" y="3195540"/>
            <a:ext cx="678681"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8</a:t>
            </a:r>
          </a:p>
        </p:txBody>
      </p:sp>
      <p:sp>
        <p:nvSpPr>
          <p:cNvPr id="31" name="Rectangle: Rounded Corners 30">
            <a:extLst>
              <a:ext uri="{FF2B5EF4-FFF2-40B4-BE49-F238E27FC236}">
                <a16:creationId xmlns:a16="http://schemas.microsoft.com/office/drawing/2014/main" id="{AB33DEDA-2E01-4EAD-9E51-FB110E2CD54D}"/>
              </a:ext>
            </a:extLst>
          </p:cNvPr>
          <p:cNvSpPr/>
          <p:nvPr/>
        </p:nvSpPr>
        <p:spPr>
          <a:xfrm>
            <a:off x="6480371" y="1824441"/>
            <a:ext cx="678681"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9</a:t>
            </a:r>
          </a:p>
        </p:txBody>
      </p:sp>
      <p:sp>
        <p:nvSpPr>
          <p:cNvPr id="32" name="Rectangle: Rounded Corners 31">
            <a:extLst>
              <a:ext uri="{FF2B5EF4-FFF2-40B4-BE49-F238E27FC236}">
                <a16:creationId xmlns:a16="http://schemas.microsoft.com/office/drawing/2014/main" id="{9B644B46-8CD7-4EEC-8939-4E95BE6DFD1F}"/>
              </a:ext>
            </a:extLst>
          </p:cNvPr>
          <p:cNvSpPr/>
          <p:nvPr/>
        </p:nvSpPr>
        <p:spPr>
          <a:xfrm>
            <a:off x="6489016" y="3214820"/>
            <a:ext cx="678681"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8</a:t>
            </a:r>
          </a:p>
        </p:txBody>
      </p:sp>
      <p:sp>
        <p:nvSpPr>
          <p:cNvPr id="33" name="Rectangle: Rounded Corners 32">
            <a:extLst>
              <a:ext uri="{FF2B5EF4-FFF2-40B4-BE49-F238E27FC236}">
                <a16:creationId xmlns:a16="http://schemas.microsoft.com/office/drawing/2014/main" id="{AE371062-441D-4EF0-A214-37E4ADAC1318}"/>
              </a:ext>
            </a:extLst>
          </p:cNvPr>
          <p:cNvSpPr/>
          <p:nvPr/>
        </p:nvSpPr>
        <p:spPr>
          <a:xfrm>
            <a:off x="2773225" y="4606695"/>
            <a:ext cx="678681"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7</a:t>
            </a:r>
          </a:p>
        </p:txBody>
      </p:sp>
      <p:sp>
        <p:nvSpPr>
          <p:cNvPr id="34" name="Rectangle: Rounded Corners 33">
            <a:extLst>
              <a:ext uri="{FF2B5EF4-FFF2-40B4-BE49-F238E27FC236}">
                <a16:creationId xmlns:a16="http://schemas.microsoft.com/office/drawing/2014/main" id="{D7F395C3-ED9B-4C2A-A86F-534DCACF6A8D}"/>
              </a:ext>
            </a:extLst>
          </p:cNvPr>
          <p:cNvSpPr/>
          <p:nvPr/>
        </p:nvSpPr>
        <p:spPr>
          <a:xfrm>
            <a:off x="6517171" y="4557168"/>
            <a:ext cx="678681" cy="650644"/>
          </a:xfrm>
          <a:prstGeom prst="round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9</a:t>
            </a:r>
          </a:p>
        </p:txBody>
      </p:sp>
      <p:sp>
        <p:nvSpPr>
          <p:cNvPr id="35" name="Oval 34">
            <a:extLst>
              <a:ext uri="{FF2B5EF4-FFF2-40B4-BE49-F238E27FC236}">
                <a16:creationId xmlns:a16="http://schemas.microsoft.com/office/drawing/2014/main" id="{40C28AFB-75EB-4364-9CE8-A449948D84EA}"/>
              </a:ext>
            </a:extLst>
          </p:cNvPr>
          <p:cNvSpPr/>
          <p:nvPr/>
        </p:nvSpPr>
        <p:spPr>
          <a:xfrm>
            <a:off x="1078523" y="64351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pic>
        <p:nvPicPr>
          <p:cNvPr id="10242" name="Picture 2" descr="Vector Illustration Of Confused Kid Emotion | Stock Images Page | Everypixel">
            <a:extLst>
              <a:ext uri="{FF2B5EF4-FFF2-40B4-BE49-F238E27FC236}">
                <a16:creationId xmlns:a16="http://schemas.microsoft.com/office/drawing/2014/main" id="{27309C4E-D774-4407-8CCE-3F5F977A925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94" r="13157" b="18363"/>
          <a:stretch/>
        </p:blipFill>
        <p:spPr bwMode="auto">
          <a:xfrm>
            <a:off x="7886610" y="1393819"/>
            <a:ext cx="3283169" cy="46655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83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nextCondLst>
                <p:cond evt="onClick" delay="0">
                  <p:tgtEl>
                    <p:spTgt spid="11"/>
                  </p:tgtEl>
                </p:cond>
              </p:nextCondLst>
            </p:seq>
          </p:childTnLst>
        </p:cTn>
      </p:par>
    </p:tnLst>
    <p:bldLst>
      <p:bldP spid="3" grpId="0"/>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57918-BE7F-4689-AAFF-3029381A9FF2}"/>
              </a:ext>
            </a:extLst>
          </p:cNvPr>
          <p:cNvSpPr txBox="1"/>
          <p:nvPr/>
        </p:nvSpPr>
        <p:spPr>
          <a:xfrm>
            <a:off x="1633208" y="1114570"/>
            <a:ext cx="1156173" cy="523220"/>
          </a:xfrm>
          <a:prstGeom prst="rect">
            <a:avLst/>
          </a:prstGeom>
          <a:noFill/>
        </p:spPr>
        <p:txBody>
          <a:bodyPr wrap="square" rtlCol="0">
            <a:spAutoFit/>
          </a:bodyPr>
          <a:lstStyle/>
          <a:p>
            <a:r>
              <a:rPr lang="en-US" sz="2800" dirty="0" err="1"/>
              <a:t>Số</a:t>
            </a:r>
            <a:r>
              <a:rPr lang="en-US" sz="2800" dirty="0"/>
              <a:t>?</a:t>
            </a:r>
          </a:p>
        </p:txBody>
      </p:sp>
      <p:graphicFrame>
        <p:nvGraphicFramePr>
          <p:cNvPr id="8" name="Table 7">
            <a:extLst>
              <a:ext uri="{FF2B5EF4-FFF2-40B4-BE49-F238E27FC236}">
                <a16:creationId xmlns:a16="http://schemas.microsoft.com/office/drawing/2014/main" id="{BE66776A-3B27-479A-A4C3-6379D3B1BD64}"/>
              </a:ext>
            </a:extLst>
          </p:cNvPr>
          <p:cNvGraphicFramePr>
            <a:graphicFrameLocks noGrp="1"/>
          </p:cNvGraphicFramePr>
          <p:nvPr/>
        </p:nvGraphicFramePr>
        <p:xfrm>
          <a:off x="2055416" y="1938255"/>
          <a:ext cx="7890164" cy="1754070"/>
        </p:xfrm>
        <a:graphic>
          <a:graphicData uri="http://schemas.openxmlformats.org/drawingml/2006/table">
            <a:tbl>
              <a:tblPr firstRow="1" bandRow="1">
                <a:tableStyleId>{5C22544A-7EE6-4342-B048-85BDC9FD1C3A}</a:tableStyleId>
              </a:tblPr>
              <a:tblGrid>
                <a:gridCol w="1521287">
                  <a:extLst>
                    <a:ext uri="{9D8B030D-6E8A-4147-A177-3AD203B41FA5}">
                      <a16:colId xmlns:a16="http://schemas.microsoft.com/office/drawing/2014/main" val="1092565331"/>
                    </a:ext>
                  </a:extLst>
                </a:gridCol>
                <a:gridCol w="1125871">
                  <a:extLst>
                    <a:ext uri="{9D8B030D-6E8A-4147-A177-3AD203B41FA5}">
                      <a16:colId xmlns:a16="http://schemas.microsoft.com/office/drawing/2014/main" val="1687512118"/>
                    </a:ext>
                  </a:extLst>
                </a:gridCol>
                <a:gridCol w="1139959">
                  <a:extLst>
                    <a:ext uri="{9D8B030D-6E8A-4147-A177-3AD203B41FA5}">
                      <a16:colId xmlns:a16="http://schemas.microsoft.com/office/drawing/2014/main" val="1115789471"/>
                    </a:ext>
                  </a:extLst>
                </a:gridCol>
                <a:gridCol w="1007148">
                  <a:extLst>
                    <a:ext uri="{9D8B030D-6E8A-4147-A177-3AD203B41FA5}">
                      <a16:colId xmlns:a16="http://schemas.microsoft.com/office/drawing/2014/main" val="304400552"/>
                    </a:ext>
                  </a:extLst>
                </a:gridCol>
                <a:gridCol w="1067517">
                  <a:extLst>
                    <a:ext uri="{9D8B030D-6E8A-4147-A177-3AD203B41FA5}">
                      <a16:colId xmlns:a16="http://schemas.microsoft.com/office/drawing/2014/main" val="4068530104"/>
                    </a:ext>
                  </a:extLst>
                </a:gridCol>
                <a:gridCol w="1014191">
                  <a:extLst>
                    <a:ext uri="{9D8B030D-6E8A-4147-A177-3AD203B41FA5}">
                      <a16:colId xmlns:a16="http://schemas.microsoft.com/office/drawing/2014/main" val="1116599920"/>
                    </a:ext>
                  </a:extLst>
                </a:gridCol>
                <a:gridCol w="1014191">
                  <a:extLst>
                    <a:ext uri="{9D8B030D-6E8A-4147-A177-3AD203B41FA5}">
                      <a16:colId xmlns:a16="http://schemas.microsoft.com/office/drawing/2014/main" val="3800473340"/>
                    </a:ext>
                  </a:extLst>
                </a:gridCol>
              </a:tblGrid>
              <a:tr h="561586">
                <a:tc>
                  <a:txBody>
                    <a:bodyPr/>
                    <a:lstStyle/>
                    <a:p>
                      <a:pPr algn="ctr"/>
                      <a:r>
                        <a:rPr lang="en-US" sz="2600" b="0" dirty="0" err="1">
                          <a:solidFill>
                            <a:schemeClr val="tx1"/>
                          </a:solidFill>
                        </a:rPr>
                        <a:t>Số</a:t>
                      </a:r>
                      <a:r>
                        <a:rPr lang="en-US" sz="2600" b="0" dirty="0">
                          <a:solidFill>
                            <a:schemeClr val="tx1"/>
                          </a:solidFill>
                        </a:rPr>
                        <a:t> </a:t>
                      </a:r>
                      <a:r>
                        <a:rPr lang="en-US" sz="2600" b="0" dirty="0" err="1">
                          <a:solidFill>
                            <a:schemeClr val="tx1"/>
                          </a:solidFill>
                        </a:rPr>
                        <a:t>bị</a:t>
                      </a:r>
                      <a:r>
                        <a:rPr lang="en-US" sz="2600" b="0" dirty="0">
                          <a:solidFill>
                            <a:schemeClr val="tx1"/>
                          </a:solidFill>
                        </a:rPr>
                        <a:t> </a:t>
                      </a:r>
                      <a:r>
                        <a:rPr lang="en-US" sz="2600" b="0" dirty="0" err="1">
                          <a:solidFill>
                            <a:schemeClr val="tx1"/>
                          </a:solidFill>
                        </a:rPr>
                        <a:t>trừ</a:t>
                      </a:r>
                      <a:endParaRPr lang="en-US" sz="2600" b="0" dirty="0">
                        <a:solidFill>
                          <a:schemeClr val="tx1"/>
                        </a:solidFill>
                      </a:endParaRPr>
                    </a:p>
                  </a:txBody>
                  <a:tcPr anchor="ctr">
                    <a:solidFill>
                      <a:schemeClr val="accent1">
                        <a:lumMod val="60000"/>
                        <a:lumOff val="40000"/>
                      </a:schemeClr>
                    </a:solidFill>
                  </a:tcPr>
                </a:tc>
                <a:tc rowSpan="2">
                  <a:txBody>
                    <a:bodyPr/>
                    <a:lstStyle/>
                    <a:p>
                      <a:pPr algn="ctr"/>
                      <a:r>
                        <a:rPr lang="en-US" sz="2800" b="0" dirty="0">
                          <a:solidFill>
                            <a:schemeClr val="tx1"/>
                          </a:solidFill>
                        </a:rPr>
                        <a:t>16</a:t>
                      </a:r>
                    </a:p>
                  </a:txBody>
                  <a:tcPr anchor="ctr">
                    <a:solidFill>
                      <a:schemeClr val="accent1">
                        <a:lumMod val="20000"/>
                        <a:lumOff val="80000"/>
                      </a:schemeClr>
                    </a:solidFill>
                  </a:tcPr>
                </a:tc>
                <a:tc rowSpan="2">
                  <a:txBody>
                    <a:bodyPr/>
                    <a:lstStyle/>
                    <a:p>
                      <a:pPr algn="ctr"/>
                      <a:r>
                        <a:rPr lang="en-US" sz="2800" b="0" dirty="0">
                          <a:solidFill>
                            <a:schemeClr val="tx1"/>
                          </a:solidFill>
                        </a:rPr>
                        <a:t>17</a:t>
                      </a:r>
                    </a:p>
                  </a:txBody>
                  <a:tcPr anchor="ctr">
                    <a:solidFill>
                      <a:schemeClr val="accent1">
                        <a:lumMod val="20000"/>
                        <a:lumOff val="80000"/>
                      </a:schemeClr>
                    </a:solidFill>
                  </a:tcPr>
                </a:tc>
                <a:tc rowSpan="2">
                  <a:txBody>
                    <a:bodyPr/>
                    <a:lstStyle/>
                    <a:p>
                      <a:pPr algn="ctr"/>
                      <a:r>
                        <a:rPr lang="en-US" sz="2800" b="0" dirty="0">
                          <a:solidFill>
                            <a:schemeClr val="tx1"/>
                          </a:solidFill>
                        </a:rPr>
                        <a:t>16</a:t>
                      </a:r>
                    </a:p>
                  </a:txBody>
                  <a:tcPr anchor="ctr">
                    <a:solidFill>
                      <a:schemeClr val="accent1">
                        <a:lumMod val="20000"/>
                        <a:lumOff val="80000"/>
                      </a:schemeClr>
                    </a:solidFill>
                  </a:tcPr>
                </a:tc>
                <a:tc rowSpan="2">
                  <a:txBody>
                    <a:bodyPr/>
                    <a:lstStyle/>
                    <a:p>
                      <a:pPr algn="ctr"/>
                      <a:r>
                        <a:rPr lang="en-US" sz="2800" b="0" dirty="0">
                          <a:solidFill>
                            <a:schemeClr val="tx1"/>
                          </a:solidFill>
                        </a:rPr>
                        <a:t>18</a:t>
                      </a:r>
                    </a:p>
                  </a:txBody>
                  <a:tcPr anchor="ctr">
                    <a:solidFill>
                      <a:schemeClr val="accent1">
                        <a:lumMod val="20000"/>
                        <a:lumOff val="80000"/>
                      </a:schemeClr>
                    </a:solidFill>
                  </a:tcPr>
                </a:tc>
                <a:tc rowSpan="2">
                  <a:txBody>
                    <a:bodyPr/>
                    <a:lstStyle/>
                    <a:p>
                      <a:pPr algn="ctr"/>
                      <a:r>
                        <a:rPr lang="en-US" sz="2800" b="0" dirty="0">
                          <a:solidFill>
                            <a:schemeClr val="tx1"/>
                          </a:solidFill>
                        </a:rPr>
                        <a:t>17</a:t>
                      </a:r>
                    </a:p>
                  </a:txBody>
                  <a:tcPr anchor="ctr">
                    <a:solidFill>
                      <a:schemeClr val="accent1">
                        <a:lumMod val="20000"/>
                        <a:lumOff val="80000"/>
                      </a:schemeClr>
                    </a:solidFill>
                  </a:tcPr>
                </a:tc>
                <a:tc rowSpan="2">
                  <a:txBody>
                    <a:bodyPr/>
                    <a:lstStyle/>
                    <a:p>
                      <a:pPr algn="ctr"/>
                      <a:r>
                        <a:rPr lang="en-US" sz="2800" b="0" dirty="0">
                          <a:solidFill>
                            <a:schemeClr val="tx1"/>
                          </a:solidFill>
                        </a:rPr>
                        <a:t>16</a:t>
                      </a:r>
                    </a:p>
                  </a:txBody>
                  <a:tcPr anchor="ctr">
                    <a:solidFill>
                      <a:schemeClr val="accent1">
                        <a:lumMod val="20000"/>
                        <a:lumOff val="80000"/>
                      </a:schemeClr>
                    </a:solidFill>
                  </a:tcPr>
                </a:tc>
                <a:extLst>
                  <a:ext uri="{0D108BD9-81ED-4DB2-BD59-A6C34878D82A}">
                    <a16:rowId xmlns:a16="http://schemas.microsoft.com/office/drawing/2014/main" val="3807395153"/>
                  </a:ext>
                </a:extLst>
              </a:tr>
              <a:tr h="0">
                <a:tc rowSpan="2">
                  <a:txBody>
                    <a:bodyPr/>
                    <a:lstStyle/>
                    <a:p>
                      <a:pPr algn="ctr"/>
                      <a:r>
                        <a:rPr lang="en-US" sz="2600" b="0" dirty="0" err="1">
                          <a:solidFill>
                            <a:schemeClr val="tx1"/>
                          </a:solidFill>
                        </a:rPr>
                        <a:t>Số</a:t>
                      </a:r>
                      <a:r>
                        <a:rPr lang="en-US" sz="2600" b="0" dirty="0">
                          <a:solidFill>
                            <a:schemeClr val="tx1"/>
                          </a:solidFill>
                        </a:rPr>
                        <a:t> </a:t>
                      </a:r>
                      <a:r>
                        <a:rPr lang="en-US" sz="2600" b="0" dirty="0" err="1">
                          <a:solidFill>
                            <a:schemeClr val="tx1"/>
                          </a:solidFill>
                        </a:rPr>
                        <a:t>trừ</a:t>
                      </a:r>
                      <a:endParaRPr lang="en-US" sz="2600" b="0" dirty="0">
                        <a:solidFill>
                          <a:schemeClr val="tx1"/>
                        </a:solidFill>
                      </a:endParaRPr>
                    </a:p>
                  </a:txBody>
                  <a:tcPr anchor="ctr">
                    <a:solidFill>
                      <a:schemeClr val="accent1">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79141778"/>
                  </a:ext>
                </a:extLst>
              </a:tr>
              <a:tr h="560682">
                <a:tc vMerge="1">
                  <a:txBody>
                    <a:bodyPr/>
                    <a:lstStyle/>
                    <a:p>
                      <a:pPr algn="ctr"/>
                      <a:endParaRPr lang="en-US" sz="2400" b="0" dirty="0">
                        <a:solidFill>
                          <a:schemeClr val="tx1"/>
                        </a:solidFill>
                      </a:endParaRPr>
                    </a:p>
                  </a:txBody>
                  <a:tcPr anchor="ctr">
                    <a:solidFill>
                      <a:schemeClr val="accent1">
                        <a:lumMod val="60000"/>
                        <a:lumOff val="40000"/>
                      </a:schemeClr>
                    </a:solidFill>
                  </a:tcPr>
                </a:tc>
                <a:tc>
                  <a:txBody>
                    <a:bodyPr/>
                    <a:lstStyle/>
                    <a:p>
                      <a:pPr algn="ctr"/>
                      <a:r>
                        <a:rPr lang="en-US" sz="2800" b="0" dirty="0">
                          <a:solidFill>
                            <a:schemeClr val="tx1"/>
                          </a:solidFill>
                        </a:rPr>
                        <a:t>9</a:t>
                      </a:r>
                    </a:p>
                  </a:txBody>
                  <a:tcPr anchor="ctr">
                    <a:solidFill>
                      <a:schemeClr val="accent1">
                        <a:lumMod val="20000"/>
                        <a:lumOff val="80000"/>
                      </a:schemeClr>
                    </a:solidFill>
                  </a:tcPr>
                </a:tc>
                <a:tc>
                  <a:txBody>
                    <a:bodyPr/>
                    <a:lstStyle/>
                    <a:p>
                      <a:pPr algn="ctr"/>
                      <a:r>
                        <a:rPr lang="en-US" sz="2800" b="0" dirty="0">
                          <a:solidFill>
                            <a:schemeClr val="tx1"/>
                          </a:solidFill>
                        </a:rPr>
                        <a:t>9</a:t>
                      </a:r>
                    </a:p>
                  </a:txBody>
                  <a:tcPr anchor="ctr">
                    <a:solidFill>
                      <a:schemeClr val="accent1">
                        <a:lumMod val="20000"/>
                        <a:lumOff val="80000"/>
                      </a:schemeClr>
                    </a:solidFill>
                  </a:tcPr>
                </a:tc>
                <a:tc>
                  <a:txBody>
                    <a:bodyPr/>
                    <a:lstStyle/>
                    <a:p>
                      <a:pPr algn="ctr"/>
                      <a:r>
                        <a:rPr lang="en-US" sz="2800" b="0" dirty="0">
                          <a:solidFill>
                            <a:schemeClr val="tx1"/>
                          </a:solidFill>
                        </a:rPr>
                        <a:t>8</a:t>
                      </a:r>
                    </a:p>
                  </a:txBody>
                  <a:tcPr anchor="ctr">
                    <a:solidFill>
                      <a:schemeClr val="accent1">
                        <a:lumMod val="20000"/>
                        <a:lumOff val="80000"/>
                      </a:schemeClr>
                    </a:solidFill>
                  </a:tcPr>
                </a:tc>
                <a:tc>
                  <a:txBody>
                    <a:bodyPr/>
                    <a:lstStyle/>
                    <a:p>
                      <a:pPr algn="ctr"/>
                      <a:r>
                        <a:rPr lang="en-US" sz="2800" b="0" dirty="0">
                          <a:solidFill>
                            <a:schemeClr val="tx1"/>
                          </a:solidFill>
                        </a:rPr>
                        <a:t>9</a:t>
                      </a:r>
                    </a:p>
                  </a:txBody>
                  <a:tcPr anchor="ctr">
                    <a:solidFill>
                      <a:schemeClr val="accent1">
                        <a:lumMod val="20000"/>
                        <a:lumOff val="80000"/>
                      </a:schemeClr>
                    </a:solidFill>
                  </a:tcPr>
                </a:tc>
                <a:tc>
                  <a:txBody>
                    <a:bodyPr/>
                    <a:lstStyle/>
                    <a:p>
                      <a:pPr algn="ctr"/>
                      <a:r>
                        <a:rPr lang="en-US" sz="2800" b="0" dirty="0">
                          <a:solidFill>
                            <a:schemeClr val="tx1"/>
                          </a:solidFill>
                        </a:rPr>
                        <a:t>8</a:t>
                      </a:r>
                    </a:p>
                  </a:txBody>
                  <a:tcPr anchor="ctr">
                    <a:solidFill>
                      <a:schemeClr val="accent1">
                        <a:lumMod val="20000"/>
                        <a:lumOff val="80000"/>
                      </a:schemeClr>
                    </a:solidFill>
                  </a:tcPr>
                </a:tc>
                <a:tc>
                  <a:txBody>
                    <a:bodyPr/>
                    <a:lstStyle/>
                    <a:p>
                      <a:pPr algn="ctr"/>
                      <a:r>
                        <a:rPr lang="en-US" sz="2800" b="0" dirty="0">
                          <a:solidFill>
                            <a:schemeClr val="tx1"/>
                          </a:solidFill>
                        </a:rPr>
                        <a:t>7</a:t>
                      </a:r>
                    </a:p>
                  </a:txBody>
                  <a:tcPr anchor="ctr">
                    <a:solidFill>
                      <a:schemeClr val="accent1">
                        <a:lumMod val="20000"/>
                        <a:lumOff val="80000"/>
                      </a:schemeClr>
                    </a:solidFill>
                  </a:tcPr>
                </a:tc>
                <a:extLst>
                  <a:ext uri="{0D108BD9-81ED-4DB2-BD59-A6C34878D82A}">
                    <a16:rowId xmlns:a16="http://schemas.microsoft.com/office/drawing/2014/main" val="1594055841"/>
                  </a:ext>
                </a:extLst>
              </a:tr>
              <a:tr h="560682">
                <a:tc>
                  <a:txBody>
                    <a:bodyPr/>
                    <a:lstStyle/>
                    <a:p>
                      <a:pPr algn="ctr"/>
                      <a:r>
                        <a:rPr lang="en-US" sz="2600" b="0" dirty="0" err="1">
                          <a:solidFill>
                            <a:schemeClr val="tx1"/>
                          </a:solidFill>
                        </a:rPr>
                        <a:t>Hiệu</a:t>
                      </a:r>
                      <a:endParaRPr lang="en-US" sz="2600" b="0" dirty="0">
                        <a:solidFill>
                          <a:schemeClr val="tx1"/>
                        </a:solidFill>
                      </a:endParaRPr>
                    </a:p>
                  </a:txBody>
                  <a:tcPr anchor="ctr">
                    <a:solidFill>
                      <a:schemeClr val="accent6">
                        <a:lumMod val="60000"/>
                        <a:lumOff val="4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tc>
                  <a:txBody>
                    <a:bodyPr/>
                    <a:lstStyle/>
                    <a:p>
                      <a:pPr algn="ctr"/>
                      <a:r>
                        <a:rPr lang="en-US" sz="2800" b="0" dirty="0">
                          <a:solidFill>
                            <a:schemeClr val="tx1"/>
                          </a:solidFill>
                        </a:rPr>
                        <a:t>?</a:t>
                      </a:r>
                    </a:p>
                  </a:txBody>
                  <a:tcPr anchor="ctr">
                    <a:solidFill>
                      <a:schemeClr val="accent6">
                        <a:lumMod val="40000"/>
                        <a:lumOff val="60000"/>
                      </a:schemeClr>
                    </a:solidFill>
                  </a:tcPr>
                </a:tc>
                <a:extLst>
                  <a:ext uri="{0D108BD9-81ED-4DB2-BD59-A6C34878D82A}">
                    <a16:rowId xmlns:a16="http://schemas.microsoft.com/office/drawing/2014/main" val="2874430604"/>
                  </a:ext>
                </a:extLst>
              </a:tr>
            </a:tbl>
          </a:graphicData>
        </a:graphic>
      </p:graphicFrame>
      <p:sp>
        <p:nvSpPr>
          <p:cNvPr id="5" name="TextBox 4">
            <a:extLst>
              <a:ext uri="{FF2B5EF4-FFF2-40B4-BE49-F238E27FC236}">
                <a16:creationId xmlns:a16="http://schemas.microsoft.com/office/drawing/2014/main" id="{16C9A460-36AB-4649-8795-6DCC9EEAEBEB}"/>
              </a:ext>
            </a:extLst>
          </p:cNvPr>
          <p:cNvSpPr txBox="1"/>
          <p:nvPr/>
        </p:nvSpPr>
        <p:spPr>
          <a:xfrm>
            <a:off x="3959031" y="3198167"/>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7</a:t>
            </a:r>
          </a:p>
        </p:txBody>
      </p:sp>
      <p:sp>
        <p:nvSpPr>
          <p:cNvPr id="11" name="TextBox 10">
            <a:extLst>
              <a:ext uri="{FF2B5EF4-FFF2-40B4-BE49-F238E27FC236}">
                <a16:creationId xmlns:a16="http://schemas.microsoft.com/office/drawing/2014/main" id="{53192551-D922-42F8-876B-AE45269D85BD}"/>
              </a:ext>
            </a:extLst>
          </p:cNvPr>
          <p:cNvSpPr txBox="1"/>
          <p:nvPr/>
        </p:nvSpPr>
        <p:spPr>
          <a:xfrm>
            <a:off x="5129464" y="3160444"/>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8</a:t>
            </a:r>
          </a:p>
        </p:txBody>
      </p:sp>
      <p:sp>
        <p:nvSpPr>
          <p:cNvPr id="12" name="TextBox 11">
            <a:extLst>
              <a:ext uri="{FF2B5EF4-FFF2-40B4-BE49-F238E27FC236}">
                <a16:creationId xmlns:a16="http://schemas.microsoft.com/office/drawing/2014/main" id="{ADB39769-4B59-4C1B-AAB5-BCE0D4EAFC7A}"/>
              </a:ext>
            </a:extLst>
          </p:cNvPr>
          <p:cNvSpPr txBox="1"/>
          <p:nvPr/>
        </p:nvSpPr>
        <p:spPr>
          <a:xfrm>
            <a:off x="6188995" y="3198166"/>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8</a:t>
            </a:r>
          </a:p>
        </p:txBody>
      </p:sp>
      <p:sp>
        <p:nvSpPr>
          <p:cNvPr id="13" name="TextBox 12">
            <a:extLst>
              <a:ext uri="{FF2B5EF4-FFF2-40B4-BE49-F238E27FC236}">
                <a16:creationId xmlns:a16="http://schemas.microsoft.com/office/drawing/2014/main" id="{92DB0468-D076-43CD-AA6A-303E80E1CBFB}"/>
              </a:ext>
            </a:extLst>
          </p:cNvPr>
          <p:cNvSpPr txBox="1"/>
          <p:nvPr/>
        </p:nvSpPr>
        <p:spPr>
          <a:xfrm>
            <a:off x="7211173" y="3172764"/>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9</a:t>
            </a:r>
          </a:p>
        </p:txBody>
      </p:sp>
      <p:pic>
        <p:nvPicPr>
          <p:cNvPr id="5122" name="Picture 2" descr="Free Kid Writing Clip Art with No Background - ClipartKey">
            <a:hlinkClick r:id="rId4" action="ppaction://hlinksldjump"/>
            <a:extLst>
              <a:ext uri="{FF2B5EF4-FFF2-40B4-BE49-F238E27FC236}">
                <a16:creationId xmlns:a16="http://schemas.microsoft.com/office/drawing/2014/main" id="{2631ADE7-8B6F-46FC-93CA-E8F20430F21D}"/>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18959" y="3692325"/>
            <a:ext cx="3146752" cy="282854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563EC6DC-12EB-4557-BAF0-2D18E6722D9B}"/>
              </a:ext>
            </a:extLst>
          </p:cNvPr>
          <p:cNvSpPr/>
          <p:nvPr/>
        </p:nvSpPr>
        <p:spPr>
          <a:xfrm>
            <a:off x="1009453" y="1114570"/>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14" name="TextBox 13">
            <a:extLst>
              <a:ext uri="{FF2B5EF4-FFF2-40B4-BE49-F238E27FC236}">
                <a16:creationId xmlns:a16="http://schemas.microsoft.com/office/drawing/2014/main" id="{12A868A1-8C35-455A-B843-571EF650503A}"/>
              </a:ext>
            </a:extLst>
          </p:cNvPr>
          <p:cNvSpPr txBox="1"/>
          <p:nvPr/>
        </p:nvSpPr>
        <p:spPr>
          <a:xfrm>
            <a:off x="8250286" y="3160443"/>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9</a:t>
            </a:r>
          </a:p>
        </p:txBody>
      </p:sp>
      <p:sp>
        <p:nvSpPr>
          <p:cNvPr id="15" name="TextBox 14">
            <a:extLst>
              <a:ext uri="{FF2B5EF4-FFF2-40B4-BE49-F238E27FC236}">
                <a16:creationId xmlns:a16="http://schemas.microsoft.com/office/drawing/2014/main" id="{3D875E4F-7F0D-4C23-9EC3-11A64A1B9C9C}"/>
              </a:ext>
            </a:extLst>
          </p:cNvPr>
          <p:cNvSpPr txBox="1"/>
          <p:nvPr/>
        </p:nvSpPr>
        <p:spPr>
          <a:xfrm>
            <a:off x="9237349" y="3172764"/>
            <a:ext cx="356188" cy="461665"/>
          </a:xfrm>
          <a:prstGeom prst="rect">
            <a:avLst/>
          </a:prstGeom>
          <a:solidFill>
            <a:schemeClr val="accent6">
              <a:lumMod val="40000"/>
              <a:lumOff val="60000"/>
            </a:schemeClr>
          </a:solidFill>
        </p:spPr>
        <p:txBody>
          <a:bodyPr wrap="none" rtlCol="0">
            <a:spAutoFit/>
          </a:bodyPr>
          <a:lstStyle/>
          <a:p>
            <a:r>
              <a:rPr lang="en-US" sz="2400" dirty="0">
                <a:solidFill>
                  <a:srgbClr val="FF0000"/>
                </a:solidFill>
              </a:rPr>
              <a:t>9</a:t>
            </a:r>
          </a:p>
        </p:txBody>
      </p:sp>
    </p:spTree>
    <p:custDataLst>
      <p:tags r:id="rId1"/>
    </p:custDataLst>
    <p:extLst>
      <p:ext uri="{BB962C8B-B14F-4D97-AF65-F5344CB8AC3E}">
        <p14:creationId xmlns:p14="http://schemas.microsoft.com/office/powerpoint/2010/main" val="37900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57918-BE7F-4689-AAFF-3029381A9FF2}"/>
              </a:ext>
            </a:extLst>
          </p:cNvPr>
          <p:cNvSpPr txBox="1"/>
          <p:nvPr/>
        </p:nvSpPr>
        <p:spPr>
          <a:xfrm>
            <a:off x="1536225" y="229197"/>
            <a:ext cx="7781945" cy="1305165"/>
          </a:xfrm>
          <a:prstGeom prst="rect">
            <a:avLst/>
          </a:prstGeom>
          <a:noFill/>
        </p:spPr>
        <p:txBody>
          <a:bodyPr wrap="square" rtlCol="0">
            <a:spAutoFit/>
          </a:bodyPr>
          <a:lstStyle/>
          <a:p>
            <a:pPr>
              <a:lnSpc>
                <a:spcPct val="150000"/>
              </a:lnSpc>
            </a:pPr>
            <a:r>
              <a:rPr lang="en-US" sz="2800" dirty="0" err="1"/>
              <a:t>Cánh</a:t>
            </a:r>
            <a:r>
              <a:rPr lang="en-US" sz="2800" dirty="0"/>
              <a:t> </a:t>
            </a:r>
            <a:r>
              <a:rPr lang="en-US" sz="2800" dirty="0" err="1"/>
              <a:t>diều</a:t>
            </a:r>
            <a:r>
              <a:rPr lang="en-US" sz="2800" dirty="0"/>
              <a:t> </a:t>
            </a:r>
            <a:r>
              <a:rPr lang="en-US" sz="2800" dirty="0" err="1"/>
              <a:t>nào</a:t>
            </a:r>
            <a:r>
              <a:rPr lang="en-US" sz="2800" dirty="0"/>
              <a:t> </a:t>
            </a:r>
            <a:r>
              <a:rPr lang="en-US" sz="2800" dirty="0" err="1"/>
              <a:t>ghi</a:t>
            </a:r>
            <a:r>
              <a:rPr lang="en-US" sz="2800" dirty="0"/>
              <a:t> </a:t>
            </a:r>
            <a:r>
              <a:rPr lang="en-US" sz="2800" dirty="0" err="1"/>
              <a:t>phép</a:t>
            </a:r>
            <a:r>
              <a:rPr lang="en-US" sz="2800" dirty="0"/>
              <a:t> </a:t>
            </a:r>
            <a:r>
              <a:rPr lang="en-US" sz="2800" dirty="0" err="1"/>
              <a:t>trừ</a:t>
            </a:r>
            <a:r>
              <a:rPr lang="en-US" sz="2800" dirty="0"/>
              <a:t> </a:t>
            </a:r>
            <a:r>
              <a:rPr lang="en-US" sz="2800" dirty="0" err="1"/>
              <a:t>có</a:t>
            </a:r>
            <a:r>
              <a:rPr lang="en-US" sz="2800" dirty="0"/>
              <a:t> </a:t>
            </a:r>
            <a:r>
              <a:rPr lang="en-US" sz="2800" dirty="0" err="1"/>
              <a:t>hiệu</a:t>
            </a:r>
            <a:r>
              <a:rPr lang="en-US" sz="2800" dirty="0"/>
              <a:t> </a:t>
            </a:r>
            <a:r>
              <a:rPr lang="en-US" sz="2800" dirty="0" err="1"/>
              <a:t>lớn</a:t>
            </a:r>
            <a:r>
              <a:rPr lang="en-US" sz="2800" dirty="0"/>
              <a:t> </a:t>
            </a:r>
            <a:r>
              <a:rPr lang="en-US" sz="2800" dirty="0" err="1"/>
              <a:t>nhất</a:t>
            </a:r>
            <a:r>
              <a:rPr lang="en-US" sz="2800" dirty="0"/>
              <a:t>? </a:t>
            </a:r>
            <a:r>
              <a:rPr lang="en-US" sz="2800" dirty="0" err="1"/>
              <a:t>Cánh</a:t>
            </a:r>
            <a:r>
              <a:rPr lang="en-US" sz="2800" dirty="0"/>
              <a:t> </a:t>
            </a:r>
            <a:r>
              <a:rPr lang="en-US" sz="2800" dirty="0" err="1"/>
              <a:t>diều</a:t>
            </a:r>
            <a:r>
              <a:rPr lang="en-US" sz="2800" dirty="0"/>
              <a:t> </a:t>
            </a:r>
            <a:r>
              <a:rPr lang="en-US" sz="2800" dirty="0" err="1"/>
              <a:t>nào</a:t>
            </a:r>
            <a:r>
              <a:rPr lang="en-US" sz="2800" dirty="0"/>
              <a:t> </a:t>
            </a:r>
            <a:r>
              <a:rPr lang="en-US" sz="2800" dirty="0" err="1"/>
              <a:t>ghi</a:t>
            </a:r>
            <a:r>
              <a:rPr lang="en-US" sz="2800" dirty="0"/>
              <a:t> </a:t>
            </a:r>
            <a:r>
              <a:rPr lang="en-US" sz="2800" dirty="0" err="1"/>
              <a:t>phép</a:t>
            </a:r>
            <a:r>
              <a:rPr lang="en-US" sz="2800" dirty="0"/>
              <a:t> </a:t>
            </a:r>
            <a:r>
              <a:rPr lang="en-US" sz="2800" dirty="0" err="1"/>
              <a:t>trừ</a:t>
            </a:r>
            <a:r>
              <a:rPr lang="en-US" sz="2800" dirty="0"/>
              <a:t> </a:t>
            </a:r>
            <a:r>
              <a:rPr lang="en-US" sz="2800" dirty="0" err="1"/>
              <a:t>có</a:t>
            </a:r>
            <a:r>
              <a:rPr lang="en-US" sz="2800" dirty="0"/>
              <a:t> </a:t>
            </a:r>
            <a:r>
              <a:rPr lang="en-US" sz="2800" dirty="0" err="1"/>
              <a:t>hiệu</a:t>
            </a:r>
            <a:r>
              <a:rPr lang="en-US" sz="2800" dirty="0"/>
              <a:t> </a:t>
            </a:r>
            <a:r>
              <a:rPr lang="en-US" sz="2800" dirty="0" err="1"/>
              <a:t>bé</a:t>
            </a:r>
            <a:r>
              <a:rPr lang="en-US" sz="2800" dirty="0"/>
              <a:t> </a:t>
            </a:r>
            <a:r>
              <a:rPr lang="en-US" sz="2800" dirty="0" err="1"/>
              <a:t>nhất</a:t>
            </a:r>
            <a:r>
              <a:rPr lang="en-US" sz="2800" dirty="0"/>
              <a:t>?</a:t>
            </a:r>
          </a:p>
        </p:txBody>
      </p:sp>
      <p:sp>
        <p:nvSpPr>
          <p:cNvPr id="22" name="Oval 21">
            <a:extLst>
              <a:ext uri="{FF2B5EF4-FFF2-40B4-BE49-F238E27FC236}">
                <a16:creationId xmlns:a16="http://schemas.microsoft.com/office/drawing/2014/main" id="{A347C394-7FA5-4657-9BEB-4406A0AE7086}"/>
              </a:ext>
            </a:extLst>
          </p:cNvPr>
          <p:cNvSpPr/>
          <p:nvPr/>
        </p:nvSpPr>
        <p:spPr>
          <a:xfrm>
            <a:off x="897094" y="75913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4" name="Picture 3">
            <a:extLst>
              <a:ext uri="{FF2B5EF4-FFF2-40B4-BE49-F238E27FC236}">
                <a16:creationId xmlns:a16="http://schemas.microsoft.com/office/drawing/2014/main" id="{2EB32D93-53ED-4C12-B8BF-CAA32E5D7F8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85873" y="1810135"/>
            <a:ext cx="5620828" cy="4643293"/>
          </a:xfrm>
          <a:prstGeom prst="rect">
            <a:avLst/>
          </a:prstGeom>
        </p:spPr>
      </p:pic>
      <p:sp>
        <p:nvSpPr>
          <p:cNvPr id="14" name="Oval 13">
            <a:extLst>
              <a:ext uri="{FF2B5EF4-FFF2-40B4-BE49-F238E27FC236}">
                <a16:creationId xmlns:a16="http://schemas.microsoft.com/office/drawing/2014/main" id="{3F8D1249-50E4-4B37-8596-A1CFC221C246}"/>
              </a:ext>
            </a:extLst>
          </p:cNvPr>
          <p:cNvSpPr/>
          <p:nvPr/>
        </p:nvSpPr>
        <p:spPr>
          <a:xfrm>
            <a:off x="5896287" y="1534362"/>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BF6E89BB-6379-404B-BBA0-B128D662E5F3}"/>
              </a:ext>
            </a:extLst>
          </p:cNvPr>
          <p:cNvSpPr/>
          <p:nvPr/>
        </p:nvSpPr>
        <p:spPr>
          <a:xfrm>
            <a:off x="4742401" y="2964020"/>
            <a:ext cx="1830477" cy="1735294"/>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1" name="Group 20">
            <a:extLst>
              <a:ext uri="{FF2B5EF4-FFF2-40B4-BE49-F238E27FC236}">
                <a16:creationId xmlns:a16="http://schemas.microsoft.com/office/drawing/2014/main" id="{5736AEC1-C505-4F45-B190-C34A2674199C}"/>
              </a:ext>
            </a:extLst>
          </p:cNvPr>
          <p:cNvGrpSpPr/>
          <p:nvPr/>
        </p:nvGrpSpPr>
        <p:grpSpPr>
          <a:xfrm>
            <a:off x="7726764" y="2140399"/>
            <a:ext cx="2980136" cy="523220"/>
            <a:chOff x="7726764" y="2140399"/>
            <a:chExt cx="2980136" cy="523220"/>
          </a:xfrm>
        </p:grpSpPr>
        <p:cxnSp>
          <p:nvCxnSpPr>
            <p:cNvPr id="7" name="Straight Arrow Connector 6">
              <a:extLst>
                <a:ext uri="{FF2B5EF4-FFF2-40B4-BE49-F238E27FC236}">
                  <a16:creationId xmlns:a16="http://schemas.microsoft.com/office/drawing/2014/main" id="{841026FA-F2AD-4C15-ABC5-BF1D16F3F713}"/>
                </a:ext>
              </a:extLst>
            </p:cNvPr>
            <p:cNvCxnSpPr>
              <a:stCxn id="14" idx="6"/>
            </p:cNvCxnSpPr>
            <p:nvPr/>
          </p:nvCxnSpPr>
          <p:spPr>
            <a:xfrm>
              <a:off x="7726764" y="2402009"/>
              <a:ext cx="13591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B91BF3-ADF3-4D1E-9648-49DE6268A1F4}"/>
                </a:ext>
              </a:extLst>
            </p:cNvPr>
            <p:cNvSpPr txBox="1"/>
            <p:nvPr/>
          </p:nvSpPr>
          <p:spPr>
            <a:xfrm>
              <a:off x="9085943" y="2140399"/>
              <a:ext cx="1620957" cy="523220"/>
            </a:xfrm>
            <a:prstGeom prst="rect">
              <a:avLst/>
            </a:prstGeom>
            <a:noFill/>
          </p:spPr>
          <p:txBody>
            <a:bodyPr wrap="none" rtlCol="0">
              <a:spAutoFit/>
            </a:bodyPr>
            <a:lstStyle/>
            <a:p>
              <a:r>
                <a:rPr lang="en-US" sz="2800" dirty="0" err="1"/>
                <a:t>Lớn</a:t>
              </a:r>
              <a:r>
                <a:rPr lang="en-US" sz="2800" dirty="0"/>
                <a:t> </a:t>
              </a:r>
              <a:r>
                <a:rPr lang="en-US" sz="2800" dirty="0" err="1"/>
                <a:t>nhất</a:t>
              </a:r>
              <a:endParaRPr lang="en-US" sz="2800" dirty="0"/>
            </a:p>
          </p:txBody>
        </p:sp>
      </p:grpSp>
      <p:grpSp>
        <p:nvGrpSpPr>
          <p:cNvPr id="23" name="Group 22">
            <a:extLst>
              <a:ext uri="{FF2B5EF4-FFF2-40B4-BE49-F238E27FC236}">
                <a16:creationId xmlns:a16="http://schemas.microsoft.com/office/drawing/2014/main" id="{8CE940C3-034A-42A0-BE74-C445B44E7AD2}"/>
              </a:ext>
            </a:extLst>
          </p:cNvPr>
          <p:cNvGrpSpPr/>
          <p:nvPr/>
        </p:nvGrpSpPr>
        <p:grpSpPr>
          <a:xfrm>
            <a:off x="723738" y="3512001"/>
            <a:ext cx="4018663" cy="523220"/>
            <a:chOff x="723738" y="3512001"/>
            <a:chExt cx="4018663" cy="523220"/>
          </a:xfrm>
        </p:grpSpPr>
        <p:cxnSp>
          <p:nvCxnSpPr>
            <p:cNvPr id="10" name="Straight Arrow Connector 9">
              <a:extLst>
                <a:ext uri="{FF2B5EF4-FFF2-40B4-BE49-F238E27FC236}">
                  <a16:creationId xmlns:a16="http://schemas.microsoft.com/office/drawing/2014/main" id="{A99F2F45-3C6E-49DD-8059-8BF4A19F29C3}"/>
                </a:ext>
              </a:extLst>
            </p:cNvPr>
            <p:cNvCxnSpPr>
              <a:stCxn id="15" idx="2"/>
            </p:cNvCxnSpPr>
            <p:nvPr/>
          </p:nvCxnSpPr>
          <p:spPr>
            <a:xfrm flipH="1">
              <a:off x="2148114" y="3831667"/>
              <a:ext cx="2594287"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914DBDC-76C7-4EE5-9C6A-B6DCE87A3799}"/>
                </a:ext>
              </a:extLst>
            </p:cNvPr>
            <p:cNvSpPr txBox="1"/>
            <p:nvPr/>
          </p:nvSpPr>
          <p:spPr>
            <a:xfrm>
              <a:off x="723738" y="3512001"/>
              <a:ext cx="1423788" cy="523220"/>
            </a:xfrm>
            <a:prstGeom prst="rect">
              <a:avLst/>
            </a:prstGeom>
            <a:noFill/>
          </p:spPr>
          <p:txBody>
            <a:bodyPr wrap="none" rtlCol="0">
              <a:spAutoFit/>
            </a:bodyPr>
            <a:lstStyle/>
            <a:p>
              <a:r>
                <a:rPr lang="en-US" sz="2800" dirty="0" err="1"/>
                <a:t>Bé</a:t>
              </a:r>
              <a:r>
                <a:rPr lang="en-US" sz="2800" dirty="0"/>
                <a:t> </a:t>
              </a:r>
              <a:r>
                <a:rPr lang="en-US" sz="2800" dirty="0" err="1"/>
                <a:t>nhất</a:t>
              </a:r>
              <a:endParaRPr lang="en-US" sz="2800" dirty="0"/>
            </a:p>
          </p:txBody>
        </p:sp>
      </p:grpSp>
      <p:sp>
        <p:nvSpPr>
          <p:cNvPr id="25" name="TextBox 24">
            <a:extLst>
              <a:ext uri="{FF2B5EF4-FFF2-40B4-BE49-F238E27FC236}">
                <a16:creationId xmlns:a16="http://schemas.microsoft.com/office/drawing/2014/main" id="{93518118-F55C-4296-9FB2-628A9666D3CA}"/>
              </a:ext>
            </a:extLst>
          </p:cNvPr>
          <p:cNvSpPr txBox="1"/>
          <p:nvPr/>
        </p:nvSpPr>
        <p:spPr>
          <a:xfrm>
            <a:off x="4723829" y="1999961"/>
            <a:ext cx="385042" cy="523220"/>
          </a:xfrm>
          <a:prstGeom prst="rect">
            <a:avLst/>
          </a:prstGeom>
          <a:noFill/>
        </p:spPr>
        <p:txBody>
          <a:bodyPr wrap="none" rtlCol="0">
            <a:spAutoFit/>
          </a:bodyPr>
          <a:lstStyle/>
          <a:p>
            <a:r>
              <a:rPr lang="en-US" sz="2800" b="1" dirty="0">
                <a:solidFill>
                  <a:srgbClr val="FF0000"/>
                </a:solidFill>
              </a:rPr>
              <a:t>8</a:t>
            </a:r>
          </a:p>
        </p:txBody>
      </p:sp>
      <p:sp>
        <p:nvSpPr>
          <p:cNvPr id="28" name="TextBox 27">
            <a:extLst>
              <a:ext uri="{FF2B5EF4-FFF2-40B4-BE49-F238E27FC236}">
                <a16:creationId xmlns:a16="http://schemas.microsoft.com/office/drawing/2014/main" id="{15A9659D-34D1-4EA1-B95A-7132984A73B8}"/>
              </a:ext>
            </a:extLst>
          </p:cNvPr>
          <p:cNvSpPr txBox="1"/>
          <p:nvPr/>
        </p:nvSpPr>
        <p:spPr>
          <a:xfrm>
            <a:off x="7062226" y="2523181"/>
            <a:ext cx="385042" cy="523220"/>
          </a:xfrm>
          <a:prstGeom prst="rect">
            <a:avLst/>
          </a:prstGeom>
          <a:noFill/>
        </p:spPr>
        <p:txBody>
          <a:bodyPr wrap="none" rtlCol="0">
            <a:spAutoFit/>
          </a:bodyPr>
          <a:lstStyle/>
          <a:p>
            <a:r>
              <a:rPr lang="en-US" sz="2800" b="1" dirty="0">
                <a:solidFill>
                  <a:srgbClr val="FF0000"/>
                </a:solidFill>
              </a:rPr>
              <a:t>9</a:t>
            </a:r>
          </a:p>
        </p:txBody>
      </p:sp>
      <p:sp>
        <p:nvSpPr>
          <p:cNvPr id="29" name="TextBox 28">
            <a:extLst>
              <a:ext uri="{FF2B5EF4-FFF2-40B4-BE49-F238E27FC236}">
                <a16:creationId xmlns:a16="http://schemas.microsoft.com/office/drawing/2014/main" id="{F307CC38-496F-48D6-BE98-961F9CCB7BEF}"/>
              </a:ext>
            </a:extLst>
          </p:cNvPr>
          <p:cNvSpPr txBox="1"/>
          <p:nvPr/>
        </p:nvSpPr>
        <p:spPr>
          <a:xfrm>
            <a:off x="3588515" y="3429000"/>
            <a:ext cx="385042" cy="523220"/>
          </a:xfrm>
          <a:prstGeom prst="rect">
            <a:avLst/>
          </a:prstGeom>
          <a:noFill/>
        </p:spPr>
        <p:txBody>
          <a:bodyPr wrap="none" rtlCol="0">
            <a:spAutoFit/>
          </a:bodyPr>
          <a:lstStyle/>
          <a:p>
            <a:r>
              <a:rPr lang="en-US" sz="2800" b="1" dirty="0">
                <a:solidFill>
                  <a:srgbClr val="FF0000"/>
                </a:solidFill>
              </a:rPr>
              <a:t>8</a:t>
            </a:r>
          </a:p>
        </p:txBody>
      </p:sp>
      <p:sp>
        <p:nvSpPr>
          <p:cNvPr id="30" name="TextBox 29">
            <a:extLst>
              <a:ext uri="{FF2B5EF4-FFF2-40B4-BE49-F238E27FC236}">
                <a16:creationId xmlns:a16="http://schemas.microsoft.com/office/drawing/2014/main" id="{E6E99C8E-4552-469D-B668-CE5E2C86585C}"/>
              </a:ext>
            </a:extLst>
          </p:cNvPr>
          <p:cNvSpPr txBox="1"/>
          <p:nvPr/>
        </p:nvSpPr>
        <p:spPr>
          <a:xfrm>
            <a:off x="6079720" y="3952220"/>
            <a:ext cx="385042" cy="523220"/>
          </a:xfrm>
          <a:prstGeom prst="rect">
            <a:avLst/>
          </a:prstGeom>
          <a:noFill/>
        </p:spPr>
        <p:txBody>
          <a:bodyPr wrap="none" rtlCol="0">
            <a:spAutoFit/>
          </a:bodyPr>
          <a:lstStyle/>
          <a:p>
            <a:r>
              <a:rPr lang="en-US" sz="2800" b="1" dirty="0">
                <a:solidFill>
                  <a:srgbClr val="FF0000"/>
                </a:solidFill>
              </a:rPr>
              <a:t>6</a:t>
            </a:r>
          </a:p>
        </p:txBody>
      </p:sp>
      <p:sp>
        <p:nvSpPr>
          <p:cNvPr id="31" name="TextBox 30">
            <a:extLst>
              <a:ext uri="{FF2B5EF4-FFF2-40B4-BE49-F238E27FC236}">
                <a16:creationId xmlns:a16="http://schemas.microsoft.com/office/drawing/2014/main" id="{B7FCF755-3C39-40B1-8A09-CB22ADAE2C31}"/>
              </a:ext>
            </a:extLst>
          </p:cNvPr>
          <p:cNvSpPr txBox="1"/>
          <p:nvPr/>
        </p:nvSpPr>
        <p:spPr>
          <a:xfrm>
            <a:off x="8021311" y="4490948"/>
            <a:ext cx="385042" cy="523220"/>
          </a:xfrm>
          <a:prstGeom prst="rect">
            <a:avLst/>
          </a:prstGeom>
          <a:noFill/>
        </p:spPr>
        <p:txBody>
          <a:bodyPr wrap="none" rtlCol="0">
            <a:spAutoFit/>
          </a:bodyPr>
          <a:lstStyle/>
          <a:p>
            <a:r>
              <a:rPr lang="en-US" sz="2800" b="1" dirty="0">
                <a:solidFill>
                  <a:srgbClr val="FF0000"/>
                </a:solidFill>
              </a:rPr>
              <a:t>8</a:t>
            </a:r>
          </a:p>
        </p:txBody>
      </p:sp>
    </p:spTree>
    <p:custDataLst>
      <p:tags r:id="rId1"/>
    </p:custDataLst>
    <p:extLst>
      <p:ext uri="{BB962C8B-B14F-4D97-AF65-F5344CB8AC3E}">
        <p14:creationId xmlns:p14="http://schemas.microsoft.com/office/powerpoint/2010/main" val="22345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5"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FDC150-1D37-4155-B450-4F11AD687B2A}"/>
              </a:ext>
            </a:extLst>
          </p:cNvPr>
          <p:cNvSpPr txBox="1"/>
          <p:nvPr/>
        </p:nvSpPr>
        <p:spPr>
          <a:xfrm>
            <a:off x="1387705" y="580450"/>
            <a:ext cx="9762944" cy="1131848"/>
          </a:xfrm>
          <a:prstGeom prst="rect">
            <a:avLst/>
          </a:prstGeom>
          <a:noFill/>
        </p:spPr>
        <p:txBody>
          <a:bodyPr wrap="square" rtlCol="0">
            <a:spAutoFit/>
          </a:bodyPr>
          <a:lstStyle/>
          <a:p>
            <a:pPr>
              <a:lnSpc>
                <a:spcPct val="150000"/>
              </a:lnSpc>
            </a:pPr>
            <a:r>
              <a:rPr lang="en-US" sz="2400" dirty="0"/>
              <a:t>Mai </a:t>
            </a:r>
            <a:r>
              <a:rPr lang="en-US" sz="2400" dirty="0" err="1"/>
              <a:t>hái</a:t>
            </a:r>
            <a:r>
              <a:rPr lang="en-US" sz="2400" dirty="0"/>
              <a:t> </a:t>
            </a:r>
            <a:r>
              <a:rPr lang="en-US" sz="2400" dirty="0" err="1"/>
              <a:t>được</a:t>
            </a:r>
            <a:r>
              <a:rPr lang="en-US" sz="2400" dirty="0"/>
              <a:t> 16 </a:t>
            </a:r>
            <a:r>
              <a:rPr lang="en-US" sz="2400" dirty="0" err="1"/>
              <a:t>bông</a:t>
            </a:r>
            <a:r>
              <a:rPr lang="en-US" sz="2400" dirty="0"/>
              <a:t> </a:t>
            </a:r>
            <a:r>
              <a:rPr lang="en-US" sz="2400" dirty="0" err="1"/>
              <a:t>hoa</a:t>
            </a:r>
            <a:r>
              <a:rPr lang="en-US" sz="2400" dirty="0"/>
              <a:t>, Mi </a:t>
            </a:r>
            <a:r>
              <a:rPr lang="en-US" sz="2400" dirty="0" err="1"/>
              <a:t>hái</a:t>
            </a:r>
            <a:r>
              <a:rPr lang="en-US" sz="2400" dirty="0"/>
              <a:t> </a:t>
            </a:r>
            <a:r>
              <a:rPr lang="en-US" sz="2400" dirty="0" err="1"/>
              <a:t>được</a:t>
            </a:r>
            <a:r>
              <a:rPr lang="en-US" sz="2400" dirty="0"/>
              <a:t> 9 </a:t>
            </a:r>
            <a:r>
              <a:rPr lang="en-US" sz="2400" dirty="0" err="1"/>
              <a:t>bông</a:t>
            </a:r>
            <a:r>
              <a:rPr lang="en-US" sz="2400" dirty="0"/>
              <a:t> </a:t>
            </a:r>
            <a:r>
              <a:rPr lang="en-US" sz="2400" dirty="0" err="1"/>
              <a:t>hoa</a:t>
            </a:r>
            <a:r>
              <a:rPr lang="en-US" sz="2400" dirty="0"/>
              <a:t>. </a:t>
            </a:r>
            <a:r>
              <a:rPr lang="en-US" sz="2400" dirty="0" err="1"/>
              <a:t>Hỏi</a:t>
            </a:r>
            <a:r>
              <a:rPr lang="en-US" sz="2400" dirty="0"/>
              <a:t> Mai </a:t>
            </a:r>
            <a:r>
              <a:rPr lang="en-US" sz="2400" dirty="0" err="1"/>
              <a:t>hái</a:t>
            </a:r>
            <a:r>
              <a:rPr lang="en-US" sz="2400" dirty="0"/>
              <a:t> </a:t>
            </a:r>
            <a:r>
              <a:rPr lang="en-US" sz="2400" dirty="0" err="1"/>
              <a:t>được</a:t>
            </a:r>
            <a:r>
              <a:rPr lang="en-US" sz="2400" dirty="0"/>
              <a:t> </a:t>
            </a:r>
            <a:r>
              <a:rPr lang="en-US" sz="2400" dirty="0" err="1"/>
              <a:t>hơn</a:t>
            </a:r>
            <a:r>
              <a:rPr lang="en-US" sz="2400" dirty="0"/>
              <a:t> Mi bao </a:t>
            </a:r>
            <a:r>
              <a:rPr lang="en-US" sz="2400" dirty="0" err="1"/>
              <a:t>nhiêu</a:t>
            </a:r>
            <a:r>
              <a:rPr lang="en-US" sz="2400" dirty="0"/>
              <a:t> </a:t>
            </a:r>
            <a:r>
              <a:rPr lang="en-US" sz="2400" dirty="0" err="1"/>
              <a:t>bông</a:t>
            </a:r>
            <a:r>
              <a:rPr lang="en-US" sz="2400" dirty="0"/>
              <a:t> </a:t>
            </a:r>
            <a:r>
              <a:rPr lang="en-US" sz="2400" dirty="0" err="1"/>
              <a:t>hoa</a:t>
            </a:r>
            <a:r>
              <a:rPr lang="en-US" sz="2400" dirty="0"/>
              <a:t>?</a:t>
            </a:r>
          </a:p>
        </p:txBody>
      </p:sp>
      <p:sp>
        <p:nvSpPr>
          <p:cNvPr id="9" name="TextBox 8">
            <a:extLst>
              <a:ext uri="{FF2B5EF4-FFF2-40B4-BE49-F238E27FC236}">
                <a16:creationId xmlns:a16="http://schemas.microsoft.com/office/drawing/2014/main" id="{37FB2AA9-177D-4D27-9E39-0DF7E58BF5F5}"/>
              </a:ext>
            </a:extLst>
          </p:cNvPr>
          <p:cNvSpPr txBox="1"/>
          <p:nvPr/>
        </p:nvSpPr>
        <p:spPr>
          <a:xfrm>
            <a:off x="1554126" y="1996886"/>
            <a:ext cx="3932274" cy="2239844"/>
          </a:xfrm>
          <a:prstGeom prst="rect">
            <a:avLst/>
          </a:prstGeom>
          <a:solidFill>
            <a:schemeClr val="bg1"/>
          </a:solidFill>
        </p:spPr>
        <p:txBody>
          <a:bodyPr wrap="square" rtlCol="0">
            <a:spAutoFit/>
          </a:bodyPr>
          <a:lstStyle/>
          <a:p>
            <a:pPr>
              <a:lnSpc>
                <a:spcPct val="150000"/>
              </a:lnSpc>
            </a:pPr>
            <a:r>
              <a:rPr lang="en-US" sz="2400" i="1" dirty="0" err="1">
                <a:solidFill>
                  <a:srgbClr val="FF0000"/>
                </a:solidFill>
              </a:rPr>
              <a:t>Tóm</a:t>
            </a:r>
            <a:r>
              <a:rPr lang="en-US" sz="2400" i="1" dirty="0">
                <a:solidFill>
                  <a:srgbClr val="FF0000"/>
                </a:solidFill>
              </a:rPr>
              <a:t> </a:t>
            </a:r>
            <a:r>
              <a:rPr lang="en-US" sz="2400" i="1" dirty="0" err="1">
                <a:solidFill>
                  <a:srgbClr val="FF0000"/>
                </a:solidFill>
              </a:rPr>
              <a:t>tắt</a:t>
            </a:r>
            <a:r>
              <a:rPr lang="en-US" sz="2400" i="1" dirty="0">
                <a:solidFill>
                  <a:srgbClr val="FF0000"/>
                </a:solidFill>
              </a:rPr>
              <a:t>:</a:t>
            </a:r>
          </a:p>
          <a:p>
            <a:pPr>
              <a:lnSpc>
                <a:spcPct val="150000"/>
              </a:lnSpc>
            </a:pPr>
            <a:r>
              <a:rPr lang="en-US" sz="2400" dirty="0"/>
              <a:t>Mai            : 16 </a:t>
            </a:r>
            <a:r>
              <a:rPr lang="en-US" sz="2400" dirty="0" err="1"/>
              <a:t>bông</a:t>
            </a:r>
            <a:r>
              <a:rPr lang="en-US" sz="2400" dirty="0"/>
              <a:t> </a:t>
            </a:r>
            <a:r>
              <a:rPr lang="en-US" sz="2400" dirty="0" err="1"/>
              <a:t>hoa</a:t>
            </a:r>
            <a:endParaRPr lang="en-US" sz="2400" dirty="0"/>
          </a:p>
          <a:p>
            <a:pPr>
              <a:lnSpc>
                <a:spcPct val="150000"/>
              </a:lnSpc>
            </a:pPr>
            <a:r>
              <a:rPr lang="en-US" sz="2400" dirty="0"/>
              <a:t>Mi              : 9 </a:t>
            </a:r>
            <a:r>
              <a:rPr lang="en-US" sz="2400" dirty="0" err="1"/>
              <a:t>bông</a:t>
            </a:r>
            <a:r>
              <a:rPr lang="en-US" sz="2400" dirty="0"/>
              <a:t> </a:t>
            </a:r>
            <a:r>
              <a:rPr lang="en-US" sz="2400" dirty="0" err="1"/>
              <a:t>hoa</a:t>
            </a:r>
            <a:endParaRPr lang="en-US" sz="2400" dirty="0"/>
          </a:p>
          <a:p>
            <a:pPr>
              <a:lnSpc>
                <a:spcPct val="150000"/>
              </a:lnSpc>
            </a:pPr>
            <a:r>
              <a:rPr lang="en-US" sz="2400" dirty="0"/>
              <a:t>Mai </a:t>
            </a:r>
            <a:r>
              <a:rPr lang="en-US" sz="2400" dirty="0" err="1"/>
              <a:t>hơn</a:t>
            </a:r>
            <a:r>
              <a:rPr lang="en-US" sz="2400" dirty="0"/>
              <a:t> Mi: … </a:t>
            </a:r>
            <a:r>
              <a:rPr lang="en-US" sz="2400" dirty="0" err="1"/>
              <a:t>bông</a:t>
            </a:r>
            <a:r>
              <a:rPr lang="en-US" sz="2400" dirty="0"/>
              <a:t> </a:t>
            </a:r>
            <a:r>
              <a:rPr lang="en-US" sz="2400" dirty="0" err="1"/>
              <a:t>hoa</a:t>
            </a:r>
            <a:r>
              <a:rPr lang="en-US" sz="2400" dirty="0"/>
              <a:t>?</a:t>
            </a:r>
          </a:p>
        </p:txBody>
      </p:sp>
      <p:sp>
        <p:nvSpPr>
          <p:cNvPr id="10" name="TextBox 9">
            <a:extLst>
              <a:ext uri="{FF2B5EF4-FFF2-40B4-BE49-F238E27FC236}">
                <a16:creationId xmlns:a16="http://schemas.microsoft.com/office/drawing/2014/main" id="{C48F6A6B-78F8-47DC-9528-3BE4748D5640}"/>
              </a:ext>
            </a:extLst>
          </p:cNvPr>
          <p:cNvSpPr txBox="1"/>
          <p:nvPr/>
        </p:nvSpPr>
        <p:spPr>
          <a:xfrm>
            <a:off x="5681610" y="1996886"/>
            <a:ext cx="5304237" cy="2239844"/>
          </a:xfrm>
          <a:prstGeom prst="rect">
            <a:avLst/>
          </a:prstGeom>
          <a:solidFill>
            <a:schemeClr val="accent5">
              <a:lumMod val="20000"/>
              <a:lumOff val="80000"/>
            </a:schemeClr>
          </a:solidFill>
        </p:spPr>
        <p:txBody>
          <a:bodyPr wrap="square" rtlCol="0">
            <a:spAutoFit/>
          </a:bodyPr>
          <a:lstStyle/>
          <a:p>
            <a:pPr algn="ctr">
              <a:lnSpc>
                <a:spcPct val="150000"/>
              </a:lnSpc>
            </a:pPr>
            <a:r>
              <a:rPr lang="en-US" sz="2400" i="1" dirty="0" err="1">
                <a:solidFill>
                  <a:srgbClr val="FF0000"/>
                </a:solidFill>
              </a:rPr>
              <a:t>Bài</a:t>
            </a:r>
            <a:r>
              <a:rPr lang="en-US" sz="2400" i="1" dirty="0">
                <a:solidFill>
                  <a:srgbClr val="FF0000"/>
                </a:solidFill>
              </a:rPr>
              <a:t> </a:t>
            </a:r>
            <a:r>
              <a:rPr lang="en-US" sz="2400" i="1" dirty="0" err="1">
                <a:solidFill>
                  <a:srgbClr val="FF0000"/>
                </a:solidFill>
              </a:rPr>
              <a:t>giải</a:t>
            </a:r>
            <a:endParaRPr lang="en-US" sz="2400" i="1" dirty="0">
              <a:solidFill>
                <a:srgbClr val="FF0000"/>
              </a:solidFill>
            </a:endParaRPr>
          </a:p>
          <a:p>
            <a:pPr algn="ctr">
              <a:lnSpc>
                <a:spcPct val="150000"/>
              </a:lnSpc>
            </a:pPr>
            <a:r>
              <a:rPr lang="en-US" sz="2400" dirty="0"/>
              <a:t>Mai </a:t>
            </a:r>
            <a:r>
              <a:rPr lang="en-US" sz="2400" dirty="0" err="1"/>
              <a:t>hái</a:t>
            </a:r>
            <a:r>
              <a:rPr lang="en-US" sz="2400" dirty="0"/>
              <a:t> </a:t>
            </a:r>
            <a:r>
              <a:rPr lang="en-US" sz="2400" dirty="0" err="1"/>
              <a:t>được</a:t>
            </a:r>
            <a:r>
              <a:rPr lang="en-US" sz="2400" dirty="0"/>
              <a:t> </a:t>
            </a:r>
            <a:r>
              <a:rPr lang="en-US" sz="2400" dirty="0" err="1"/>
              <a:t>hơn</a:t>
            </a:r>
            <a:r>
              <a:rPr lang="en-US" sz="2400" dirty="0"/>
              <a:t> Mi </a:t>
            </a:r>
            <a:r>
              <a:rPr lang="en-US" sz="2400" dirty="0" err="1"/>
              <a:t>số</a:t>
            </a:r>
            <a:r>
              <a:rPr lang="en-US" sz="2400" dirty="0"/>
              <a:t> </a:t>
            </a:r>
            <a:r>
              <a:rPr lang="en-US" sz="2400" dirty="0" err="1"/>
              <a:t>bông</a:t>
            </a:r>
            <a:r>
              <a:rPr lang="en-US" sz="2400" dirty="0"/>
              <a:t> </a:t>
            </a:r>
            <a:r>
              <a:rPr lang="en-US" sz="2400" dirty="0" err="1"/>
              <a:t>hoa</a:t>
            </a:r>
            <a:r>
              <a:rPr lang="en-US" sz="2400" dirty="0"/>
              <a:t> </a:t>
            </a:r>
            <a:r>
              <a:rPr lang="en-US" sz="2400" dirty="0" err="1"/>
              <a:t>là</a:t>
            </a:r>
            <a:r>
              <a:rPr lang="en-US" sz="2400" dirty="0"/>
              <a:t>:</a:t>
            </a:r>
          </a:p>
          <a:p>
            <a:pPr algn="ctr">
              <a:lnSpc>
                <a:spcPct val="150000"/>
              </a:lnSpc>
            </a:pPr>
            <a:r>
              <a:rPr lang="en-US" sz="2400" dirty="0"/>
              <a:t>16 – 9 = 7 (</a:t>
            </a:r>
            <a:r>
              <a:rPr lang="en-US" sz="2400" dirty="0" err="1"/>
              <a:t>bông</a:t>
            </a:r>
            <a:r>
              <a:rPr lang="en-US" sz="2400" dirty="0"/>
              <a:t>)</a:t>
            </a:r>
          </a:p>
          <a:p>
            <a:pPr algn="ctr">
              <a:lnSpc>
                <a:spcPct val="150000"/>
              </a:lnSpc>
            </a:pPr>
            <a:r>
              <a:rPr lang="en-US" sz="2400" dirty="0" err="1"/>
              <a:t>Đáp</a:t>
            </a:r>
            <a:r>
              <a:rPr lang="en-US" sz="2400" dirty="0"/>
              <a:t> </a:t>
            </a:r>
            <a:r>
              <a:rPr lang="en-US" sz="2400" dirty="0" err="1"/>
              <a:t>số</a:t>
            </a:r>
            <a:r>
              <a:rPr lang="en-US" sz="2400" dirty="0"/>
              <a:t>: 7 </a:t>
            </a:r>
            <a:r>
              <a:rPr lang="en-US" sz="2400" dirty="0" err="1"/>
              <a:t>bông</a:t>
            </a:r>
            <a:r>
              <a:rPr lang="en-US" sz="2400" dirty="0"/>
              <a:t> </a:t>
            </a:r>
            <a:r>
              <a:rPr lang="en-US" sz="2400" dirty="0" err="1"/>
              <a:t>hoa</a:t>
            </a:r>
            <a:r>
              <a:rPr lang="en-US" sz="2400" dirty="0"/>
              <a:t>.</a:t>
            </a:r>
          </a:p>
        </p:txBody>
      </p:sp>
      <p:sp>
        <p:nvSpPr>
          <p:cNvPr id="7" name="Oval 6">
            <a:extLst>
              <a:ext uri="{FF2B5EF4-FFF2-40B4-BE49-F238E27FC236}">
                <a16:creationId xmlns:a16="http://schemas.microsoft.com/office/drawing/2014/main" id="{6FC993EA-B5ED-47C9-BB24-F2FAEC3D396B}"/>
              </a:ext>
            </a:extLst>
          </p:cNvPr>
          <p:cNvSpPr/>
          <p:nvPr/>
        </p:nvSpPr>
        <p:spPr>
          <a:xfrm>
            <a:off x="767352" y="88476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grpSp>
        <p:nvGrpSpPr>
          <p:cNvPr id="2" name="Group 1">
            <a:extLst>
              <a:ext uri="{FF2B5EF4-FFF2-40B4-BE49-F238E27FC236}">
                <a16:creationId xmlns:a16="http://schemas.microsoft.com/office/drawing/2014/main" id="{65280E18-5C97-4038-B2B8-D341C9B116F8}"/>
              </a:ext>
            </a:extLst>
          </p:cNvPr>
          <p:cNvGrpSpPr/>
          <p:nvPr/>
        </p:nvGrpSpPr>
        <p:grpSpPr>
          <a:xfrm>
            <a:off x="2509157" y="4521319"/>
            <a:ext cx="6858000" cy="1930400"/>
            <a:chOff x="3089728" y="4553471"/>
            <a:chExt cx="6858000" cy="1930400"/>
          </a:xfrm>
        </p:grpSpPr>
        <p:pic>
          <p:nvPicPr>
            <p:cNvPr id="12290" name="Picture 2" descr="Flower Cartoon High Res Stock Images | Shutterstock">
              <a:extLst>
                <a:ext uri="{FF2B5EF4-FFF2-40B4-BE49-F238E27FC236}">
                  <a16:creationId xmlns:a16="http://schemas.microsoft.com/office/drawing/2014/main" id="{5D681802-01D2-40FC-918F-DF20B01936E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1021" b="6598"/>
            <a:stretch/>
          </p:blipFill>
          <p:spPr bwMode="auto">
            <a:xfrm>
              <a:off x="3089728" y="4553471"/>
              <a:ext cx="34290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wer Cartoon High Res Stock Images | Shutterstock">
              <a:extLst>
                <a:ext uri="{FF2B5EF4-FFF2-40B4-BE49-F238E27FC236}">
                  <a16:creationId xmlns:a16="http://schemas.microsoft.com/office/drawing/2014/main" id="{75A6566A-8260-40F8-8D74-0B6F4296321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1021" b="6598"/>
            <a:stretch/>
          </p:blipFill>
          <p:spPr bwMode="auto">
            <a:xfrm>
              <a:off x="6518728" y="4553471"/>
              <a:ext cx="3429000" cy="19304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Connector 11">
            <a:extLst>
              <a:ext uri="{FF2B5EF4-FFF2-40B4-BE49-F238E27FC236}">
                <a16:creationId xmlns:a16="http://schemas.microsoft.com/office/drawing/2014/main" id="{1F21DCC0-61D4-4677-9B8A-B013512B29E3}"/>
              </a:ext>
            </a:extLst>
          </p:cNvPr>
          <p:cNvCxnSpPr>
            <a:cxnSpLocks/>
          </p:cNvCxnSpPr>
          <p:nvPr/>
        </p:nvCxnSpPr>
        <p:spPr>
          <a:xfrm>
            <a:off x="1496070" y="1068943"/>
            <a:ext cx="3525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42C5F0-4454-4BEB-8F02-8BEF68F00D86}"/>
              </a:ext>
            </a:extLst>
          </p:cNvPr>
          <p:cNvCxnSpPr>
            <a:cxnSpLocks/>
          </p:cNvCxnSpPr>
          <p:nvPr/>
        </p:nvCxnSpPr>
        <p:spPr>
          <a:xfrm>
            <a:off x="9174864" y="1068943"/>
            <a:ext cx="181098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97A82C-AC68-4897-94B7-80653B924813}"/>
              </a:ext>
            </a:extLst>
          </p:cNvPr>
          <p:cNvCxnSpPr>
            <a:cxnSpLocks/>
          </p:cNvCxnSpPr>
          <p:nvPr/>
        </p:nvCxnSpPr>
        <p:spPr>
          <a:xfrm>
            <a:off x="5172895" y="1068943"/>
            <a:ext cx="333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043A33-BCB3-496D-A6BD-61A1DD036089}"/>
              </a:ext>
            </a:extLst>
          </p:cNvPr>
          <p:cNvCxnSpPr>
            <a:cxnSpLocks/>
          </p:cNvCxnSpPr>
          <p:nvPr/>
        </p:nvCxnSpPr>
        <p:spPr>
          <a:xfrm>
            <a:off x="1496070" y="1641870"/>
            <a:ext cx="101308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712</Words>
  <Application>Microsoft Office PowerPoint</Application>
  <PresentationFormat>Widescreen</PresentationFormat>
  <Paragraphs>144</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Arial-Rounded</vt:lpstr>
      <vt:lpstr>Calibri</vt:lpstr>
      <vt:lpstr>Calibri Light</vt:lpstr>
      <vt:lpstr>HP001 4 hàng</vt:lpstr>
      <vt:lpstr>iCiel Pony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9</cp:revision>
  <dcterms:created xsi:type="dcterms:W3CDTF">2021-10-17T12:42:05Z</dcterms:created>
  <dcterms:modified xsi:type="dcterms:W3CDTF">2021-10-18T04:23:54Z</dcterms:modified>
</cp:coreProperties>
</file>