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98" r:id="rId2"/>
    <p:sldId id="355" r:id="rId3"/>
    <p:sldId id="361" r:id="rId4"/>
    <p:sldId id="356" r:id="rId5"/>
    <p:sldId id="260" r:id="rId6"/>
    <p:sldId id="362" r:id="rId7"/>
    <p:sldId id="334" r:id="rId8"/>
    <p:sldId id="337" r:id="rId9"/>
    <p:sldId id="342" r:id="rId10"/>
    <p:sldId id="336" r:id="rId11"/>
    <p:sldId id="341" r:id="rId12"/>
    <p:sldId id="363" r:id="rId13"/>
    <p:sldId id="354" r:id="rId14"/>
    <p:sldId id="276" r:id="rId15"/>
    <p:sldId id="358" r:id="rId16"/>
    <p:sldId id="359" r:id="rId17"/>
    <p:sldId id="360" r:id="rId18"/>
  </p:sldIdLst>
  <p:sldSz cx="9144000" cy="54864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  <a:srgbClr val="FDFAE7"/>
    <a:srgbClr val="FFCCFF"/>
    <a:srgbClr val="00FF99"/>
    <a:srgbClr val="FF00FF"/>
    <a:srgbClr val="0000CC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83" autoAdjust="0"/>
  </p:normalViewPr>
  <p:slideViewPr>
    <p:cSldViewPr>
      <p:cViewPr varScale="1">
        <p:scale>
          <a:sx n="96" d="100"/>
          <a:sy n="96" d="100"/>
        </p:scale>
        <p:origin x="1066" y="67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43D3155A-B4A2-4603-B408-0AED69911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?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kg, g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 </a:t>
            </a:r>
            <a:r>
              <a:rPr lang="en-US" dirty="0" err="1"/>
              <a:t>cân</a:t>
            </a:r>
            <a:r>
              <a:rPr lang="en-US" dirty="0"/>
              <a:t>, </a:t>
            </a:r>
            <a:r>
              <a:rPr lang="en-US" dirty="0" err="1"/>
              <a:t>lạng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4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Lưu</a:t>
            </a:r>
            <a:r>
              <a:rPr lang="en-US" dirty="0"/>
              <a:t> ý: Khi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qua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( </a:t>
            </a:r>
            <a:r>
              <a:rPr lang="en-US" dirty="0" err="1"/>
              <a:t>lớn</a:t>
            </a:r>
            <a:r>
              <a:rPr lang="en-US" dirty="0"/>
              <a:t>-&gt;</a:t>
            </a:r>
            <a:r>
              <a:rPr lang="en-US" dirty="0" err="1"/>
              <a:t>bé</a:t>
            </a:r>
            <a:r>
              <a:rPr lang="en-US" dirty="0"/>
              <a:t>); chia ( </a:t>
            </a:r>
            <a:r>
              <a:rPr lang="en-US" dirty="0" err="1"/>
              <a:t>bé</a:t>
            </a:r>
            <a:r>
              <a:rPr lang="en-US" dirty="0"/>
              <a:t> ra </a:t>
            </a:r>
            <a:r>
              <a:rPr lang="en-US" dirty="0" err="1"/>
              <a:t>lớn</a:t>
            </a:r>
            <a:r>
              <a:rPr lang="en-US" dirty="0"/>
              <a:t>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1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Để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này cần chú ý gì trước khi giải? ( Quan sát các số đo đã cùng đơn vị hay chưa)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3155A-B4A2-4603-B408-0AED699116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6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7A8E6-6E35-4716-AF2A-25EA500A6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B55C2-512D-4529-B0EC-A92D82C3B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6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"/>
            <a:ext cx="2057400" cy="3745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"/>
            <a:ext cx="6019800" cy="3745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64B46-783F-4EEB-84A0-7ED22D98EB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631B-80A2-4878-A8AA-301155C28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440EB-874D-4E7F-A8B6-935E87BEF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7839A-DB90-49E8-9568-CE0065387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E0CC1-B824-4321-B913-D5331F00C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3A2BA-E2D3-4229-9568-BA9F29167A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854D3-17C3-4778-9E8B-58100317A7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BB5C5-4DD9-4A31-A872-B63EEC934C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4E989-84F5-42EB-ADAE-C642E11C84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A306E-E8D5-40F4-B0C1-87C53E1BF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60A972-E0BB-41FA-B627-47148B273A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12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1">
            <a:extLst>
              <a:ext uri="{FF2B5EF4-FFF2-40B4-BE49-F238E27FC236}">
                <a16:creationId xmlns:a16="http://schemas.microsoft.com/office/drawing/2014/main" id="{E19E8399-D140-FC95-0E92-963DCC9C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7315200" cy="551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6B5C4A-FCB5-E001-9E93-6D33D8461515}"/>
              </a:ext>
            </a:extLst>
          </p:cNvPr>
          <p:cNvSpPr txBox="1"/>
          <p:nvPr/>
        </p:nvSpPr>
        <p:spPr>
          <a:xfrm>
            <a:off x="914400" y="1446895"/>
            <a:ext cx="6217920" cy="6102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6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     MÔN: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5BCF8-1F9F-716F-1A36-BBA73721DF50}"/>
              </a:ext>
            </a:extLst>
          </p:cNvPr>
          <p:cNvSpPr/>
          <p:nvPr/>
        </p:nvSpPr>
        <p:spPr>
          <a:xfrm>
            <a:off x="1524000" y="934262"/>
            <a:ext cx="5303520" cy="486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128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PHÒNG GIÁO DỤC  VÀ  ĐÀO TẠO QUẬN LONG BIÊN</a:t>
            </a:r>
          </a:p>
          <a:p>
            <a:pPr algn="ctr" eaLnBrk="1" hangingPunct="1">
              <a:defRPr/>
            </a:pPr>
            <a:r>
              <a:rPr lang="vi-VN" sz="128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TRƯỜNG TIỂU HỌC PHÚC LỢI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   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 4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Một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cửa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1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tấn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300 kg.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thứ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hai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gấp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lần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Hỏi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ngày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thứ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cửa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bán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được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bao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nhiêu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ki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lô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-gam </a:t>
            </a:r>
            <a:r>
              <a:rPr lang="en-US" sz="3200" u="none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3200" u="none" dirty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457200" y="3718560"/>
            <a:ext cx="60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86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791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553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1336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57200" y="3657600"/>
            <a:ext cx="0" cy="121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 rot="5400000">
            <a:off x="1169670" y="3067050"/>
            <a:ext cx="213360" cy="16383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 rot="5400000">
            <a:off x="3802380" y="2110740"/>
            <a:ext cx="243840" cy="3581400"/>
          </a:xfrm>
          <a:prstGeom prst="rightBrace">
            <a:avLst>
              <a:gd name="adj1" fmla="val 9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/>
          </p:cNvSpPr>
          <p:nvPr/>
        </p:nvSpPr>
        <p:spPr bwMode="auto">
          <a:xfrm rot="5400000">
            <a:off x="6130290" y="3440430"/>
            <a:ext cx="121920" cy="8001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1000" y="2736850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AutoShape 17"/>
          <p:cNvSpPr>
            <a:spLocks/>
          </p:cNvSpPr>
          <p:nvPr/>
        </p:nvSpPr>
        <p:spPr bwMode="auto">
          <a:xfrm rot="16200000">
            <a:off x="3368040" y="381000"/>
            <a:ext cx="274320" cy="6096000"/>
          </a:xfrm>
          <a:prstGeom prst="rightBrace">
            <a:avLst>
              <a:gd name="adj1" fmla="val 1481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987078" y="2736850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33400" y="408432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300 kg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971800" y="4572001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hai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486400" y="4511041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ba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048000" y="407797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791200" y="402336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0" y="4572001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thứ nhất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90CDA2-02C4-4C4E-99E8-81491CF057E6}"/>
              </a:ext>
            </a:extLst>
          </p:cNvPr>
          <p:cNvCxnSpPr>
            <a:cxnSpLocks/>
          </p:cNvCxnSpPr>
          <p:nvPr/>
        </p:nvCxnSpPr>
        <p:spPr>
          <a:xfrm flipV="1">
            <a:off x="5562600" y="609599"/>
            <a:ext cx="22098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FEC1DB-4919-4249-A77E-33D2112D4FD5}"/>
              </a:ext>
            </a:extLst>
          </p:cNvPr>
          <p:cNvCxnSpPr>
            <a:cxnSpLocks/>
          </p:cNvCxnSpPr>
          <p:nvPr/>
        </p:nvCxnSpPr>
        <p:spPr>
          <a:xfrm flipV="1">
            <a:off x="381000" y="1066800"/>
            <a:ext cx="19812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155056-9F78-40D2-B04F-75EE206B744A}"/>
              </a:ext>
            </a:extLst>
          </p:cNvPr>
          <p:cNvCxnSpPr>
            <a:cxnSpLocks/>
          </p:cNvCxnSpPr>
          <p:nvPr/>
        </p:nvCxnSpPr>
        <p:spPr>
          <a:xfrm flipV="1">
            <a:off x="2743200" y="1066798"/>
            <a:ext cx="17526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5B0868-E3F1-4F6D-BF55-C24DCE83D032}"/>
              </a:ext>
            </a:extLst>
          </p:cNvPr>
          <p:cNvCxnSpPr>
            <a:cxnSpLocks/>
          </p:cNvCxnSpPr>
          <p:nvPr/>
        </p:nvCxnSpPr>
        <p:spPr>
          <a:xfrm>
            <a:off x="6477000" y="1057547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A416CB-54EE-466D-B66B-197C58200F42}"/>
              </a:ext>
            </a:extLst>
          </p:cNvPr>
          <p:cNvCxnSpPr>
            <a:cxnSpLocks/>
          </p:cNvCxnSpPr>
          <p:nvPr/>
        </p:nvCxnSpPr>
        <p:spPr>
          <a:xfrm>
            <a:off x="1143000" y="1569721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099288-E21F-4D4D-AE72-8EC89729E8C5}"/>
              </a:ext>
            </a:extLst>
          </p:cNvPr>
          <p:cNvCxnSpPr>
            <a:cxnSpLocks/>
          </p:cNvCxnSpPr>
          <p:nvPr/>
        </p:nvCxnSpPr>
        <p:spPr>
          <a:xfrm flipV="1">
            <a:off x="3489095" y="1590943"/>
            <a:ext cx="175260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F05C54-628D-467E-96FE-B1F3F4CDAD13}"/>
              </a:ext>
            </a:extLst>
          </p:cNvPr>
          <p:cNvCxnSpPr>
            <a:cxnSpLocks/>
          </p:cNvCxnSpPr>
          <p:nvPr/>
        </p:nvCxnSpPr>
        <p:spPr>
          <a:xfrm flipV="1">
            <a:off x="311085" y="2080884"/>
            <a:ext cx="1212915" cy="2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/>
      <p:bldP spid="5124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7" grpId="0" animBg="1"/>
      <p:bldP spid="5138" grpId="0"/>
      <p:bldP spid="5139" grpId="0"/>
      <p:bldP spid="5140" grpId="0"/>
      <p:bldP spid="5141" grpId="0"/>
      <p:bldP spid="5142" grpId="0"/>
      <p:bldP spid="5143" grpId="0"/>
      <p:bldP spid="5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-228600" y="228600"/>
            <a:ext cx="9144000" cy="44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5000"/>
              </a:spcBef>
            </a:pP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pitchFamily="18" charset="0"/>
              </a:rPr>
              <a:t>giải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Đổi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1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tấn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= 1 000 kg</a:t>
            </a:r>
          </a:p>
          <a:p>
            <a:pPr algn="ctr" eaLnBrk="1" hangingPunct="1">
              <a:spcBef>
                <a:spcPct val="45000"/>
              </a:spcBef>
            </a:pP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            300 x 2 = 600 (kg)                                                                                     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600 + 300 = 900 (kg)                                                                                 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ki-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lô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-gam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:                                  1000 – 900 = 100 (kg)</a:t>
            </a:r>
            <a:r>
              <a:rPr lang="en-US" sz="2800" u="none" dirty="0">
                <a:latin typeface="Times New Roman" pitchFamily="18" charset="0"/>
              </a:rPr>
              <a:t>                                                                                           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</a:rPr>
              <a:t> 100 kg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D19BF3-5F88-4762-1ADB-22550FB2237D}"/>
              </a:ext>
            </a:extLst>
          </p:cNvPr>
          <p:cNvSpPr/>
          <p:nvPr/>
        </p:nvSpPr>
        <p:spPr>
          <a:xfrm>
            <a:off x="2438400" y="1828800"/>
            <a:ext cx="4572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none" dirty="0"/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5679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0"/>
            <a:ext cx="693420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đv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KL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ĐD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3m2dm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3kg2hg</a:t>
            </a:r>
            <a:endParaRPr lang="vi-VN" sz="2800" u="none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A. &gt;      B. &lt;      C. =      D. k </a:t>
            </a:r>
            <a:r>
              <a:rPr lang="en-US" sz="2800" u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đ/a</a:t>
            </a:r>
            <a:endParaRPr lang="vi-VN" sz="2800" u="none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- ca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none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15722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599892" y="1609074"/>
            <a:ext cx="1836204" cy="16201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436096" y="2743200"/>
            <a:ext cx="2564904" cy="4860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118651" y="2703409"/>
            <a:ext cx="2481242" cy="4860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52049" y="1902827"/>
            <a:ext cx="1808375" cy="265285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273" y="1821328"/>
            <a:ext cx="1088257" cy="894311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4193193" y="2268484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9433" y="927742"/>
            <a:ext cx="6125135" cy="6924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79931" y="4555681"/>
            <a:ext cx="1242138" cy="455771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580" y="2133946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738495" y="2182250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45" y="2397730"/>
            <a:ext cx="1268760" cy="176676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4369" y="2060869"/>
            <a:ext cx="1206124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469639" y="864196"/>
            <a:ext cx="12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4700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6469205" y="820813"/>
            <a:ext cx="13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47000</a:t>
            </a:r>
            <a:endParaRPr lang="es-E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4037698" y="807679"/>
                <a:ext cx="1374753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98" y="807679"/>
                <a:ext cx="1374753" cy="624786"/>
              </a:xfrm>
              <a:prstGeom prst="rect">
                <a:avLst/>
              </a:prstGeom>
              <a:blipFill>
                <a:blip r:embed="rId9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947" y="1950574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329656" y="1683900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42" y="4486216"/>
            <a:ext cx="654293" cy="530282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837080" y="4289494"/>
            <a:ext cx="7101575" cy="73168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en-US" sz="27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7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............ kg </a:t>
            </a:r>
            <a:r>
              <a:rPr lang="en-US" altLang="en-US" sz="2700" dirty="0">
                <a:solidFill>
                  <a:schemeClr val="tx1"/>
                </a:solidFill>
                <a:cs typeface="Times New Roman" panose="02020603050405020304" pitchFamily="18" charset="0"/>
              </a:rPr>
              <a:t>      </a:t>
            </a:r>
            <a:endParaRPr lang="en-US" sz="27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412451" y="4370852"/>
            <a:ext cx="19719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47000 </a:t>
            </a:r>
            <a:endParaRPr lang="es-E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1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2374" y="2002201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28789" y="2113583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88" y="2695728"/>
            <a:ext cx="1268760" cy="1766768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186" y="2095128"/>
            <a:ext cx="1206125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400050" y="632512"/>
            <a:ext cx="224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87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kg </a:t>
            </a:r>
            <a:endParaRPr lang="en-GB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428788" y="642523"/>
            <a:ext cx="216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kg</a:t>
            </a:r>
            <a:endParaRPr lang="es-ES" sz="2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989362" y="632090"/>
            <a:ext cx="201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760kg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959" y="2008452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119639" y="1735637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45" y="4473288"/>
            <a:ext cx="654293" cy="520642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736636" y="4374816"/>
            <a:ext cx="7469841" cy="721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8760kg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=......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......kg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37723" y="4442641"/>
            <a:ext cx="428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kg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934" y="2105585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870772" y="2092251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01" y="2841861"/>
            <a:ext cx="1214754" cy="1691564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336" y="2025046"/>
            <a:ext cx="1213866" cy="1780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398934" y="664218"/>
            <a:ext cx="16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2000326</a:t>
            </a:r>
            <a:endParaRPr lang="es-ES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913783" y="603285"/>
            <a:ext cx="13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20326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991604" y="644262"/>
            <a:ext cx="137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2326</a:t>
            </a:r>
            <a:endParaRPr lang="es-ES" sz="24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4853" y="2021095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230520" y="1797071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51" y="4345728"/>
            <a:ext cx="743723" cy="602762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816295" y="4471078"/>
            <a:ext cx="7469841" cy="764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300" dirty="0">
                <a:solidFill>
                  <a:schemeClr val="tx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300" dirty="0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kg </a:t>
            </a:r>
            <a:r>
              <a:rPr lang="en-US" sz="3300" dirty="0" err="1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326g</a:t>
            </a:r>
            <a:r>
              <a:rPr lang="en-US" sz="3300" dirty="0">
                <a:solidFill>
                  <a:srgbClr val="000000"/>
                </a:solidFill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… g</a:t>
            </a:r>
            <a:endParaRPr lang="en-US" sz="3300" dirty="0">
              <a:solidFill>
                <a:schemeClr val="tx1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129882" y="4471078"/>
            <a:ext cx="283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20326g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1BC4B-EA6B-45EB-B201-215C0EC06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B5A892-5AA1-4E7C-B641-C8819881013C}"/>
              </a:ext>
            </a:extLst>
          </p:cNvPr>
          <p:cNvSpPr txBox="1"/>
          <p:nvPr/>
        </p:nvSpPr>
        <p:spPr>
          <a:xfrm>
            <a:off x="1981200" y="1752600"/>
            <a:ext cx="4666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</a:t>
            </a:r>
            <a:r>
              <a:rPr lang="en-US" sz="4400" u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  <a:endParaRPr lang="en-US" sz="4400" u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93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E6F51E-2472-4599-8F03-5FBAF11AB1F6}"/>
              </a:ext>
            </a:extLst>
          </p:cNvPr>
          <p:cNvSpPr txBox="1"/>
          <p:nvPr/>
        </p:nvSpPr>
        <p:spPr>
          <a:xfrm>
            <a:off x="1752600" y="914400"/>
            <a:ext cx="6324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5km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27m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...............m </a:t>
            </a:r>
            <a:endParaRPr lang="vi-VN" sz="3600" u="none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en-US" sz="3600" u="none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246dm</a:t>
            </a:r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= ..........m.......dm</a:t>
            </a:r>
            <a:endParaRPr lang="vi-VN" sz="3600" u="none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sz="3600" u="none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7304 m =......km .......m </a:t>
            </a:r>
            <a:endParaRPr lang="vi-VN" sz="3600" u="none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1F5EF-C281-4154-A653-56F0677C6FFB}"/>
              </a:ext>
            </a:extLst>
          </p:cNvPr>
          <p:cNvSpPr/>
          <p:nvPr/>
        </p:nvSpPr>
        <p:spPr>
          <a:xfrm>
            <a:off x="228600" y="1524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none" cap="none" spc="0" dirty="0">
              <a:ln/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B71A5-FA2D-4C9A-8DC1-F39A4D8723FB}"/>
              </a:ext>
            </a:extLst>
          </p:cNvPr>
          <p:cNvSpPr/>
          <p:nvPr/>
        </p:nvSpPr>
        <p:spPr>
          <a:xfrm>
            <a:off x="381000" y="2895600"/>
            <a:ext cx="853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none" dirty="0" err="1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u="none" dirty="0">
                <a:ln/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none" cap="none" spc="0" dirty="0">
              <a:ln/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1D2F5-3C95-4004-8162-AE046768560F}"/>
              </a:ext>
            </a:extLst>
          </p:cNvPr>
          <p:cNvSpPr txBox="1"/>
          <p:nvPr/>
        </p:nvSpPr>
        <p:spPr>
          <a:xfrm flipH="1">
            <a:off x="4114800" y="86028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5027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81264-F9D9-47FD-8B13-92B73A17E95B}"/>
              </a:ext>
            </a:extLst>
          </p:cNvPr>
          <p:cNvSpPr txBox="1"/>
          <p:nvPr/>
        </p:nvSpPr>
        <p:spPr>
          <a:xfrm flipH="1">
            <a:off x="3619500" y="141032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24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B751B-BA7C-4337-92E3-B1CE30B7842F}"/>
              </a:ext>
            </a:extLst>
          </p:cNvPr>
          <p:cNvSpPr txBox="1"/>
          <p:nvPr/>
        </p:nvSpPr>
        <p:spPr>
          <a:xfrm flipH="1">
            <a:off x="5219700" y="141032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6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CE8FA-C3DB-4BF6-947B-6630B72EEEBC}"/>
              </a:ext>
            </a:extLst>
          </p:cNvPr>
          <p:cNvSpPr txBox="1"/>
          <p:nvPr/>
        </p:nvSpPr>
        <p:spPr>
          <a:xfrm flipH="1">
            <a:off x="3657600" y="198201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7</a:t>
            </a:r>
            <a:endParaRPr lang="vi-VN" sz="3600" u="none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4D076-F365-4740-9DF0-D24B833E705D}"/>
              </a:ext>
            </a:extLst>
          </p:cNvPr>
          <p:cNvSpPr txBox="1"/>
          <p:nvPr/>
        </p:nvSpPr>
        <p:spPr>
          <a:xfrm flipH="1">
            <a:off x="4953000" y="196036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>
                <a:solidFill>
                  <a:srgbClr val="FF0000"/>
                </a:solidFill>
              </a:rPr>
              <a:t>304</a:t>
            </a:r>
            <a:endParaRPr lang="vi-VN" sz="36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6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F6CE469F-882E-4BEC-AB8E-F77C7EA0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u="none" dirty="0">
                <a:solidFill>
                  <a:srgbClr val="FF0000"/>
                </a:solidFill>
              </a:rPr>
              <a:t>ÔN TẬP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BẢNG ĐƠN VỊ ĐO </a:t>
            </a:r>
            <a:r>
              <a:rPr lang="en-US" sz="3600" b="1" u="none" dirty="0" err="1">
                <a:solidFill>
                  <a:srgbClr val="FF0000"/>
                </a:solidFill>
              </a:rPr>
              <a:t>KHỐI</a:t>
            </a:r>
            <a:r>
              <a:rPr lang="en-US" sz="3600" b="1" u="none" dirty="0">
                <a:solidFill>
                  <a:srgbClr val="FF0000"/>
                </a:solidFill>
              </a:rPr>
              <a:t> </a:t>
            </a:r>
            <a:r>
              <a:rPr lang="en-US" sz="3600" b="1" u="none" dirty="0" err="1">
                <a:solidFill>
                  <a:srgbClr val="FF0000"/>
                </a:solidFill>
              </a:rPr>
              <a:t>LƯỢNG</a:t>
            </a:r>
            <a:endParaRPr lang="en-US" sz="3600" b="1" u="none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u="none" dirty="0">
                <a:solidFill>
                  <a:srgbClr val="FF0000"/>
                </a:solidFill>
              </a:rPr>
              <a:t>Trang 22</a:t>
            </a:r>
            <a:endParaRPr lang="en-US" sz="3600" b="1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3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7529" y="1087210"/>
            <a:ext cx="5143500" cy="6088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405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72861" y="2156660"/>
            <a:ext cx="502837" cy="30196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96000" y="2066207"/>
            <a:ext cx="71548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6001" y="2930429"/>
            <a:ext cx="6576437" cy="51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901357" y="3124372"/>
            <a:ext cx="502837" cy="3019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465036B-B2D5-4B09-8B2E-E14ACDC983ED}"/>
              </a:ext>
            </a:extLst>
          </p:cNvPr>
          <p:cNvSpPr/>
          <p:nvPr/>
        </p:nvSpPr>
        <p:spPr>
          <a:xfrm>
            <a:off x="993163" y="4092085"/>
            <a:ext cx="502837" cy="3019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45F1E-4171-4A57-80E4-B8A3A1397F3B}"/>
              </a:ext>
            </a:extLst>
          </p:cNvPr>
          <p:cNvSpPr/>
          <p:nvPr/>
        </p:nvSpPr>
        <p:spPr>
          <a:xfrm>
            <a:off x="1574400" y="3983572"/>
            <a:ext cx="6576437" cy="51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1BC4B-EA6B-45EB-B201-215C0EC06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B5A892-5AA1-4E7C-B641-C8819881013C}"/>
              </a:ext>
            </a:extLst>
          </p:cNvPr>
          <p:cNvSpPr txBox="1"/>
          <p:nvPr/>
        </p:nvSpPr>
        <p:spPr>
          <a:xfrm>
            <a:off x="1981200" y="1752600"/>
            <a:ext cx="4666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Thực</a:t>
            </a:r>
            <a:r>
              <a:rPr lang="en-US" sz="4400" u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u="none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hành</a:t>
            </a:r>
            <a:endParaRPr lang="en-US" sz="4400" u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30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13" name="Group 2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37047369"/>
              </p:ext>
            </p:extLst>
          </p:nvPr>
        </p:nvGraphicFramePr>
        <p:xfrm>
          <a:off x="126177" y="1210845"/>
          <a:ext cx="8763000" cy="261493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832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878" name="Text Box 70"/>
          <p:cNvSpPr txBox="1">
            <a:spLocks noChangeArrowheads="1"/>
          </p:cNvSpPr>
          <p:nvPr/>
        </p:nvSpPr>
        <p:spPr bwMode="auto">
          <a:xfrm>
            <a:off x="4267200" y="178308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119879" name="Text Box 71"/>
          <p:cNvSpPr txBox="1">
            <a:spLocks noChangeArrowheads="1"/>
          </p:cNvSpPr>
          <p:nvPr/>
        </p:nvSpPr>
        <p:spPr bwMode="auto">
          <a:xfrm>
            <a:off x="4267200" y="227076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1 kg</a:t>
            </a:r>
          </a:p>
        </p:txBody>
      </p:sp>
      <p:sp>
        <p:nvSpPr>
          <p:cNvPr id="119880" name="Text Box 72"/>
          <p:cNvSpPr txBox="1">
            <a:spLocks noChangeArrowheads="1"/>
          </p:cNvSpPr>
          <p:nvPr/>
        </p:nvSpPr>
        <p:spPr bwMode="auto">
          <a:xfrm>
            <a:off x="58674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hg</a:t>
            </a:r>
          </a:p>
        </p:txBody>
      </p:sp>
      <p:sp>
        <p:nvSpPr>
          <p:cNvPr id="119881" name="Text Box 73"/>
          <p:cNvSpPr txBox="1">
            <a:spLocks noChangeArrowheads="1"/>
          </p:cNvSpPr>
          <p:nvPr/>
        </p:nvSpPr>
        <p:spPr bwMode="auto">
          <a:xfrm>
            <a:off x="70104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dag</a:t>
            </a:r>
          </a:p>
        </p:txBody>
      </p:sp>
      <p:sp>
        <p:nvSpPr>
          <p:cNvPr id="119882" name="Text Box 74"/>
          <p:cNvSpPr txBox="1">
            <a:spLocks noChangeArrowheads="1"/>
          </p:cNvSpPr>
          <p:nvPr/>
        </p:nvSpPr>
        <p:spPr bwMode="auto">
          <a:xfrm>
            <a:off x="82296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19883" name="Text Box 75"/>
          <p:cNvSpPr txBox="1">
            <a:spLocks noChangeArrowheads="1"/>
          </p:cNvSpPr>
          <p:nvPr/>
        </p:nvSpPr>
        <p:spPr bwMode="auto">
          <a:xfrm>
            <a:off x="80772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g</a:t>
            </a:r>
          </a:p>
        </p:txBody>
      </p:sp>
      <p:sp>
        <p:nvSpPr>
          <p:cNvPr id="119886" name="Text Box 78"/>
          <p:cNvSpPr txBox="1">
            <a:spLocks noChangeArrowheads="1"/>
          </p:cNvSpPr>
          <p:nvPr/>
        </p:nvSpPr>
        <p:spPr bwMode="auto">
          <a:xfrm>
            <a:off x="6858000" y="227076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dag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87" name="Text Box 79"/>
          <p:cNvSpPr txBox="1">
            <a:spLocks noChangeArrowheads="1"/>
          </p:cNvSpPr>
          <p:nvPr/>
        </p:nvSpPr>
        <p:spPr bwMode="auto">
          <a:xfrm>
            <a:off x="6629400" y="283972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g</a:t>
            </a:r>
          </a:p>
        </p:txBody>
      </p:sp>
      <p:sp>
        <p:nvSpPr>
          <p:cNvPr id="119889" name="Text Box 81"/>
          <p:cNvSpPr txBox="1">
            <a:spLocks noChangeArrowheads="1"/>
          </p:cNvSpPr>
          <p:nvPr/>
        </p:nvSpPr>
        <p:spPr bwMode="auto">
          <a:xfrm>
            <a:off x="5410200" y="283972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10dag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90" name="Text Box 82"/>
          <p:cNvSpPr txBox="1">
            <a:spLocks noChangeArrowheads="1"/>
          </p:cNvSpPr>
          <p:nvPr/>
        </p:nvSpPr>
        <p:spPr bwMode="auto">
          <a:xfrm>
            <a:off x="57912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hg</a:t>
            </a:r>
          </a:p>
        </p:txBody>
      </p:sp>
      <p:sp>
        <p:nvSpPr>
          <p:cNvPr id="119892" name="Text Box 84"/>
          <p:cNvSpPr txBox="1">
            <a:spLocks noChangeArrowheads="1"/>
          </p:cNvSpPr>
          <p:nvPr/>
        </p:nvSpPr>
        <p:spPr bwMode="auto">
          <a:xfrm>
            <a:off x="3962400" y="281940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hg</a:t>
            </a:r>
          </a:p>
        </p:txBody>
      </p:sp>
      <p:sp>
        <p:nvSpPr>
          <p:cNvPr id="119894" name="Text Box 86"/>
          <p:cNvSpPr txBox="1">
            <a:spLocks noChangeArrowheads="1"/>
          </p:cNvSpPr>
          <p:nvPr/>
        </p:nvSpPr>
        <p:spPr bwMode="auto">
          <a:xfrm>
            <a:off x="29718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yến</a:t>
            </a:r>
          </a:p>
        </p:txBody>
      </p:sp>
      <p:sp>
        <p:nvSpPr>
          <p:cNvPr id="119895" name="Text Box 87"/>
          <p:cNvSpPr txBox="1">
            <a:spLocks noChangeArrowheads="1"/>
          </p:cNvSpPr>
          <p:nvPr/>
        </p:nvSpPr>
        <p:spPr bwMode="auto">
          <a:xfrm>
            <a:off x="2819400" y="229108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96" name="Text Box 88"/>
          <p:cNvSpPr txBox="1">
            <a:spLocks noChangeArrowheads="1"/>
          </p:cNvSpPr>
          <p:nvPr/>
        </p:nvSpPr>
        <p:spPr bwMode="auto">
          <a:xfrm>
            <a:off x="2590800" y="28194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= 10 kg</a:t>
            </a:r>
          </a:p>
        </p:txBody>
      </p:sp>
      <p:sp>
        <p:nvSpPr>
          <p:cNvPr id="119899" name="Text Box 91"/>
          <p:cNvSpPr txBox="1">
            <a:spLocks noChangeArrowheads="1"/>
          </p:cNvSpPr>
          <p:nvPr/>
        </p:nvSpPr>
        <p:spPr bwMode="auto">
          <a:xfrm>
            <a:off x="1273175" y="2839720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= 10 yến</a:t>
            </a:r>
          </a:p>
        </p:txBody>
      </p:sp>
      <p:sp>
        <p:nvSpPr>
          <p:cNvPr id="119900" name="Text Box 92"/>
          <p:cNvSpPr txBox="1">
            <a:spLocks noChangeArrowheads="1"/>
          </p:cNvSpPr>
          <p:nvPr/>
        </p:nvSpPr>
        <p:spPr bwMode="auto">
          <a:xfrm>
            <a:off x="1752600" y="227076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901" name="Text Box 93"/>
          <p:cNvSpPr txBox="1">
            <a:spLocks noChangeArrowheads="1"/>
          </p:cNvSpPr>
          <p:nvPr/>
        </p:nvSpPr>
        <p:spPr bwMode="auto">
          <a:xfrm>
            <a:off x="18288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tạ</a:t>
            </a:r>
          </a:p>
        </p:txBody>
      </p:sp>
      <p:sp>
        <p:nvSpPr>
          <p:cNvPr id="119902" name="Text Box 94"/>
          <p:cNvSpPr txBox="1">
            <a:spLocks noChangeArrowheads="1"/>
          </p:cNvSpPr>
          <p:nvPr/>
        </p:nvSpPr>
        <p:spPr bwMode="auto">
          <a:xfrm>
            <a:off x="381000" y="1783080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  <a:cs typeface="Times New Roman" pitchFamily="18" charset="0"/>
              </a:rPr>
              <a:t>tấn</a:t>
            </a:r>
          </a:p>
        </p:txBody>
      </p:sp>
      <p:sp>
        <p:nvSpPr>
          <p:cNvPr id="119903" name="Text Box 95"/>
          <p:cNvSpPr txBox="1">
            <a:spLocks noChangeArrowheads="1"/>
          </p:cNvSpPr>
          <p:nvPr/>
        </p:nvSpPr>
        <p:spPr bwMode="auto">
          <a:xfrm>
            <a:off x="381000" y="227076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0" u="none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b="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904" name="Text Box 96"/>
          <p:cNvSpPr txBox="1">
            <a:spLocks noChangeArrowheads="1"/>
          </p:cNvSpPr>
          <p:nvPr/>
        </p:nvSpPr>
        <p:spPr bwMode="auto">
          <a:xfrm>
            <a:off x="228600" y="306324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none">
                <a:latin typeface="Times New Roman" pitchFamily="18" charset="0"/>
                <a:cs typeface="Times New Roman" pitchFamily="18" charset="0"/>
              </a:rPr>
              <a:t>= 10 tạ</a:t>
            </a:r>
          </a:p>
        </p:txBody>
      </p:sp>
      <p:sp>
        <p:nvSpPr>
          <p:cNvPr id="3138" name="Rectangle 119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3886200" y="3333750"/>
            <a:ext cx="1219200" cy="495300"/>
            <a:chOff x="2592" y="3349"/>
            <a:chExt cx="768" cy="390"/>
          </a:xfrm>
        </p:grpSpPr>
        <p:graphicFrame>
          <p:nvGraphicFramePr>
            <p:cNvPr id="3171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411942"/>
                </p:ext>
              </p:extLst>
            </p:nvPr>
          </p:nvGraphicFramePr>
          <p:xfrm>
            <a:off x="2760" y="3349"/>
            <a:ext cx="24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112" imgH="393529" progId="Equation.3">
                    <p:embed/>
                  </p:oleObj>
                </mc:Choice>
                <mc:Fallback>
                  <p:oleObj name="Equation" r:id="rId4" imgW="203112" imgH="393529" progId="Equation.3">
                    <p:embed/>
                    <p:pic>
                      <p:nvPicPr>
                        <p:cNvPr id="0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" y="3349"/>
                          <a:ext cx="24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2" name="Text Box 120"/>
            <p:cNvSpPr txBox="1">
              <a:spLocks noChangeArrowheads="1"/>
            </p:cNvSpPr>
            <p:nvPr/>
          </p:nvSpPr>
          <p:spPr bwMode="auto">
            <a:xfrm>
              <a:off x="2592" y="3360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yến</a:t>
              </a:r>
              <a:endParaRPr lang="en-US" sz="2400" b="0" u="none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40" name="Rectangle 134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5448300" y="3314700"/>
            <a:ext cx="1295400" cy="495300"/>
            <a:chOff x="3648" y="2953"/>
            <a:chExt cx="816" cy="390"/>
          </a:xfrm>
        </p:grpSpPr>
        <p:sp>
          <p:nvSpPr>
            <p:cNvPr id="3169" name="Text Box 83"/>
            <p:cNvSpPr txBox="1">
              <a:spLocks noChangeArrowheads="1"/>
            </p:cNvSpPr>
            <p:nvPr/>
          </p:nvSpPr>
          <p:spPr bwMode="auto">
            <a:xfrm>
              <a:off x="3648" y="2976"/>
              <a:ext cx="81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kg</a:t>
              </a:r>
            </a:p>
          </p:txBody>
        </p:sp>
        <p:graphicFrame>
          <p:nvGraphicFramePr>
            <p:cNvPr id="3170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139710"/>
                </p:ext>
              </p:extLst>
            </p:nvPr>
          </p:nvGraphicFramePr>
          <p:xfrm>
            <a:off x="3816" y="2953"/>
            <a:ext cx="20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112" imgH="393529" progId="Equation.3">
                    <p:embed/>
                  </p:oleObj>
                </mc:Choice>
                <mc:Fallback>
                  <p:oleObj name="Equation" r:id="rId6" imgW="203112" imgH="393529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" y="2953"/>
                          <a:ext cx="20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2" name="Rectangle 136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6629400" y="3312160"/>
            <a:ext cx="1219200" cy="497840"/>
            <a:chOff x="4320" y="2976"/>
            <a:chExt cx="768" cy="392"/>
          </a:xfrm>
        </p:grpSpPr>
        <p:sp>
          <p:nvSpPr>
            <p:cNvPr id="3167" name="Text Box 80"/>
            <p:cNvSpPr txBox="1">
              <a:spLocks noChangeArrowheads="1"/>
            </p:cNvSpPr>
            <p:nvPr/>
          </p:nvSpPr>
          <p:spPr bwMode="auto">
            <a:xfrm>
              <a:off x="4320" y="2976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  hg</a:t>
              </a:r>
            </a:p>
          </p:txBody>
        </p:sp>
        <p:graphicFrame>
          <p:nvGraphicFramePr>
            <p:cNvPr id="3168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779355"/>
                </p:ext>
              </p:extLst>
            </p:nvPr>
          </p:nvGraphicFramePr>
          <p:xfrm>
            <a:off x="4519" y="2978"/>
            <a:ext cx="233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112" imgH="393529" progId="Equation.3">
                    <p:embed/>
                  </p:oleObj>
                </mc:Choice>
                <mc:Fallback>
                  <p:oleObj name="Equation" r:id="rId8" imgW="203112" imgH="393529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9" y="2978"/>
                          <a:ext cx="233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4" name="Rectangle 138"/>
          <p:cNvSpPr>
            <a:spLocks noChangeArrowheads="1"/>
          </p:cNvSpPr>
          <p:nvPr/>
        </p:nvSpPr>
        <p:spPr bwMode="auto">
          <a:xfrm>
            <a:off x="-152400" y="18892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64"/>
          <p:cNvGrpSpPr>
            <a:grpSpLocks/>
          </p:cNvGrpSpPr>
          <p:nvPr/>
        </p:nvGrpSpPr>
        <p:grpSpPr bwMode="auto">
          <a:xfrm>
            <a:off x="7696200" y="2994660"/>
            <a:ext cx="1143000" cy="530860"/>
            <a:chOff x="5040" y="2634"/>
            <a:chExt cx="720" cy="418"/>
          </a:xfrm>
        </p:grpSpPr>
        <p:sp>
          <p:nvSpPr>
            <p:cNvPr id="3165" name="Text Box 76"/>
            <p:cNvSpPr txBox="1">
              <a:spLocks noChangeArrowheads="1"/>
            </p:cNvSpPr>
            <p:nvPr/>
          </p:nvSpPr>
          <p:spPr bwMode="auto">
            <a:xfrm>
              <a:off x="5040" y="2688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>
                  <a:latin typeface="Times New Roman" pitchFamily="18" charset="0"/>
                  <a:cs typeface="Times New Roman" pitchFamily="18" charset="0"/>
                </a:rPr>
                <a:t>=    dag</a:t>
              </a:r>
            </a:p>
          </p:txBody>
        </p:sp>
        <p:graphicFrame>
          <p:nvGraphicFramePr>
            <p:cNvPr id="3166" name="Object 137"/>
            <p:cNvGraphicFramePr>
              <a:graphicFrameLocks noChangeAspect="1"/>
            </p:cNvGraphicFramePr>
            <p:nvPr/>
          </p:nvGraphicFramePr>
          <p:xfrm>
            <a:off x="5224" y="2634"/>
            <a:ext cx="200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0" name="Object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4" y="2634"/>
                          <a:ext cx="20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6" name="Rectangle 140"/>
          <p:cNvSpPr>
            <a:spLocks noChangeArrowheads="1"/>
          </p:cNvSpPr>
          <p:nvPr/>
        </p:nvSpPr>
        <p:spPr bwMode="auto">
          <a:xfrm>
            <a:off x="-152400" y="198449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93"/>
          <p:cNvGrpSpPr>
            <a:grpSpLocks/>
          </p:cNvGrpSpPr>
          <p:nvPr/>
        </p:nvGrpSpPr>
        <p:grpSpPr bwMode="auto">
          <a:xfrm>
            <a:off x="1295400" y="3312160"/>
            <a:ext cx="1219200" cy="497840"/>
            <a:chOff x="960" y="2784"/>
            <a:chExt cx="768" cy="392"/>
          </a:xfrm>
        </p:grpSpPr>
        <p:sp>
          <p:nvSpPr>
            <p:cNvPr id="3163" name="Text Box 90"/>
            <p:cNvSpPr txBox="1">
              <a:spLocks noChangeArrowheads="1"/>
            </p:cNvSpPr>
            <p:nvPr/>
          </p:nvSpPr>
          <p:spPr bwMode="auto">
            <a:xfrm>
              <a:off x="960" y="2784"/>
              <a:ext cx="76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tấn</a:t>
              </a:r>
              <a:endParaRPr lang="en-US" sz="2400" b="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64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587568"/>
                </p:ext>
              </p:extLst>
            </p:nvPr>
          </p:nvGraphicFramePr>
          <p:xfrm>
            <a:off x="1147" y="2792"/>
            <a:ext cx="197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03112" imgH="393529" progId="Equation.3">
                    <p:embed/>
                  </p:oleObj>
                </mc:Choice>
                <mc:Fallback>
                  <p:oleObj name="Equation" r:id="rId10" imgW="203112" imgH="393529" progId="Equation.3">
                    <p:embed/>
                    <p:pic>
                      <p:nvPicPr>
                        <p:cNvPr id="0" name="Object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" y="2792"/>
                          <a:ext cx="197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48" name="Rectangle 142"/>
          <p:cNvSpPr>
            <a:spLocks noChangeArrowheads="1"/>
          </p:cNvSpPr>
          <p:nvPr/>
        </p:nvSpPr>
        <p:spPr bwMode="auto">
          <a:xfrm>
            <a:off x="-152400" y="1923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58"/>
          <p:cNvGrpSpPr>
            <a:grpSpLocks/>
          </p:cNvGrpSpPr>
          <p:nvPr/>
        </p:nvGrpSpPr>
        <p:grpSpPr bwMode="auto">
          <a:xfrm>
            <a:off x="2590800" y="3322320"/>
            <a:ext cx="1143000" cy="487680"/>
            <a:chOff x="1920" y="3360"/>
            <a:chExt cx="720" cy="384"/>
          </a:xfrm>
        </p:grpSpPr>
        <p:sp>
          <p:nvSpPr>
            <p:cNvPr id="3161" name="Text Box 89"/>
            <p:cNvSpPr txBox="1">
              <a:spLocks noChangeArrowheads="1"/>
            </p:cNvSpPr>
            <p:nvPr/>
          </p:nvSpPr>
          <p:spPr bwMode="auto">
            <a:xfrm>
              <a:off x="1920" y="3360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=     </a:t>
              </a:r>
              <a:r>
                <a:rPr lang="en-US" sz="2400" b="0" u="none" dirty="0" err="1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2400" b="0" u="none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162" name="Objec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624285"/>
                </p:ext>
              </p:extLst>
            </p:nvPr>
          </p:nvGraphicFramePr>
          <p:xfrm>
            <a:off x="2112" y="3360"/>
            <a:ext cx="221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0" name="Object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360"/>
                          <a:ext cx="221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963" name="Text Box 155"/>
          <p:cNvSpPr txBox="1">
            <a:spLocks noChangeArrowheads="1"/>
          </p:cNvSpPr>
          <p:nvPr/>
        </p:nvSpPr>
        <p:spPr bwMode="auto">
          <a:xfrm>
            <a:off x="-42388" y="254648"/>
            <a:ext cx="960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a,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9975" name="Text Box 167"/>
          <p:cNvSpPr txBox="1">
            <a:spLocks noChangeArrowheads="1"/>
          </p:cNvSpPr>
          <p:nvPr/>
        </p:nvSpPr>
        <p:spPr bwMode="auto">
          <a:xfrm>
            <a:off x="304800" y="4000032"/>
            <a:ext cx="8872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Hai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</a:t>
            </a:r>
          </a:p>
        </p:txBody>
      </p:sp>
      <p:sp>
        <p:nvSpPr>
          <p:cNvPr id="120004" name="Text Box 196"/>
          <p:cNvSpPr txBox="1">
            <a:spLocks noChangeArrowheads="1"/>
          </p:cNvSpPr>
          <p:nvPr/>
        </p:nvSpPr>
        <p:spPr bwMode="auto">
          <a:xfrm>
            <a:off x="3962400" y="12954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</a:p>
        </p:txBody>
      </p:sp>
      <p:sp>
        <p:nvSpPr>
          <p:cNvPr id="120005" name="Text Box 197"/>
          <p:cNvSpPr txBox="1">
            <a:spLocks noChangeArrowheads="1"/>
          </p:cNvSpPr>
          <p:nvPr/>
        </p:nvSpPr>
        <p:spPr bwMode="auto">
          <a:xfrm>
            <a:off x="381000" y="12954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sp>
        <p:nvSpPr>
          <p:cNvPr id="120006" name="Text Box 198"/>
          <p:cNvSpPr txBox="1">
            <a:spLocks noChangeArrowheads="1"/>
          </p:cNvSpPr>
          <p:nvPr/>
        </p:nvSpPr>
        <p:spPr bwMode="auto">
          <a:xfrm>
            <a:off x="5943600" y="12954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24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1203" y="4419600"/>
            <a:ext cx="6324600" cy="1066800"/>
            <a:chOff x="791203" y="4419600"/>
            <a:chExt cx="6324600" cy="1066800"/>
          </a:xfrm>
        </p:grpSpPr>
        <p:sp>
          <p:nvSpPr>
            <p:cNvPr id="3160" name="Rectangle 194"/>
            <p:cNvSpPr>
              <a:spLocks noChangeArrowheads="1"/>
            </p:cNvSpPr>
            <p:nvPr/>
          </p:nvSpPr>
          <p:spPr bwMode="auto">
            <a:xfrm>
              <a:off x="838200" y="4876800"/>
              <a:ext cx="5334000" cy="5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20015" name="Text Box 207"/>
            <p:cNvSpPr txBox="1">
              <a:spLocks noChangeArrowheads="1"/>
            </p:cNvSpPr>
            <p:nvPr/>
          </p:nvSpPr>
          <p:spPr bwMode="auto">
            <a:xfrm>
              <a:off x="791203" y="4419600"/>
              <a:ext cx="6324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none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u="none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29000" y="4873668"/>
                  <a:ext cx="524503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u="none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u="none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u="none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4873668"/>
                  <a:ext cx="524503" cy="6127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1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1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1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78" grpId="0"/>
      <p:bldP spid="119879" grpId="0"/>
      <p:bldP spid="119880" grpId="0"/>
      <p:bldP spid="119881" grpId="0"/>
      <p:bldP spid="119882" grpId="0"/>
      <p:bldP spid="119883" grpId="0"/>
      <p:bldP spid="119886" grpId="0"/>
      <p:bldP spid="119887" grpId="0"/>
      <p:bldP spid="119889" grpId="0"/>
      <p:bldP spid="119890" grpId="0"/>
      <p:bldP spid="119892" grpId="0"/>
      <p:bldP spid="119894" grpId="0"/>
      <p:bldP spid="119895" grpId="0"/>
      <p:bldP spid="119896" grpId="0"/>
      <p:bldP spid="119899" grpId="0"/>
      <p:bldP spid="119900" grpId="0"/>
      <p:bldP spid="119901" grpId="0"/>
      <p:bldP spid="119902" grpId="0"/>
      <p:bldP spid="119903" grpId="0"/>
      <p:bldP spid="119904" grpId="0"/>
      <p:bldP spid="119963" grpId="0"/>
      <p:bldP spid="119975" grpId="0"/>
      <p:bldP spid="120004" grpId="0"/>
      <p:bldP spid="120005" grpId="0"/>
      <p:bldP spid="1200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628650" y="182939"/>
            <a:ext cx="63246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2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Viết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chỗ</a:t>
            </a:r>
            <a:r>
              <a:rPr lang="en-US" sz="2800" u="none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none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chấm</a:t>
            </a:r>
            <a:endParaRPr lang="en-US" sz="2800" u="none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a) 18 </a:t>
            </a:r>
            <a:r>
              <a:rPr lang="en-US" sz="2800" u="none" dirty="0" err="1">
                <a:latin typeface="Times New Roman" pitchFamily="18" charset="0"/>
              </a:rPr>
              <a:t>yến</a:t>
            </a:r>
            <a:r>
              <a:rPr lang="en-US" sz="2800" u="none" dirty="0">
                <a:latin typeface="Times New Roman" pitchFamily="18" charset="0"/>
              </a:rPr>
              <a:t> = </a:t>
            </a:r>
            <a:r>
              <a:rPr lang="en-US" sz="2800" i="1" u="none" dirty="0">
                <a:latin typeface="Times New Roman" pitchFamily="18" charset="0"/>
              </a:rPr>
              <a:t>...  </a:t>
            </a:r>
            <a:r>
              <a:rPr lang="en-US" sz="2800" u="none" dirty="0">
                <a:latin typeface="Times New Roman" pitchFamily="18" charset="0"/>
              </a:rPr>
              <a:t>      kg		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200 </a:t>
            </a:r>
            <a:r>
              <a:rPr lang="en-US" sz="2800" u="none" dirty="0" err="1">
                <a:latin typeface="Times New Roman" pitchFamily="18" charset="0"/>
              </a:rPr>
              <a:t>tạ</a:t>
            </a:r>
            <a:r>
              <a:rPr lang="en-US" sz="2800" u="none" dirty="0">
                <a:latin typeface="Times New Roman" pitchFamily="18" charset="0"/>
              </a:rPr>
              <a:t> = ...           kg			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35 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r>
              <a:rPr lang="en-US" sz="2800" u="none" dirty="0">
                <a:latin typeface="Times New Roman" pitchFamily="18" charset="0"/>
              </a:rPr>
              <a:t> = ...         kg			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c)  2 kg 326 g = ...         g		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6kg 3g = ....        g			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4953000" y="1262711"/>
            <a:ext cx="48006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2800" u="none" dirty="0">
                <a:latin typeface="Times New Roman" pitchFamily="18" charset="0"/>
              </a:rPr>
              <a:t> b)   430 kg = ...    </a:t>
            </a:r>
            <a:r>
              <a:rPr lang="en-US" sz="2800" u="none" dirty="0" err="1">
                <a:latin typeface="Times New Roman" pitchFamily="18" charset="0"/>
              </a:rPr>
              <a:t>yến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sz="2800" u="none" dirty="0">
                <a:latin typeface="Times New Roman" pitchFamily="18" charset="0"/>
              </a:rPr>
              <a:t>      2500 kg = ...      </a:t>
            </a:r>
            <a:r>
              <a:rPr lang="en-US" sz="2800" u="none" dirty="0" err="1">
                <a:latin typeface="Times New Roman" pitchFamily="18" charset="0"/>
              </a:rPr>
              <a:t>tạ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 16000 kg = ...    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endParaRPr lang="en-US" sz="2800" u="none" dirty="0"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d)  4008 g = …  kg  ...  g</a:t>
            </a: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sz="2800" u="none" dirty="0">
                <a:latin typeface="Times New Roman" pitchFamily="18" charset="0"/>
              </a:rPr>
              <a:t>      9050 kg = ....</a:t>
            </a:r>
            <a:r>
              <a:rPr lang="en-US" sz="2800" u="none" dirty="0" err="1">
                <a:latin typeface="Times New Roman" pitchFamily="18" charset="0"/>
              </a:rPr>
              <a:t>tấn</a:t>
            </a:r>
            <a:r>
              <a:rPr lang="en-US" sz="2800" u="none" dirty="0">
                <a:latin typeface="Times New Roman" pitchFamily="18" charset="0"/>
              </a:rPr>
              <a:t>       kg</a:t>
            </a:r>
          </a:p>
          <a:p>
            <a:pPr marL="609600" indent="-609600" eaLnBrk="1" hangingPunct="1">
              <a:spcBef>
                <a:spcPct val="20000"/>
              </a:spcBef>
            </a:pP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2362200" y="1295400"/>
            <a:ext cx="838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 180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2286000" y="1913614"/>
            <a:ext cx="1219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20000</a:t>
            </a: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7086600" y="1262711"/>
            <a:ext cx="685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43 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7086600" y="1752600"/>
            <a:ext cx="609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7239000" y="2362200"/>
            <a:ext cx="647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8001000" y="305818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8 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2286000" y="2594354"/>
            <a:ext cx="1143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35000</a:t>
            </a: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3048000" y="3201607"/>
            <a:ext cx="990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2326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2533650" y="3828794"/>
            <a:ext cx="10287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6003</a:t>
            </a:r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8039100" y="3733800"/>
            <a:ext cx="5715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50</a:t>
            </a:r>
            <a:endParaRPr lang="en-US" sz="2800" u="none" dirty="0">
              <a:latin typeface="Times New Roman" pitchFamily="18" charset="0"/>
            </a:endParaRPr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6991350" y="3048000"/>
            <a:ext cx="55245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 u="none" dirty="0">
                <a:latin typeface="Times New Roman" pitchFamily="18" charset="0"/>
              </a:rPr>
              <a:t> </a:t>
            </a:r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7086600" y="3657600"/>
            <a:ext cx="381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en-US" sz="2800" u="none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139275" grpId="0" animBg="1"/>
      <p:bldP spid="139278" grpId="0" animBg="1"/>
      <p:bldP spid="139279" grpId="0" animBg="1"/>
      <p:bldP spid="139280" grpId="0" animBg="1"/>
      <p:bldP spid="139281" grpId="0" animBg="1"/>
      <p:bldP spid="139282" grpId="0" animBg="1"/>
      <p:bldP spid="139283" grpId="0" animBg="1"/>
      <p:bldP spid="139284" grpId="0" animBg="1"/>
      <p:bldP spid="139285" grpId="0" animBg="1"/>
      <p:bldP spid="139286" grpId="0" animBg="1"/>
      <p:bldP spid="139287" grpId="0" animBg="1"/>
      <p:bldP spid="1392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587734" y="76200"/>
            <a:ext cx="3679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&gt; ; &lt; ; =   ?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87283" y="1099583"/>
            <a:ext cx="7391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2kg 50g  … 2500g          ;   6090kg … 6tấn 8kg</a:t>
            </a: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13kg 85g … 13kg805g   ;         </a:t>
            </a:r>
            <a:r>
              <a:rPr lang="en-US" sz="2800" u="none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u="none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…   250kg</a:t>
            </a: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u="none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5409119" y="1139743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1676400" y="3058180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565317" y="1131791"/>
            <a:ext cx="389850" cy="523220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5562600" y="3058180"/>
            <a:ext cx="447558" cy="646331"/>
          </a:xfrm>
          <a:prstGeom prst="rect">
            <a:avLst/>
          </a:prstGeom>
          <a:solidFill>
            <a:srgbClr val="FDFAE7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228600" y="16002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2050g</a:t>
            </a: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5786379" y="16002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6008kg</a:t>
            </a:r>
          </a:p>
        </p:txBody>
      </p: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4114800" y="3728426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250kg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2119259" y="346573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13805g</a:t>
            </a: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159689" y="3456951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13085g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200" y="2802912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u="none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u="none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u="none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02912"/>
                <a:ext cx="498855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58727" grpId="0"/>
      <p:bldP spid="158730" grpId="0" animBg="1"/>
      <p:bldP spid="158731" grpId="0" animBg="1"/>
      <p:bldP spid="158732" grpId="0" animBg="1"/>
      <p:bldP spid="158733" grpId="0" animBg="1"/>
      <p:bldP spid="158735" grpId="0"/>
      <p:bldP spid="158736" grpId="0"/>
      <p:bldP spid="158738" grpId="0"/>
      <p:bldP spid="1587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334&quot;/&gt;&lt;/object&gt;&lt;object type=&quot;3&quot; unique_id=&quot;10006&quot;&gt;&lt;property id=&quot;20148&quot; value=&quot;5&quot;/&gt;&lt;property id=&quot;20300&quot; value=&quot;Slide 5&quot;/&gt;&lt;property id=&quot;20307&quot; value=&quot;337&quot;/&gt;&lt;/object&gt;&lt;object type=&quot;3&quot; unique_id=&quot;10007&quot;&gt;&lt;property id=&quot;20148&quot; value=&quot;5&quot;/&gt;&lt;property id=&quot;20300&quot; value=&quot;Slide 6&quot;/&gt;&lt;property id=&quot;20307&quot; value=&quot;336&quot;/&gt;&lt;/object&gt;&lt;object type=&quot;3&quot; unique_id=&quot;10008&quot;&gt;&lt;property id=&quot;20148&quot; value=&quot;5&quot;/&gt;&lt;property id=&quot;20300&quot; value=&quot;Slide 7&quot;/&gt;&lt;property id=&quot;20307&quot; value=&quot;341&quot;/&gt;&lt;/object&gt;&lt;object type=&quot;3&quot; unique_id=&quot;10009&quot;&gt;&lt;property id=&quot;20148&quot; value=&quot;5&quot;/&gt;&lt;property id=&quot;20300&quot; value=&quot;Slide 8&quot;/&gt;&lt;property id=&quot;20307&quot; value=&quot;342&quot;/&gt;&lt;/object&gt;&lt;object type=&quot;3&quot; unique_id=&quot;10010&quot;&gt;&lt;property id=&quot;20148&quot; value=&quot;5&quot;/&gt;&lt;property id=&quot;20300&quot; value=&quot;Slide 9&quot;/&gt;&lt;property id=&quot;20307&quot; value=&quot;309&quot;/&gt;&lt;/object&gt;&lt;object type=&quot;3&quot; unique_id=&quot;10011&quot;&gt;&lt;property id=&quot;20148&quot; value=&quot;5&quot;/&gt;&lt;property id=&quot;20300&quot; value=&quot;Slide 10&quot;/&gt;&lt;property id=&quot;20307&quot; value=&quot;320&quot;/&gt;&lt;/object&gt;&lt;object type=&quot;3&quot; unique_id=&quot;10022&quot;&gt;&lt;property id=&quot;20148&quot; value=&quot;5&quot;/&gt;&lt;property id=&quot;20300&quot; value=&quot;Slide 1 - &amp;quot;PHÒNG GIÁO DỤC ĐÀO TẠO ĐỨC PHỔ&amp;#x0D;&amp;#x0A;TRƯỜNG TIỂU HỌC PHỔ AN&amp;quot;&quot;/&gt;&lt;property id=&quot;20307&quot; value=&quot;343&quot;/&gt;&lt;/object&gt;&lt;object type=&quot;3&quot; unique_id=&quot;10089&quot;&gt;&lt;property id=&quot;20148&quot; value=&quot;5&quot;/&gt;&lt;property id=&quot;20300&quot; value=&quot;Slide 3 - &amp;quot;Bài dạy:&amp;#x0D;&amp;#x0A;ÔN TẬP: BẢNG ĐƠN VỊ ĐO KHỐI LƯỢNG&amp;quot;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65339"/>
      </a:dk2>
      <a:lt2>
        <a:srgbClr val="EAEBDE"/>
      </a:lt2>
      <a:accent1>
        <a:srgbClr val="72A376"/>
      </a:accent1>
      <a:accent2>
        <a:srgbClr val="B0CCB0"/>
      </a:accent2>
      <a:accent3>
        <a:srgbClr val="527D55"/>
      </a:accent3>
      <a:accent4>
        <a:srgbClr val="AAC7AC"/>
      </a:accent4>
      <a:accent5>
        <a:srgbClr val="C6DAC8"/>
      </a:accent5>
      <a:accent6>
        <a:srgbClr val="E9979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</TotalTime>
  <Words>748</Words>
  <Application>Microsoft Office PowerPoint</Application>
  <PresentationFormat>Tùy chỉnh</PresentationFormat>
  <Paragraphs>142</Paragraphs>
  <Slides>17</Slides>
  <Notes>6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.VnArial</vt:lpstr>
      <vt:lpstr>.VnTime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 Nguyen</cp:lastModifiedBy>
  <cp:revision>168</cp:revision>
  <dcterms:created xsi:type="dcterms:W3CDTF">2010-03-28T15:42:57Z</dcterms:created>
  <dcterms:modified xsi:type="dcterms:W3CDTF">2022-09-30T05:31:02Z</dcterms:modified>
</cp:coreProperties>
</file>